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1"/>
  </p:notesMasterIdLst>
  <p:handoutMasterIdLst>
    <p:handoutMasterId r:id="rId22"/>
  </p:handoutMasterIdLst>
  <p:sldIdLst>
    <p:sldId id="272" r:id="rId4"/>
    <p:sldId id="273" r:id="rId5"/>
    <p:sldId id="274" r:id="rId6"/>
    <p:sldId id="275" r:id="rId7"/>
    <p:sldId id="277" r:id="rId8"/>
    <p:sldId id="278" r:id="rId9"/>
    <p:sldId id="279" r:id="rId10"/>
    <p:sldId id="280" r:id="rId11"/>
    <p:sldId id="281" r:id="rId12"/>
    <p:sldId id="282" r:id="rId13"/>
    <p:sldId id="283" r:id="rId14"/>
    <p:sldId id="284" r:id="rId15"/>
    <p:sldId id="285" r:id="rId16"/>
    <p:sldId id="286" r:id="rId17"/>
    <p:sldId id="289" r:id="rId18"/>
    <p:sldId id="293" r:id="rId19"/>
    <p:sldId id="287" r:id="rId20"/>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4" name="作者" initials="A" lastIdx="0" clrIdx="3"/>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5"/>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gs" Target="tags/tag275.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image" Target="file:///C:\Users\Administrator\Desktop\&#32032;&#26448;&#20998;&#31867;\&#25968;&#25454;&#21830;&#21153;\&#20027;&#39064;\&#22270;&#29255;11.png" TargetMode="External"/><Relationship Id="rId7" Type="http://schemas.openxmlformats.org/officeDocument/2006/relationships/image" Target="../media/image2.png"/><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file:///F:\Lets_Create/pic_temp/pic_sup.png" TargetMode="External"/><Relationship Id="rId3" Type="http://schemas.openxmlformats.org/officeDocument/2006/relationships/image" Target="../media/image1.png"/><Relationship Id="rId20" Type="http://schemas.openxmlformats.org/officeDocument/2006/relationships/tags" Target="../tags/tag73.xml"/><Relationship Id="rId2" Type="http://schemas.openxmlformats.org/officeDocument/2006/relationships/tags" Target="../tags/tag63.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image" Target="file:///F:\Lets_Create/pic_temp/1_pic_quater_right_down.png" TargetMode="External"/><Relationship Id="rId13" Type="http://schemas.openxmlformats.org/officeDocument/2006/relationships/image" Target="../media/image4.png"/><Relationship Id="rId12" Type="http://schemas.openxmlformats.org/officeDocument/2006/relationships/tags" Target="../tags/tag67.xml"/><Relationship Id="rId11" Type="http://schemas.openxmlformats.org/officeDocument/2006/relationships/image" Target="file:///F:\Lets_Create/pic_temp/0_pic_quater_right_down.png" TargetMode="Externa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81.xml"/><Relationship Id="rId7" Type="http://schemas.openxmlformats.org/officeDocument/2006/relationships/image" Target="file:///F:\Lets_Create/pic_temp/pic_half_top.png" TargetMode="External"/><Relationship Id="rId6" Type="http://schemas.openxmlformats.org/officeDocument/2006/relationships/image" Target="../media/image5.png"/><Relationship Id="rId5" Type="http://schemas.openxmlformats.org/officeDocument/2006/relationships/tags" Target="../tags/tag80.xml"/><Relationship Id="rId4" Type="http://schemas.openxmlformats.org/officeDocument/2006/relationships/image" Target="file:///F:\Lets_Create/pic_temp/pic_sup.png" TargetMode="External"/><Relationship Id="rId3" Type="http://schemas.openxmlformats.org/officeDocument/2006/relationships/image" Target="../media/image1.png"/><Relationship Id="rId2" Type="http://schemas.openxmlformats.org/officeDocument/2006/relationships/tags" Target="../tags/tag79.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image" Target="file:///F:\Lets_Create/pic_temp/pic_half_down.png"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03.xml"/><Relationship Id="rId7" Type="http://schemas.openxmlformats.org/officeDocument/2006/relationships/image" Target="file:///C:\Users\Administrator\Desktop\&#32032;&#26448;&#20998;&#31867;\&#25968;&#25454;&#21830;&#21153;\&#20027;&#39064;\&#22270;&#29255;11.png" TargetMode="External"/><Relationship Id="rId6" Type="http://schemas.openxmlformats.org/officeDocument/2006/relationships/image" Target="../media/image7.png"/><Relationship Id="rId5" Type="http://schemas.openxmlformats.org/officeDocument/2006/relationships/tags" Target="../tags/tag102.xml"/><Relationship Id="rId4" Type="http://schemas.openxmlformats.org/officeDocument/2006/relationships/image" Target="file:///F:\Lets_Create/pic_temp/pic_sup.png" TargetMode="External"/><Relationship Id="rId3" Type="http://schemas.openxmlformats.org/officeDocument/2006/relationships/image" Target="../media/image1.png"/><Relationship Id="rId2" Type="http://schemas.openxmlformats.org/officeDocument/2006/relationships/tags" Target="../tags/tag101.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image" Target="file:///F:\Lets_Create/pic_temp/1_pic_quater_right_down.png"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image" Target="file:///F:\Lets_Create/pic_temp/pic_half_left.png" TargetMode="External"/><Relationship Id="rId7" Type="http://schemas.openxmlformats.org/officeDocument/2006/relationships/image" Target="../media/image8.png"/><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image" Target="file:///F:\Lets_Create/pic_temp/pic_sup.png" TargetMode="External"/><Relationship Id="rId3" Type="http://schemas.openxmlformats.org/officeDocument/2006/relationships/image" Target="../media/image1.png"/><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tags" Target="../tags/tag126.xml"/><Relationship Id="rId19" Type="http://schemas.openxmlformats.org/officeDocument/2006/relationships/tags" Target="../tags/tag135.xml"/><Relationship Id="rId18" Type="http://schemas.openxmlformats.org/officeDocument/2006/relationships/tags" Target="../tags/tag134.xml"/><Relationship Id="rId17" Type="http://schemas.openxmlformats.org/officeDocument/2006/relationships/tags" Target="../tags/tag133.xml"/><Relationship Id="rId16" Type="http://schemas.openxmlformats.org/officeDocument/2006/relationships/tags" Target="../tags/tag132.xml"/><Relationship Id="rId15" Type="http://schemas.openxmlformats.org/officeDocument/2006/relationships/image" Target="file:///F:\Lets_Create/pic_temp/1_pic_quater_right_down.png" TargetMode="External"/><Relationship Id="rId14" Type="http://schemas.openxmlformats.org/officeDocument/2006/relationships/image" Target="../media/image4.png"/><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image" Target="file:///F:\Lets_Create/pic_temp/pic_half_right.png" TargetMode="Externa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image" Target="file:///F:\Lets_Create/pic_temp/1_pic_quater_right_down.png" TargetMode="External"/><Relationship Id="rId6" Type="http://schemas.openxmlformats.org/officeDocument/2006/relationships/image" Target="../media/image4.png"/><Relationship Id="rId5" Type="http://schemas.openxmlformats.org/officeDocument/2006/relationships/tags" Target="../tags/tag139.xml"/><Relationship Id="rId4" Type="http://schemas.openxmlformats.org/officeDocument/2006/relationships/image" Target="file:///F:\Lets_Create/pic_temp/0_pic_quater_right_down.png" TargetMode="External"/><Relationship Id="rId3" Type="http://schemas.openxmlformats.org/officeDocument/2006/relationships/image" Target="../media/image3.png"/><Relationship Id="rId2" Type="http://schemas.openxmlformats.org/officeDocument/2006/relationships/tags" Target="../tags/tag138.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image" Target="file:///F:\Lets_Create/pic_temp/1_pic_quater_right_down.png" TargetMode="External"/><Relationship Id="rId7" Type="http://schemas.openxmlformats.org/officeDocument/2006/relationships/image" Target="../media/image10.png"/><Relationship Id="rId6" Type="http://schemas.openxmlformats.org/officeDocument/2006/relationships/tags" Target="../tags/tag152.xml"/><Relationship Id="rId5" Type="http://schemas.openxmlformats.org/officeDocument/2006/relationships/image" Target="file:///F:\Lets_Create/pic_temp/0_pic_quater_right_down.png" TargetMode="External"/><Relationship Id="rId4" Type="http://schemas.openxmlformats.org/officeDocument/2006/relationships/image" Target="../media/image3.png"/><Relationship Id="rId3" Type="http://schemas.openxmlformats.org/officeDocument/2006/relationships/tags" Target="../tags/tag151.xml"/><Relationship Id="rId2" Type="http://schemas.openxmlformats.org/officeDocument/2006/relationships/tags" Target="../tags/tag150.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image" Target="file:///F:\Lets_Create/pic_temp/1_pic_quater_right_down.png" TargetMode="External"/><Relationship Id="rId7" Type="http://schemas.openxmlformats.org/officeDocument/2006/relationships/image" Target="../media/image4.png"/><Relationship Id="rId6" Type="http://schemas.openxmlformats.org/officeDocument/2006/relationships/tags" Target="../tags/tag161.xml"/><Relationship Id="rId5" Type="http://schemas.openxmlformats.org/officeDocument/2006/relationships/image" Target="file:///F:\Lets_Create/pic_temp/0_pic_quater_right_down.png" TargetMode="External"/><Relationship Id="rId4" Type="http://schemas.openxmlformats.org/officeDocument/2006/relationships/image" Target="../media/image3.png"/><Relationship Id="rId3" Type="http://schemas.openxmlformats.org/officeDocument/2006/relationships/tags" Target="../tags/tag160.xml"/><Relationship Id="rId2" Type="http://schemas.openxmlformats.org/officeDocument/2006/relationships/tags" Target="../tags/tag159.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image" Target="file:///F:\Lets_Create/pic_temp/1_pic_quater_right_down.png" TargetMode="External"/><Relationship Id="rId6" Type="http://schemas.openxmlformats.org/officeDocument/2006/relationships/image" Target="../media/image4.png"/><Relationship Id="rId5" Type="http://schemas.openxmlformats.org/officeDocument/2006/relationships/tags" Target="../tags/tag169.xml"/><Relationship Id="rId4" Type="http://schemas.openxmlformats.org/officeDocument/2006/relationships/image" Target="file:///F:\Lets_Create/pic_temp/0_pic_quater_right_down.png" TargetMode="External"/><Relationship Id="rId3" Type="http://schemas.openxmlformats.org/officeDocument/2006/relationships/image" Target="../media/image3.png"/><Relationship Id="rId2" Type="http://schemas.openxmlformats.org/officeDocument/2006/relationships/tags" Target="../tags/tag168.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image" Target="file:///F:\Lets_Create/pic_temp/1_pic_quater_right_down.png" TargetMode="External"/><Relationship Id="rId7" Type="http://schemas.openxmlformats.org/officeDocument/2006/relationships/image" Target="../media/image4.png"/><Relationship Id="rId6" Type="http://schemas.openxmlformats.org/officeDocument/2006/relationships/tags" Target="../tags/tag179.xml"/><Relationship Id="rId5" Type="http://schemas.openxmlformats.org/officeDocument/2006/relationships/image" Target="file:///F:\Lets_Create/pic_temp/0_pic_quater_right_down.png" TargetMode="External"/><Relationship Id="rId4" Type="http://schemas.openxmlformats.org/officeDocument/2006/relationships/image" Target="../media/image11.png"/><Relationship Id="rId3" Type="http://schemas.openxmlformats.org/officeDocument/2006/relationships/tags" Target="../tags/tag178.xml"/><Relationship Id="rId2" Type="http://schemas.openxmlformats.org/officeDocument/2006/relationships/tags" Target="../tags/tag177.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image" Target="file:///F:\Lets_Create/pic_temp/1_pic_quater_right_down.png" TargetMode="External"/><Relationship Id="rId7" Type="http://schemas.openxmlformats.org/officeDocument/2006/relationships/image" Target="../media/image10.png"/><Relationship Id="rId6" Type="http://schemas.openxmlformats.org/officeDocument/2006/relationships/tags" Target="../tags/tag190.xml"/><Relationship Id="rId5" Type="http://schemas.openxmlformats.org/officeDocument/2006/relationships/image" Target="file:///F:\Lets_Create/pic_temp/0_pic_quater_right_down.png" TargetMode="External"/><Relationship Id="rId4" Type="http://schemas.openxmlformats.org/officeDocument/2006/relationships/image" Target="../media/image12.png"/><Relationship Id="rId3" Type="http://schemas.openxmlformats.org/officeDocument/2006/relationships/tags" Target="../tags/tag189.xml"/><Relationship Id="rId2" Type="http://schemas.openxmlformats.org/officeDocument/2006/relationships/tags" Target="../tags/tag188.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13" name="矩形: 圆角 12"/>
          <p:cNvSpPr/>
          <p:nvPr userDrawn="1">
            <p:custDataLst>
              <p:tags r:id="rId5"/>
            </p:custDataLst>
          </p:nvPr>
        </p:nvSpPr>
        <p:spPr>
          <a:xfrm>
            <a:off x="1252110" y="3662990"/>
            <a:ext cx="2108573" cy="454596"/>
          </a:xfrm>
          <a:prstGeom prst="roundRect">
            <a:avLst>
              <a:gd name="adj" fmla="val 50000"/>
            </a:avLst>
          </a:prstGeom>
          <a:gradFill flip="none" rotWithShape="1">
            <a:gsLst>
              <a:gs pos="0">
                <a:srgbClr val="0084AC"/>
              </a:gs>
              <a:gs pos="100000">
                <a:srgbClr val="01A5AE"/>
              </a:gs>
            </a:gsLst>
            <a:lin ang="0" scaled="0"/>
            <a:tileRect/>
          </a:gradFill>
          <a:ln w="9525" cap="flat">
            <a:noFill/>
            <a:prstDash val="solid"/>
            <a:miter/>
          </a:ln>
          <a:effectLst>
            <a:glow rad="114300">
              <a:srgbClr val="00EDB0">
                <a:alpha val="16000"/>
              </a:srgbClr>
            </a:glow>
            <a:softEdge rad="0"/>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a:solidFill>
                <a:schemeClr val="tx1"/>
              </a:solidFill>
            </a:endParaRPr>
          </a:p>
        </p:txBody>
      </p:sp>
      <p:pic>
        <p:nvPicPr>
          <p:cNvPr id="9" name="图片 8"/>
          <p:cNvPicPr/>
          <p:nvPr userDrawn="1">
            <p:custDataLst>
              <p:tags r:id="rId6"/>
            </p:custDataLst>
          </p:nvPr>
        </p:nvPicPr>
        <p:blipFill>
          <a:blip r:embed="rId7" r:link="rId8" cstate="screen"/>
          <a:stretch>
            <a:fillRect/>
          </a:stretch>
        </p:blipFill>
        <p:spPr>
          <a:xfrm>
            <a:off x="6096000" y="1169618"/>
            <a:ext cx="5486400" cy="4518764"/>
          </a:xfrm>
          <a:prstGeom prst="rect">
            <a:avLst/>
          </a:prstGeom>
        </p:spPr>
      </p:pic>
      <p:pic>
        <p:nvPicPr>
          <p:cNvPr id="10" name="图片 9"/>
          <p:cNvPicPr/>
          <p:nvPr userDrawn="1">
            <p:custDataLst>
              <p:tags r:id="rId9"/>
            </p:custDataLst>
          </p:nvPr>
        </p:nvPicPr>
        <p:blipFill>
          <a:blip r:embed="rId10" r:link="rId11" cstate="screen"/>
          <a:stretch>
            <a:fillRect/>
          </a:stretch>
        </p:blipFill>
        <p:spPr>
          <a:xfrm>
            <a:off x="109220" y="138430"/>
            <a:ext cx="1143000" cy="1031347"/>
          </a:xfrm>
          <a:prstGeom prst="rect">
            <a:avLst/>
          </a:prstGeom>
        </p:spPr>
      </p:pic>
      <p:pic>
        <p:nvPicPr>
          <p:cNvPr id="11" name="图片 10"/>
          <p:cNvPicPr/>
          <p:nvPr userDrawn="1">
            <p:custDataLst>
              <p:tags r:id="rId12"/>
            </p:custDataLst>
          </p:nvPr>
        </p:nvPicPr>
        <p:blipFill>
          <a:blip r:embed="rId13" r:link="rId14" cstate="screen"/>
          <a:stretch>
            <a:fillRect/>
          </a:stretch>
        </p:blipFill>
        <p:spPr>
          <a:xfrm>
            <a:off x="2558415" y="4443544"/>
            <a:ext cx="1143000" cy="839656"/>
          </a:xfrm>
          <a:prstGeom prst="rect">
            <a:avLst/>
          </a:prstGeom>
        </p:spPr>
      </p:pic>
      <p:pic>
        <p:nvPicPr>
          <p:cNvPr id="12" name="图片 11"/>
          <p:cNvPicPr/>
          <p:nvPr userDrawn="1">
            <p:custDataLst>
              <p:tags r:id="rId15"/>
            </p:custDataLst>
          </p:nvPr>
        </p:nvPicPr>
        <p:blipFill>
          <a:blip r:embed="rId13" r:link="rId14" cstate="screen"/>
          <a:stretch>
            <a:fillRect/>
          </a:stretch>
        </p:blipFill>
        <p:spPr>
          <a:xfrm flipH="1">
            <a:off x="1379220" y="4443544"/>
            <a:ext cx="1143000" cy="839656"/>
          </a:xfrm>
          <a:prstGeom prst="rect">
            <a:avLst/>
          </a:prstGeom>
        </p:spPr>
      </p:pic>
      <p:sp>
        <p:nvSpPr>
          <p:cNvPr id="2" name="标题 1"/>
          <p:cNvSpPr>
            <a:spLocks noGrp="1"/>
          </p:cNvSpPr>
          <p:nvPr>
            <p:ph type="ctrTitle" hasCustomPrompt="1"/>
            <p:custDataLst>
              <p:tags r:id="rId16"/>
            </p:custDataLst>
          </p:nvPr>
        </p:nvSpPr>
        <p:spPr>
          <a:xfrm>
            <a:off x="1166047" y="1351502"/>
            <a:ext cx="5148690" cy="2087846"/>
          </a:xfrm>
        </p:spPr>
        <p:txBody>
          <a:bodyPr lIns="90000" tIns="46800" rIns="90000" bIns="0" anchor="b" anchorCtr="0">
            <a:normAutofit/>
          </a:bodyPr>
          <a:lstStyle>
            <a:lvl1pPr algn="l">
              <a:defRPr sz="6000" spc="200" baseline="0">
                <a:gradFill>
                  <a:gsLst>
                    <a:gs pos="0">
                      <a:srgbClr val="0084AC"/>
                    </a:gs>
                    <a:gs pos="100000">
                      <a:srgbClr val="01A5AE"/>
                    </a:gs>
                  </a:gsLst>
                  <a:lin ang="0" scaled="0"/>
                </a:gradFill>
                <a:effectLst>
                  <a:outerShdw blurRad="152400" sx="102000" sy="102000" algn="ctr" rotWithShape="0">
                    <a:schemeClr val="accent6">
                      <a:alpha val="30000"/>
                    </a:schemeClr>
                  </a:outerShdw>
                </a:effectLst>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16" name="日期占位符 15"/>
          <p:cNvSpPr>
            <a:spLocks noGrp="1"/>
          </p:cNvSpPr>
          <p:nvPr>
            <p:ph type="dt" sz="half" idx="10"/>
            <p:custDataLst>
              <p:tags r:id="rId17"/>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8"/>
            </p:custDataLst>
          </p:nvPr>
        </p:nvSpPr>
        <p:spPr/>
        <p:txBody>
          <a:bodyPr/>
          <a:lstStyle/>
          <a:p>
            <a:endParaRPr lang="zh-CN" altLang="en-US" dirty="0"/>
          </a:p>
        </p:txBody>
      </p:sp>
      <p:sp>
        <p:nvSpPr>
          <p:cNvPr id="18" name="灯片编号占位符 17"/>
          <p:cNvSpPr>
            <a:spLocks noGrp="1"/>
          </p:cNvSpPr>
          <p:nvPr>
            <p:ph type="sldNum" sz="quarter" idx="12"/>
            <p:custDataLst>
              <p:tags r:id="rId19"/>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20"/>
            </p:custDataLst>
          </p:nvPr>
        </p:nvSpPr>
        <p:spPr>
          <a:xfrm>
            <a:off x="1252110" y="3667369"/>
            <a:ext cx="2108573" cy="454596"/>
          </a:xfrm>
        </p:spPr>
        <p:txBody>
          <a:bodyPr lIns="90000" tIns="46800" rIns="90000" bIns="46800" anchor="ctr" anchorCtr="0">
            <a:normAutofit/>
          </a:bodyPr>
          <a:lstStyle>
            <a:lvl1pPr marL="0" indent="0" algn="ctr">
              <a:lnSpc>
                <a:spcPct val="100000"/>
              </a:lnSpc>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stretch>
            <a:fillRect/>
          </a:stretch>
        </p:blipFill>
        <p:spPr>
          <a:xfrm>
            <a:off x="0" y="0"/>
            <a:ext cx="12192000" cy="6858000"/>
          </a:xfrm>
          <a:prstGeom prst="rect">
            <a:avLst/>
          </a:prstGeom>
        </p:spPr>
      </p:pic>
      <p:pic>
        <p:nvPicPr>
          <p:cNvPr id="9" name="图片 8"/>
          <p:cNvPicPr/>
          <p:nvPr userDrawn="1">
            <p:custDataLst>
              <p:tags r:id="rId5"/>
            </p:custDataLst>
          </p:nvPr>
        </p:nvPicPr>
        <p:blipFill>
          <a:blip r:embed="rId6" r:link="rId7" cstate="screen"/>
          <a:stretch>
            <a:fillRect/>
          </a:stretch>
        </p:blipFill>
        <p:spPr>
          <a:xfrm>
            <a:off x="4064000" y="5184384"/>
            <a:ext cx="4064000" cy="1673616"/>
          </a:xfrm>
          <a:prstGeom prst="rect">
            <a:avLst/>
          </a:prstGeom>
        </p:spPr>
      </p:pic>
      <p:pic>
        <p:nvPicPr>
          <p:cNvPr id="10" name="图片 9"/>
          <p:cNvPicPr/>
          <p:nvPr userDrawn="1">
            <p:custDataLst>
              <p:tags r:id="rId8"/>
            </p:custDataLst>
          </p:nvPr>
        </p:nvPicPr>
        <p:blipFill>
          <a:blip r:embed="rId9" r:link="rId10" cstate="screen"/>
          <a:stretch>
            <a:fillRect/>
          </a:stretch>
        </p:blipFill>
        <p:spPr>
          <a:xfrm>
            <a:off x="4064000" y="0"/>
            <a:ext cx="4064000" cy="1673616"/>
          </a:xfrm>
          <a:prstGeom prst="rect">
            <a:avLst/>
          </a:prstGeom>
        </p:spPr>
      </p:pic>
      <p:sp>
        <p:nvSpPr>
          <p:cNvPr id="2" name="标题 1"/>
          <p:cNvSpPr>
            <a:spLocks noGrp="1"/>
          </p:cNvSpPr>
          <p:nvPr>
            <p:ph type="title" hasCustomPrompt="1"/>
            <p:custDataLst>
              <p:tags r:id="rId11"/>
            </p:custDataLst>
          </p:nvPr>
        </p:nvSpPr>
        <p:spPr>
          <a:xfrm>
            <a:off x="3930616" y="2687883"/>
            <a:ext cx="5572869" cy="860632"/>
          </a:xfrm>
        </p:spPr>
        <p:txBody>
          <a:bodyPr lIns="90000" tIns="46800" rIns="90000" bIns="0" anchor="b" anchorCtr="0">
            <a:normAutofit/>
          </a:bodyPr>
          <a:lstStyle>
            <a:lvl1pPr algn="l">
              <a:defRPr sz="4800" u="none" strike="noStrike" kern="1200" cap="none" spc="300" normalizeH="0" baseline="0">
                <a:gradFill>
                  <a:gsLst>
                    <a:gs pos="0">
                      <a:schemeClr val="accent1"/>
                    </a:gs>
                    <a:gs pos="100000">
                      <a:schemeClr val="accent2"/>
                    </a:gs>
                  </a:gsLst>
                  <a:lin ang="0" scaled="0"/>
                </a:gradFill>
                <a:effectLst>
                  <a:outerShdw blurRad="152400" sx="102000" sy="102000" algn="ctr" rotWithShape="0">
                    <a:schemeClr val="accent6">
                      <a:alpha val="30000"/>
                    </a:schemeClr>
                  </a:outerShdw>
                </a:effectLst>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p>
            <a:endParaRPr lang="zh-CN" altLang="en-US"/>
          </a:p>
        </p:txBody>
      </p:sp>
      <p:sp>
        <p:nvSpPr>
          <p:cNvPr id="6" name="灯片编号占位符 5"/>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15"/>
            </p:custDataLst>
          </p:nvPr>
        </p:nvSpPr>
        <p:spPr>
          <a:xfrm>
            <a:off x="3930616" y="3602572"/>
            <a:ext cx="5572297" cy="969832"/>
          </a:xfrm>
        </p:spPr>
        <p:txBody>
          <a:bodyPr lIns="90000" tIns="0" rIns="90000" bIns="46800">
            <a:normAutofit/>
          </a:bodyPr>
          <a:lstStyle>
            <a:lvl1pPr marL="0" indent="0" algn="l">
              <a:buNone/>
              <a:defRPr sz="1800">
                <a:gradFill>
                  <a:gsLst>
                    <a:gs pos="0">
                      <a:schemeClr val="accent1"/>
                    </a:gs>
                    <a:gs pos="100000">
                      <a:schemeClr val="accent2"/>
                    </a:gs>
                  </a:gsLst>
                  <a:lin ang="0" scaled="0"/>
                </a:gradFill>
                <a:effectLst>
                  <a:outerShdw blurRad="152400" sx="102000" sy="102000" algn="ctr" rotWithShape="0">
                    <a:schemeClr val="accent6">
                      <a:alpha val="30000"/>
                    </a:scheme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solidFill>
                  <a:schemeClr val="bg1"/>
                </a:solidFill>
                <a:latin typeface="Arial" panose="020B0604020202020204" pitchFamily="34" charset="0"/>
                <a:ea typeface="微软雅黑" panose="020B0503020204020204" charset="-122"/>
              </a:defRPr>
            </a:lvl1pPr>
            <a:lvl2pPr>
              <a:defRPr sz="1600" baseline="0">
                <a:solidFill>
                  <a:schemeClr val="bg1"/>
                </a:solidFill>
                <a:latin typeface="Arial" panose="020B0604020202020204" pitchFamily="34" charset="0"/>
                <a:ea typeface="微软雅黑" panose="020B0503020204020204" charset="-122"/>
              </a:defRPr>
            </a:lvl2pPr>
            <a:lvl3pPr>
              <a:defRPr sz="1600" baseline="0">
                <a:solidFill>
                  <a:schemeClr val="bg1"/>
                </a:solidFill>
                <a:latin typeface="Arial" panose="020B0604020202020204" pitchFamily="34" charset="0"/>
                <a:ea typeface="微软雅黑" panose="020B0503020204020204" charset="-122"/>
              </a:defRPr>
            </a:lvl3pPr>
            <a:lvl4pPr>
              <a:defRPr sz="1600" baseline="0">
                <a:solidFill>
                  <a:schemeClr val="bg1"/>
                </a:solidFill>
                <a:latin typeface="Arial" panose="020B0604020202020204" pitchFamily="34" charset="0"/>
                <a:ea typeface="微软雅黑" panose="020B0503020204020204" charset="-122"/>
              </a:defRPr>
            </a:lvl4pPr>
            <a:lvl5pPr>
              <a:defRPr sz="160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bg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stretch>
            <a:fillRect/>
          </a:stretch>
        </p:blipFill>
        <p:spPr>
          <a:xfrm>
            <a:off x="0" y="10795"/>
            <a:ext cx="12202795" cy="6858000"/>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845820" y="1683385"/>
            <a:ext cx="3874135" cy="3297555"/>
          </a:xfrm>
          <a:prstGeom prst="rect">
            <a:avLst/>
          </a:prstGeom>
        </p:spPr>
      </p:pic>
      <p:pic>
        <p:nvPicPr>
          <p:cNvPr id="8" name="图片 7"/>
          <p:cNvPicPr/>
          <p:nvPr userDrawn="1">
            <p:custDataLst>
              <p:tags r:id="rId8"/>
            </p:custDataLst>
          </p:nvPr>
        </p:nvPicPr>
        <p:blipFill>
          <a:blip r:embed="rId9" r:link="rId10" cstate="screen"/>
          <a:stretch>
            <a:fillRect/>
          </a:stretch>
        </p:blipFill>
        <p:spPr>
          <a:xfrm>
            <a:off x="10972800" y="6018344"/>
            <a:ext cx="1143000" cy="839656"/>
          </a:xfrm>
          <a:prstGeom prst="rect">
            <a:avLst/>
          </a:prstGeom>
        </p:spPr>
      </p:pic>
      <p:sp>
        <p:nvSpPr>
          <p:cNvPr id="2" name="标题 1"/>
          <p:cNvSpPr>
            <a:spLocks noGrp="1"/>
          </p:cNvSpPr>
          <p:nvPr>
            <p:ph type="title"/>
            <p:custDataLst>
              <p:tags r:id="rId11"/>
            </p:custDataLst>
          </p:nvPr>
        </p:nvSpPr>
        <p:spPr/>
        <p:txBody>
          <a:bodyPr vert="horz" lIns="90170" tIns="46990" rIns="90170" bIns="4699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bg1"/>
                </a:solidFill>
                <a:latin typeface="Arial" panose="020B0604020202020204" pitchFamily="34" charset="0"/>
                <a:ea typeface="微软雅黑" panose="020B0503020204020204" charset="-122"/>
              </a:defRPr>
            </a:lvl1pPr>
            <a:lvl2pPr indent="0" eaLnBrk="1" fontAlgn="auto" latinLnBrk="0" hangingPunct="1">
              <a:defRPr baseline="0">
                <a:solidFill>
                  <a:schemeClr val="bg1"/>
                </a:solidFill>
                <a:latin typeface="Arial" panose="020B0604020202020204" pitchFamily="34" charset="0"/>
                <a:ea typeface="微软雅黑" panose="020B0503020204020204" charset="-122"/>
              </a:defRPr>
            </a:lvl2pPr>
            <a:lvl3pPr indent="0" eaLnBrk="1" fontAlgn="auto" latinLnBrk="0" hangingPunct="1">
              <a:defRPr baseline="0">
                <a:solidFill>
                  <a:schemeClr val="bg1"/>
                </a:solidFill>
                <a:latin typeface="Arial" panose="020B0604020202020204" pitchFamily="34" charset="0"/>
                <a:ea typeface="微软雅黑" panose="020B0503020204020204" charset="-122"/>
              </a:defRPr>
            </a:lvl3pPr>
            <a:lvl4pPr indent="0" eaLnBrk="1" fontAlgn="auto" latinLnBrk="0" hangingPunct="1">
              <a:defRPr baseline="0">
                <a:solidFill>
                  <a:schemeClr val="bg1"/>
                </a:solidFill>
                <a:latin typeface="Arial" panose="020B0604020202020204" pitchFamily="34" charset="0"/>
                <a:ea typeface="微软雅黑" panose="020B0503020204020204" charset="-122"/>
              </a:defRPr>
            </a:lvl4pPr>
            <a:lvl5pPr indent="0" eaLnBrk="1" fontAlgn="auto" latinLnBrk="0" hangingPunct="1">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15" name="矩形: 圆角 14"/>
          <p:cNvSpPr/>
          <p:nvPr userDrawn="1">
            <p:custDataLst>
              <p:tags r:id="rId5"/>
            </p:custDataLst>
          </p:nvPr>
        </p:nvSpPr>
        <p:spPr>
          <a:xfrm>
            <a:off x="4864735" y="4306852"/>
            <a:ext cx="2266315" cy="476405"/>
          </a:xfrm>
          <a:prstGeom prst="roundRect">
            <a:avLst>
              <a:gd name="adj" fmla="val 50000"/>
            </a:avLst>
          </a:prstGeom>
          <a:gradFill flip="none" rotWithShape="1">
            <a:gsLst>
              <a:gs pos="0">
                <a:schemeClr val="accent1"/>
              </a:gs>
              <a:gs pos="100000">
                <a:schemeClr val="accent2"/>
              </a:gs>
            </a:gsLst>
            <a:lin ang="0" scaled="0"/>
            <a:tileRect/>
          </a:gradFill>
          <a:ln w="9525" cap="flat">
            <a:noFill/>
            <a:prstDash val="solid"/>
            <a:miter/>
          </a:ln>
          <a:effectLst>
            <a:glow rad="114300">
              <a:srgbClr val="00EDB0">
                <a:alpha val="16000"/>
              </a:srgbClr>
            </a:glow>
            <a:softEdge rad="0"/>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b="1" dirty="0">
              <a:solidFill>
                <a:schemeClr val="tx1"/>
              </a:solidFill>
            </a:endParaRPr>
          </a:p>
        </p:txBody>
      </p:sp>
      <p:pic>
        <p:nvPicPr>
          <p:cNvPr id="10" name="图片 9"/>
          <p:cNvPicPr/>
          <p:nvPr userDrawn="1">
            <p:custDataLst>
              <p:tags r:id="rId6"/>
            </p:custDataLst>
          </p:nvPr>
        </p:nvPicPr>
        <p:blipFill>
          <a:blip r:embed="rId7" r:link="rId8" cstate="screen"/>
          <a:stretch>
            <a:fillRect/>
          </a:stretch>
        </p:blipFill>
        <p:spPr>
          <a:xfrm>
            <a:off x="0" y="1397000"/>
            <a:ext cx="2467127" cy="4064000"/>
          </a:xfrm>
          <a:prstGeom prst="rect">
            <a:avLst/>
          </a:prstGeom>
        </p:spPr>
      </p:pic>
      <p:pic>
        <p:nvPicPr>
          <p:cNvPr id="11" name="图片 10"/>
          <p:cNvPicPr/>
          <p:nvPr userDrawn="1">
            <p:custDataLst>
              <p:tags r:id="rId9"/>
            </p:custDataLst>
          </p:nvPr>
        </p:nvPicPr>
        <p:blipFill>
          <a:blip r:embed="rId10" r:link="rId11" cstate="screen"/>
          <a:stretch>
            <a:fillRect/>
          </a:stretch>
        </p:blipFill>
        <p:spPr>
          <a:xfrm>
            <a:off x="9724873" y="1397000"/>
            <a:ext cx="2467127" cy="4064000"/>
          </a:xfrm>
          <a:prstGeom prst="rect">
            <a:avLst/>
          </a:prstGeom>
        </p:spPr>
      </p:pic>
      <p:grpSp>
        <p:nvGrpSpPr>
          <p:cNvPr id="12" name="组合 11"/>
          <p:cNvGrpSpPr/>
          <p:nvPr userDrawn="1">
            <p:custDataLst>
              <p:tags r:id="rId12"/>
            </p:custDataLst>
          </p:nvPr>
        </p:nvGrpSpPr>
        <p:grpSpPr>
          <a:xfrm>
            <a:off x="4967605" y="1990090"/>
            <a:ext cx="2322195" cy="839470"/>
            <a:chOff x="7776" y="7859"/>
            <a:chExt cx="3657" cy="1322"/>
          </a:xfrm>
        </p:grpSpPr>
        <p:pic>
          <p:nvPicPr>
            <p:cNvPr id="13" name="图片 12"/>
            <p:cNvPicPr/>
            <p:nvPr>
              <p:custDataLst>
                <p:tags r:id="rId13"/>
              </p:custDataLst>
            </p:nvPr>
          </p:nvPicPr>
          <p:blipFill>
            <a:blip r:embed="rId14" r:link="rId15" cstate="screen"/>
            <a:stretch>
              <a:fillRect/>
            </a:stretch>
          </p:blipFill>
          <p:spPr>
            <a:xfrm>
              <a:off x="9633" y="7859"/>
              <a:ext cx="1800" cy="1322"/>
            </a:xfrm>
            <a:prstGeom prst="rect">
              <a:avLst/>
            </a:prstGeom>
          </p:spPr>
        </p:pic>
        <p:pic>
          <p:nvPicPr>
            <p:cNvPr id="14" name="图片 13"/>
            <p:cNvPicPr/>
            <p:nvPr>
              <p:custDataLst>
                <p:tags r:id="rId16"/>
              </p:custDataLst>
            </p:nvPr>
          </p:nvPicPr>
          <p:blipFill>
            <a:blip r:embed="rId14" r:link="rId15" cstate="screen"/>
            <a:stretch>
              <a:fillRect/>
            </a:stretch>
          </p:blipFill>
          <p:spPr>
            <a:xfrm flipH="1">
              <a:off x="7776" y="7859"/>
              <a:ext cx="1800" cy="1322"/>
            </a:xfrm>
            <a:prstGeom prst="rect">
              <a:avLst/>
            </a:prstGeom>
          </p:spPr>
        </p:pic>
      </p:grpSp>
      <p:sp>
        <p:nvSpPr>
          <p:cNvPr id="2" name="标题 1"/>
          <p:cNvSpPr>
            <a:spLocks noGrp="1"/>
          </p:cNvSpPr>
          <p:nvPr>
            <p:ph type="title" hasCustomPrompt="1"/>
            <p:custDataLst>
              <p:tags r:id="rId17"/>
            </p:custDataLst>
          </p:nvPr>
        </p:nvSpPr>
        <p:spPr>
          <a:xfrm>
            <a:off x="3501986" y="2829175"/>
            <a:ext cx="5188028" cy="1438459"/>
          </a:xfrm>
        </p:spPr>
        <p:txBody>
          <a:bodyPr vert="horz" lIns="90170" tIns="46990" rIns="90170" bIns="0" rtlCol="0" anchor="b" anchorCtr="0">
            <a:noAutofit/>
          </a:bodyPr>
          <a:lstStyle>
            <a:lvl1pPr marL="0" marR="0" algn="ctr" defTabSz="914400" rtl="0" eaLnBrk="1" fontAlgn="auto" latinLnBrk="0" hangingPunct="1">
              <a:lnSpc>
                <a:spcPct val="100000"/>
              </a:lnSpc>
              <a:buNone/>
              <a:defRPr kumimoji="0" lang="zh-CN" altLang="en-US" sz="8800" b="1" i="0" u="none" strike="noStrike" kern="1200" cap="none" spc="300" normalizeH="0" baseline="0" noProof="1" dirty="0">
                <a:gradFill>
                  <a:gsLst>
                    <a:gs pos="0">
                      <a:schemeClr val="accent1"/>
                    </a:gs>
                    <a:gs pos="100000">
                      <a:schemeClr val="accent2"/>
                    </a:gs>
                  </a:gsLst>
                  <a:lin ang="0" scaled="0"/>
                </a:gradFill>
                <a:effectLst>
                  <a:outerShdw blurRad="152400" sx="102000" sy="102000" algn="ctr" rotWithShape="0">
                    <a:schemeClr val="accent6">
                      <a:alpha val="30000"/>
                    </a:schemeClr>
                  </a:outerShdw>
                </a:effectLst>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9"/>
            </p:custDataLst>
          </p:nvPr>
        </p:nvSpPr>
        <p:spPr/>
        <p:txBody>
          <a:bodyPr/>
          <a:lstStyle/>
          <a:p>
            <a:endParaRPr lang="zh-CN" altLang="en-US"/>
          </a:p>
        </p:txBody>
      </p:sp>
      <p:sp>
        <p:nvSpPr>
          <p:cNvPr id="5" name="灯片编号占位符 4"/>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hasCustomPrompt="1"/>
            <p:custDataLst>
              <p:tags r:id="rId21"/>
            </p:custDataLst>
          </p:nvPr>
        </p:nvSpPr>
        <p:spPr>
          <a:xfrm>
            <a:off x="4866611" y="4306852"/>
            <a:ext cx="2266316" cy="476404"/>
          </a:xfrm>
        </p:spPr>
        <p:txBody>
          <a:bodyPr lIns="90000" tIns="46800" rIns="90000" bIns="46800" anchor="ctr" anchorCtr="0">
            <a:noAutofit/>
          </a:bodyPr>
          <a:lstStyle>
            <a:lvl1pPr marL="0" indent="0" algn="ctr">
              <a:lnSpc>
                <a:spcPct val="100000"/>
              </a:lnSpc>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screen"/>
          <a:stretch>
            <a:fillRect/>
          </a:stretch>
        </p:blipFill>
        <p:spPr>
          <a:xfrm>
            <a:off x="86995" y="5747385"/>
            <a:ext cx="1143000" cy="1031240"/>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027410" y="6008370"/>
            <a:ext cx="1143000" cy="839470"/>
          </a:xfrm>
          <a:prstGeom prst="rect">
            <a:avLst/>
          </a:prstGeom>
        </p:spPr>
      </p:pic>
      <p:sp>
        <p:nvSpPr>
          <p:cNvPr id="2" name="标题 1"/>
          <p:cNvSpPr>
            <a:spLocks noGrp="1"/>
          </p:cNvSpPr>
          <p:nvPr>
            <p:ph type="title"/>
            <p:custDataLst>
              <p:tags r:id="rId8"/>
            </p:custDataLst>
          </p:nvPr>
        </p:nvSpPr>
        <p:spPr/>
        <p:txBody>
          <a:bodyPr/>
          <a:lstStyle>
            <a:lvl1pPr algn="ctr">
              <a:defRPr baseline="0">
                <a:solidFill>
                  <a:schemeClr val="bg1"/>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608076" y="457200"/>
            <a:ext cx="10975848" cy="59436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normAutofit/>
          </a:bodyP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p:nvPr userDrawn="1">
            <p:custDataLst>
              <p:tags r:id="rId3"/>
            </p:custDataLst>
          </p:nvPr>
        </p:nvPicPr>
        <p:blipFill>
          <a:blip r:embed="rId4" r:link="rId5" cstate="screen"/>
          <a:stretch>
            <a:fillRect/>
          </a:stretch>
        </p:blipFill>
        <p:spPr>
          <a:xfrm>
            <a:off x="10994390" y="76200"/>
            <a:ext cx="1143000" cy="1031240"/>
          </a:xfrm>
          <a:prstGeom prst="rect">
            <a:avLst/>
          </a:prstGeom>
        </p:spPr>
      </p:pic>
      <p:pic>
        <p:nvPicPr>
          <p:cNvPr id="11" name="图片 10"/>
          <p:cNvPicPr/>
          <p:nvPr userDrawn="1">
            <p:custDataLst>
              <p:tags r:id="rId6"/>
            </p:custDataLst>
          </p:nvPr>
        </p:nvPicPr>
        <p:blipFill>
          <a:blip r:embed="rId7" r:link="rId8" cstate="screen"/>
          <a:stretch>
            <a:fillRect/>
          </a:stretch>
        </p:blipFill>
        <p:spPr>
          <a:xfrm>
            <a:off x="0" y="5539740"/>
            <a:ext cx="1731010" cy="1318260"/>
          </a:xfrm>
          <a:prstGeom prst="rect">
            <a:avLst/>
          </a:prstGeom>
        </p:spPr>
      </p:pic>
      <p:sp>
        <p:nvSpPr>
          <p:cNvPr id="2" name="标题 1"/>
          <p:cNvSpPr>
            <a:spLocks noGrp="1"/>
          </p:cNvSpPr>
          <p:nvPr>
            <p:ph type="title" hasCustomPrompt="1"/>
            <p:custDataLst>
              <p:tags r:id="rId9"/>
            </p:custDataLst>
          </p:nvPr>
        </p:nvSpPr>
        <p:spPr>
          <a:xfrm>
            <a:off x="583200" y="770400"/>
            <a:ext cx="3960000" cy="882000"/>
          </a:xfrm>
        </p:spPr>
        <p:txBody>
          <a:bodyPr anchor="ctr">
            <a:normAutofit/>
          </a:bodyP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1" name="图片 10"/>
          <p:cNvPicPr/>
          <p:nvPr userDrawn="1">
            <p:custDataLst>
              <p:tags r:id="rId3"/>
            </p:custDataLst>
          </p:nvPr>
        </p:nvPicPr>
        <p:blipFill>
          <a:blip r:embed="rId4" r:link="rId5" cstate="screen"/>
          <a:stretch>
            <a:fillRect/>
          </a:stretch>
        </p:blipFill>
        <p:spPr>
          <a:xfrm>
            <a:off x="65405" y="65405"/>
            <a:ext cx="1143000" cy="1031240"/>
          </a:xfrm>
          <a:prstGeom prst="rect">
            <a:avLst/>
          </a:prstGeom>
        </p:spPr>
      </p:pic>
      <p:pic>
        <p:nvPicPr>
          <p:cNvPr id="12" name="图片 11"/>
          <p:cNvPicPr/>
          <p:nvPr userDrawn="1">
            <p:custDataLst>
              <p:tags r:id="rId6"/>
            </p:custDataLst>
          </p:nvPr>
        </p:nvPicPr>
        <p:blipFill>
          <a:blip r:embed="rId7" r:link="rId8" cstate="screen"/>
          <a:stretch>
            <a:fillRect/>
          </a:stretch>
        </p:blipFill>
        <p:spPr>
          <a:xfrm>
            <a:off x="10885805" y="65405"/>
            <a:ext cx="1143000" cy="83947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normAutofit/>
          </a:bodyP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p:cNvPicPr/>
          <p:nvPr userDrawn="1">
            <p:custDataLst>
              <p:tags r:id="rId2"/>
            </p:custDataLst>
          </p:nvPr>
        </p:nvPicPr>
        <p:blipFill>
          <a:blip r:embed="rId3" r:link="rId4" cstate="screen"/>
          <a:stretch>
            <a:fillRect/>
          </a:stretch>
        </p:blipFill>
        <p:spPr>
          <a:xfrm>
            <a:off x="76200" y="86995"/>
            <a:ext cx="1143000" cy="1031240"/>
          </a:xfrm>
          <a:prstGeom prst="rect">
            <a:avLst/>
          </a:prstGeom>
        </p:spPr>
      </p:pic>
      <p:pic>
        <p:nvPicPr>
          <p:cNvPr id="11" name="图片 10"/>
          <p:cNvPicPr/>
          <p:nvPr userDrawn="1">
            <p:custDataLst>
              <p:tags r:id="rId5"/>
            </p:custDataLst>
          </p:nvPr>
        </p:nvPicPr>
        <p:blipFill>
          <a:blip r:embed="rId6" r:link="rId7" cstate="screen"/>
          <a:stretch>
            <a:fillRect/>
          </a:stretch>
        </p:blipFill>
        <p:spPr>
          <a:xfrm>
            <a:off x="10983595" y="86995"/>
            <a:ext cx="1143000" cy="839470"/>
          </a:xfrm>
          <a:prstGeom prst="rect">
            <a:avLst/>
          </a:prstGeom>
        </p:spPr>
      </p:pic>
      <p:sp>
        <p:nvSpPr>
          <p:cNvPr id="8" name="矩形 7"/>
          <p:cNvSpPr/>
          <p:nvPr userDrawn="1">
            <p:custDataLst>
              <p:tags r:id="rId8"/>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604800" y="669600"/>
            <a:ext cx="10976400" cy="565200"/>
          </a:xfrm>
        </p:spPr>
        <p:txBody>
          <a:bodyPr anchor="ctr">
            <a:normAutofit/>
          </a:bodyPr>
          <a:lstStyle>
            <a:lvl1pPr algn="ct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p:cNvPicPr/>
          <p:nvPr userDrawn="1">
            <p:custDataLst>
              <p:tags r:id="rId3"/>
            </p:custDataLst>
          </p:nvPr>
        </p:nvPicPr>
        <p:blipFill>
          <a:blip r:embed="rId4" r:link="rId5" cstate="screen"/>
          <a:stretch>
            <a:fillRect/>
          </a:stretch>
        </p:blipFill>
        <p:spPr>
          <a:xfrm>
            <a:off x="11178540" y="0"/>
            <a:ext cx="1013460" cy="914400"/>
          </a:xfrm>
          <a:prstGeom prst="rect">
            <a:avLst/>
          </a:prstGeom>
        </p:spPr>
      </p:pic>
      <p:pic>
        <p:nvPicPr>
          <p:cNvPr id="14" name="图片 13"/>
          <p:cNvPicPr/>
          <p:nvPr userDrawn="1">
            <p:custDataLst>
              <p:tags r:id="rId6"/>
            </p:custDataLst>
          </p:nvPr>
        </p:nvPicPr>
        <p:blipFill>
          <a:blip r:embed="rId7" r:link="rId8" cstate="screen"/>
          <a:stretch>
            <a:fillRect/>
          </a:stretch>
        </p:blipFill>
        <p:spPr>
          <a:xfrm>
            <a:off x="0" y="6029325"/>
            <a:ext cx="1143000" cy="83947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normAutofit/>
          </a:bodyPr>
          <a:lstStyle>
            <a:lvl1pPr>
              <a:defRPr sz="28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p:nvPr userDrawn="1">
            <p:custDataLst>
              <p:tags r:id="rId3"/>
            </p:custDataLst>
          </p:nvPr>
        </p:nvPicPr>
        <p:blipFill>
          <a:blip r:embed="rId4" r:link="rId5" cstate="screen"/>
          <a:stretch>
            <a:fillRect/>
          </a:stretch>
        </p:blipFill>
        <p:spPr>
          <a:xfrm>
            <a:off x="97790" y="76200"/>
            <a:ext cx="2287905" cy="2000885"/>
          </a:xfrm>
          <a:prstGeom prst="rect">
            <a:avLst/>
          </a:prstGeom>
        </p:spPr>
      </p:pic>
      <p:pic>
        <p:nvPicPr>
          <p:cNvPr id="9" name="图片 8"/>
          <p:cNvPicPr/>
          <p:nvPr userDrawn="1">
            <p:custDataLst>
              <p:tags r:id="rId6"/>
            </p:custDataLst>
          </p:nvPr>
        </p:nvPicPr>
        <p:blipFill>
          <a:blip r:embed="rId7" r:link="rId8" cstate="screen"/>
          <a:stretch>
            <a:fillRect/>
          </a:stretch>
        </p:blipFill>
        <p:spPr>
          <a:xfrm>
            <a:off x="10034270" y="5273040"/>
            <a:ext cx="2157730" cy="1584960"/>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normAutofit/>
          </a:bodyPr>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1.xml"/><Relationship Id="rId23" Type="http://schemas.openxmlformats.org/officeDocument/2006/relationships/tags" Target="../tags/tag200.xml"/><Relationship Id="rId22" Type="http://schemas.openxmlformats.org/officeDocument/2006/relationships/tags" Target="../tags/tag199.xml"/><Relationship Id="rId21" Type="http://schemas.openxmlformats.org/officeDocument/2006/relationships/tags" Target="../tags/tag198.xml"/><Relationship Id="rId20" Type="http://schemas.openxmlformats.org/officeDocument/2006/relationships/tags" Target="../tags/tag197.xml"/><Relationship Id="rId2" Type="http://schemas.openxmlformats.org/officeDocument/2006/relationships/slideLayout" Target="../slideLayouts/slideLayout13.xml"/><Relationship Id="rId19" Type="http://schemas.openxmlformats.org/officeDocument/2006/relationships/tags" Target="../tags/tag196.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bg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10.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43.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0" Type="http://schemas.openxmlformats.org/officeDocument/2006/relationships/slideLayout" Target="../slideLayouts/slideLayout18.xml"/><Relationship Id="rId1" Type="http://schemas.openxmlformats.org/officeDocument/2006/relationships/tags" Target="../tags/tag242.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48.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 Type="http://schemas.openxmlformats.org/officeDocument/2006/relationships/tags" Target="../tags/tag247.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52.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 Type="http://schemas.openxmlformats.org/officeDocument/2006/relationships/tags" Target="../tags/tag251.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56.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 Type="http://schemas.openxmlformats.org/officeDocument/2006/relationships/tags" Target="../tags/tag255.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60.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 Type="http://schemas.openxmlformats.org/officeDocument/2006/relationships/tags" Target="../tags/tag259.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64.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 Type="http://schemas.openxmlformats.org/officeDocument/2006/relationships/tags" Target="../tags/tag263.xml"/></Relationships>
</file>

<file path=ppt/slides/_rels/slide16.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68.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0" Type="http://schemas.openxmlformats.org/officeDocument/2006/relationships/slideLayout" Target="../slideLayouts/slideLayout18.xml"/><Relationship Id="rId1" Type="http://schemas.openxmlformats.org/officeDocument/2006/relationships/tags" Target="../tags/tag2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2.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06.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0" Type="http://schemas.openxmlformats.org/officeDocument/2006/relationships/slideLayout" Target="../slideLayouts/slideLayout18.xml"/><Relationship Id="rId1" Type="http://schemas.openxmlformats.org/officeDocument/2006/relationships/tags" Target="../tags/tag205.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11.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 Type="http://schemas.openxmlformats.org/officeDocument/2006/relationships/tags" Target="../tags/tag210.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15.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 Type="http://schemas.openxmlformats.org/officeDocument/2006/relationships/tags" Target="../tags/tag214.xml"/></Relationships>
</file>

<file path=ppt/slides/_rels/slide5.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19.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0" Type="http://schemas.openxmlformats.org/officeDocument/2006/relationships/slideLayout" Target="../slideLayouts/slideLayout18.xml"/><Relationship Id="rId1" Type="http://schemas.openxmlformats.org/officeDocument/2006/relationships/tags" Target="../tags/tag218.xml"/></Relationships>
</file>

<file path=ppt/slides/_rels/slide6.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24.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0" Type="http://schemas.openxmlformats.org/officeDocument/2006/relationships/slideLayout" Target="../slideLayouts/slideLayout18.xml"/><Relationship Id="rId1" Type="http://schemas.openxmlformats.org/officeDocument/2006/relationships/tags" Target="../tags/tag223.xml"/></Relationships>
</file>

<file path=ppt/slides/_rels/slide7.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29.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0" Type="http://schemas.openxmlformats.org/officeDocument/2006/relationships/slideLayout" Target="../slideLayouts/slideLayout18.xml"/><Relationship Id="rId1" Type="http://schemas.openxmlformats.org/officeDocument/2006/relationships/tags" Target="../tags/tag228.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34.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 Type="http://schemas.openxmlformats.org/officeDocument/2006/relationships/tags" Target="../tags/tag233.xml"/></Relationships>
</file>

<file path=ppt/slides/_rels/slide9.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image" Target="file:///F:\Lets_Create/pic_temp/1_pic_quater_right_down.png" TargetMode="External"/><Relationship Id="rId5" Type="http://schemas.openxmlformats.org/officeDocument/2006/relationships/image" Target="../media/image4.png"/><Relationship Id="rId4" Type="http://schemas.openxmlformats.org/officeDocument/2006/relationships/tags" Target="../tags/tag238.xml"/><Relationship Id="rId3" Type="http://schemas.openxmlformats.org/officeDocument/2006/relationships/image" Target="file:///F:\Lets_Create/pic_temp/0_pic_quater_right_down.png" TargetMode="External"/><Relationship Id="rId2" Type="http://schemas.openxmlformats.org/officeDocument/2006/relationships/image" Target="../media/image3.png"/><Relationship Id="rId10" Type="http://schemas.openxmlformats.org/officeDocument/2006/relationships/slideLayout" Target="../slideLayouts/slideLayout18.xml"/><Relationship Id="rId1" Type="http://schemas.openxmlformats.org/officeDocument/2006/relationships/tags" Target="../tags/tag2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p:txBody>
          <a:bodyPr/>
          <a:p>
            <a:pPr marL="0" indent="0" algn="l">
              <a:lnSpc>
                <a:spcPct val="100000"/>
              </a:lnSpc>
              <a:spcBef>
                <a:spcPts val="0"/>
              </a:spcBef>
              <a:spcAft>
                <a:spcPts val="0"/>
              </a:spcAft>
              <a:buSzPct val="100000"/>
              <a:buNone/>
            </a:pPr>
            <a:r>
              <a:rPr lang="zh-CN" altLang="zh-CN">
                <a:ln w="13462">
                  <a:solidFill>
                    <a:schemeClr val="bg1"/>
                  </a:solidFill>
                  <a:prstDash val="solid"/>
                </a:ln>
                <a:solidFill>
                  <a:schemeClr val="tx1">
                    <a:lumMod val="85000"/>
                    <a:lumOff val="15000"/>
                  </a:schemeClr>
                </a:solidFill>
                <a:effectLst>
                  <a:outerShdw dist="38100" dir="2700000" algn="bl" rotWithShape="0">
                    <a:schemeClr val="accent5"/>
                  </a:outerShdw>
                </a:effectLst>
              </a:rPr>
              <a:t>东观镇食品安全业务培训</a:t>
            </a:r>
            <a:endParaRPr lang="zh-CN" altLang="zh-CN">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文本占位符 4"/>
          <p:cNvSpPr>
            <a:spLocks noGrp="1"/>
          </p:cNvSpPr>
          <p:nvPr>
            <p:ph type="body" sz="quarter" idx="13"/>
            <p:custDataLst>
              <p:tags r:id="rId2"/>
            </p:custDataLst>
          </p:nvPr>
        </p:nvSpPr>
        <p:spPr/>
        <p:txBody>
          <a:bodyPr/>
          <a:p>
            <a:pPr marL="0" indent="0" algn="ctr">
              <a:lnSpc>
                <a:spcPct val="100000"/>
              </a:lnSpc>
              <a:spcBef>
                <a:spcPts val="0"/>
              </a:spcBef>
              <a:spcAft>
                <a:spcPts val="1000"/>
              </a:spcAft>
              <a:buSzPct val="100000"/>
              <a:buNone/>
            </a:pPr>
            <a:r>
              <a:rPr lang="en-US" altLang="zh-CN" sz="2000">
                <a:ln w="9525" cmpd="sng">
                  <a:solidFill>
                    <a:schemeClr val="accent1"/>
                  </a:solidFill>
                  <a:prstDash val="solid"/>
                </a:ln>
                <a:solidFill>
                  <a:srgbClr val="70AD47">
                    <a:tint val="1000"/>
                  </a:srgbClr>
                </a:solidFill>
                <a:effectLst>
                  <a:glow rad="38100">
                    <a:schemeClr val="accent1">
                      <a:alpha val="40000"/>
                    </a:schemeClr>
                  </a:glow>
                </a:effectLst>
              </a:rPr>
              <a:t>2024年度</a:t>
            </a:r>
            <a:endParaRPr lang="en-US" altLang="zh-CN" sz="200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7" name="图片 26"/>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6" name="图片 25"/>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2" name="标题 1"/>
          <p:cNvSpPr>
            <a:spLocks noGrp="1"/>
          </p:cNvSpPr>
          <p:nvPr>
            <p:custDataLst>
              <p:tags r:id="rId7"/>
            </p:custDataLst>
          </p:nvPr>
        </p:nvSpPr>
        <p:spPr>
          <a:xfrm>
            <a:off x="608400" y="608400"/>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rPr>
              <a:t>三、落实食品安全属地管理责任平台操作</a:t>
            </a:r>
            <a:endParaRPr lang="zh-CN" alt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endParaRPr>
          </a:p>
        </p:txBody>
      </p:sp>
      <p:sp>
        <p:nvSpPr>
          <p:cNvPr id="3" name="内容占位符 2"/>
          <p:cNvSpPr>
            <a:spLocks noGrp="1"/>
          </p:cNvSpPr>
          <p:nvPr>
            <p:custDataLst>
              <p:tags r:id="rId8"/>
            </p:custDataLst>
          </p:nvPr>
        </p:nvSpPr>
        <p:spPr>
          <a:xfrm>
            <a:off x="608400" y="1490400"/>
            <a:ext cx="10969200" cy="4759200"/>
          </a:xfrm>
          <a:prstGeom prst="rect">
            <a:avLst/>
          </a:prstGeom>
        </p:spPr>
        <p:txBody>
          <a:bodyPr vert="horz" wrap="square"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solidFill>
                  <a:schemeClr val="lt1"/>
                </a:solidFill>
                <a:latin typeface="方正楷体简体" panose="03000509000000000000" charset="-122"/>
                <a:ea typeface="方正楷体简体" panose="03000509000000000000" charset="-122"/>
                <a:cs typeface="微软雅黑" panose="020B0503020204020204" charset="-122"/>
              </a:rPr>
              <a:t>问题一：村（社区）级责任清单上传不全、不完善</a:t>
            </a:r>
            <a:endParaRPr lang="zh-CN" altLang="en-US" sz="2800">
              <a:solidFill>
                <a:schemeClr val="lt1"/>
              </a:solidFill>
              <a:latin typeface="方正楷体简体" panose="03000509000000000000" charset="-122"/>
              <a:ea typeface="方正楷体简体" panose="03000509000000000000"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1</a:t>
            </a:r>
            <a:r>
              <a:rPr lang="zh-CN" altLang="en-US">
                <a:solidFill>
                  <a:schemeClr val="lt1"/>
                </a:solidFill>
                <a:latin typeface="微软雅黑" panose="020B0503020204020204" charset="-122"/>
                <a:ea typeface="微软雅黑" panose="020B0503020204020204" charset="-122"/>
                <a:cs typeface="微软雅黑" panose="020B0503020204020204" charset="-122"/>
              </a:rPr>
              <a:t>、村本级责任清单未上传</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a:solidFill>
                  <a:schemeClr val="lt1"/>
                </a:solidFill>
                <a:latin typeface="微软雅黑" panose="020B0503020204020204" charset="-122"/>
                <a:ea typeface="微软雅黑" panose="020B0503020204020204" charset="-122"/>
                <a:cs typeface="微软雅黑" panose="020B0503020204020204" charset="-122"/>
              </a:rPr>
              <a:t>上传村级责任清单（全部）</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2</a:t>
            </a:r>
            <a:r>
              <a:rPr lang="zh-CN" altLang="en-US">
                <a:solidFill>
                  <a:schemeClr val="lt1"/>
                </a:solidFill>
                <a:latin typeface="微软雅黑" panose="020B0503020204020204" charset="-122"/>
                <a:ea typeface="微软雅黑" panose="020B0503020204020204" charset="-122"/>
                <a:cs typeface="微软雅黑" panose="020B0503020204020204" charset="-122"/>
              </a:rPr>
              <a:t>、村级个人承诺书中的责任清单上传的是全村（社区）的清单</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a:solidFill>
                  <a:schemeClr val="lt1"/>
                </a:solidFill>
                <a:latin typeface="微软雅黑" panose="020B0503020204020204" charset="-122"/>
                <a:ea typeface="微软雅黑" panose="020B0503020204020204" charset="-122"/>
                <a:cs typeface="微软雅黑" panose="020B0503020204020204" charset="-122"/>
              </a:rPr>
              <a:t>上传各包保干部个人全部清单</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 name="图片 27"/>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7" name="图片 26"/>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3" name="内容占位符 2"/>
          <p:cNvSpPr>
            <a:spLocks noGrp="1"/>
          </p:cNvSpPr>
          <p:nvPr>
            <p:custDataLst>
              <p:tags r:id="rId7"/>
            </p:custDataLst>
          </p:nvPr>
        </p:nvSpPr>
        <p:spPr>
          <a:xfrm>
            <a:off x="608400" y="1490400"/>
            <a:ext cx="10969200" cy="475920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solidFill>
                  <a:schemeClr val="lt1"/>
                </a:solidFill>
                <a:latin typeface="方正楷体简体" panose="03000509000000000000" charset="-122"/>
                <a:ea typeface="方正楷体简体" panose="03000509000000000000" charset="-122"/>
                <a:cs typeface="微软雅黑" panose="020B0503020204020204" charset="-122"/>
              </a:rPr>
              <a:t>问题二：归类不精准</a:t>
            </a:r>
            <a:endParaRPr lang="zh-CN" altLang="en-US" sz="2800">
              <a:solidFill>
                <a:schemeClr val="lt1"/>
              </a:solidFill>
              <a:latin typeface="方正楷体简体" panose="03000509000000000000" charset="-122"/>
              <a:ea typeface="方正楷体简体" panose="03000509000000000000" charset="-122"/>
              <a:cs typeface="微软雅黑" panose="020B0503020204020204" charset="-122"/>
            </a:endParaRPr>
          </a:p>
          <a:p>
            <a:r>
              <a:rPr lang="zh-CN" altLang="en-US">
                <a:solidFill>
                  <a:schemeClr val="lt1"/>
                </a:solidFill>
                <a:latin typeface="微软雅黑" panose="020B0503020204020204" charset="-122"/>
                <a:ea typeface="微软雅黑" panose="020B0503020204020204" charset="-122"/>
                <a:cs typeface="微软雅黑" panose="020B0503020204020204" charset="-122"/>
              </a:rPr>
              <a:t>按照所取得证照情况录入相应类别</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a:solidFill>
                  <a:schemeClr val="lt1"/>
                </a:solidFill>
                <a:latin typeface="微软雅黑" panose="020B0503020204020204" charset="-122"/>
                <a:ea typeface="微软雅黑" panose="020B0503020204020204" charset="-122"/>
                <a:cs typeface="微软雅黑" panose="020B0503020204020204" charset="-122"/>
              </a:rPr>
              <a:t>小作坊为</a:t>
            </a:r>
            <a:r>
              <a:rPr lang="en-US" altLang="zh-CN">
                <a:solidFill>
                  <a:schemeClr val="lt1"/>
                </a:solidFill>
                <a:latin typeface="微软雅黑" panose="020B0503020204020204" charset="-122"/>
                <a:ea typeface="微软雅黑" panose="020B0503020204020204" charset="-122"/>
                <a:cs typeface="微软雅黑" panose="020B0503020204020204" charset="-122"/>
              </a:rPr>
              <a:t>C</a:t>
            </a:r>
            <a:r>
              <a:rPr lang="zh-CN" altLang="en-US">
                <a:solidFill>
                  <a:schemeClr val="lt1"/>
                </a:solidFill>
                <a:latin typeface="微软雅黑" panose="020B0503020204020204" charset="-122"/>
                <a:ea typeface="微软雅黑" panose="020B0503020204020204" charset="-122"/>
                <a:cs typeface="微软雅黑" panose="020B0503020204020204" charset="-122"/>
              </a:rPr>
              <a:t>级包保，其他的规模小的可以为</a:t>
            </a:r>
            <a:r>
              <a:rPr lang="en-US" altLang="zh-CN">
                <a:solidFill>
                  <a:schemeClr val="lt1"/>
                </a:solidFill>
                <a:latin typeface="微软雅黑" panose="020B0503020204020204" charset="-122"/>
                <a:ea typeface="微软雅黑" panose="020B0503020204020204" charset="-122"/>
                <a:cs typeface="微软雅黑" panose="020B0503020204020204" charset="-122"/>
              </a:rPr>
              <a:t>D</a:t>
            </a:r>
            <a:r>
              <a:rPr lang="zh-CN" altLang="en-US">
                <a:solidFill>
                  <a:schemeClr val="lt1"/>
                </a:solidFill>
                <a:latin typeface="微软雅黑" panose="020B0503020204020204" charset="-122"/>
                <a:ea typeface="微软雅黑" panose="020B0503020204020204" charset="-122"/>
                <a:cs typeface="微软雅黑" panose="020B0503020204020204" charset="-122"/>
              </a:rPr>
              <a:t>级包保</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b="1">
                <a:solidFill>
                  <a:schemeClr val="lt1"/>
                </a:solidFill>
                <a:latin typeface="微软雅黑" panose="020B0503020204020204" charset="-122"/>
                <a:ea typeface="微软雅黑" panose="020B0503020204020204" charset="-122"/>
                <a:cs typeface="微软雅黑" panose="020B0503020204020204" charset="-122"/>
              </a:rPr>
              <a:t>经营项目</a:t>
            </a:r>
            <a:r>
              <a:rPr lang="zh-CN" altLang="en-US">
                <a:solidFill>
                  <a:schemeClr val="lt1"/>
                </a:solidFill>
                <a:latin typeface="微软雅黑" panose="020B0503020204020204" charset="-122"/>
                <a:ea typeface="微软雅黑" panose="020B0503020204020204" charset="-122"/>
                <a:cs typeface="微软雅黑" panose="020B0503020204020204" charset="-122"/>
              </a:rPr>
              <a:t>以食品类相关证照为准</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lt1"/>
                </a:solidFill>
                <a:latin typeface="方正仿宋简体" panose="03000509000000000000" charset="-122"/>
                <a:ea typeface="方正仿宋简体" panose="03000509000000000000" charset="-122"/>
                <a:cs typeface="微软雅黑" panose="020B0503020204020204" charset="-122"/>
              </a:rPr>
              <a:t>对照检查各辖区主体经营类别，核实汇总，以便上报处置</a:t>
            </a:r>
            <a:endParaRPr lang="zh-CN" altLang="en-US" sz="2400" b="1">
              <a:solidFill>
                <a:schemeClr val="lt1"/>
              </a:solidFill>
              <a:latin typeface="方正仿宋简体" panose="03000509000000000000" charset="-122"/>
              <a:ea typeface="方正仿宋简体" panose="03000509000000000000" charset="-122"/>
              <a:cs typeface="微软雅黑" panose="020B0503020204020204" charset="-122"/>
            </a:endParaRPr>
          </a:p>
          <a:p>
            <a:endParaRPr lang="zh-CN" altLang="en-US" sz="2400" b="1">
              <a:solidFill>
                <a:schemeClr val="lt1"/>
              </a:solidFill>
              <a:latin typeface="方正仿宋简体" panose="03000509000000000000" charset="-122"/>
              <a:ea typeface="方正仿宋简体" panose="03000509000000000000" charset="-122"/>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 name="图片 27"/>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7" name="图片 26"/>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3" name="内容占位符 2"/>
          <p:cNvSpPr>
            <a:spLocks noGrp="1"/>
          </p:cNvSpPr>
          <p:nvPr>
            <p:custDataLst>
              <p:tags r:id="rId7"/>
            </p:custDataLst>
          </p:nvPr>
        </p:nvSpPr>
        <p:spPr>
          <a:xfrm>
            <a:off x="608400" y="1490400"/>
            <a:ext cx="10969200" cy="475920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solidFill>
                  <a:schemeClr val="lt1"/>
                </a:solidFill>
                <a:latin typeface="方正楷体简体" panose="03000509000000000000" charset="-122"/>
                <a:ea typeface="方正楷体简体" panose="03000509000000000000" charset="-122"/>
                <a:cs typeface="微软雅黑" panose="020B0503020204020204" charset="-122"/>
              </a:rPr>
              <a:t>问题三、问题发现率过低</a:t>
            </a:r>
            <a:endParaRPr lang="zh-CN" altLang="en-US" sz="2800">
              <a:solidFill>
                <a:schemeClr val="lt1"/>
              </a:solidFill>
              <a:latin typeface="方正楷体简体" panose="03000509000000000000" charset="-122"/>
              <a:ea typeface="方正楷体简体" panose="03000509000000000000" charset="-122"/>
              <a:cs typeface="微软雅黑" panose="020B0503020204020204" charset="-122"/>
            </a:endParaRPr>
          </a:p>
          <a:p>
            <a:r>
              <a:rPr lang="zh-CN" altLang="en-US">
                <a:solidFill>
                  <a:schemeClr val="lt1"/>
                </a:solidFill>
                <a:latin typeface="微软雅黑" panose="020B0503020204020204" charset="-122"/>
                <a:ea typeface="微软雅黑" panose="020B0503020204020204" charset="-122"/>
                <a:cs typeface="微软雅黑" panose="020B0503020204020204" charset="-122"/>
              </a:rPr>
              <a:t>在督导过程中，应发现问题，尽可能找环境卫生类问题或日管控、月总结登记不全等易整改问题</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a:solidFill>
                  <a:schemeClr val="lt1"/>
                </a:solidFill>
                <a:latin typeface="微软雅黑" panose="020B0503020204020204" charset="-122"/>
                <a:ea typeface="微软雅黑" panose="020B0503020204020204" charset="-122"/>
                <a:cs typeface="微软雅黑" panose="020B0503020204020204" charset="-122"/>
              </a:rPr>
              <a:t>各村在督导中均要有</a:t>
            </a:r>
            <a:r>
              <a:rPr lang="en-US" altLang="zh-CN">
                <a:solidFill>
                  <a:schemeClr val="lt1"/>
                </a:solidFill>
                <a:latin typeface="微软雅黑" panose="020B0503020204020204" charset="-122"/>
                <a:ea typeface="微软雅黑" panose="020B0503020204020204" charset="-122"/>
                <a:cs typeface="微软雅黑" panose="020B0503020204020204" charset="-122"/>
              </a:rPr>
              <a:t>2-3</a:t>
            </a:r>
            <a:r>
              <a:rPr lang="zh-CN" altLang="en-US">
                <a:solidFill>
                  <a:schemeClr val="lt1"/>
                </a:solidFill>
                <a:latin typeface="微软雅黑" panose="020B0503020204020204" charset="-122"/>
                <a:ea typeface="微软雅黑" panose="020B0503020204020204" charset="-122"/>
                <a:cs typeface="微软雅黑" panose="020B0503020204020204" charset="-122"/>
              </a:rPr>
              <a:t>条，社区体量较大，视情况</a:t>
            </a:r>
            <a:r>
              <a:rPr lang="en-US" altLang="zh-CN">
                <a:solidFill>
                  <a:schemeClr val="lt1"/>
                </a:solidFill>
                <a:latin typeface="微软雅黑" panose="020B0503020204020204" charset="-122"/>
                <a:ea typeface="微软雅黑" panose="020B0503020204020204" charset="-122"/>
                <a:cs typeface="微软雅黑" panose="020B0503020204020204" charset="-122"/>
              </a:rPr>
              <a:t>4-5</a:t>
            </a:r>
            <a:r>
              <a:rPr lang="zh-CN" altLang="en-US">
                <a:solidFill>
                  <a:schemeClr val="lt1"/>
                </a:solidFill>
                <a:latin typeface="微软雅黑" panose="020B0503020204020204" charset="-122"/>
                <a:ea typeface="微软雅黑" panose="020B0503020204020204" charset="-122"/>
                <a:cs typeface="微软雅黑" panose="020B0503020204020204" charset="-122"/>
              </a:rPr>
              <a:t>条及以上</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b="1">
                <a:solidFill>
                  <a:schemeClr val="lt1"/>
                </a:solidFill>
                <a:latin typeface="微软雅黑" panose="020B0503020204020204" charset="-122"/>
                <a:ea typeface="微软雅黑" panose="020B0503020204020204" charset="-122"/>
                <a:cs typeface="微软雅黑" panose="020B0503020204020204" charset="-122"/>
              </a:rPr>
              <a:t>新增督导保证</a:t>
            </a:r>
            <a:r>
              <a:rPr lang="en-US" altLang="zh-CN" b="1">
                <a:solidFill>
                  <a:schemeClr val="lt1"/>
                </a:solidFill>
                <a:latin typeface="微软雅黑" panose="020B0503020204020204" charset="-122"/>
                <a:ea typeface="微软雅黑" panose="020B0503020204020204" charset="-122"/>
                <a:cs typeface="微软雅黑" panose="020B0503020204020204" charset="-122"/>
              </a:rPr>
              <a:t>3</a:t>
            </a:r>
            <a:r>
              <a:rPr lang="zh-CN" altLang="en-US" b="1">
                <a:solidFill>
                  <a:schemeClr val="lt1"/>
                </a:solidFill>
                <a:latin typeface="微软雅黑" panose="020B0503020204020204" charset="-122"/>
                <a:ea typeface="微软雅黑" panose="020B0503020204020204" charset="-122"/>
                <a:cs typeface="微软雅黑" panose="020B0503020204020204" charset="-122"/>
              </a:rPr>
              <a:t>月份全镇问题发现率</a:t>
            </a:r>
            <a:r>
              <a:rPr lang="en-US" altLang="zh-CN" b="1">
                <a:solidFill>
                  <a:schemeClr val="lt1"/>
                </a:solidFill>
                <a:latin typeface="微软雅黑" panose="020B0503020204020204" charset="-122"/>
                <a:ea typeface="微软雅黑" panose="020B0503020204020204" charset="-122"/>
                <a:cs typeface="微软雅黑" panose="020B0503020204020204" charset="-122"/>
              </a:rPr>
              <a:t>1.5%</a:t>
            </a:r>
            <a:r>
              <a:rPr lang="zh-CN" altLang="en-US" b="1">
                <a:solidFill>
                  <a:schemeClr val="lt1"/>
                </a:solidFill>
                <a:latin typeface="微软雅黑" panose="020B0503020204020204" charset="-122"/>
                <a:ea typeface="微软雅黑" panose="020B0503020204020204" charset="-122"/>
                <a:cs typeface="微软雅黑" panose="020B0503020204020204" charset="-122"/>
              </a:rPr>
              <a:t>以上（全区要求</a:t>
            </a:r>
            <a:r>
              <a:rPr lang="en-US" altLang="zh-CN" b="1">
                <a:solidFill>
                  <a:schemeClr val="lt1"/>
                </a:solidFill>
                <a:latin typeface="微软雅黑" panose="020B0503020204020204" charset="-122"/>
                <a:ea typeface="微软雅黑" panose="020B0503020204020204" charset="-122"/>
                <a:cs typeface="微软雅黑" panose="020B0503020204020204" charset="-122"/>
              </a:rPr>
              <a:t>2%</a:t>
            </a:r>
            <a:r>
              <a:rPr lang="zh-CN" altLang="en-US" b="1">
                <a:solidFill>
                  <a:schemeClr val="lt1"/>
                </a:solidFill>
                <a:latin typeface="微软雅黑" panose="020B0503020204020204" charset="-122"/>
                <a:ea typeface="微软雅黑" panose="020B0503020204020204" charset="-122"/>
                <a:cs typeface="微软雅黑" panose="020B0503020204020204" charset="-122"/>
              </a:rPr>
              <a:t>以上）</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 name="图片 27"/>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7" name="图片 26"/>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3" name="内容占位符 2"/>
          <p:cNvSpPr>
            <a:spLocks noGrp="1"/>
          </p:cNvSpPr>
          <p:nvPr>
            <p:custDataLst>
              <p:tags r:id="rId7"/>
            </p:custDataLst>
          </p:nvPr>
        </p:nvSpPr>
        <p:spPr>
          <a:xfrm>
            <a:off x="608400" y="1490400"/>
            <a:ext cx="10969200" cy="475920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solidFill>
                  <a:schemeClr val="lt1"/>
                </a:solidFill>
                <a:latin typeface="方正楷体简体" panose="03000509000000000000" charset="-122"/>
                <a:ea typeface="方正楷体简体" panose="03000509000000000000" charset="-122"/>
                <a:cs typeface="微软雅黑" panose="020B0503020204020204" charset="-122"/>
              </a:rPr>
              <a:t>问题四：问题描述不清</a:t>
            </a:r>
            <a:endParaRPr lang="zh-CN" altLang="en-US" sz="2800">
              <a:solidFill>
                <a:schemeClr val="lt1"/>
              </a:solidFill>
              <a:latin typeface="方正楷体简体" panose="03000509000000000000" charset="-122"/>
              <a:ea typeface="方正楷体简体" panose="03000509000000000000" charset="-122"/>
              <a:cs typeface="微软雅黑" panose="020B0503020204020204" charset="-122"/>
            </a:endParaRPr>
          </a:p>
          <a:p>
            <a:r>
              <a:rPr lang="zh-CN" altLang="en-US">
                <a:solidFill>
                  <a:schemeClr val="lt1"/>
                </a:solidFill>
                <a:latin typeface="微软雅黑" panose="020B0503020204020204" charset="-122"/>
                <a:ea typeface="微软雅黑" panose="020B0503020204020204" charset="-122"/>
                <a:cs typeface="微软雅黑" panose="020B0503020204020204" charset="-122"/>
              </a:rPr>
              <a:t>督导中发现问题上报为：经督导环境卫生已整洁（整改描述）</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a:t>
            </a:r>
            <a:r>
              <a:rPr lang="zh-CN" altLang="en-US">
                <a:solidFill>
                  <a:schemeClr val="lt1"/>
                </a:solidFill>
                <a:latin typeface="微软雅黑" panose="020B0503020204020204" charset="-122"/>
                <a:ea typeface="微软雅黑" panose="020B0503020204020204" charset="-122"/>
                <a:cs typeface="微软雅黑" panose="020B0503020204020204" charset="-122"/>
              </a:rPr>
              <a:t>物品摆放不整齐（反馈：规范物品摆放）</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a:t>
            </a:r>
            <a:r>
              <a:rPr lang="zh-CN" altLang="en-US">
                <a:solidFill>
                  <a:schemeClr val="lt1"/>
                </a:solidFill>
                <a:latin typeface="微软雅黑" panose="020B0503020204020204" charset="-122"/>
                <a:ea typeface="微软雅黑" panose="020B0503020204020204" charset="-122"/>
                <a:cs typeface="微软雅黑" panose="020B0503020204020204" charset="-122"/>
              </a:rPr>
              <a:t>垃圾未及时清理（反馈：环境卫生整治）</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a:t>
            </a:r>
            <a:r>
              <a:rPr lang="zh-CN" altLang="en-US">
                <a:solidFill>
                  <a:schemeClr val="lt1"/>
                </a:solidFill>
                <a:latin typeface="微软雅黑" panose="020B0503020204020204" charset="-122"/>
                <a:ea typeface="微软雅黑" panose="020B0503020204020204" charset="-122"/>
                <a:cs typeface="微软雅黑" panose="020B0503020204020204" charset="-122"/>
              </a:rPr>
              <a:t>日管控、月总结台账记录不全（反馈：完善日管控、月总结台账）</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 name="图片 27"/>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7" name="图片 26"/>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3" name="内容占位符 2"/>
          <p:cNvSpPr>
            <a:spLocks noGrp="1"/>
          </p:cNvSpPr>
          <p:nvPr>
            <p:custDataLst>
              <p:tags r:id="rId7"/>
            </p:custDataLst>
          </p:nvPr>
        </p:nvSpPr>
        <p:spPr>
          <a:xfrm>
            <a:off x="608400" y="1490400"/>
            <a:ext cx="10969200" cy="475920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solidFill>
                  <a:schemeClr val="lt1"/>
                </a:solidFill>
                <a:latin typeface="方正楷体简体" panose="03000509000000000000" charset="-122"/>
                <a:ea typeface="方正楷体简体" panose="03000509000000000000" charset="-122"/>
              </a:rPr>
              <a:t>问题五：问题认领不及时</a:t>
            </a:r>
            <a:endParaRPr lang="zh-CN" altLang="en-US" sz="2800">
              <a:solidFill>
                <a:schemeClr val="lt1"/>
              </a:solidFill>
              <a:latin typeface="方正楷体简体" panose="03000509000000000000" charset="-122"/>
              <a:ea typeface="方正楷体简体" panose="03000509000000000000" charset="-122"/>
            </a:endParaRPr>
          </a:p>
          <a:p>
            <a:r>
              <a:rPr lang="zh-CN" altLang="en-US">
                <a:solidFill>
                  <a:schemeClr val="lt1"/>
                </a:solidFill>
                <a:latin typeface="微软雅黑" panose="020B0503020204020204" charset="-122"/>
                <a:ea typeface="微软雅黑" panose="020B0503020204020204" charset="-122"/>
              </a:rPr>
              <a:t>发现问题后，登录村级账号进行问题认领，并及时反馈</a:t>
            </a:r>
            <a:endParaRPr lang="zh-CN" altLang="en-US">
              <a:solidFill>
                <a:schemeClr val="lt1"/>
              </a:solidFill>
              <a:latin typeface="微软雅黑" panose="020B0503020204020204" charset="-122"/>
              <a:ea typeface="微软雅黑" panose="020B0503020204020204" charset="-122"/>
            </a:endParaRPr>
          </a:p>
          <a:p>
            <a:r>
              <a:rPr lang="zh-CN" altLang="en-US">
                <a:solidFill>
                  <a:schemeClr val="lt1"/>
                </a:solidFill>
                <a:latin typeface="微软雅黑" panose="020B0503020204020204" charset="-122"/>
                <a:ea typeface="微软雅黑" panose="020B0503020204020204" charset="-122"/>
              </a:rPr>
              <a:t>建立问题整改台账</a:t>
            </a:r>
            <a:endParaRPr lang="zh-CN" altLang="en-US">
              <a:solidFill>
                <a:schemeClr val="lt1"/>
              </a:solidFill>
              <a:latin typeface="微软雅黑" panose="020B0503020204020204" charset="-122"/>
              <a:ea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 name="图片 27"/>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7" name="图片 26"/>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3" name="内容占位符 2"/>
          <p:cNvSpPr>
            <a:spLocks noGrp="1"/>
          </p:cNvSpPr>
          <p:nvPr>
            <p:custDataLst>
              <p:tags r:id="rId7"/>
            </p:custDataLst>
          </p:nvPr>
        </p:nvSpPr>
        <p:spPr>
          <a:xfrm>
            <a:off x="608400" y="1490400"/>
            <a:ext cx="10969200" cy="475920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solidFill>
                  <a:schemeClr val="lt1"/>
                </a:solidFill>
                <a:latin typeface="方正楷体简体" panose="03000509000000000000" charset="-122"/>
                <a:ea typeface="方正楷体简体" panose="03000509000000000000" charset="-122"/>
              </a:rPr>
              <a:t>问题六：</a:t>
            </a:r>
            <a:r>
              <a:rPr lang="en-US" altLang="zh-CN" sz="2800">
                <a:solidFill>
                  <a:schemeClr val="lt1"/>
                </a:solidFill>
                <a:latin typeface="方正楷体简体" panose="03000509000000000000" charset="-122"/>
                <a:ea typeface="方正楷体简体" panose="03000509000000000000" charset="-122"/>
              </a:rPr>
              <a:t>“</a:t>
            </a:r>
            <a:r>
              <a:rPr lang="zh-CN" altLang="en-US" sz="2800">
                <a:solidFill>
                  <a:schemeClr val="lt1"/>
                </a:solidFill>
                <a:latin typeface="方正楷体简体" panose="03000509000000000000" charset="-122"/>
                <a:ea typeface="方正楷体简体" panose="03000509000000000000" charset="-122"/>
              </a:rPr>
              <a:t>一栏两图</a:t>
            </a:r>
            <a:r>
              <a:rPr lang="en-US" altLang="zh-CN" sz="2800">
                <a:solidFill>
                  <a:schemeClr val="lt1"/>
                </a:solidFill>
                <a:latin typeface="方正楷体简体" panose="03000509000000000000" charset="-122"/>
                <a:ea typeface="方正楷体简体" panose="03000509000000000000" charset="-122"/>
              </a:rPr>
              <a:t>”</a:t>
            </a:r>
            <a:r>
              <a:rPr lang="zh-CN" altLang="en-US" sz="2800">
                <a:solidFill>
                  <a:schemeClr val="lt1"/>
                </a:solidFill>
                <a:latin typeface="方正楷体简体" panose="03000509000000000000" charset="-122"/>
                <a:ea typeface="方正楷体简体" panose="03000509000000000000" charset="-122"/>
              </a:rPr>
              <a:t>更新不及时</a:t>
            </a:r>
            <a:endParaRPr lang="zh-CN" altLang="en-US" sz="2800">
              <a:solidFill>
                <a:schemeClr val="lt1"/>
              </a:solidFill>
              <a:latin typeface="方正楷体简体" panose="03000509000000000000" charset="-122"/>
              <a:ea typeface="方正楷体简体" panose="03000509000000000000" charset="-122"/>
            </a:endParaRPr>
          </a:p>
          <a:p>
            <a:r>
              <a:rPr lang="zh-CN" altLang="en-US">
                <a:solidFill>
                  <a:schemeClr val="lt1"/>
                </a:solidFill>
                <a:latin typeface="微软雅黑" panose="020B0503020204020204" charset="-122"/>
                <a:ea typeface="微软雅黑" panose="020B0503020204020204" charset="-122"/>
              </a:rPr>
              <a:t>更换包保干部后或有损坏及时更换</a:t>
            </a:r>
            <a:endParaRPr lang="zh-CN" altLang="en-US">
              <a:solidFill>
                <a:schemeClr val="lt1"/>
              </a:solidFill>
              <a:latin typeface="微软雅黑" panose="020B0503020204020204" charset="-122"/>
              <a:ea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7" name="图片 26"/>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6" name="图片 25"/>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2" name="标题 1"/>
          <p:cNvSpPr>
            <a:spLocks noGrp="1"/>
          </p:cNvSpPr>
          <p:nvPr>
            <p:custDataLst>
              <p:tags r:id="rId7"/>
            </p:custDataLst>
          </p:nvPr>
        </p:nvSpPr>
        <p:spPr>
          <a:xfrm>
            <a:off x="608400" y="608400"/>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rPr>
              <a:t>四、督查情况反馈</a:t>
            </a:r>
            <a:endParaRPr lang="zh-CN" alt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endParaRPr>
          </a:p>
        </p:txBody>
      </p:sp>
      <p:sp>
        <p:nvSpPr>
          <p:cNvPr id="3" name="内容占位符 2"/>
          <p:cNvSpPr>
            <a:spLocks noGrp="1"/>
          </p:cNvSpPr>
          <p:nvPr>
            <p:custDataLst>
              <p:tags r:id="rId8"/>
            </p:custDataLst>
          </p:nvPr>
        </p:nvSpPr>
        <p:spPr>
          <a:xfrm>
            <a:off x="608400" y="1490400"/>
            <a:ext cx="10969200" cy="4759200"/>
          </a:xfrm>
          <a:prstGeom prst="rect">
            <a:avLst/>
          </a:prstGeom>
        </p:spPr>
        <p:txBody>
          <a:bodyPr vert="horz" wrap="square"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1">
                <a:solidFill>
                  <a:schemeClr val="lt1"/>
                </a:solidFill>
                <a:latin typeface="微软雅黑" panose="020B0503020204020204" charset="-122"/>
                <a:ea typeface="微软雅黑" panose="020B0503020204020204" charset="-122"/>
                <a:cs typeface="微软雅黑" panose="020B0503020204020204" charset="-122"/>
              </a:rPr>
              <a:t>1</a:t>
            </a:r>
            <a:r>
              <a:rPr lang="zh-CN" altLang="en-US" sz="2000" b="1">
                <a:solidFill>
                  <a:schemeClr val="lt1"/>
                </a:solidFill>
                <a:latin typeface="微软雅黑" panose="020B0503020204020204" charset="-122"/>
                <a:ea typeface="微软雅黑" panose="020B0503020204020204" charset="-122"/>
                <a:cs typeface="微软雅黑" panose="020B0503020204020204" charset="-122"/>
              </a:rPr>
              <a:t>、是否持有效证照，是否取得健康证</a:t>
            </a:r>
            <a:endParaRPr lang="zh-CN" altLang="en-US" sz="2000"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2000" b="1">
                <a:solidFill>
                  <a:schemeClr val="lt1"/>
                </a:solidFill>
                <a:latin typeface="微软雅黑" panose="020B0503020204020204" charset="-122"/>
                <a:ea typeface="微软雅黑" panose="020B0503020204020204" charset="-122"/>
                <a:cs typeface="微软雅黑" panose="020B0503020204020204" charset="-122"/>
              </a:rPr>
              <a:t>2</a:t>
            </a:r>
            <a:r>
              <a:rPr lang="zh-CN" altLang="en-US" sz="2000" b="1">
                <a:solidFill>
                  <a:schemeClr val="lt1"/>
                </a:solidFill>
                <a:latin typeface="微软雅黑" panose="020B0503020204020204" charset="-122"/>
                <a:ea typeface="微软雅黑" panose="020B0503020204020204" charset="-122"/>
                <a:cs typeface="微软雅黑" panose="020B0503020204020204" charset="-122"/>
              </a:rPr>
              <a:t>、是否配备食品安全员，食品安全员是否清楚自己职责</a:t>
            </a:r>
            <a:endParaRPr lang="zh-CN" altLang="en-US" sz="2000"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2000" b="1">
                <a:solidFill>
                  <a:schemeClr val="lt1"/>
                </a:solidFill>
                <a:latin typeface="微软雅黑" panose="020B0503020204020204" charset="-122"/>
                <a:ea typeface="微软雅黑" panose="020B0503020204020204" charset="-122"/>
                <a:cs typeface="微软雅黑" panose="020B0503020204020204" charset="-122"/>
              </a:rPr>
              <a:t>3</a:t>
            </a:r>
            <a:r>
              <a:rPr lang="zh-CN" altLang="en-US" sz="2000" b="1">
                <a:solidFill>
                  <a:schemeClr val="lt1"/>
                </a:solidFill>
                <a:latin typeface="微软雅黑" panose="020B0503020204020204" charset="-122"/>
                <a:ea typeface="微软雅黑" panose="020B0503020204020204" charset="-122"/>
                <a:cs typeface="微软雅黑" panose="020B0503020204020204" charset="-122"/>
              </a:rPr>
              <a:t>、日管控、月总结记录，是否有食品安全风险隐患台账</a:t>
            </a:r>
            <a:endParaRPr lang="zh-CN" altLang="en-US" sz="2000"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2000" b="1">
                <a:solidFill>
                  <a:schemeClr val="lt1"/>
                </a:solidFill>
                <a:latin typeface="微软雅黑" panose="020B0503020204020204" charset="-122"/>
                <a:ea typeface="微软雅黑" panose="020B0503020204020204" charset="-122"/>
                <a:cs typeface="微软雅黑" panose="020B0503020204020204" charset="-122"/>
              </a:rPr>
              <a:t>4</a:t>
            </a:r>
            <a:r>
              <a:rPr lang="zh-CN" altLang="en-US" sz="2000" b="1">
                <a:solidFill>
                  <a:schemeClr val="lt1"/>
                </a:solidFill>
                <a:latin typeface="微软雅黑" panose="020B0503020204020204" charset="-122"/>
                <a:ea typeface="微软雅黑" panose="020B0503020204020204" charset="-122"/>
                <a:cs typeface="微软雅黑" panose="020B0503020204020204" charset="-122"/>
              </a:rPr>
              <a:t>、是否进行食品安全培训</a:t>
            </a:r>
            <a:endParaRPr lang="zh-CN" altLang="en-US" sz="2000"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2000" b="1">
                <a:solidFill>
                  <a:schemeClr val="lt1"/>
                </a:solidFill>
                <a:latin typeface="微软雅黑" panose="020B0503020204020204" charset="-122"/>
                <a:ea typeface="微软雅黑" panose="020B0503020204020204" charset="-122"/>
                <a:cs typeface="微软雅黑" panose="020B0503020204020204" charset="-122"/>
              </a:rPr>
              <a:t>6</a:t>
            </a:r>
            <a:r>
              <a:rPr lang="zh-CN" altLang="en-US" sz="2000" b="1">
                <a:solidFill>
                  <a:schemeClr val="lt1"/>
                </a:solidFill>
                <a:latin typeface="微软雅黑" panose="020B0503020204020204" charset="-122"/>
                <a:ea typeface="微软雅黑" panose="020B0503020204020204" charset="-122"/>
                <a:cs typeface="微软雅黑" panose="020B0503020204020204" charset="-122"/>
              </a:rPr>
              <a:t>、</a:t>
            </a:r>
            <a:r>
              <a:rPr lang="en-US" altLang="zh-CN" sz="2000" b="1">
                <a:solidFill>
                  <a:schemeClr val="lt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lt1"/>
                </a:solidFill>
                <a:latin typeface="微软雅黑" panose="020B0503020204020204" charset="-122"/>
                <a:ea typeface="微软雅黑" panose="020B0503020204020204" charset="-122"/>
                <a:cs typeface="微软雅黑" panose="020B0503020204020204" charset="-122"/>
              </a:rPr>
              <a:t>一栏两图</a:t>
            </a:r>
            <a:r>
              <a:rPr lang="en-US" altLang="zh-CN" sz="2000" b="1">
                <a:solidFill>
                  <a:schemeClr val="lt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lt1"/>
                </a:solidFill>
                <a:latin typeface="微软雅黑" panose="020B0503020204020204" charset="-122"/>
                <a:ea typeface="微软雅黑" panose="020B0503020204020204" charset="-122"/>
                <a:cs typeface="微软雅黑" panose="020B0503020204020204" charset="-122"/>
              </a:rPr>
              <a:t>公示情况，是否知晓包保干部情况，包保干部督导检查情况</a:t>
            </a:r>
            <a:endParaRPr lang="zh-CN" altLang="en-US" sz="2000"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2000" b="1">
                <a:solidFill>
                  <a:schemeClr val="lt1"/>
                </a:solidFill>
                <a:latin typeface="微软雅黑" panose="020B0503020204020204" charset="-122"/>
                <a:ea typeface="微软雅黑" panose="020B0503020204020204" charset="-122"/>
                <a:cs typeface="微软雅黑" panose="020B0503020204020204" charset="-122"/>
              </a:rPr>
              <a:t>6</a:t>
            </a:r>
            <a:r>
              <a:rPr lang="zh-CN" altLang="en-US" sz="2000" b="1">
                <a:solidFill>
                  <a:schemeClr val="lt1"/>
                </a:solidFill>
                <a:latin typeface="微软雅黑" panose="020B0503020204020204" charset="-122"/>
                <a:ea typeface="微软雅黑" panose="020B0503020204020204" charset="-122"/>
                <a:cs typeface="微软雅黑" panose="020B0503020204020204" charset="-122"/>
              </a:rPr>
              <a:t>、是否重视应急体系建设，是否制定食品安全事故处置方案。</a:t>
            </a:r>
            <a:endParaRPr lang="zh-CN" altLang="en-US" sz="2000" b="1">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p:txBody>
          <a:bodyPr/>
          <a:p>
            <a:pPr marL="0" indent="0" algn="ctr">
              <a:lnSpc>
                <a:spcPct val="100000"/>
              </a:lnSpc>
              <a:spcBef>
                <a:spcPts val="0"/>
              </a:spcBef>
              <a:spcAft>
                <a:spcPts val="0"/>
              </a:spcAft>
              <a:buSzPct val="100000"/>
              <a:buNone/>
            </a:pPr>
            <a:r>
              <a:rPr lang="zh-CN" altLang="en-US" sz="8800">
                <a:gradFill>
                  <a:gsLst>
                    <a:gs pos="0">
                      <a:schemeClr val="lt1"/>
                    </a:gs>
                    <a:gs pos="100000">
                      <a:schemeClr val="accent2"/>
                    </a:gs>
                  </a:gsLst>
                  <a:lin ang="0" scaled="0"/>
                </a:gradFill>
              </a:rPr>
              <a:t>谢谢大家</a:t>
            </a:r>
            <a:endParaRPr lang="zh-CN" altLang="en-US" sz="8800">
              <a:gradFill>
                <a:gsLst>
                  <a:gs pos="0">
                    <a:schemeClr val="lt1"/>
                  </a:gs>
                  <a:gs pos="100000">
                    <a:schemeClr val="accent2"/>
                  </a:gs>
                </a:gsLst>
                <a:lin ang="0" scaled="0"/>
              </a:gradFill>
            </a:endParaRPr>
          </a:p>
        </p:txBody>
      </p:sp>
      <p:sp>
        <p:nvSpPr>
          <p:cNvPr id="7" name="文本占位符 6"/>
          <p:cNvSpPr>
            <a:spLocks noGrp="1"/>
          </p:cNvSpPr>
          <p:nvPr>
            <p:ph type="body" sz="quarter" idx="13"/>
            <p:custDataLst>
              <p:tags r:id="rId2"/>
            </p:custDataLst>
          </p:nvPr>
        </p:nvSpPr>
        <p:spPr/>
        <p:txBody>
          <a:bodyPr/>
          <a:p>
            <a:r>
              <a:rPr lang="en-US" altLang="zh-CN">
                <a:solidFill>
                  <a:schemeClr val="lt1"/>
                </a:solidFill>
              </a:rPr>
              <a:t>2024</a:t>
            </a:r>
            <a:endParaRPr lang="en-US" altLang="zh-CN">
              <a:solidFill>
                <a:schemeClr val="lt1"/>
              </a:solidFill>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7" name="图片 26"/>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6" name="图片 25"/>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2" name="标题 1"/>
          <p:cNvSpPr>
            <a:spLocks noGrp="1"/>
          </p:cNvSpPr>
          <p:nvPr>
            <p:custDataLst>
              <p:tags r:id="rId7"/>
            </p:custDataLst>
          </p:nvPr>
        </p:nvSpPr>
        <p:spPr>
          <a:xfrm>
            <a:off x="608400" y="608400"/>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rPr>
              <a:t>一、组织学习《四川省食品安全条例》</a:t>
            </a:r>
            <a:endParaRPr lang="zh-CN" alt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endParaRPr>
          </a:p>
        </p:txBody>
      </p:sp>
      <p:sp>
        <p:nvSpPr>
          <p:cNvPr id="3" name="内容占位符 2"/>
          <p:cNvSpPr>
            <a:spLocks noGrp="1"/>
          </p:cNvSpPr>
          <p:nvPr>
            <p:custDataLst>
              <p:tags r:id="rId8"/>
            </p:custDataLst>
          </p:nvPr>
        </p:nvSpPr>
        <p:spPr>
          <a:xfrm>
            <a:off x="608400" y="1490400"/>
            <a:ext cx="10969200" cy="4759200"/>
          </a:xfrm>
          <a:prstGeom prst="rect">
            <a:avLst/>
          </a:prstGeom>
        </p:spPr>
        <p:txBody>
          <a:bodyPr vert="horz" wrap="square" lIns="90170" tIns="46990" rIns="90170" bIns="46990" rtlCol="0">
            <a:normAutofit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800">
                <a:solidFill>
                  <a:schemeClr val="lt1"/>
                </a:solidFill>
                <a:latin typeface="微软雅黑" panose="020B0503020204020204" charset="-122"/>
                <a:ea typeface="微软雅黑" panose="020B0503020204020204" charset="-122"/>
                <a:cs typeface="微软雅黑" panose="020B0503020204020204" charset="-122"/>
                <a:sym typeface="+mn-ea"/>
              </a:rPr>
              <a:t>（2023年5月25日四川省第十四届人民代表大会常务委员会第三次会议通过）</a:t>
            </a:r>
            <a:endParaRPr lang="zh-CN" altLang="en-US" sz="1800">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lt1"/>
                </a:solidFill>
                <a:latin typeface="微软雅黑" panose="020B0503020204020204" charset="-122"/>
                <a:ea typeface="微软雅黑" panose="020B0503020204020204" charset="-122"/>
                <a:cs typeface="微软雅黑" panose="020B0503020204020204" charset="-122"/>
                <a:sym typeface="+mn-ea"/>
              </a:rPr>
              <a:t>第一章 总则</a:t>
            </a:r>
            <a:endParaRPr lang="zh-CN" altLang="en-US" sz="2400">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lt1"/>
                </a:solidFill>
                <a:latin typeface="微软雅黑" panose="020B0503020204020204" charset="-122"/>
                <a:ea typeface="微软雅黑" panose="020B0503020204020204" charset="-122"/>
                <a:cs typeface="微软雅黑" panose="020B0503020204020204" charset="-122"/>
                <a:sym typeface="+mn-ea"/>
              </a:rPr>
              <a:t>第二章 食品生产经营</a:t>
            </a:r>
            <a:endParaRPr lang="zh-CN" altLang="en-US" sz="2400">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lt1"/>
                </a:solidFill>
                <a:latin typeface="微软雅黑" panose="020B0503020204020204" charset="-122"/>
                <a:ea typeface="微软雅黑" panose="020B0503020204020204" charset="-122"/>
                <a:cs typeface="微软雅黑" panose="020B0503020204020204" charset="-122"/>
                <a:sym typeface="+mn-ea"/>
              </a:rPr>
              <a:t>第三章 食品安全保障</a:t>
            </a:r>
            <a:endParaRPr lang="zh-CN" altLang="en-US" sz="2400">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lt1"/>
                </a:solidFill>
                <a:latin typeface="微软雅黑" panose="020B0503020204020204" charset="-122"/>
                <a:ea typeface="微软雅黑" panose="020B0503020204020204" charset="-122"/>
                <a:cs typeface="微软雅黑" panose="020B0503020204020204" charset="-122"/>
                <a:sym typeface="+mn-ea"/>
              </a:rPr>
              <a:t>第四章 监督管理</a:t>
            </a:r>
            <a:endParaRPr lang="zh-CN" altLang="en-US" sz="2400">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lt1"/>
                </a:solidFill>
                <a:latin typeface="微软雅黑" panose="020B0503020204020204" charset="-122"/>
                <a:ea typeface="微软雅黑" panose="020B0503020204020204" charset="-122"/>
                <a:cs typeface="微软雅黑" panose="020B0503020204020204" charset="-122"/>
                <a:sym typeface="+mn-ea"/>
              </a:rPr>
              <a:t>第五章 法律责任</a:t>
            </a:r>
            <a:endParaRPr lang="zh-CN" altLang="en-US" sz="2400">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lt1"/>
                </a:solidFill>
                <a:latin typeface="微软雅黑" panose="020B0503020204020204" charset="-122"/>
                <a:ea typeface="微软雅黑" panose="020B0503020204020204" charset="-122"/>
                <a:cs typeface="微软雅黑" panose="020B0503020204020204" charset="-122"/>
                <a:sym typeface="+mn-ea"/>
              </a:rPr>
              <a:t>第六章 附则</a:t>
            </a:r>
            <a:endParaRPr lang="zh-CN" altLang="en-US" sz="2400">
              <a:solidFill>
                <a:schemeClr val="lt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 name="图片 27"/>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7" name="图片 26"/>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3" name="内容占位符 2"/>
          <p:cNvSpPr>
            <a:spLocks noGrp="1"/>
          </p:cNvSpPr>
          <p:nvPr>
            <p:custDataLst>
              <p:tags r:id="rId7"/>
            </p:custDataLst>
          </p:nvPr>
        </p:nvSpPr>
        <p:spPr>
          <a:xfrm>
            <a:off x="608400" y="1490400"/>
            <a:ext cx="10969200" cy="475920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a:solidFill>
                  <a:schemeClr val="lt1"/>
                </a:solidFill>
                <a:latin typeface="方正黑体简体" panose="02010601030101010101" charset="-122"/>
                <a:ea typeface="方正黑体简体" panose="02010601030101010101" charset="-122"/>
                <a:sym typeface="+mn-ea"/>
              </a:rPr>
              <a:t>食品</a:t>
            </a:r>
            <a:r>
              <a:rPr lang="zh-CN" altLang="en-US">
                <a:solidFill>
                  <a:schemeClr val="lt1"/>
                </a:solidFill>
                <a:latin typeface="微软雅黑" panose="020B0503020204020204" charset="-122"/>
                <a:ea typeface="微软雅黑" panose="020B0503020204020204" charset="-122"/>
                <a:sym typeface="+mn-ea"/>
              </a:rPr>
              <a:t>，指各种供人食用或者饮用的成品和原料以及按照传统既是食品又是中药材的物品，但是不包括以治疗为目的的物品。</a:t>
            </a:r>
            <a:endParaRPr lang="zh-CN" altLang="en-US">
              <a:solidFill>
                <a:schemeClr val="lt1"/>
              </a:solidFill>
              <a:latin typeface="微软雅黑" panose="020B0503020204020204" charset="-122"/>
              <a:ea typeface="微软雅黑" panose="020B0503020204020204" charset="-122"/>
            </a:endParaRPr>
          </a:p>
          <a:p>
            <a:r>
              <a:rPr lang="zh-CN" altLang="en-US" sz="2400" b="1">
                <a:solidFill>
                  <a:schemeClr val="lt1"/>
                </a:solidFill>
                <a:latin typeface="方正黑体简体" panose="02010601030101010101" charset="-122"/>
                <a:ea typeface="方正黑体简体" panose="02010601030101010101" charset="-122"/>
                <a:sym typeface="+mn-ea"/>
              </a:rPr>
              <a:t>食品小作坊</a:t>
            </a:r>
            <a:r>
              <a:rPr lang="zh-CN" altLang="en-US">
                <a:solidFill>
                  <a:schemeClr val="lt1"/>
                </a:solidFill>
                <a:latin typeface="微软雅黑" panose="020B0503020204020204" charset="-122"/>
                <a:ea typeface="微软雅黑" panose="020B0503020204020204" charset="-122"/>
                <a:sym typeface="+mn-ea"/>
              </a:rPr>
              <a:t>，是指有固定生产经营场所，生产经营规模小的个体食品生产加工者。</a:t>
            </a:r>
            <a:endParaRPr lang="zh-CN" altLang="en-US">
              <a:solidFill>
                <a:schemeClr val="lt1"/>
              </a:solidFill>
              <a:latin typeface="微软雅黑" panose="020B0503020204020204" charset="-122"/>
              <a:ea typeface="微软雅黑" panose="020B0503020204020204" charset="-122"/>
            </a:endParaRPr>
          </a:p>
          <a:p>
            <a:r>
              <a:rPr lang="zh-CN" altLang="en-US" sz="2400" b="1">
                <a:solidFill>
                  <a:schemeClr val="lt1"/>
                </a:solidFill>
                <a:latin typeface="方正黑体简体" panose="02010601030101010101" charset="-122"/>
                <a:ea typeface="方正黑体简体" panose="02010601030101010101" charset="-122"/>
                <a:sym typeface="+mn-ea"/>
              </a:rPr>
              <a:t>食品小经营店</a:t>
            </a:r>
            <a:r>
              <a:rPr lang="zh-CN" altLang="en-US">
                <a:solidFill>
                  <a:schemeClr val="lt1"/>
                </a:solidFill>
                <a:latin typeface="微软雅黑" panose="020B0503020204020204" charset="-122"/>
                <a:ea typeface="微软雅黑" panose="020B0503020204020204" charset="-122"/>
                <a:sym typeface="+mn-ea"/>
              </a:rPr>
              <a:t>，是指有固定经营门店，销售食品或者提供餐饮服务，从业人员少、条件简单的个体食品经营者。</a:t>
            </a:r>
            <a:endParaRPr lang="zh-CN" altLang="en-US">
              <a:solidFill>
                <a:schemeClr val="lt1"/>
              </a:solidFill>
              <a:latin typeface="微软雅黑" panose="020B0503020204020204" charset="-122"/>
              <a:ea typeface="微软雅黑" panose="020B0503020204020204" charset="-122"/>
            </a:endParaRPr>
          </a:p>
          <a:p>
            <a:r>
              <a:rPr lang="zh-CN" altLang="en-US" sz="2400" b="1">
                <a:solidFill>
                  <a:schemeClr val="lt1"/>
                </a:solidFill>
                <a:latin typeface="方正黑体简体" panose="02010601030101010101" charset="-122"/>
                <a:ea typeface="方正黑体简体" panose="02010601030101010101" charset="-122"/>
                <a:sym typeface="+mn-ea"/>
              </a:rPr>
              <a:t>食品摊贩</a:t>
            </a:r>
            <a:r>
              <a:rPr lang="zh-CN" altLang="en-US">
                <a:solidFill>
                  <a:schemeClr val="lt1"/>
                </a:solidFill>
                <a:latin typeface="微软雅黑" panose="020B0503020204020204" charset="-122"/>
                <a:ea typeface="微软雅黑" panose="020B0503020204020204" charset="-122"/>
                <a:sym typeface="+mn-ea"/>
              </a:rPr>
              <a:t>，是指无固定经营门店，销售食品或者提供餐饮服务的个体食品经营者。</a:t>
            </a:r>
            <a:endParaRPr lang="zh-CN" altLang="en-US">
              <a:solidFill>
                <a:schemeClr val="lt1"/>
              </a:solidFill>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 name="图片 27"/>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7" name="图片 26"/>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3" name="内容占位符 2"/>
          <p:cNvSpPr>
            <a:spLocks noGrp="1"/>
          </p:cNvSpPr>
          <p:nvPr>
            <p:custDataLst>
              <p:tags r:id="rId7"/>
            </p:custDataLst>
          </p:nvPr>
        </p:nvSpPr>
        <p:spPr>
          <a:xfrm>
            <a:off x="608400" y="1490400"/>
            <a:ext cx="10969200" cy="475920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a:solidFill>
                  <a:schemeClr val="lt1"/>
                </a:solidFill>
                <a:latin typeface="方正黑体简体" panose="02010601030101010101" charset="-122"/>
                <a:ea typeface="方正黑体简体" panose="02010601030101010101" charset="-122"/>
                <a:sym typeface="+mn-ea"/>
              </a:rPr>
              <a:t>食用农产品</a:t>
            </a:r>
            <a:r>
              <a:rPr lang="zh-CN" altLang="en-US">
                <a:solidFill>
                  <a:schemeClr val="lt1"/>
                </a:solidFill>
                <a:latin typeface="微软雅黑" panose="020B0503020204020204" charset="-122"/>
                <a:ea typeface="微软雅黑" panose="020B0503020204020204" charset="-122"/>
                <a:sym typeface="+mn-ea"/>
              </a:rPr>
              <a:t>，是指在农业活动中获得的供人食用的植物、动物、微生物及其产品。农业活动，指传统的种植、养殖、采摘、捕捞等农业活动，以及设施农业、生物工程等现代农业活动。植物、动物、微生物及其产品，指在农业活动中直接获得的，以及经过分拣、去皮、剥壳、干燥、粉碎、清洗、切割、冷冻、打蜡、分级、包装等加工，但未改变其基本自然性状和化学性质的产品。食用农产品属于食品。</a:t>
            </a:r>
            <a:endParaRPr lang="zh-CN" altLang="en-US">
              <a:solidFill>
                <a:schemeClr val="lt1"/>
              </a:solidFill>
              <a:latin typeface="微软雅黑" panose="020B0503020204020204" charset="-122"/>
              <a:ea typeface="微软雅黑" panose="020B0503020204020204" charset="-122"/>
            </a:endParaRPr>
          </a:p>
          <a:p>
            <a:r>
              <a:rPr lang="zh-CN" altLang="en-US" sz="2400" b="1">
                <a:solidFill>
                  <a:schemeClr val="lt1"/>
                </a:solidFill>
                <a:latin typeface="方正黑体简体" panose="02010601030101010101" charset="-122"/>
                <a:ea typeface="方正黑体简体" panose="02010601030101010101" charset="-122"/>
                <a:sym typeface="+mn-ea"/>
              </a:rPr>
              <a:t>农产品集中交易市场</a:t>
            </a:r>
            <a:r>
              <a:rPr lang="zh-CN" altLang="en-US">
                <a:solidFill>
                  <a:schemeClr val="lt1"/>
                </a:solidFill>
                <a:latin typeface="微软雅黑" panose="020B0503020204020204" charset="-122"/>
                <a:ea typeface="微软雅黑" panose="020B0503020204020204" charset="-122"/>
                <a:sym typeface="+mn-ea"/>
              </a:rPr>
              <a:t>，是指销售食用农产品的批发市场和零售市场（含农贸市场）。</a:t>
            </a:r>
            <a:endParaRPr lang="zh-CN" altLang="en-US">
              <a:solidFill>
                <a:schemeClr val="lt1"/>
              </a:solidFill>
              <a:latin typeface="微软雅黑" panose="020B0503020204020204" charset="-122"/>
              <a:ea typeface="微软雅黑" panose="020B0503020204020204" charset="-122"/>
            </a:endParaRPr>
          </a:p>
          <a:p>
            <a:r>
              <a:rPr lang="zh-CN" altLang="en-US" sz="2400" b="1">
                <a:solidFill>
                  <a:schemeClr val="lt1"/>
                </a:solidFill>
                <a:latin typeface="方正黑体简体" panose="02010601030101010101" charset="-122"/>
                <a:ea typeface="方正黑体简体" panose="02010601030101010101" charset="-122"/>
                <a:sym typeface="+mn-ea"/>
              </a:rPr>
              <a:t>食用农产品集中交易市场开办者</a:t>
            </a:r>
            <a:r>
              <a:rPr lang="zh-CN" altLang="en-US">
                <a:solidFill>
                  <a:schemeClr val="lt1"/>
                </a:solidFill>
                <a:latin typeface="微软雅黑" panose="020B0503020204020204" charset="-122"/>
                <a:ea typeface="微软雅黑" panose="020B0503020204020204" charset="-122"/>
                <a:sym typeface="+mn-ea"/>
              </a:rPr>
              <a:t>，是指依法设立，为食用农产品交易提供平台、场地、设施、服务以及日常管理的企业法人或者其他组织。</a:t>
            </a:r>
            <a:endParaRPr lang="zh-CN" altLang="en-US">
              <a:solidFill>
                <a:schemeClr val="lt1"/>
              </a:solidFill>
              <a:latin typeface="微软雅黑" panose="020B0503020204020204" charset="-122"/>
              <a:ea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7" name="图片 26"/>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6" name="图片 25"/>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2" name="标题 1"/>
          <p:cNvSpPr>
            <a:spLocks noGrp="1"/>
          </p:cNvSpPr>
          <p:nvPr>
            <p:custDataLst>
              <p:tags r:id="rId7"/>
            </p:custDataLst>
          </p:nvPr>
        </p:nvSpPr>
        <p:spPr>
          <a:xfrm>
            <a:off x="608400" y="608400"/>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rPr>
              <a:t>二、组织学习上级文件精神</a:t>
            </a:r>
            <a:endParaRPr lang="zh-CN" alt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endParaRPr>
          </a:p>
        </p:txBody>
      </p:sp>
      <p:sp>
        <p:nvSpPr>
          <p:cNvPr id="3" name="内容占位符 2"/>
          <p:cNvSpPr>
            <a:spLocks noGrp="1"/>
          </p:cNvSpPr>
          <p:nvPr>
            <p:custDataLst>
              <p:tags r:id="rId8"/>
            </p:custDataLst>
          </p:nvPr>
        </p:nvSpPr>
        <p:spPr>
          <a:xfrm>
            <a:off x="608400" y="1490400"/>
            <a:ext cx="10969200" cy="4759200"/>
          </a:xfrm>
          <a:prstGeom prst="rect">
            <a:avLst/>
          </a:prstGeom>
        </p:spPr>
        <p:txBody>
          <a:bodyPr vert="horz" wrap="square"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cs typeface="微软雅黑" panose="020B0503020204020204" charset="-122"/>
              </a:rPr>
              <a:t>组织学习高食安办函【</a:t>
            </a:r>
            <a:r>
              <a:rPr lang="en-US" altLang="zh-CN"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cs typeface="微软雅黑" panose="020B0503020204020204" charset="-122"/>
              </a:rPr>
              <a:t>2024</a:t>
            </a:r>
            <a:r>
              <a:rPr lang="zh-CN" alt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cs typeface="微软雅黑" panose="020B0503020204020204" charset="-122"/>
              </a:rPr>
              <a:t>】</a:t>
            </a:r>
            <a:r>
              <a:rPr lang="en-US" altLang="zh-CN"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cs typeface="微软雅黑" panose="020B0503020204020204" charset="-122"/>
              </a:rPr>
              <a:t>1</a:t>
            </a:r>
            <a:r>
              <a:rPr lang="zh-CN" alt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cs typeface="微软雅黑" panose="020B0503020204020204" charset="-122"/>
              </a:rPr>
              <a:t>号</a:t>
            </a:r>
            <a:endParaRPr lang="zh-CN" altLang="en-US" sz="2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cs typeface="微软雅黑" panose="020B0503020204020204" charset="-122"/>
            </a:endParaRPr>
          </a:p>
          <a:p>
            <a:r>
              <a:rPr lang="zh-CN" altLang="en-US" b="1">
                <a:solidFill>
                  <a:schemeClr val="lt1"/>
                </a:solidFill>
                <a:latin typeface="微软雅黑" panose="020B0503020204020204" charset="-122"/>
                <a:ea typeface="微软雅黑" panose="020B0503020204020204" charset="-122"/>
                <a:cs typeface="微软雅黑" panose="020B0503020204020204" charset="-122"/>
              </a:rPr>
              <a:t>《南充市高坪区食品安全委员会关于进一步加强食品安全</a:t>
            </a:r>
            <a:r>
              <a:rPr lang="en-US" altLang="zh-CN" b="1">
                <a:solidFill>
                  <a:schemeClr val="lt1"/>
                </a:solidFill>
                <a:latin typeface="微软雅黑" panose="020B0503020204020204" charset="-122"/>
                <a:ea typeface="微软雅黑" panose="020B0503020204020204" charset="-122"/>
                <a:cs typeface="微软雅黑" panose="020B0503020204020204" charset="-122"/>
              </a:rPr>
              <a:t>“</a:t>
            </a:r>
            <a:r>
              <a:rPr lang="zh-CN" altLang="en-US" b="1">
                <a:solidFill>
                  <a:schemeClr val="lt1"/>
                </a:solidFill>
                <a:latin typeface="微软雅黑" panose="020B0503020204020204" charset="-122"/>
                <a:ea typeface="微软雅黑" panose="020B0503020204020204" charset="-122"/>
                <a:cs typeface="微软雅黑" panose="020B0503020204020204" charset="-122"/>
              </a:rPr>
              <a:t>两个责任</a:t>
            </a:r>
            <a:r>
              <a:rPr lang="en-US" altLang="zh-CN" b="1">
                <a:solidFill>
                  <a:schemeClr val="lt1"/>
                </a:solidFill>
                <a:latin typeface="微软雅黑" panose="020B0503020204020204" charset="-122"/>
                <a:ea typeface="微软雅黑" panose="020B0503020204020204" charset="-122"/>
                <a:cs typeface="微软雅黑" panose="020B0503020204020204" charset="-122"/>
              </a:rPr>
              <a:t>”</a:t>
            </a:r>
            <a:r>
              <a:rPr lang="zh-CN" altLang="en-US" b="1">
                <a:solidFill>
                  <a:schemeClr val="lt1"/>
                </a:solidFill>
                <a:latin typeface="微软雅黑" panose="020B0503020204020204" charset="-122"/>
                <a:ea typeface="微软雅黑" panose="020B0503020204020204" charset="-122"/>
                <a:cs typeface="微软雅黑" panose="020B0503020204020204" charset="-122"/>
              </a:rPr>
              <a:t>有关工作的通知》</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7" name="图片 26"/>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6" name="图片 25"/>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2" name="标题 1"/>
          <p:cNvSpPr>
            <a:spLocks noGrp="1"/>
          </p:cNvSpPr>
          <p:nvPr>
            <p:custDataLst>
              <p:tags r:id="rId7"/>
            </p:custDataLst>
          </p:nvPr>
        </p:nvSpPr>
        <p:spPr>
          <a:xfrm>
            <a:off x="608400" y="608400"/>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rPr>
              <a:t>摸排全覆盖</a:t>
            </a: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endParaRPr>
          </a:p>
        </p:txBody>
      </p:sp>
      <p:sp>
        <p:nvSpPr>
          <p:cNvPr id="3" name="内容占位符 2"/>
          <p:cNvSpPr>
            <a:spLocks noGrp="1"/>
          </p:cNvSpPr>
          <p:nvPr>
            <p:custDataLst>
              <p:tags r:id="rId8"/>
            </p:custDataLst>
          </p:nvPr>
        </p:nvSpPr>
        <p:spPr>
          <a:xfrm>
            <a:off x="608400" y="1490400"/>
            <a:ext cx="10969200" cy="4759200"/>
          </a:xfrm>
          <a:prstGeom prst="rect">
            <a:avLst/>
          </a:prstGeom>
        </p:spPr>
        <p:txBody>
          <a:bodyPr vert="horz" wrap="square"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a:solidFill>
                  <a:schemeClr val="lt1"/>
                </a:solidFill>
                <a:latin typeface="方正小标宋简体" panose="00000600000000000000" charset="-122"/>
                <a:ea typeface="方正小标宋简体" panose="00000600000000000000" charset="-122"/>
                <a:cs typeface="微软雅黑" panose="020B0503020204020204" charset="-122"/>
              </a:rPr>
              <a:t>一、获证主体纳入平台</a:t>
            </a:r>
            <a:endParaRPr lang="zh-CN" altLang="en-US" sz="2800" b="1">
              <a:solidFill>
                <a:schemeClr val="lt1"/>
              </a:solidFill>
              <a:latin typeface="方正小标宋简体" panose="00000600000000000000" charset="-122"/>
              <a:ea typeface="方正小标宋简体" panose="00000600000000000000" charset="-122"/>
              <a:cs typeface="微软雅黑" panose="020B0503020204020204" charset="-122"/>
            </a:endParaRPr>
          </a:p>
          <a:p>
            <a:pPr marL="0" indent="0">
              <a:buNone/>
            </a:pPr>
            <a:r>
              <a:rPr lang="zh-CN" altLang="en-US" b="1">
                <a:solidFill>
                  <a:schemeClr val="lt1"/>
                </a:solidFill>
                <a:latin typeface="微软雅黑" panose="020B0503020204020204" charset="-122"/>
                <a:ea typeface="微软雅黑" panose="020B0503020204020204" charset="-122"/>
                <a:cs typeface="微软雅黑" panose="020B0503020204020204" charset="-122"/>
              </a:rPr>
              <a:t>新增主体应确保证照合法有效</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b="1">
                <a:solidFill>
                  <a:schemeClr val="lt1"/>
                </a:solidFill>
                <a:latin typeface="微软雅黑" panose="020B0503020204020204" charset="-122"/>
                <a:ea typeface="微软雅黑" panose="020B0503020204020204" charset="-122"/>
                <a:cs typeface="微软雅黑" panose="020B0503020204020204" charset="-122"/>
              </a:rPr>
              <a:t>《营业执照》</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b="1">
                <a:solidFill>
                  <a:schemeClr val="lt1"/>
                </a:solidFill>
                <a:latin typeface="微软雅黑" panose="020B0503020204020204" charset="-122"/>
                <a:ea typeface="微软雅黑" panose="020B0503020204020204" charset="-122"/>
                <a:cs typeface="微软雅黑" panose="020B0503020204020204" charset="-122"/>
              </a:rPr>
              <a:t>--</a:t>
            </a:r>
            <a:r>
              <a:rPr lang="zh-CN" altLang="en-US" b="1">
                <a:solidFill>
                  <a:schemeClr val="lt1"/>
                </a:solidFill>
                <a:latin typeface="微软雅黑" panose="020B0503020204020204" charset="-122"/>
                <a:ea typeface="微软雅黑" panose="020B0503020204020204" charset="-122"/>
                <a:cs typeface="微软雅黑" panose="020B0503020204020204" charset="-122"/>
              </a:rPr>
              <a:t>《食品经营许可证》</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b="1">
                <a:solidFill>
                  <a:schemeClr val="lt1"/>
                </a:solidFill>
                <a:latin typeface="微软雅黑" panose="020B0503020204020204" charset="-122"/>
                <a:ea typeface="微软雅黑" panose="020B0503020204020204" charset="-122"/>
                <a:cs typeface="微软雅黑" panose="020B0503020204020204" charset="-122"/>
              </a:rPr>
              <a:t>--</a:t>
            </a:r>
            <a:r>
              <a:rPr lang="zh-CN" altLang="en-US" b="1">
                <a:solidFill>
                  <a:schemeClr val="lt1"/>
                </a:solidFill>
                <a:latin typeface="微软雅黑" panose="020B0503020204020204" charset="-122"/>
                <a:ea typeface="微软雅黑" panose="020B0503020204020204" charset="-122"/>
                <a:cs typeface="微软雅黑" panose="020B0503020204020204" charset="-122"/>
              </a:rPr>
              <a:t>《四川省食品小作坊备案证》</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b="1">
                <a:solidFill>
                  <a:schemeClr val="lt1"/>
                </a:solidFill>
                <a:latin typeface="微软雅黑" panose="020B0503020204020204" charset="-122"/>
                <a:ea typeface="微软雅黑" panose="020B0503020204020204" charset="-122"/>
                <a:cs typeface="微软雅黑" panose="020B0503020204020204" charset="-122"/>
              </a:rPr>
              <a:t>--</a:t>
            </a:r>
            <a:r>
              <a:rPr lang="zh-CN" altLang="en-US" b="1">
                <a:solidFill>
                  <a:schemeClr val="lt1"/>
                </a:solidFill>
                <a:latin typeface="微软雅黑" panose="020B0503020204020204" charset="-122"/>
                <a:ea typeface="微软雅黑" panose="020B0503020204020204" charset="-122"/>
                <a:cs typeface="微软雅黑" panose="020B0503020204020204" charset="-122"/>
              </a:rPr>
              <a:t>《四川省食品小作坊生产许可证》</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b="1">
                <a:solidFill>
                  <a:schemeClr val="lt1"/>
                </a:solidFill>
                <a:latin typeface="微软雅黑" panose="020B0503020204020204" charset="-122"/>
                <a:ea typeface="微软雅黑" panose="020B0503020204020204" charset="-122"/>
                <a:cs typeface="微软雅黑" panose="020B0503020204020204" charset="-122"/>
              </a:rPr>
              <a:t>--</a:t>
            </a:r>
            <a:r>
              <a:rPr lang="zh-CN" altLang="en-US" b="1">
                <a:solidFill>
                  <a:schemeClr val="lt1"/>
                </a:solidFill>
                <a:latin typeface="微软雅黑" panose="020B0503020204020204" charset="-122"/>
                <a:ea typeface="微软雅黑" panose="020B0503020204020204" charset="-122"/>
                <a:cs typeface="微软雅黑" panose="020B0503020204020204" charset="-122"/>
              </a:rPr>
              <a:t>《四川省食品小经营店（餐饮服务）备案证》</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b="1">
                <a:solidFill>
                  <a:schemeClr val="lt1"/>
                </a:solidFill>
                <a:latin typeface="微软雅黑" panose="020B0503020204020204" charset="-122"/>
                <a:ea typeface="微软雅黑" panose="020B0503020204020204" charset="-122"/>
                <a:cs typeface="微软雅黑" panose="020B0503020204020204" charset="-122"/>
              </a:rPr>
              <a:t>--</a:t>
            </a:r>
            <a:r>
              <a:rPr lang="zh-CN" altLang="en-US" b="1">
                <a:solidFill>
                  <a:schemeClr val="lt1"/>
                </a:solidFill>
                <a:latin typeface="微软雅黑" panose="020B0503020204020204" charset="-122"/>
                <a:ea typeface="微软雅黑" panose="020B0503020204020204" charset="-122"/>
                <a:cs typeface="微软雅黑" panose="020B0503020204020204" charset="-122"/>
              </a:rPr>
              <a:t>《仅销售预包装食品经营者备案信息采集表》</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7" name="图片 26"/>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6" name="图片 25"/>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2" name="标题 1"/>
          <p:cNvSpPr>
            <a:spLocks noGrp="1"/>
          </p:cNvSpPr>
          <p:nvPr>
            <p:custDataLst>
              <p:tags r:id="rId7"/>
            </p:custDataLst>
          </p:nvPr>
        </p:nvSpPr>
        <p:spPr>
          <a:xfrm>
            <a:off x="608400" y="608400"/>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rPr>
              <a:t>数据保精准</a:t>
            </a: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endParaRPr>
          </a:p>
        </p:txBody>
      </p:sp>
      <p:sp>
        <p:nvSpPr>
          <p:cNvPr id="3" name="内容占位符 2"/>
          <p:cNvSpPr>
            <a:spLocks noGrp="1"/>
          </p:cNvSpPr>
          <p:nvPr>
            <p:custDataLst>
              <p:tags r:id="rId8"/>
            </p:custDataLst>
          </p:nvPr>
        </p:nvSpPr>
        <p:spPr>
          <a:xfrm>
            <a:off x="608400" y="1490400"/>
            <a:ext cx="10969200" cy="4759200"/>
          </a:xfrm>
          <a:prstGeom prst="rect">
            <a:avLst/>
          </a:prstGeom>
        </p:spPr>
        <p:txBody>
          <a:bodyPr vert="horz" wrap="square"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b="1">
                <a:solidFill>
                  <a:schemeClr val="lt1"/>
                </a:solidFill>
                <a:latin typeface="方正小标宋简体" panose="00000600000000000000" charset="-122"/>
                <a:ea typeface="方正小标宋简体" panose="00000600000000000000" charset="-122"/>
                <a:cs typeface="微软雅黑" panose="020B0503020204020204" charset="-122"/>
              </a:rPr>
              <a:t>二、平台内主体归类、分级精准</a:t>
            </a:r>
            <a:endParaRPr lang="zh-CN" altLang="en-US" sz="2800" b="1">
              <a:solidFill>
                <a:schemeClr val="lt1"/>
              </a:solidFill>
              <a:latin typeface="方正小标宋简体" panose="00000600000000000000" charset="-122"/>
              <a:ea typeface="方正小标宋简体" panose="00000600000000000000"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1</a:t>
            </a:r>
            <a:r>
              <a:rPr lang="zh-CN" altLang="en-US">
                <a:solidFill>
                  <a:schemeClr val="lt1"/>
                </a:solidFill>
                <a:latin typeface="微软雅黑" panose="020B0503020204020204" charset="-122"/>
                <a:ea typeface="微软雅黑" panose="020B0503020204020204" charset="-122"/>
                <a:cs typeface="微软雅黑" panose="020B0503020204020204" charset="-122"/>
              </a:rPr>
              <a:t>、取得《食品生产许可证》（</a:t>
            </a:r>
            <a:r>
              <a:rPr lang="en-US" altLang="zh-CN">
                <a:solidFill>
                  <a:schemeClr val="lt1"/>
                </a:solidFill>
                <a:latin typeface="微软雅黑" panose="020B0503020204020204" charset="-122"/>
                <a:ea typeface="微软雅黑" panose="020B0503020204020204" charset="-122"/>
                <a:cs typeface="微软雅黑" panose="020B0503020204020204" charset="-122"/>
              </a:rPr>
              <a:t>SC</a:t>
            </a:r>
            <a:r>
              <a:rPr lang="zh-CN" altLang="en-US">
                <a:solidFill>
                  <a:schemeClr val="lt1"/>
                </a:solidFill>
                <a:latin typeface="微软雅黑" panose="020B0503020204020204" charset="-122"/>
                <a:ea typeface="微软雅黑" panose="020B0503020204020204" charset="-122"/>
                <a:cs typeface="微软雅黑" panose="020B0503020204020204" charset="-122"/>
              </a:rPr>
              <a:t>开头）</a:t>
            </a:r>
            <a:r>
              <a:rPr lang="en-US" altLang="zh-CN">
                <a:solidFill>
                  <a:schemeClr val="lt1"/>
                </a:solidFill>
                <a:latin typeface="微软雅黑" panose="020B0503020204020204" charset="-122"/>
                <a:ea typeface="微软雅黑" panose="020B0503020204020204" charset="-122"/>
                <a:cs typeface="微软雅黑" panose="020B0503020204020204" charset="-122"/>
              </a:rPr>
              <a:t>——</a:t>
            </a:r>
            <a:r>
              <a:rPr lang="zh-CN" altLang="en-US">
                <a:solidFill>
                  <a:schemeClr val="lt1"/>
                </a:solidFill>
                <a:latin typeface="微软雅黑" panose="020B0503020204020204" charset="-122"/>
                <a:ea typeface="微软雅黑" panose="020B0503020204020204" charset="-122"/>
                <a:cs typeface="微软雅黑" panose="020B0503020204020204" charset="-122"/>
              </a:rPr>
              <a:t>归</a:t>
            </a:r>
            <a:r>
              <a:rPr lang="zh-CN" altLang="en-US" b="1">
                <a:solidFill>
                  <a:schemeClr val="lt1"/>
                </a:solidFill>
                <a:latin typeface="微软雅黑" panose="020B0503020204020204" charset="-122"/>
                <a:ea typeface="微软雅黑" panose="020B0503020204020204" charset="-122"/>
                <a:cs typeface="微软雅黑" panose="020B0503020204020204" charset="-122"/>
              </a:rPr>
              <a:t>生产主体</a:t>
            </a:r>
            <a:r>
              <a:rPr lang="zh-CN" altLang="en-US">
                <a:solidFill>
                  <a:schemeClr val="lt1"/>
                </a:solidFill>
                <a:latin typeface="微软雅黑" panose="020B0503020204020204" charset="-122"/>
                <a:ea typeface="微软雅黑" panose="020B0503020204020204" charset="-122"/>
                <a:cs typeface="微软雅黑" panose="020B0503020204020204" charset="-122"/>
              </a:rPr>
              <a:t>类（依规模定级）</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2</a:t>
            </a:r>
            <a:r>
              <a:rPr lang="zh-CN" altLang="en-US">
                <a:solidFill>
                  <a:schemeClr val="lt1"/>
                </a:solidFill>
                <a:latin typeface="微软雅黑" panose="020B0503020204020204" charset="-122"/>
                <a:ea typeface="微软雅黑" panose="020B0503020204020204" charset="-122"/>
                <a:cs typeface="微软雅黑" panose="020B0503020204020204" charset="-122"/>
              </a:rPr>
              <a:t>、取得《食品经营许可证》（</a:t>
            </a:r>
            <a:r>
              <a:rPr lang="en-US" altLang="zh-CN">
                <a:solidFill>
                  <a:schemeClr val="lt1"/>
                </a:solidFill>
                <a:latin typeface="微软雅黑" panose="020B0503020204020204" charset="-122"/>
                <a:ea typeface="微软雅黑" panose="020B0503020204020204" charset="-122"/>
                <a:cs typeface="微软雅黑" panose="020B0503020204020204" charset="-122"/>
              </a:rPr>
              <a:t>JY</a:t>
            </a:r>
            <a:r>
              <a:rPr lang="zh-CN" altLang="en-US">
                <a:solidFill>
                  <a:schemeClr val="lt1"/>
                </a:solidFill>
                <a:latin typeface="微软雅黑" panose="020B0503020204020204" charset="-122"/>
                <a:ea typeface="微软雅黑" panose="020B0503020204020204" charset="-122"/>
                <a:cs typeface="微软雅黑" panose="020B0503020204020204" charset="-122"/>
              </a:rPr>
              <a:t>开头）</a:t>
            </a:r>
            <a:r>
              <a:rPr lang="en-US" altLang="zh-CN">
                <a:solidFill>
                  <a:schemeClr val="lt1"/>
                </a:solidFill>
                <a:latin typeface="微软雅黑" panose="020B0503020204020204" charset="-122"/>
                <a:ea typeface="微软雅黑" panose="020B0503020204020204" charset="-122"/>
                <a:cs typeface="微软雅黑" panose="020B0503020204020204" charset="-122"/>
              </a:rPr>
              <a:t>——</a:t>
            </a:r>
            <a:r>
              <a:rPr lang="zh-CN" altLang="en-US">
                <a:solidFill>
                  <a:schemeClr val="lt1"/>
                </a:solidFill>
                <a:latin typeface="微软雅黑" panose="020B0503020204020204" charset="-122"/>
                <a:ea typeface="微软雅黑" panose="020B0503020204020204" charset="-122"/>
                <a:cs typeface="微软雅黑" panose="020B0503020204020204" charset="-122"/>
              </a:rPr>
              <a:t>归</a:t>
            </a:r>
            <a:r>
              <a:rPr lang="zh-CN" altLang="en-US" b="1">
                <a:solidFill>
                  <a:schemeClr val="lt1"/>
                </a:solidFill>
                <a:latin typeface="微软雅黑" panose="020B0503020204020204" charset="-122"/>
                <a:ea typeface="微软雅黑" panose="020B0503020204020204" charset="-122"/>
                <a:cs typeface="微软雅黑" panose="020B0503020204020204" charset="-122"/>
              </a:rPr>
              <a:t>经营主体</a:t>
            </a:r>
            <a:r>
              <a:rPr lang="zh-CN" altLang="en-US">
                <a:solidFill>
                  <a:schemeClr val="lt1"/>
                </a:solidFill>
                <a:latin typeface="微软雅黑" panose="020B0503020204020204" charset="-122"/>
                <a:ea typeface="微软雅黑" panose="020B0503020204020204" charset="-122"/>
                <a:cs typeface="微软雅黑" panose="020B0503020204020204" charset="-122"/>
              </a:rPr>
              <a:t>类</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（依规模定级）</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3</a:t>
            </a:r>
            <a:r>
              <a:rPr lang="zh-CN" altLang="en-US">
                <a:solidFill>
                  <a:schemeClr val="lt1"/>
                </a:solidFill>
                <a:latin typeface="微软雅黑" panose="020B0503020204020204" charset="-122"/>
                <a:ea typeface="微软雅黑" panose="020B0503020204020204" charset="-122"/>
                <a:cs typeface="微软雅黑" panose="020B0503020204020204" charset="-122"/>
              </a:rPr>
              <a:t>、取得《四川省食品小作坊生产许可证》（高市监</a:t>
            </a:r>
            <a:r>
              <a:rPr lang="en-US" altLang="zh-CN">
                <a:solidFill>
                  <a:schemeClr val="lt1"/>
                </a:solidFill>
                <a:latin typeface="微软雅黑" panose="020B0503020204020204" charset="-122"/>
                <a:ea typeface="微软雅黑" panose="020B0503020204020204" charset="-122"/>
                <a:cs typeface="微软雅黑" panose="020B0503020204020204" charset="-122"/>
              </a:rPr>
              <a:t>X</a:t>
            </a:r>
            <a:r>
              <a:rPr lang="zh-CN" altLang="en-US" b="1">
                <a:solidFill>
                  <a:schemeClr val="lt1"/>
                </a:solidFill>
                <a:latin typeface="微软雅黑" panose="020B0503020204020204" charset="-122"/>
                <a:ea typeface="微软雅黑" panose="020B0503020204020204" charset="-122"/>
                <a:cs typeface="微软雅黑" panose="020B0503020204020204" charset="-122"/>
              </a:rPr>
              <a:t>坊</a:t>
            </a:r>
            <a:r>
              <a:rPr lang="zh-CN" altLang="en-US">
                <a:solidFill>
                  <a:schemeClr val="lt1"/>
                </a:solidFill>
                <a:latin typeface="微软雅黑" panose="020B0503020204020204" charset="-122"/>
                <a:ea typeface="微软雅黑" panose="020B0503020204020204" charset="-122"/>
                <a:cs typeface="微软雅黑" panose="020B0503020204020204" charset="-122"/>
              </a:rPr>
              <a:t>或</a:t>
            </a:r>
            <a:r>
              <a:rPr lang="en-US" altLang="zh-CN">
                <a:solidFill>
                  <a:schemeClr val="lt1"/>
                </a:solidFill>
                <a:latin typeface="微软雅黑" panose="020B0503020204020204" charset="-122"/>
                <a:ea typeface="微软雅黑" panose="020B0503020204020204" charset="-122"/>
                <a:cs typeface="微软雅黑" panose="020B0503020204020204" charset="-122"/>
              </a:rPr>
              <a:t>511303</a:t>
            </a:r>
            <a:r>
              <a:rPr lang="zh-CN" altLang="en-US">
                <a:solidFill>
                  <a:schemeClr val="lt1"/>
                </a:solidFill>
                <a:latin typeface="微软雅黑" panose="020B0503020204020204" charset="-122"/>
                <a:ea typeface="微软雅黑" panose="020B0503020204020204" charset="-122"/>
                <a:cs typeface="微软雅黑" panose="020B0503020204020204" charset="-122"/>
              </a:rPr>
              <a:t>市监</a:t>
            </a:r>
            <a:r>
              <a:rPr lang="zh-CN" altLang="en-US" b="1">
                <a:solidFill>
                  <a:schemeClr val="lt1"/>
                </a:solidFill>
                <a:latin typeface="微软雅黑" panose="020B0503020204020204" charset="-122"/>
                <a:ea typeface="微软雅黑" panose="020B0503020204020204" charset="-122"/>
                <a:cs typeface="微软雅黑" panose="020B0503020204020204" charset="-122"/>
              </a:rPr>
              <a:t>坊</a:t>
            </a:r>
            <a:r>
              <a:rPr lang="zh-CN" altLang="en-US">
                <a:solidFill>
                  <a:schemeClr val="lt1"/>
                </a:solidFill>
                <a:latin typeface="微软雅黑" panose="020B0503020204020204" charset="-122"/>
                <a:ea typeface="微软雅黑" panose="020B0503020204020204" charset="-122"/>
                <a:cs typeface="微软雅黑" panose="020B0503020204020204" charset="-122"/>
              </a:rPr>
              <a:t>开头）</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     ——</a:t>
            </a:r>
            <a:r>
              <a:rPr lang="zh-CN" altLang="en-US">
                <a:solidFill>
                  <a:schemeClr val="lt1"/>
                </a:solidFill>
                <a:latin typeface="微软雅黑" panose="020B0503020204020204" charset="-122"/>
                <a:ea typeface="微软雅黑" panose="020B0503020204020204" charset="-122"/>
                <a:cs typeface="微软雅黑" panose="020B0503020204020204" charset="-122"/>
              </a:rPr>
              <a:t>归</a:t>
            </a:r>
            <a:r>
              <a:rPr lang="zh-CN" altLang="en-US" b="1">
                <a:solidFill>
                  <a:schemeClr val="lt1"/>
                </a:solidFill>
                <a:latin typeface="微软雅黑" panose="020B0503020204020204" charset="-122"/>
                <a:ea typeface="微软雅黑" panose="020B0503020204020204" charset="-122"/>
                <a:cs typeface="微软雅黑" panose="020B0503020204020204" charset="-122"/>
              </a:rPr>
              <a:t>食品生产加工小作坊</a:t>
            </a:r>
            <a:r>
              <a:rPr lang="zh-CN" altLang="en-US">
                <a:solidFill>
                  <a:schemeClr val="lt1"/>
                </a:solidFill>
                <a:latin typeface="微软雅黑" panose="020B0503020204020204" charset="-122"/>
                <a:ea typeface="微软雅黑" panose="020B0503020204020204" charset="-122"/>
                <a:cs typeface="微软雅黑" panose="020B0503020204020204" charset="-122"/>
              </a:rPr>
              <a:t>类</a:t>
            </a:r>
            <a:r>
              <a:rPr lang="zh-CN" altLang="en-US" b="1">
                <a:solidFill>
                  <a:schemeClr val="lt1"/>
                </a:solidFill>
                <a:latin typeface="微软雅黑" panose="020B0503020204020204" charset="-122"/>
                <a:ea typeface="微软雅黑" panose="020B0503020204020204" charset="-122"/>
                <a:cs typeface="微软雅黑" panose="020B0503020204020204" charset="-122"/>
              </a:rPr>
              <a:t>（</a:t>
            </a:r>
            <a:r>
              <a:rPr lang="en-US" altLang="zh-CN" b="1">
                <a:solidFill>
                  <a:schemeClr val="lt1"/>
                </a:solidFill>
                <a:latin typeface="微软雅黑" panose="020B0503020204020204" charset="-122"/>
                <a:ea typeface="微软雅黑" panose="020B0503020204020204" charset="-122"/>
                <a:cs typeface="微软雅黑" panose="020B0503020204020204" charset="-122"/>
              </a:rPr>
              <a:t>C</a:t>
            </a:r>
            <a:r>
              <a:rPr lang="zh-CN" altLang="en-US" b="1">
                <a:solidFill>
                  <a:schemeClr val="lt1"/>
                </a:solidFill>
                <a:latin typeface="微软雅黑" panose="020B0503020204020204" charset="-122"/>
                <a:ea typeface="微软雅黑" panose="020B0503020204020204" charset="-122"/>
                <a:cs typeface="微软雅黑" panose="020B0503020204020204" charset="-122"/>
              </a:rPr>
              <a:t>级）</a:t>
            </a:r>
            <a:endParaRPr lang="zh-CN" altLang="en-US" b="1">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4</a:t>
            </a:r>
            <a:r>
              <a:rPr lang="zh-CN" altLang="en-US">
                <a:solidFill>
                  <a:schemeClr val="lt1"/>
                </a:solidFill>
                <a:latin typeface="微软雅黑" panose="020B0503020204020204" charset="-122"/>
                <a:ea typeface="微软雅黑" panose="020B0503020204020204" charset="-122"/>
                <a:cs typeface="微软雅黑" panose="020B0503020204020204" charset="-122"/>
              </a:rPr>
              <a:t>、取得《四川省食品小经营店（食品销售）备案证》（</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高市监</a:t>
            </a:r>
            <a:r>
              <a:rPr lang="en-US" altLang="zh-CN">
                <a:solidFill>
                  <a:schemeClr val="lt1"/>
                </a:solidFill>
                <a:latin typeface="微软雅黑" panose="020B0503020204020204" charset="-122"/>
                <a:ea typeface="微软雅黑" panose="020B0503020204020204" charset="-122"/>
                <a:cs typeface="微软雅黑" panose="020B0503020204020204" charset="-122"/>
                <a:sym typeface="+mn-ea"/>
              </a:rPr>
              <a:t>X</a:t>
            </a:r>
            <a:r>
              <a:rPr lang="zh-CN" altLang="en-US" b="1">
                <a:solidFill>
                  <a:schemeClr val="lt1"/>
                </a:solidFill>
                <a:latin typeface="微软雅黑" panose="020B0503020204020204" charset="-122"/>
                <a:ea typeface="微软雅黑" panose="020B0503020204020204" charset="-122"/>
                <a:cs typeface="微软雅黑" panose="020B0503020204020204" charset="-122"/>
                <a:sym typeface="+mn-ea"/>
              </a:rPr>
              <a:t>销</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或</a:t>
            </a:r>
            <a:r>
              <a:rPr lang="en-US" altLang="zh-CN">
                <a:solidFill>
                  <a:schemeClr val="lt1"/>
                </a:solidFill>
                <a:latin typeface="微软雅黑" panose="020B0503020204020204" charset="-122"/>
                <a:ea typeface="微软雅黑" panose="020B0503020204020204" charset="-122"/>
                <a:cs typeface="微软雅黑" panose="020B0503020204020204" charset="-122"/>
                <a:sym typeface="+mn-ea"/>
              </a:rPr>
              <a:t>511303</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市监</a:t>
            </a:r>
            <a:r>
              <a:rPr lang="zh-CN" altLang="en-US" b="1">
                <a:solidFill>
                  <a:schemeClr val="lt1"/>
                </a:solidFill>
                <a:latin typeface="微软雅黑" panose="020B0503020204020204" charset="-122"/>
                <a:ea typeface="微软雅黑" panose="020B0503020204020204" charset="-122"/>
                <a:cs typeface="微软雅黑" panose="020B0503020204020204" charset="-122"/>
                <a:sym typeface="+mn-ea"/>
              </a:rPr>
              <a:t>销</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开头）</a:t>
            </a:r>
            <a:endParaRPr lang="zh-CN" altLang="en-US">
              <a:solidFill>
                <a:schemeClr val="lt1"/>
              </a:solidFill>
              <a:latin typeface="微软雅黑" panose="020B0503020204020204" charset="-122"/>
              <a:ea typeface="微软雅黑" panose="020B0503020204020204" charset="-122"/>
              <a:cs typeface="微软雅黑" panose="020B0503020204020204" charset="-122"/>
              <a:sym typeface="+mn-ea"/>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     ——</a:t>
            </a:r>
            <a:r>
              <a:rPr lang="zh-CN" altLang="en-US">
                <a:solidFill>
                  <a:schemeClr val="lt1"/>
                </a:solidFill>
                <a:latin typeface="微软雅黑" panose="020B0503020204020204" charset="-122"/>
                <a:ea typeface="微软雅黑" panose="020B0503020204020204" charset="-122"/>
                <a:cs typeface="微软雅黑" panose="020B0503020204020204" charset="-122"/>
              </a:rPr>
              <a:t>归</a:t>
            </a:r>
            <a:r>
              <a:rPr lang="zh-CN" altLang="en-US" b="1">
                <a:solidFill>
                  <a:schemeClr val="lt1"/>
                </a:solidFill>
                <a:latin typeface="微软雅黑" panose="020B0503020204020204" charset="-122"/>
                <a:ea typeface="微软雅黑" panose="020B0503020204020204" charset="-122"/>
                <a:cs typeface="微软雅黑" panose="020B0503020204020204" charset="-122"/>
              </a:rPr>
              <a:t>其他食品经营者</a:t>
            </a:r>
            <a:r>
              <a:rPr lang="zh-CN" altLang="en-US">
                <a:solidFill>
                  <a:schemeClr val="lt1"/>
                </a:solidFill>
                <a:latin typeface="微软雅黑" panose="020B0503020204020204" charset="-122"/>
                <a:ea typeface="微软雅黑" panose="020B0503020204020204" charset="-122"/>
                <a:cs typeface="微软雅黑" panose="020B0503020204020204" charset="-122"/>
              </a:rPr>
              <a:t>类</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（依规模定级）</a:t>
            </a:r>
            <a:endParaRPr lang="zh-CN" altLang="en-US">
              <a:solidFill>
                <a:schemeClr val="lt1"/>
              </a:solidFill>
              <a:latin typeface="微软雅黑" panose="020B0503020204020204" charset="-122"/>
              <a:ea typeface="微软雅黑" panose="020B0503020204020204" charset="-122"/>
              <a:cs typeface="微软雅黑" panose="020B0503020204020204" charset="-122"/>
              <a:sym typeface="+mn-ea"/>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5</a:t>
            </a:r>
            <a:r>
              <a:rPr lang="zh-CN" altLang="en-US">
                <a:solidFill>
                  <a:schemeClr val="lt1"/>
                </a:solidFill>
                <a:latin typeface="微软雅黑" panose="020B0503020204020204" charset="-122"/>
                <a:ea typeface="微软雅黑" panose="020B0503020204020204" charset="-122"/>
                <a:cs typeface="微软雅黑" panose="020B0503020204020204" charset="-122"/>
              </a:rPr>
              <a:t>、取得</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《四川省食品小经营店（餐饮服务）备案证》（高市监</a:t>
            </a:r>
            <a:r>
              <a:rPr lang="en-US" altLang="zh-CN">
                <a:solidFill>
                  <a:schemeClr val="lt1"/>
                </a:solidFill>
                <a:latin typeface="微软雅黑" panose="020B0503020204020204" charset="-122"/>
                <a:ea typeface="微软雅黑" panose="020B0503020204020204" charset="-122"/>
                <a:cs typeface="微软雅黑" panose="020B0503020204020204" charset="-122"/>
                <a:sym typeface="+mn-ea"/>
              </a:rPr>
              <a:t>X</a:t>
            </a:r>
            <a:r>
              <a:rPr lang="zh-CN" altLang="en-US" b="1">
                <a:solidFill>
                  <a:schemeClr val="lt1"/>
                </a:solidFill>
                <a:latin typeface="微软雅黑" panose="020B0503020204020204" charset="-122"/>
                <a:ea typeface="微软雅黑" panose="020B0503020204020204" charset="-122"/>
                <a:cs typeface="微软雅黑" panose="020B0503020204020204" charset="-122"/>
                <a:sym typeface="+mn-ea"/>
              </a:rPr>
              <a:t>餐</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或</a:t>
            </a:r>
            <a:r>
              <a:rPr lang="en-US" altLang="zh-CN">
                <a:solidFill>
                  <a:schemeClr val="lt1"/>
                </a:solidFill>
                <a:latin typeface="微软雅黑" panose="020B0503020204020204" charset="-122"/>
                <a:ea typeface="微软雅黑" panose="020B0503020204020204" charset="-122"/>
                <a:cs typeface="微软雅黑" panose="020B0503020204020204" charset="-122"/>
                <a:sym typeface="+mn-ea"/>
              </a:rPr>
              <a:t>511303</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市监</a:t>
            </a:r>
            <a:r>
              <a:rPr lang="zh-CN" altLang="en-US" b="1">
                <a:solidFill>
                  <a:schemeClr val="lt1"/>
                </a:solidFill>
                <a:latin typeface="微软雅黑" panose="020B0503020204020204" charset="-122"/>
                <a:ea typeface="微软雅黑" panose="020B0503020204020204" charset="-122"/>
                <a:cs typeface="微软雅黑" panose="020B0503020204020204" charset="-122"/>
                <a:sym typeface="+mn-ea"/>
              </a:rPr>
              <a:t>餐</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开头）</a:t>
            </a:r>
            <a:endParaRPr lang="zh-CN" altLang="en-US">
              <a:solidFill>
                <a:schemeClr val="lt1"/>
              </a:solidFill>
              <a:latin typeface="微软雅黑" panose="020B0503020204020204" charset="-122"/>
              <a:ea typeface="微软雅黑" panose="020B0503020204020204" charset="-122"/>
              <a:cs typeface="微软雅黑" panose="020B0503020204020204" charset="-122"/>
              <a:sym typeface="+mn-ea"/>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sym typeface="+mn-ea"/>
              </a:rPr>
              <a:t>     ——</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归</a:t>
            </a:r>
            <a:r>
              <a:rPr lang="zh-CN" altLang="en-US" b="1">
                <a:solidFill>
                  <a:schemeClr val="lt1"/>
                </a:solidFill>
                <a:latin typeface="微软雅黑" panose="020B0503020204020204" charset="-122"/>
                <a:ea typeface="微软雅黑" panose="020B0503020204020204" charset="-122"/>
                <a:cs typeface="微软雅黑" panose="020B0503020204020204" charset="-122"/>
                <a:sym typeface="+mn-ea"/>
              </a:rPr>
              <a:t>小餐饮</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类（依规模定级）</a:t>
            </a:r>
            <a:endParaRPr lang="zh-CN" altLang="en-US">
              <a:solidFill>
                <a:schemeClr val="lt1"/>
              </a:solidFill>
              <a:latin typeface="微软雅黑" panose="020B0503020204020204" charset="-122"/>
              <a:ea typeface="微软雅黑" panose="020B0503020204020204" charset="-122"/>
              <a:cs typeface="微软雅黑" panose="020B0503020204020204" charset="-122"/>
              <a:sym typeface="+mn-ea"/>
            </a:endParaRPr>
          </a:p>
          <a:p>
            <a:endParaRPr lang="zh-CN" altLang="en-US">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8" name="图片 27"/>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7" name="图片 26"/>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3" name="内容占位符 2"/>
          <p:cNvSpPr>
            <a:spLocks noGrp="1"/>
          </p:cNvSpPr>
          <p:nvPr>
            <p:custDataLst>
              <p:tags r:id="rId7"/>
            </p:custDataLst>
          </p:nvPr>
        </p:nvSpPr>
        <p:spPr>
          <a:xfrm>
            <a:off x="608400" y="1490400"/>
            <a:ext cx="10969200" cy="4759200"/>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chemeClr val="lt1"/>
                </a:solidFill>
                <a:latin typeface="微软雅黑" panose="020B0503020204020204" charset="-122"/>
                <a:ea typeface="微软雅黑" panose="020B0503020204020204" charset="-122"/>
                <a:cs typeface="微软雅黑" panose="020B0503020204020204" charset="-122"/>
              </a:rPr>
              <a:t>6</a:t>
            </a:r>
            <a:r>
              <a:rPr lang="zh-CN" altLang="en-US">
                <a:solidFill>
                  <a:schemeClr val="lt1"/>
                </a:solidFill>
                <a:latin typeface="微软雅黑" panose="020B0503020204020204" charset="-122"/>
                <a:ea typeface="微软雅黑" panose="020B0503020204020204" charset="-122"/>
                <a:cs typeface="微软雅黑" panose="020B0503020204020204" charset="-122"/>
              </a:rPr>
              <a:t>、取得《营业执照》的市场开办者</a:t>
            </a:r>
            <a:r>
              <a:rPr lang="en-US" altLang="zh-CN">
                <a:solidFill>
                  <a:schemeClr val="lt1"/>
                </a:solidFill>
                <a:latin typeface="微软雅黑" panose="020B0503020204020204" charset="-122"/>
                <a:ea typeface="微软雅黑" panose="020B0503020204020204" charset="-122"/>
                <a:cs typeface="微软雅黑" panose="020B0503020204020204" charset="-122"/>
              </a:rPr>
              <a:t>——</a:t>
            </a:r>
            <a:r>
              <a:rPr lang="zh-CN" altLang="en-US">
                <a:solidFill>
                  <a:schemeClr val="lt1"/>
                </a:solidFill>
                <a:latin typeface="微软雅黑" panose="020B0503020204020204" charset="-122"/>
                <a:ea typeface="微软雅黑" panose="020B0503020204020204" charset="-122"/>
                <a:cs typeface="微软雅黑" panose="020B0503020204020204" charset="-122"/>
              </a:rPr>
              <a:t>归</a:t>
            </a:r>
            <a:r>
              <a:rPr lang="zh-CN" altLang="en-US" b="1">
                <a:solidFill>
                  <a:schemeClr val="lt1"/>
                </a:solidFill>
                <a:latin typeface="微软雅黑" panose="020B0503020204020204" charset="-122"/>
                <a:ea typeface="微软雅黑" panose="020B0503020204020204" charset="-122"/>
                <a:cs typeface="微软雅黑" panose="020B0503020204020204" charset="-122"/>
              </a:rPr>
              <a:t>食用农产品集中交易市场</a:t>
            </a:r>
            <a:r>
              <a:rPr lang="zh-CN" altLang="en-US">
                <a:solidFill>
                  <a:schemeClr val="lt1"/>
                </a:solidFill>
                <a:latin typeface="微软雅黑" panose="020B0503020204020204" charset="-122"/>
                <a:ea typeface="微软雅黑" panose="020B0503020204020204" charset="-122"/>
                <a:cs typeface="微软雅黑" panose="020B0503020204020204" charset="-122"/>
              </a:rPr>
              <a:t>（含农贸市场）</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（依规模定级）</a:t>
            </a:r>
            <a:endParaRPr lang="zh-CN" altLang="en-US">
              <a:solidFill>
                <a:schemeClr val="lt1"/>
              </a:solidFill>
              <a:latin typeface="微软雅黑" panose="020B0503020204020204" charset="-122"/>
              <a:ea typeface="微软雅黑" panose="020B0503020204020204" charset="-122"/>
              <a:cs typeface="微软雅黑" panose="020B0503020204020204" charset="-122"/>
              <a:sym typeface="+mn-ea"/>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7</a:t>
            </a:r>
            <a:r>
              <a:rPr lang="zh-CN" altLang="en-US">
                <a:solidFill>
                  <a:schemeClr val="lt1"/>
                </a:solidFill>
                <a:latin typeface="微软雅黑" panose="020B0503020204020204" charset="-122"/>
                <a:ea typeface="微软雅黑" panose="020B0503020204020204" charset="-122"/>
                <a:cs typeface="微软雅黑" panose="020B0503020204020204" charset="-122"/>
              </a:rPr>
              <a:t>、办理仅销售预包装食品备案（备案表或备案通知，</a:t>
            </a:r>
            <a:r>
              <a:rPr lang="en-US" altLang="zh-CN">
                <a:solidFill>
                  <a:schemeClr val="lt1"/>
                </a:solidFill>
                <a:latin typeface="微软雅黑" panose="020B0503020204020204" charset="-122"/>
                <a:ea typeface="微软雅黑" panose="020B0503020204020204" charset="-122"/>
                <a:cs typeface="微软雅黑" panose="020B0503020204020204" charset="-122"/>
              </a:rPr>
              <a:t>YB</a:t>
            </a:r>
            <a:r>
              <a:rPr lang="zh-CN" altLang="en-US">
                <a:solidFill>
                  <a:schemeClr val="lt1"/>
                </a:solidFill>
                <a:latin typeface="微软雅黑" panose="020B0503020204020204" charset="-122"/>
                <a:ea typeface="微软雅黑" panose="020B0503020204020204" charset="-122"/>
                <a:cs typeface="微软雅黑" panose="020B0503020204020204" charset="-122"/>
              </a:rPr>
              <a:t>开头）</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a:solidFill>
                  <a:schemeClr val="lt1"/>
                </a:solidFill>
                <a:latin typeface="微软雅黑" panose="020B0503020204020204" charset="-122"/>
                <a:ea typeface="微软雅黑" panose="020B0503020204020204" charset="-122"/>
                <a:cs typeface="微软雅黑" panose="020B0503020204020204" charset="-122"/>
              </a:rPr>
              <a:t> </a:t>
            </a:r>
            <a:r>
              <a:rPr lang="en-US" altLang="zh-CN">
                <a:solidFill>
                  <a:schemeClr val="lt1"/>
                </a:solidFill>
                <a:latin typeface="微软雅黑" panose="020B0503020204020204" charset="-122"/>
                <a:ea typeface="微软雅黑" panose="020B0503020204020204" charset="-122"/>
                <a:cs typeface="微软雅黑" panose="020B0503020204020204" charset="-122"/>
              </a:rPr>
              <a:t>    ——</a:t>
            </a:r>
            <a:r>
              <a:rPr lang="zh-CN" altLang="en-US">
                <a:solidFill>
                  <a:schemeClr val="lt1"/>
                </a:solidFill>
                <a:latin typeface="微软雅黑" panose="020B0503020204020204" charset="-122"/>
                <a:ea typeface="微软雅黑" panose="020B0503020204020204" charset="-122"/>
                <a:cs typeface="微软雅黑" panose="020B0503020204020204" charset="-122"/>
              </a:rPr>
              <a:t>归</a:t>
            </a:r>
            <a:r>
              <a:rPr lang="zh-CN" altLang="en-US" b="1">
                <a:solidFill>
                  <a:schemeClr val="lt1"/>
                </a:solidFill>
                <a:latin typeface="微软雅黑" panose="020B0503020204020204" charset="-122"/>
                <a:ea typeface="微软雅黑" panose="020B0503020204020204" charset="-122"/>
                <a:cs typeface="微软雅黑" panose="020B0503020204020204" charset="-122"/>
              </a:rPr>
              <a:t>仅销售预包装食品的食品经营者</a:t>
            </a:r>
            <a:r>
              <a:rPr lang="zh-CN" altLang="en-US">
                <a:solidFill>
                  <a:schemeClr val="lt1"/>
                </a:solidFill>
                <a:latin typeface="微软雅黑" panose="020B0503020204020204" charset="-122"/>
                <a:ea typeface="微软雅黑" panose="020B0503020204020204" charset="-122"/>
                <a:cs typeface="微软雅黑" panose="020B0503020204020204" charset="-122"/>
                <a:sym typeface="+mn-ea"/>
              </a:rPr>
              <a:t>（依规模定级）</a:t>
            </a:r>
            <a:endParaRPr lang="zh-CN" altLang="en-US">
              <a:solidFill>
                <a:schemeClr val="lt1"/>
              </a:solidFill>
              <a:latin typeface="微软雅黑" panose="020B0503020204020204" charset="-122"/>
              <a:ea typeface="微软雅黑" panose="020B0503020204020204" charset="-122"/>
              <a:cs typeface="微软雅黑" panose="020B0503020204020204" charset="-122"/>
              <a:sym typeface="+mn-ea"/>
            </a:endParaRPr>
          </a:p>
          <a:p>
            <a:endParaRPr lang="zh-CN" altLang="en-US">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27" name="图片 26"/>
          <p:cNvPicPr/>
          <p:nvPr userDrawn="1">
            <p:custDataLst>
              <p:tags r:id="rId1"/>
            </p:custDataLst>
          </p:nvPr>
        </p:nvPicPr>
        <p:blipFill>
          <a:blip r:embed="rId2" r:link="rId3" cstate="screen"/>
          <a:stretch>
            <a:fillRect/>
          </a:stretch>
        </p:blipFill>
        <p:spPr>
          <a:xfrm>
            <a:off x="86995" y="5747385"/>
            <a:ext cx="1143000" cy="1031240"/>
          </a:xfrm>
          <a:prstGeom prst="rect">
            <a:avLst/>
          </a:prstGeom>
        </p:spPr>
      </p:pic>
      <p:pic>
        <p:nvPicPr>
          <p:cNvPr id="26" name="图片 25"/>
          <p:cNvPicPr/>
          <p:nvPr userDrawn="1">
            <p:custDataLst>
              <p:tags r:id="rId4"/>
            </p:custDataLst>
          </p:nvPr>
        </p:nvPicPr>
        <p:blipFill>
          <a:blip r:embed="rId5" r:link="rId6" cstate="screen"/>
          <a:stretch>
            <a:fillRect/>
          </a:stretch>
        </p:blipFill>
        <p:spPr>
          <a:xfrm>
            <a:off x="11027410" y="6008370"/>
            <a:ext cx="1143000" cy="839470"/>
          </a:xfrm>
          <a:prstGeom prst="rect">
            <a:avLst/>
          </a:prstGeom>
        </p:spPr>
      </p:pic>
      <p:sp>
        <p:nvSpPr>
          <p:cNvPr id="2" name="标题 1"/>
          <p:cNvSpPr>
            <a:spLocks noGrp="1"/>
          </p:cNvSpPr>
          <p:nvPr>
            <p:custDataLst>
              <p:tags r:id="rId7"/>
            </p:custDataLst>
          </p:nvPr>
        </p:nvSpPr>
        <p:spPr>
          <a:xfrm>
            <a:off x="608400" y="608400"/>
            <a:ext cx="10969200" cy="705600"/>
          </a:xfrm>
          <a:prstGeom prst="rect">
            <a:avLst/>
          </a:prstGeom>
        </p:spPr>
        <p:txBody>
          <a:bodyPr vert="horz" lIns="90000" tIns="46800" rIns="90000" bIns="46800" rtlCol="0" anchor="ctr" anchorCtr="0">
            <a:normAutofit/>
            <a:scene3d>
              <a:camera prst="orthographicFront"/>
              <a:lightRig rig="threePt" dir="t"/>
            </a:scene3d>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rPr>
              <a:t>责任抓落实</a:t>
            </a:r>
            <a:endPar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endParaRPr>
          </a:p>
        </p:txBody>
      </p:sp>
      <p:sp>
        <p:nvSpPr>
          <p:cNvPr id="3" name="内容占位符 2"/>
          <p:cNvSpPr>
            <a:spLocks noGrp="1"/>
          </p:cNvSpPr>
          <p:nvPr>
            <p:custDataLst>
              <p:tags r:id="rId8"/>
            </p:custDataLst>
          </p:nvPr>
        </p:nvSpPr>
        <p:spPr>
          <a:xfrm>
            <a:off x="608400" y="1490400"/>
            <a:ext cx="10969200" cy="4759200"/>
          </a:xfrm>
          <a:prstGeom prst="rect">
            <a:avLst/>
          </a:prstGeom>
        </p:spPr>
        <p:txBody>
          <a:bodyPr vert="horz" wrap="square"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solidFill>
                  <a:schemeClr val="lt1"/>
                </a:solidFill>
                <a:latin typeface="方正小标宋简体" panose="00000600000000000000" charset="-122"/>
                <a:ea typeface="方正小标宋简体" panose="00000600000000000000" charset="-122"/>
                <a:cs typeface="微软雅黑" panose="020B0503020204020204" charset="-122"/>
              </a:rPr>
              <a:t>三、照单履职、挂图作战</a:t>
            </a:r>
            <a:endParaRPr lang="zh-CN" altLang="en-US" sz="2800">
              <a:solidFill>
                <a:schemeClr val="lt1"/>
              </a:solidFill>
              <a:latin typeface="方正小标宋简体" panose="00000600000000000000" charset="-122"/>
              <a:ea typeface="方正小标宋简体" panose="00000600000000000000"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1</a:t>
            </a:r>
            <a:r>
              <a:rPr lang="zh-CN" altLang="en-US">
                <a:solidFill>
                  <a:schemeClr val="lt1"/>
                </a:solidFill>
                <a:latin typeface="微软雅黑" panose="020B0503020204020204" charset="-122"/>
                <a:ea typeface="微软雅黑" panose="020B0503020204020204" charset="-122"/>
                <a:cs typeface="微软雅黑" panose="020B0503020204020204" charset="-122"/>
              </a:rPr>
              <a:t>、每季度至少开展</a:t>
            </a:r>
            <a:r>
              <a:rPr lang="en-US" altLang="zh-CN">
                <a:solidFill>
                  <a:schemeClr val="lt1"/>
                </a:solidFill>
                <a:latin typeface="微软雅黑" panose="020B0503020204020204" charset="-122"/>
                <a:ea typeface="微软雅黑" panose="020B0503020204020204" charset="-122"/>
                <a:cs typeface="微软雅黑" panose="020B0503020204020204" charset="-122"/>
              </a:rPr>
              <a:t>1</a:t>
            </a:r>
            <a:r>
              <a:rPr lang="zh-CN" altLang="en-US">
                <a:solidFill>
                  <a:schemeClr val="lt1"/>
                </a:solidFill>
                <a:latin typeface="微软雅黑" panose="020B0503020204020204" charset="-122"/>
                <a:ea typeface="微软雅黑" panose="020B0503020204020204" charset="-122"/>
                <a:cs typeface="微软雅黑" panose="020B0503020204020204" charset="-122"/>
              </a:rPr>
              <a:t>次督导，重点节假日、重点时段应增加频次</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2</a:t>
            </a:r>
            <a:r>
              <a:rPr lang="zh-CN" altLang="en-US">
                <a:solidFill>
                  <a:schemeClr val="lt1"/>
                </a:solidFill>
                <a:latin typeface="微软雅黑" panose="020B0503020204020204" charset="-122"/>
                <a:ea typeface="微软雅黑" panose="020B0503020204020204" charset="-122"/>
                <a:cs typeface="微软雅黑" panose="020B0503020204020204" charset="-122"/>
              </a:rPr>
              <a:t>、发现问题应录尽录（简单、易整改）</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zh-CN" altLang="en-US">
                <a:solidFill>
                  <a:schemeClr val="lt1"/>
                </a:solidFill>
                <a:latin typeface="微软雅黑" panose="020B0503020204020204" charset="-122"/>
                <a:ea typeface="微软雅黑" panose="020B0503020204020204" charset="-122"/>
                <a:cs typeface="微软雅黑" panose="020B0503020204020204" charset="-122"/>
              </a:rPr>
              <a:t>第一季度问题发现率为</a:t>
            </a:r>
            <a:r>
              <a:rPr lang="en-US" altLang="zh-CN">
                <a:solidFill>
                  <a:schemeClr val="lt1"/>
                </a:solidFill>
                <a:latin typeface="微软雅黑" panose="020B0503020204020204" charset="-122"/>
                <a:ea typeface="微软雅黑" panose="020B0503020204020204" charset="-122"/>
                <a:cs typeface="微软雅黑" panose="020B0503020204020204" charset="-122"/>
              </a:rPr>
              <a:t>0.4%</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3</a:t>
            </a:r>
            <a:r>
              <a:rPr lang="zh-CN" altLang="en-US">
                <a:solidFill>
                  <a:schemeClr val="lt1"/>
                </a:solidFill>
                <a:latin typeface="微软雅黑" panose="020B0503020204020204" charset="-122"/>
                <a:ea typeface="微软雅黑" panose="020B0503020204020204" charset="-122"/>
                <a:cs typeface="微软雅黑" panose="020B0503020204020204" charset="-122"/>
              </a:rPr>
              <a:t>、问题整改</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15</a:t>
            </a:r>
            <a:r>
              <a:rPr lang="zh-CN" altLang="en-US">
                <a:solidFill>
                  <a:schemeClr val="lt1"/>
                </a:solidFill>
                <a:latin typeface="微软雅黑" panose="020B0503020204020204" charset="-122"/>
                <a:ea typeface="微软雅黑" panose="020B0503020204020204" charset="-122"/>
                <a:cs typeface="微软雅黑" panose="020B0503020204020204" charset="-122"/>
              </a:rPr>
              <a:t>日内必须完成整改</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a:solidFill>
                  <a:schemeClr val="lt1"/>
                </a:solidFill>
                <a:latin typeface="微软雅黑" panose="020B0503020204020204" charset="-122"/>
                <a:ea typeface="微软雅黑" panose="020B0503020204020204" charset="-122"/>
                <a:cs typeface="微软雅黑" panose="020B0503020204020204" charset="-122"/>
              </a:rPr>
              <a:t>4</a:t>
            </a:r>
            <a:r>
              <a:rPr lang="zh-CN" altLang="en-US">
                <a:solidFill>
                  <a:schemeClr val="lt1"/>
                </a:solidFill>
                <a:latin typeface="微软雅黑" panose="020B0503020204020204" charset="-122"/>
                <a:ea typeface="微软雅黑" panose="020B0503020204020204" charset="-122"/>
                <a:cs typeface="微软雅黑" panose="020B0503020204020204" charset="-122"/>
              </a:rPr>
              <a:t>、建立台账、闭环管理</a:t>
            </a: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1"/>
  <p:tag name="KSO_WM_UNIT_BK_DARK_LIGHT" val="1"/>
  <p:tag name="KSO_WM_UNIT_SUBTYPE" val="h"/>
  <p:tag name="KSO_WM_UNIT_TYPE" val="i"/>
  <p:tag name="KSO_WM_UNIT_INDEX"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1"/>
  <p:tag name="KSO_WM_UNIT_BK_DARK_LIGHT" val="1"/>
</p:tagLst>
</file>

<file path=ppt/tags/tag151.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2.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1"/>
  <p:tag name="KSO_WM_UNIT_BK_DARK_LIGHT"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1.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1"/>
  <p:tag name="KSO_WM_UNIT_BK_DARK_LIGHT" val="1"/>
</p:tagLst>
</file>

<file path=ppt/tags/tag178.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9.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1"/>
  <p:tag name="KSO_WM_UNIT_BK_DARK_LIGHT" val="1"/>
</p:tagLst>
</file>

<file path=ppt/tags/tag189.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929"/>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929"/>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929"/>
  <p:tag name="KSO_WM_TEMPLATE_MASTER_THUMB_INDEX" val="12"/>
  <p:tag name="KSO_WM_TEMPLATE_THUMBS_INDEX" val="1、4、7、8、9、10、11、12、13、14、15"/>
</p:tagLst>
</file>

<file path=ppt/tags/tag202.xml><?xml version="1.0" encoding="utf-8"?>
<p:tagLst xmlns:p="http://schemas.openxmlformats.org/presentationml/2006/main">
  <p:tag name="KSO_WM_UNIT_ISCONTENTSTITLE" val="0"/>
  <p:tag name="KSO_WM_UNIT_PRESET_TEXT" val="数据商务风格通用型PPT"/>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3929_1*a*1"/>
  <p:tag name="KSO_WM_TEMPLATE_CATEGORY" val="custom"/>
  <p:tag name="KSO_WM_TEMPLATE_INDEX" val="20203929"/>
  <p:tag name="KSO_WM_UNIT_LAYERLEVEL" val="1"/>
  <p:tag name="KSO_WM_TAG_VERSION" val="1.0"/>
  <p:tag name="KSO_WM_BEAUTIFY_FLAG" val="#wm#"/>
  <p:tag name="KSO_WM_UNIT_ISNUMDGMTITLE" val="0"/>
  <p:tag name="KSO_WM_UNIT_TEXT_SHADOW_SCHEMECOLOR_INDEX_BRIGHTNESS" val="0"/>
  <p:tag name="KSO_WM_UNIT_TEXT_SHADOW_SCHEMECOLOR_INDEX" val="10"/>
</p:tagLst>
</file>

<file path=ppt/tags/tag203.xml><?xml version="1.0" encoding="utf-8"?>
<p:tagLst xmlns:p="http://schemas.openxmlformats.org/presentationml/2006/main">
  <p:tag name="KSO_WM_UNIT_ISCONTENTSTITLE" val="0"/>
  <p:tag name="KSO_WM_UNIT_PRESET_TEXT" val="202X-202X"/>
  <p:tag name="KSO_WM_UNIT_NOCLEAR" val="0"/>
  <p:tag name="KSO_WM_UNIT_VALUE" val="8"/>
  <p:tag name="KSO_WM_UNIT_HIGHLIGHT" val="0"/>
  <p:tag name="KSO_WM_UNIT_COMPATIBLE" val="0"/>
  <p:tag name="KSO_WM_UNIT_DIAGRAM_ISNUMVISUAL" val="0"/>
  <p:tag name="KSO_WM_UNIT_DIAGRAM_ISREFERUNIT" val="0"/>
  <p:tag name="KSO_WM_UNIT_TYPE" val="b"/>
  <p:tag name="KSO_WM_UNIT_INDEX" val="1"/>
  <p:tag name="KSO_WM_UNIT_ID" val="custom20203929_1*b*1"/>
  <p:tag name="KSO_WM_TEMPLATE_CATEGORY" val="custom"/>
  <p:tag name="KSO_WM_TEMPLATE_INDEX" val="20203929"/>
  <p:tag name="KSO_WM_UNIT_LAYERLEVEL" val="1"/>
  <p:tag name="KSO_WM_TAG_VERSION" val="1.0"/>
  <p:tag name="KSO_WM_BEAUTIFY_FLAG" val="#wm#"/>
  <p:tag name="KSO_WM_UNIT_ISNUMDGMTITLE" val="0"/>
  <p:tag name="KSO_WM_UNIT_TEXT_FILL_FORE_SCHEMECOLOR_INDEX_BRIGHTNESS" val="0"/>
  <p:tag name="KSO_WM_UNIT_TEXT_FILL_FORE_SCHEMECOLOR_INDEX" val="14"/>
  <p:tag name="KSO_WM_UNIT_TEXT_FILL_TYPE" val="1"/>
</p:tagLst>
</file>

<file path=ppt/tags/tag204.xml><?xml version="1.0" encoding="utf-8"?>
<p:tagLst xmlns:p="http://schemas.openxmlformats.org/presentationml/2006/main">
  <p:tag name="KSO_WM_SLIDE_ID" val="custom20203929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929"/>
  <p:tag name="KSO_WM_SLIDE_LAYOUT" val="a_b"/>
  <p:tag name="KSO_WM_SLIDE_LAYOUT_CNT" val="1_1"/>
  <p:tag name="KSO_WM_UNIT_SHOW_EDIT_AREA_INDICATION" val="1"/>
  <p:tag name="KSO_WM_TEMPLATE_THUMBS_INDEX" val="1、4、7、8、9、10、11、12、13、14、15"/>
  <p:tag name="KSO_WM_TEMPLATE_MASTER_THUMB_INDEX" val="1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0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12.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213.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16.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217.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2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35.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236.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3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4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49.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53.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254.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57.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258.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61.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262.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65.xml><?xml version="1.0" encoding="utf-8"?>
<p:tagLst xmlns:p="http://schemas.openxmlformats.org/presentationml/2006/main">
  <p:tag name="KSO_WM_UNIT_TEXT_FILL_FORE_SCHEMECOLOR_INDEX_BRIGHTNESS" val="0.35"/>
  <p:tag name="KSO_WM_UNIT_TEXT_FILL_FORE_SCHEMECOLOR_INDEX" val="13"/>
  <p:tag name="KSO_WM_UNIT_TEXT_FILL_TYPE" val="1"/>
</p:tagLst>
</file>

<file path=ppt/tags/tag266.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 name="KSO_WM_UNIT_TYPE" val="i"/>
</p:tagLst>
</file>

<file path=ppt/tags/tag26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BEAUTIFY_FLAG" val="#wm#"/>
  <p:tag name="KSO_WM_TEMPLATE_CATEGORY" val="custom"/>
  <p:tag name="KSO_WM_TEMPLATE_INDEX" val="20205081"/>
  <p:tag name="KSO_WM_SLIDE_BACKGROUND_TYPE" val="general"/>
  <p:tag name="KSO_WM_SLIDE_BK_DARK_LIGHT" val="1"/>
</p:tagLst>
</file>

<file path=ppt/tags/tag272.xml><?xml version="1.0" encoding="utf-8"?>
<p:tagLst xmlns:p="http://schemas.openxmlformats.org/presentationml/2006/main">
  <p:tag name="KSO_WM_UNIT_ISCONTENTSTITLE" val="0"/>
  <p:tag name="KSO_WM_UNIT_PRESET_TEXT" val="谢谢收看"/>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929_15*a*1"/>
  <p:tag name="KSO_WM_TEMPLATE_CATEGORY" val="custom"/>
  <p:tag name="KSO_WM_TEMPLATE_INDEX" val="20203929"/>
  <p:tag name="KSO_WM_UNIT_LAYERLEVEL" val="1"/>
  <p:tag name="KSO_WM_TAG_VERSION" val="1.0"/>
  <p:tag name="KSO_WM_BEAUTIFY_FLAG" val="#wm#"/>
  <p:tag name="KSO_WM_UNIT_ISNUMDGMTITLE" val="0"/>
  <p:tag name="KSO_WM_UNIT_TEXT_FILL_FORE_SCHEMECOLOR_INDEX_1_BRIGHTNESS" val="0"/>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6"/>
  <p:tag name="KSO_WM_UNIT_TEXT_FILL_FORE_SCHEMECOLOR_INDEX_2_POS" val="1"/>
  <p:tag name="KSO_WM_UNIT_TEXT_FILL_FORE_SCHEMECOLOR_INDEX_2_TRANS" val="0"/>
  <p:tag name="KSO_WM_UNIT_TEXT_FILL_GRADIENT_TYPE" val="0"/>
  <p:tag name="KSO_WM_UNIT_TEXT_FILL_GRADIENT_ANGLE" val="0"/>
  <p:tag name="KSO_WM_UNIT_TEXT_FILL_GRADIENT_Direction" val="3"/>
  <p:tag name="KSO_WM_UNIT_TEXT_FILL_TYPE" val="3"/>
  <p:tag name="KSO_WM_UNIT_TEXT_SHADOW_SCHEMECOLOR_INDEX_BRIGHTNESS" val="0"/>
  <p:tag name="KSO_WM_UNIT_TEXT_SHADOW_SCHEMECOLOR_INDEX" val="10"/>
</p:tagLst>
</file>

<file path=ppt/tags/tag273.xml><?xml version="1.0" encoding="utf-8"?>
<p:tagLst xmlns:p="http://schemas.openxmlformats.org/presentationml/2006/main">
  <p:tag name="KSO_WM_UNIT_ISCONTENTSTITLE" val="0"/>
  <p:tag name="KSO_WM_UNIT_PRESET_TEXT" val="202X-202X"/>
  <p:tag name="KSO_WM_UNIT_NOCLEAR" val="0"/>
  <p:tag name="KSO_WM_UNIT_VALUE" val="8"/>
  <p:tag name="KSO_WM_UNIT_HIGHLIGHT" val="0"/>
  <p:tag name="KSO_WM_UNIT_COMPATIBLE" val="0"/>
  <p:tag name="KSO_WM_UNIT_DIAGRAM_ISNUMVISUAL" val="0"/>
  <p:tag name="KSO_WM_UNIT_DIAGRAM_ISREFERUNIT" val="0"/>
  <p:tag name="KSO_WM_UNIT_TYPE" val="b"/>
  <p:tag name="KSO_WM_UNIT_INDEX" val="1"/>
  <p:tag name="KSO_WM_UNIT_ID" val="custom20203929_15*b*1"/>
  <p:tag name="KSO_WM_TEMPLATE_CATEGORY" val="custom"/>
  <p:tag name="KSO_WM_TEMPLATE_INDEX" val="20203929"/>
  <p:tag name="KSO_WM_UNIT_LAYERLEVEL" val="1"/>
  <p:tag name="KSO_WM_TAG_VERSION" val="1.0"/>
  <p:tag name="KSO_WM_BEAUTIFY_FLAG" val="#wm#"/>
  <p:tag name="KSO_WM_UNIT_ISNUMDGMTITLE" val="0"/>
  <p:tag name="KSO_WM_UNIT_TEXT_FILL_FORE_SCHEMECOLOR_INDEX_BRIGHTNESS" val="0"/>
  <p:tag name="KSO_WM_UNIT_TEXT_FILL_FORE_SCHEMECOLOR_INDEX" val="14"/>
  <p:tag name="KSO_WM_UNIT_TEXT_FILL_TYPE" val="1"/>
</p:tagLst>
</file>

<file path=ppt/tags/tag274.xml><?xml version="1.0" encoding="utf-8"?>
<p:tagLst xmlns:p="http://schemas.openxmlformats.org/presentationml/2006/main">
  <p:tag name="KSO_WM_BEAUTIFY_FLAG" val="#wm#"/>
  <p:tag name="KSO_WM_TEMPLATE_CATEGORY" val="custom"/>
  <p:tag name="KSO_WM_TEMPLATE_INDEX" val="20203929"/>
  <p:tag name="KSO_WM_SLIDE_ID" val="custom20203929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SLIDE_LAYOUT" val="a_b"/>
  <p:tag name="KSO_WM_SLIDE_LAYOUT_CNT" val="1_1"/>
</p:tagLst>
</file>

<file path=ppt/tags/tag275.xml><?xml version="1.0" encoding="utf-8"?>
<p:tagLst xmlns:p="http://schemas.openxmlformats.org/presentationml/2006/main">
  <p:tag name="commondata" val="eyJoZGlkIjoiNTUyY2UyMjlkOWQ0ODNkMzAxZmU5ODc1YzdhNGY2YmIifQ=="/>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
      <a:dk1>
        <a:srgbClr val="000000"/>
      </a:dk1>
      <a:lt1>
        <a:srgbClr val="FFFFFF"/>
      </a:lt1>
      <a:dk2>
        <a:srgbClr val="02252A"/>
      </a:dk2>
      <a:lt2>
        <a:srgbClr val="044B54"/>
      </a:lt2>
      <a:accent1>
        <a:srgbClr val="019AAD"/>
      </a:accent1>
      <a:accent2>
        <a:srgbClr val="0E9E8B"/>
      </a:accent2>
      <a:accent3>
        <a:srgbClr val="1CA268"/>
      </a:accent3>
      <a:accent4>
        <a:srgbClr val="29A546"/>
      </a:accent4>
      <a:accent5>
        <a:srgbClr val="37A923"/>
      </a:accent5>
      <a:accent6>
        <a:srgbClr val="44AD0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1885</Words>
  <Application>WPS 演示</Application>
  <PresentationFormat>宽屏</PresentationFormat>
  <Paragraphs>116</Paragraphs>
  <Slides>17</Slides>
  <Notes>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17</vt:i4>
      </vt:variant>
    </vt:vector>
  </HeadingPairs>
  <TitlesOfParts>
    <vt:vector size="34" baseType="lpstr">
      <vt:lpstr>Arial</vt:lpstr>
      <vt:lpstr>宋体</vt:lpstr>
      <vt:lpstr>Wingdings</vt:lpstr>
      <vt:lpstr>Wingdings</vt:lpstr>
      <vt:lpstr>微软雅黑</vt:lpstr>
      <vt:lpstr>汉仪旗黑-85S</vt:lpstr>
      <vt:lpstr>黑体</vt:lpstr>
      <vt:lpstr>方正黑体简体</vt:lpstr>
      <vt:lpstr>方正小标宋简体</vt:lpstr>
      <vt:lpstr>方正楷体简体</vt:lpstr>
      <vt:lpstr>Arial Unicode MS</vt:lpstr>
      <vt:lpstr>Calibri</vt:lpstr>
      <vt:lpstr>新宋体</vt:lpstr>
      <vt:lpstr>方正仿宋_GBK</vt:lpstr>
      <vt:lpstr>方正仿宋简体</vt:lpstr>
      <vt:lpstr>WPS</vt:lpstr>
      <vt:lpstr>4_Office 主题​​</vt:lpstr>
      <vt:lpstr>东观镇食品安全业务培训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嗯哼。</cp:lastModifiedBy>
  <cp:revision>156</cp:revision>
  <dcterms:created xsi:type="dcterms:W3CDTF">2019-06-19T02:08:00Z</dcterms:created>
  <dcterms:modified xsi:type="dcterms:W3CDTF">2024-03-20T15:11:23Z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FC26CD8CACC24409A2DA9F499B4C0632_13</vt:lpwstr>
  </property>
</Properties>
</file>