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1827242" r:id="rId2"/>
    <p:sldId id="11827230" r:id="rId3"/>
    <p:sldId id="11827287" r:id="rId4"/>
    <p:sldId id="11827300" r:id="rId5"/>
    <p:sldId id="11827302" r:id="rId6"/>
    <p:sldId id="11827289" r:id="rId7"/>
    <p:sldId id="11827301" r:id="rId8"/>
    <p:sldId id="11827299" r:id="rId9"/>
    <p:sldId id="11827281" r:id="rId10"/>
    <p:sldId id="3660" r:id="rId11"/>
  </p:sldIdLst>
  <p:sldSz cx="12192000" cy="6858000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宇" initials="胡宇" lastIdx="4" clrIdx="0">
    <p:extLst>
      <p:ext uri="{19B8F6BF-5375-455C-9EA6-DF929625EA0E}">
        <p15:presenceInfo xmlns:p15="http://schemas.microsoft.com/office/powerpoint/2012/main" userId="胡宇" providerId="None"/>
      </p:ext>
    </p:extLst>
  </p:cmAuthor>
  <p:cmAuthor id="2" name="Beck Yan" initials="鄢备" lastIdx="9" clrIdx="1">
    <p:extLst>
      <p:ext uri="{19B8F6BF-5375-455C-9EA6-DF929625EA0E}">
        <p15:presenceInfo xmlns:p15="http://schemas.microsoft.com/office/powerpoint/2012/main" userId="Beck 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96A"/>
    <a:srgbClr val="E9EDF4"/>
    <a:srgbClr val="D2DEEF"/>
    <a:srgbClr val="FF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2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FD13-4FB1-0948-85BA-5A11402F2169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0818-C728-BA4D-8580-A3546DC79DE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82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2691-AF77-6B42-9531-8F78406B8E12}" type="datetimeFigureOut">
              <a:rPr kumimoji="1" lang="zh-CN" altLang="en-US" smtClean="0"/>
              <a:t>2025/5/29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94E5F-4DAF-9644-807B-630D7E9011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4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94E5F-4DAF-9644-807B-630D7E9011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513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r="-328"/>
          <a:stretch/>
        </p:blipFill>
        <p:spPr>
          <a:xfrm>
            <a:off x="-25996" y="-36056"/>
            <a:ext cx="12276000" cy="69267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391682"/>
            <a:ext cx="103632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8" y="4021835"/>
            <a:ext cx="8534400" cy="587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spc="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2" y="4756845"/>
            <a:ext cx="3171825" cy="83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38DF39-B3F2-45DD-81B1-57DDE5C6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274320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图片占位符 2"/>
          <p:cNvSpPr>
            <a:spLocks noGrp="1"/>
          </p:cNvSpPr>
          <p:nvPr>
            <p:ph type="pic" idx="10"/>
          </p:nvPr>
        </p:nvSpPr>
        <p:spPr>
          <a:xfrm>
            <a:off x="4610100" y="590550"/>
            <a:ext cx="7267574" cy="539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254A13-5717-40E8-8919-1A83C0EEE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037472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37535F-707D-45AE-B630-ED70709C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0D5145B-7A74-48CD-9308-FB0F2179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" r="-328"/>
          <a:stretch/>
        </p:blipFill>
        <p:spPr>
          <a:xfrm>
            <a:off x="-42298" y="0"/>
            <a:ext cx="12272557" cy="68719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710357" y="2875002"/>
            <a:ext cx="4771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  <a:cs typeface="Microsoft Yahei ui"/>
              </a:rPr>
              <a:t>THANKS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itchFamily="34" charset="-122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96998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3" y="2391683"/>
            <a:ext cx="10363200" cy="1470026"/>
          </a:xfrm>
        </p:spPr>
        <p:txBody>
          <a:bodyPr anchor="b">
            <a:normAutofit/>
          </a:bodyPr>
          <a:lstStyle>
            <a:lvl1pPr algn="l">
              <a:defRPr sz="6827" b="1" spc="37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1679" y="3918859"/>
            <a:ext cx="8534400" cy="587831"/>
          </a:xfrm>
        </p:spPr>
        <p:txBody>
          <a:bodyPr>
            <a:normAutofit/>
          </a:bodyPr>
          <a:lstStyle>
            <a:lvl1pPr marL="0" indent="0" algn="l">
              <a:buNone/>
              <a:defRPr sz="3033" b="1" spc="759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6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4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23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885828" y="5514976"/>
            <a:ext cx="1428750" cy="952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9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915847" y="4562334"/>
            <a:ext cx="3171825" cy="831706"/>
          </a:xfrm>
        </p:spPr>
        <p:txBody>
          <a:bodyPr>
            <a:normAutofit/>
          </a:bodyPr>
          <a:lstStyle>
            <a:lvl1pPr marL="0" indent="0">
              <a:buNone/>
              <a:defRPr sz="1518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  <a:lvl2pPr marL="577964" indent="0">
              <a:buNone/>
              <a:defRPr sz="1518"/>
            </a:lvl2pPr>
            <a:lvl3pPr marL="1155931" indent="0">
              <a:buNone/>
              <a:defRPr sz="1266"/>
            </a:lvl3pPr>
            <a:lvl4pPr marL="1733896" indent="0">
              <a:buNone/>
              <a:defRPr sz="1138"/>
            </a:lvl4pPr>
            <a:lvl5pPr marL="2311861" indent="0">
              <a:buNone/>
              <a:defRPr sz="1138"/>
            </a:lvl5pPr>
            <a:lvl6pPr marL="2889825" indent="0">
              <a:buNone/>
              <a:defRPr sz="1138"/>
            </a:lvl6pPr>
            <a:lvl7pPr marL="3467792" indent="0">
              <a:buNone/>
              <a:defRPr sz="1138"/>
            </a:lvl7pPr>
            <a:lvl8pPr marL="4045757" indent="0">
              <a:buNone/>
              <a:defRPr sz="1138"/>
            </a:lvl8pPr>
            <a:lvl9pPr marL="4623721" indent="0">
              <a:buNone/>
              <a:defRPr sz="1138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2C3D74-7C37-42B9-9D66-6E1A0B4A8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7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1192" y="349089"/>
            <a:ext cx="438912" cy="460116"/>
          </a:xfrm>
          <a:prstGeom prst="rect">
            <a:avLst/>
          </a:prstGeom>
        </p:spPr>
      </p:pic>
      <p:cxnSp>
        <p:nvCxnSpPr>
          <p:cNvPr id="12" name="直线连接符 11"/>
          <p:cNvCxnSpPr/>
          <p:nvPr userDrawn="1"/>
        </p:nvCxnSpPr>
        <p:spPr>
          <a:xfrm>
            <a:off x="372534" y="777929"/>
            <a:ext cx="10870001" cy="0"/>
          </a:xfrm>
          <a:prstGeom prst="line">
            <a:avLst/>
          </a:prstGeom>
          <a:ln w="9525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7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篇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51596A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402" y="471529"/>
            <a:ext cx="645885" cy="677088"/>
          </a:xfrm>
          <a:prstGeom prst="rect">
            <a:avLst/>
          </a:prstGeom>
        </p:spPr>
      </p:pic>
      <p:cxnSp>
        <p:nvCxnSpPr>
          <p:cNvPr id="6" name="直线连接符 5"/>
          <p:cNvCxnSpPr/>
          <p:nvPr userDrawn="1"/>
        </p:nvCxnSpPr>
        <p:spPr>
          <a:xfrm>
            <a:off x="624782" y="3342455"/>
            <a:ext cx="930749" cy="0"/>
          </a:xfrm>
          <a:prstGeom prst="line">
            <a:avLst/>
          </a:prstGeom>
          <a:ln w="4445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5F0C66-3029-45FC-8DBC-36C19E25B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E487666-51CA-488F-9AE9-4ADA9C83C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" r="-327"/>
          <a:stretch/>
        </p:blipFill>
        <p:spPr>
          <a:xfrm>
            <a:off x="-13384" y="-13970"/>
            <a:ext cx="12276000" cy="69117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2797175"/>
            <a:ext cx="10323512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4164013"/>
            <a:ext cx="10313987" cy="15001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56350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E44743-09AD-49FC-AEAD-930E948497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86" y="110618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4100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573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114550" indent="-285750"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F16795-DE06-48D3-8788-01CA7B41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文本占位符 2"/>
          <p:cNvSpPr>
            <a:spLocks noGrp="1"/>
          </p:cNvSpPr>
          <p:nvPr>
            <p:ph type="body" idx="10"/>
          </p:nvPr>
        </p:nvSpPr>
        <p:spPr>
          <a:xfrm>
            <a:off x="4457700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内容占位符 3"/>
          <p:cNvSpPr>
            <a:spLocks noGrp="1"/>
          </p:cNvSpPr>
          <p:nvPr>
            <p:ph sz="half" idx="11"/>
          </p:nvPr>
        </p:nvSpPr>
        <p:spPr>
          <a:xfrm>
            <a:off x="4457700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8429625" y="1535113"/>
            <a:ext cx="3162300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6" name="内容占位符 3"/>
          <p:cNvSpPr>
            <a:spLocks noGrp="1"/>
          </p:cNvSpPr>
          <p:nvPr>
            <p:ph sz="half" idx="13"/>
          </p:nvPr>
        </p:nvSpPr>
        <p:spPr>
          <a:xfrm>
            <a:off x="8429625" y="2174876"/>
            <a:ext cx="3152775" cy="38163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6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09600" y="555652"/>
            <a:ext cx="10972800" cy="8619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50ACB1-8701-4543-966D-9D65236D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514351"/>
            <a:ext cx="2771775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90974" y="533400"/>
            <a:ext cx="7705725" cy="5448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2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2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sz="half" idx="10"/>
          </p:nvPr>
        </p:nvSpPr>
        <p:spPr>
          <a:xfrm>
            <a:off x="609600" y="4181475"/>
            <a:ext cx="2771775" cy="181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0B4197-73CC-44A4-BAD6-81B17CE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5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文布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625" y="866775"/>
            <a:ext cx="2105025" cy="2543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文本占位符 2"/>
          <p:cNvSpPr>
            <a:spLocks noGrp="1"/>
          </p:cNvSpPr>
          <p:nvPr>
            <p:ph type="body" idx="12"/>
          </p:nvPr>
        </p:nvSpPr>
        <p:spPr>
          <a:xfrm>
            <a:off x="7058025" y="887412"/>
            <a:ext cx="3162300" cy="12080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3600" b="1" spc="3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内容占位符 3"/>
          <p:cNvSpPr>
            <a:spLocks noGrp="1"/>
          </p:cNvSpPr>
          <p:nvPr>
            <p:ph sz="half" idx="14"/>
          </p:nvPr>
        </p:nvSpPr>
        <p:spPr>
          <a:xfrm>
            <a:off x="2771775" y="866775"/>
            <a:ext cx="2771775" cy="51244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1">
                  <a:lumMod val="75000"/>
                </a:schemeClr>
              </a:buClr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>
              <a:buClr>
                <a:schemeClr val="accent1">
                  <a:lumMod val="75000"/>
                </a:schemeClr>
              </a:buClr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5"/>
          </p:nvPr>
        </p:nvSpPr>
        <p:spPr>
          <a:xfrm>
            <a:off x="7058024" y="2881313"/>
            <a:ext cx="3171825" cy="1243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文本占位符 3"/>
          <p:cNvSpPr>
            <a:spLocks noGrp="1"/>
          </p:cNvSpPr>
          <p:nvPr>
            <p:ph type="body" sz="half" idx="16"/>
          </p:nvPr>
        </p:nvSpPr>
        <p:spPr>
          <a:xfrm>
            <a:off x="7058025" y="4729163"/>
            <a:ext cx="4067176" cy="1243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18" name="PA_直接连接符 7"/>
          <p:cNvCxnSpPr/>
          <p:nvPr userDrawn="1">
            <p:custDataLst>
              <p:tags r:id="rId1"/>
            </p:custDataLst>
          </p:nvPr>
        </p:nvCxnSpPr>
        <p:spPr>
          <a:xfrm>
            <a:off x="7069715" y="2794194"/>
            <a:ext cx="4018840" cy="0"/>
          </a:xfrm>
          <a:prstGeom prst="line">
            <a:avLst/>
          </a:prstGeom>
          <a:ln w="3175">
            <a:solidFill>
              <a:srgbClr val="0A1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3"/>
          <p:cNvSpPr>
            <a:spLocks noGrp="1"/>
          </p:cNvSpPr>
          <p:nvPr>
            <p:ph type="body" sz="half" idx="17"/>
          </p:nvPr>
        </p:nvSpPr>
        <p:spPr>
          <a:xfrm>
            <a:off x="7058024" y="2090738"/>
            <a:ext cx="3171825" cy="566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内容占位符 3"/>
          <p:cNvSpPr>
            <a:spLocks noGrp="1"/>
          </p:cNvSpPr>
          <p:nvPr>
            <p:ph sz="half" idx="18"/>
          </p:nvPr>
        </p:nvSpPr>
        <p:spPr>
          <a:xfrm>
            <a:off x="447675" y="3457575"/>
            <a:ext cx="2095500" cy="25431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Clr>
                <a:schemeClr val="accent1">
                  <a:lumMod val="75000"/>
                </a:schemeClr>
              </a:buClr>
              <a:buNone/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>
              <a:buClr>
                <a:schemeClr val="accent1">
                  <a:lumMod val="75000"/>
                </a:schemeClr>
              </a:buClr>
              <a:defRPr sz="12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C89FCF-EB40-4E21-89F7-638E5EAC3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2"/>
          <p:cNvSpPr>
            <a:spLocks noGrp="1"/>
          </p:cNvSpPr>
          <p:nvPr>
            <p:ph type="pic" idx="10"/>
          </p:nvPr>
        </p:nvSpPr>
        <p:spPr>
          <a:xfrm>
            <a:off x="4610100" y="886690"/>
            <a:ext cx="7581900" cy="5098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" name="竖排标题 1"/>
          <p:cNvSpPr>
            <a:spLocks noGrp="1"/>
          </p:cNvSpPr>
          <p:nvPr>
            <p:ph type="title" orient="vert"/>
          </p:nvPr>
        </p:nvSpPr>
        <p:spPr>
          <a:xfrm>
            <a:off x="609600" y="881063"/>
            <a:ext cx="3943350" cy="5095875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18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7"/>
          </p:nvPr>
        </p:nvSpPr>
        <p:spPr>
          <a:xfrm>
            <a:off x="619124" y="881063"/>
            <a:ext cx="3924301" cy="1166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88595B-7EB1-4547-A6B9-813A4D120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布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4350" y="612775"/>
            <a:ext cx="11182350" cy="259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5"/>
          </p:nvPr>
        </p:nvSpPr>
        <p:spPr>
          <a:xfrm>
            <a:off x="7762875" y="352901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6"/>
          </p:nvPr>
        </p:nvSpPr>
        <p:spPr>
          <a:xfrm>
            <a:off x="523875" y="3509963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/>
          </p:nvPr>
        </p:nvSpPr>
        <p:spPr>
          <a:xfrm>
            <a:off x="2905125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5" name="文本占位符 3"/>
          <p:cNvSpPr>
            <a:spLocks noGrp="1"/>
          </p:cNvSpPr>
          <p:nvPr>
            <p:ph type="body" sz="half" idx="18"/>
          </p:nvPr>
        </p:nvSpPr>
        <p:spPr>
          <a:xfrm>
            <a:off x="5314950" y="3519488"/>
            <a:ext cx="1771650" cy="248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0886647" y="6344225"/>
            <a:ext cx="997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CD9D8ECD-F75E-4A5F-9420-0276A64E48C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5BC35D-B145-43DA-8FEA-C7572AC8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1699"/>
            <a:ext cx="1575472" cy="8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8" r:id="rId13"/>
    <p:sldLayoutId id="2147483690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72"/>
            <a:ext cx="12192000" cy="6890544"/>
          </a:xfrm>
          <a:prstGeom prst="rect">
            <a:avLst/>
          </a:prstGeom>
        </p:spPr>
      </p:pic>
      <p:sp>
        <p:nvSpPr>
          <p:cNvPr id="11" name="标题 3">
            <a:extLst>
              <a:ext uri="{FF2B5EF4-FFF2-40B4-BE49-F238E27FC236}">
                <a16:creationId xmlns:a16="http://schemas.microsoft.com/office/drawing/2014/main" id="{970BF442-D33F-4150-8437-B3814C87B8B9}"/>
              </a:ext>
            </a:extLst>
          </p:cNvPr>
          <p:cNvSpPr txBox="1">
            <a:spLocks/>
          </p:cNvSpPr>
          <p:nvPr/>
        </p:nvSpPr>
        <p:spPr>
          <a:xfrm>
            <a:off x="1344542" y="1593682"/>
            <a:ext cx="9502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sz="3200" b="0" i="0" u="none" baseline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 b="1" dirty="0"/>
              <a:t>关于</a:t>
            </a:r>
            <a:r>
              <a:rPr lang="en-US" altLang="zh-CN" sz="4800" b="1" dirty="0"/>
              <a:t>5.29</a:t>
            </a:r>
            <a:r>
              <a:rPr lang="zh-CN" altLang="en-US" sz="4800" b="1" dirty="0"/>
              <a:t>节前综合安全检查的通报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48577E3B-FE76-4511-862C-0CB1D6E4F266}"/>
              </a:ext>
            </a:extLst>
          </p:cNvPr>
          <p:cNvSpPr txBox="1">
            <a:spLocks/>
          </p:cNvSpPr>
          <p:nvPr/>
        </p:nvSpPr>
        <p:spPr>
          <a:xfrm>
            <a:off x="864598" y="4538431"/>
            <a:ext cx="4180032" cy="556371"/>
          </a:xfrm>
          <a:prstGeom prst="rect">
            <a:avLst/>
          </a:prstGeom>
        </p:spPr>
        <p:txBody>
          <a:bodyPr vert="horz" lIns="139334" tIns="69667" rIns="139334" bIns="69667" rtlCol="0" anchor="ctr"/>
          <a:lstStyle>
            <a:defPPr>
              <a:defRPr lang="en-US"/>
            </a:defPPr>
            <a:lvl1pPr marL="0" algn="ctr" defTabSz="432008" rtl="0" eaLnBrk="1" latinLnBrk="0" hangingPunct="1">
              <a:defRPr sz="99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00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17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25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33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41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92050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058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6066" algn="l" defTabSz="432008" rtl="0" eaLnBrk="1" latinLnBrk="0" hangingPunct="1"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B8075D2-6C63-4EA5-A417-D182F844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98" y="4034633"/>
            <a:ext cx="619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新魏" panose="02010800040101010101" pitchFamily="2" charset="-122"/>
              </a:rPr>
              <a:t>安全环保办公室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新魏" panose="02010800040101010101" pitchFamily="2" charset="-122"/>
            </a:endParaRPr>
          </a:p>
        </p:txBody>
      </p:sp>
      <p:cxnSp>
        <p:nvCxnSpPr>
          <p:cNvPr id="14" name="直线连接符 19">
            <a:extLst>
              <a:ext uri="{FF2B5EF4-FFF2-40B4-BE49-F238E27FC236}">
                <a16:creationId xmlns:a16="http://schemas.microsoft.com/office/drawing/2014/main" id="{4E18EF91-51FE-448A-A224-2D2A272210D5}"/>
              </a:ext>
            </a:extLst>
          </p:cNvPr>
          <p:cNvCxnSpPr>
            <a:cxnSpLocks/>
          </p:cNvCxnSpPr>
          <p:nvPr/>
        </p:nvCxnSpPr>
        <p:spPr>
          <a:xfrm>
            <a:off x="928866" y="3627629"/>
            <a:ext cx="2190254" cy="0"/>
          </a:xfrm>
          <a:prstGeom prst="line">
            <a:avLst/>
          </a:prstGeom>
          <a:ln w="25400">
            <a:gradFill>
              <a:gsLst>
                <a:gs pos="0">
                  <a:srgbClr val="FFC85C"/>
                </a:gs>
                <a:gs pos="100000">
                  <a:srgbClr val="FF643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8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274A1E70-D166-074D-A2F9-B761D762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395" y="5824010"/>
            <a:ext cx="2112467" cy="299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2928" tIns="41463" rIns="82928" bIns="41463">
            <a:spAutoFit/>
          </a:bodyPr>
          <a:lstStyle/>
          <a:p>
            <a:pPr algn="ctr" defTabSz="685783">
              <a:spcBef>
                <a:spcPct val="10000"/>
              </a:spcBef>
            </a:pPr>
            <a:r>
              <a:rPr lang="en-US" altLang="zh-CN" sz="1400" noProof="1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charset="-122"/>
                <a:ea typeface="Microsoft YaHei Light" charset="-122"/>
                <a:cs typeface="Microsoft YaHei Light" charset="-122"/>
              </a:rPr>
              <a:t>geelycv.com</a:t>
            </a:r>
            <a:endParaRPr lang="zh-CN" altLang="en-US" sz="1400" noProof="1">
              <a:solidFill>
                <a:schemeClr val="tx1">
                  <a:lumMod val="95000"/>
                  <a:lumOff val="5000"/>
                </a:schemeClr>
              </a:solidFill>
              <a:latin typeface="Microsoft YaHei Light" charset="-122"/>
              <a:ea typeface="Microsoft YaHei Light" charset="-122"/>
              <a:cs typeface="Microsoft YaHei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04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E29C561-3D52-4E1A-921C-B5292B1390EF}"/>
              </a:ext>
            </a:extLst>
          </p:cNvPr>
          <p:cNvSpPr txBox="1">
            <a:spLocks noChangeArrowheads="1"/>
          </p:cNvSpPr>
          <p:nvPr/>
        </p:nvSpPr>
        <p:spPr>
          <a:xfrm>
            <a:off x="4779380" y="1080377"/>
            <a:ext cx="2160587" cy="596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通    报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B682E8-E268-44E1-A643-97FC3141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05" y="1677277"/>
            <a:ext cx="11002354" cy="33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28-29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安全环保办公室根据公司工作计划等要求，组织开展了节前综合安全检查，检查项目涵盖了安全、消防、环保、交通、职业健康、有限空间、重要危险源、重大事故隐患等。请各单位对照通报中指出的问题点，展开属地排查，及时落实整改，确保整改质量，并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日下班前将整改计划报安环备案。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现将检查情况通报如下：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C08660-FF0E-4FDF-B527-94A3831DF57B}"/>
              </a:ext>
            </a:extLst>
          </p:cNvPr>
          <p:cNvCxnSpPr>
            <a:cxnSpLocks/>
          </p:cNvCxnSpPr>
          <p:nvPr/>
        </p:nvCxnSpPr>
        <p:spPr>
          <a:xfrm>
            <a:off x="581892" y="3352800"/>
            <a:ext cx="1062181" cy="1"/>
          </a:xfrm>
          <a:prstGeom prst="line">
            <a:avLst/>
          </a:prstGeom>
          <a:ln w="76200">
            <a:solidFill>
              <a:srgbClr val="5159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67261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焊装车间侧围班组安全生产绿十字未按时记录。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实时记录。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76323"/>
              </p:ext>
            </p:extLst>
          </p:nvPr>
        </p:nvGraphicFramePr>
        <p:xfrm>
          <a:off x="1025485" y="4348026"/>
          <a:ext cx="4304921" cy="215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焊装车间牵引车驾驶人员未系安全带。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严格按操作规程作业，加强管理。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C7A244AC-4DF3-4E63-BC79-2FD884085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37" y="979974"/>
            <a:ext cx="3412416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90A960D-EB0B-454F-BB2C-A64F458B4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27" y="979974"/>
            <a:ext cx="331150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9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152"/>
              </p:ext>
            </p:extLst>
          </p:nvPr>
        </p:nvGraphicFramePr>
        <p:xfrm>
          <a:off x="6865694" y="4348026"/>
          <a:ext cx="4220774" cy="215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焊装车间改制临时线多把落地扇未做绝缘检测。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展开排查，定期开展检测并粘贴检验标识。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3692"/>
              </p:ext>
            </p:extLst>
          </p:nvPr>
        </p:nvGraphicFramePr>
        <p:xfrm>
          <a:off x="1025485" y="4348026"/>
          <a:ext cx="4304921" cy="2100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</a:t>
                      </a:r>
                      <a:r>
                        <a:rPr lang="en-US" altLang="zh-CN" sz="1600" dirty="0"/>
                        <a:t>R13</a:t>
                      </a:r>
                      <a:r>
                        <a:rPr lang="zh-CN" altLang="en-US" sz="1600" dirty="0"/>
                        <a:t>柱桥架盖板翘起。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维修桥架盖板。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0DC957A9-A6D3-4B77-884C-B379F2A2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85" y="979974"/>
            <a:ext cx="3703119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3106B2-8DE8-443C-899B-8AD4ABC3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933" y="979974"/>
            <a:ext cx="3236296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2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冲压车间一台二氧化碳保护焊气管老化。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更换为黑色气管。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涂装厂（冲压车间）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130180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焊装车间</a:t>
                      </a:r>
                      <a:r>
                        <a:rPr lang="en-US" altLang="zh-CN" sz="1600" dirty="0"/>
                        <a:t>CW020</a:t>
                      </a:r>
                      <a:r>
                        <a:rPr lang="zh-CN" altLang="en-US" sz="1600" dirty="0"/>
                        <a:t>工位作业人员未佩戴护目镜。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按规范佩戴劳动防护用品。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焊装厂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E409F853-6079-44B6-9002-4645C3B6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596" y="979974"/>
            <a:ext cx="3608970" cy="306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A95B7E7-3C8E-4EA6-9F24-E01BD9908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80" y="979974"/>
            <a:ext cx="357573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61165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污水处理站药品间物料阻挡配电箱。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清理物料，加强管理。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9AA0685-6A27-4D95-A660-644889C9D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14838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污水处理站重要安全风险厂部级未按时点检。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按时点检。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F742A726-5435-4CFD-A735-721004D4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67" y="979974"/>
            <a:ext cx="4023956" cy="30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FE07B4-CFBC-4E7E-AF56-8961767AC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626" y="979974"/>
            <a:ext cx="374491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9AA0685-6A27-4D95-A660-644889C9D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18951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涂装车间一楼保洁使用矿泉水瓶盛装不明液体。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做好介质标识。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涂装厂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E0BE4CB6-14DC-4769-A29F-13E99F65A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17" y="979974"/>
            <a:ext cx="3755455" cy="306000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63C8109-52AD-4BAA-BC05-76BF30D1A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66107"/>
              </p:ext>
            </p:extLst>
          </p:nvPr>
        </p:nvGraphicFramePr>
        <p:xfrm>
          <a:off x="6861594" y="4348026"/>
          <a:ext cx="4304921" cy="215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车架车间瑞悦作业区多个轴流风机未做绝缘检测。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展开排查，定期开展检测并粘贴检验标识。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相关方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重庆瑞悦（生产管理部）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立即整改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5C34E1C8-D1C7-40FC-A2B2-A6D0DF43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438" y="979974"/>
            <a:ext cx="381323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4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E04DE5-80A5-4567-ACD3-9C808260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77521"/>
              </p:ext>
            </p:extLst>
          </p:nvPr>
        </p:nvGraphicFramePr>
        <p:xfrm>
          <a:off x="6865694" y="4348026"/>
          <a:ext cx="4220774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</a:t>
                      </a:r>
                      <a:r>
                        <a:rPr lang="en-US" altLang="zh-CN" sz="1600" dirty="0"/>
                        <a:t>V49</a:t>
                      </a:r>
                      <a:r>
                        <a:rPr lang="zh-CN" altLang="en-US" sz="1600" dirty="0"/>
                        <a:t>柱配电箱浪涌保护器故障。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更换浪涌保护器。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33489"/>
                  </a:ext>
                </a:extLst>
              </a:tr>
            </a:tbl>
          </a:graphicData>
        </a:graphic>
      </p:graphicFrame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38394"/>
              </p:ext>
            </p:extLst>
          </p:nvPr>
        </p:nvGraphicFramePr>
        <p:xfrm>
          <a:off x="1025485" y="4348026"/>
          <a:ext cx="4304921" cy="215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总装车间叉车充电间多处防撞护栏变形。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展开排查，维修或更换防撞护栏，加强技能培训、宣贯。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生产管理部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厂部制定整改计划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BB22A145-B861-4511-AD7A-608B7BF93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90" y="979974"/>
            <a:ext cx="3423182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8C82E7-5F2A-4B12-A71F-F0805FA7B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20" y="979974"/>
            <a:ext cx="365925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7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B3BF7CD-1727-461B-A380-AC6AA3BE695B}"/>
              </a:ext>
            </a:extLst>
          </p:cNvPr>
          <p:cNvCxnSpPr/>
          <p:nvPr/>
        </p:nvCxnSpPr>
        <p:spPr>
          <a:xfrm>
            <a:off x="6093142" y="857013"/>
            <a:ext cx="11430" cy="5760000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9070DBF6-87A3-4BB6-A928-54D82CB09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73640"/>
              </p:ext>
            </p:extLst>
          </p:nvPr>
        </p:nvGraphicFramePr>
        <p:xfrm>
          <a:off x="1025485" y="4348026"/>
          <a:ext cx="4304921" cy="2128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新建补漆房</a:t>
                      </a:r>
                      <a:r>
                        <a:rPr lang="en-US" altLang="zh-CN" sz="1600" dirty="0"/>
                        <a:t>A03</a:t>
                      </a:r>
                      <a:r>
                        <a:rPr lang="zh-CN" altLang="en-US" sz="1600" dirty="0"/>
                        <a:t>柱消火栓水带盘卷不规范。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按规范盘卷。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00187FE0-1B21-4A5E-8F55-08AC7E314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368" y="979974"/>
            <a:ext cx="3447153" cy="306000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02F0EFC-CFBE-48C2-9128-6BB8E4F6F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69071"/>
              </p:ext>
            </p:extLst>
          </p:nvPr>
        </p:nvGraphicFramePr>
        <p:xfrm>
          <a:off x="6867308" y="4348026"/>
          <a:ext cx="4304921" cy="2155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存在问题：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总装车间多把落地扇未做绝缘检测。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整改措施：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展开排查，定期开展检测并粘贴检验标识。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责任单位：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总装厂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整改期限：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</a:rPr>
                        <a:t>日前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838927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BB6B4ED6-6319-4BF7-AF75-08463D1C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446" y="979974"/>
            <a:ext cx="3696644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1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-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23435</TotalTime>
  <Words>662</Words>
  <Application>Microsoft Office PowerPoint</Application>
  <PresentationFormat>宽屏</PresentationFormat>
  <Paragraphs>120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Microsoft YaHei Light</vt:lpstr>
      <vt:lpstr>Microsoft Yahei ui</vt:lpstr>
      <vt:lpstr>华文新魏</vt:lpstr>
      <vt:lpstr>宋体</vt:lpstr>
      <vt:lpstr>Microsoft YaHei</vt:lpstr>
      <vt:lpstr>Microsoft YaHei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胡宇</cp:lastModifiedBy>
  <cp:revision>728</cp:revision>
  <cp:lastPrinted>2019-11-20T10:19:20Z</cp:lastPrinted>
  <dcterms:created xsi:type="dcterms:W3CDTF">2019-01-29T06:54:19Z</dcterms:created>
  <dcterms:modified xsi:type="dcterms:W3CDTF">2025-05-29T07:54:12Z</dcterms:modified>
</cp:coreProperties>
</file>