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1827242" r:id="rId2"/>
    <p:sldId id="11827230" r:id="rId3"/>
    <p:sldId id="11827274" r:id="rId4"/>
    <p:sldId id="11827285" r:id="rId5"/>
    <p:sldId id="11827288" r:id="rId6"/>
    <p:sldId id="11827289" r:id="rId7"/>
    <p:sldId id="11827279" r:id="rId8"/>
    <p:sldId id="11827284" r:id="rId9"/>
    <p:sldId id="11827278" r:id="rId10"/>
    <p:sldId id="11827290" r:id="rId11"/>
    <p:sldId id="11827276" r:id="rId12"/>
    <p:sldId id="11827286" r:id="rId13"/>
    <p:sldId id="11827270" r:id="rId14"/>
    <p:sldId id="11827277" r:id="rId15"/>
    <p:sldId id="11827282" r:id="rId16"/>
    <p:sldId id="11827275" r:id="rId17"/>
    <p:sldId id="11827280" r:id="rId18"/>
    <p:sldId id="3660" r:id="rId19"/>
  </p:sldIdLst>
  <p:sldSz cx="12192000" cy="6858000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宇" initials="胡宇" lastIdx="4" clrIdx="0">
    <p:extLst>
      <p:ext uri="{19B8F6BF-5375-455C-9EA6-DF929625EA0E}">
        <p15:presenceInfo xmlns:p15="http://schemas.microsoft.com/office/powerpoint/2012/main" userId="胡宇" providerId="None"/>
      </p:ext>
    </p:extLst>
  </p:cmAuthor>
  <p:cmAuthor id="2" name="Beck Yan" initials="鄢备" lastIdx="9" clrIdx="1">
    <p:extLst>
      <p:ext uri="{19B8F6BF-5375-455C-9EA6-DF929625EA0E}">
        <p15:presenceInfo xmlns:p15="http://schemas.microsoft.com/office/powerpoint/2012/main" userId="Beck 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96A"/>
    <a:srgbClr val="E9EDF4"/>
    <a:srgbClr val="D2DEEF"/>
    <a:srgbClr val="FF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2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FD13-4FB1-0948-85BA-5A11402F2169}" type="datetimeFigureOut">
              <a:rPr kumimoji="1" lang="zh-CN" altLang="en-US" smtClean="0"/>
              <a:t>2025/5/15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0818-C728-BA4D-8580-A3546DC79DE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782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2691-AF77-6B42-9531-8F78406B8E12}" type="datetimeFigureOut">
              <a:rPr kumimoji="1" lang="zh-CN" altLang="en-US" smtClean="0"/>
              <a:t>2025/5/15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4E5F-4DAF-9644-807B-630D7E9011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4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94E5F-4DAF-9644-807B-630D7E9011D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513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" r="-328"/>
          <a:stretch/>
        </p:blipFill>
        <p:spPr>
          <a:xfrm>
            <a:off x="-25996" y="-36056"/>
            <a:ext cx="12276000" cy="6926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391682"/>
            <a:ext cx="103632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8" y="4021835"/>
            <a:ext cx="8534400" cy="587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spc="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2" y="4756845"/>
            <a:ext cx="3171825" cy="83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38DF39-B3F2-45DD-81B1-57DDE5C6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2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274320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图片占位符 2"/>
          <p:cNvSpPr>
            <a:spLocks noGrp="1"/>
          </p:cNvSpPr>
          <p:nvPr>
            <p:ph type="pic" idx="10"/>
          </p:nvPr>
        </p:nvSpPr>
        <p:spPr>
          <a:xfrm>
            <a:off x="4610100" y="590550"/>
            <a:ext cx="7267574" cy="539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254A13-5717-40E8-8919-1A83C0EEE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37472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37535F-707D-45AE-B630-ED70709C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0D5145B-7A74-48CD-9308-FB0F2179F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" r="-328"/>
          <a:stretch/>
        </p:blipFill>
        <p:spPr>
          <a:xfrm>
            <a:off x="-42298" y="0"/>
            <a:ext cx="12272557" cy="68719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710357" y="2875002"/>
            <a:ext cx="4771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Microsoft Yahei ui"/>
              </a:rPr>
              <a:t>THANKS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Microsoft Yahei ui"/>
            </a:endParaRPr>
          </a:p>
        </p:txBody>
      </p:sp>
    </p:spTree>
    <p:extLst>
      <p:ext uri="{BB962C8B-B14F-4D97-AF65-F5344CB8AC3E}">
        <p14:creationId xmlns:p14="http://schemas.microsoft.com/office/powerpoint/2010/main" val="296998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3" y="2391683"/>
            <a:ext cx="10363200" cy="1470026"/>
          </a:xfrm>
        </p:spPr>
        <p:txBody>
          <a:bodyPr anchor="b">
            <a:normAutofit/>
          </a:bodyPr>
          <a:lstStyle>
            <a:lvl1pPr algn="l">
              <a:defRPr sz="6827" b="1" spc="37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9" y="3918859"/>
            <a:ext cx="8534400" cy="587831"/>
          </a:xfrm>
        </p:spPr>
        <p:txBody>
          <a:bodyPr>
            <a:normAutofit/>
          </a:bodyPr>
          <a:lstStyle>
            <a:lvl1pPr marL="0" indent="0" algn="l">
              <a:buNone/>
              <a:defRPr sz="3033" b="1" spc="759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6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4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23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885828" y="5514976"/>
            <a:ext cx="1428750" cy="952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9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7" y="4562334"/>
            <a:ext cx="3171825" cy="831706"/>
          </a:xfrm>
        </p:spPr>
        <p:txBody>
          <a:bodyPr>
            <a:normAutofit/>
          </a:bodyPr>
          <a:lstStyle>
            <a:lvl1pPr marL="0" indent="0">
              <a:buNone/>
              <a:defRPr sz="151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>
              <a:buNone/>
              <a:defRPr sz="1518"/>
            </a:lvl2pPr>
            <a:lvl3pPr marL="1155931" indent="0">
              <a:buNone/>
              <a:defRPr sz="1266"/>
            </a:lvl3pPr>
            <a:lvl4pPr marL="1733896" indent="0">
              <a:buNone/>
              <a:defRPr sz="1138"/>
            </a:lvl4pPr>
            <a:lvl5pPr marL="2311861" indent="0">
              <a:buNone/>
              <a:defRPr sz="1138"/>
            </a:lvl5pPr>
            <a:lvl6pPr marL="2889825" indent="0">
              <a:buNone/>
              <a:defRPr sz="1138"/>
            </a:lvl6pPr>
            <a:lvl7pPr marL="3467792" indent="0">
              <a:buNone/>
              <a:defRPr sz="1138"/>
            </a:lvl7pPr>
            <a:lvl8pPr marL="4045757" indent="0">
              <a:buNone/>
              <a:defRPr sz="1138"/>
            </a:lvl8pPr>
            <a:lvl9pPr marL="4623721" indent="0">
              <a:buNone/>
              <a:defRPr sz="1138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2C3D74-7C37-42B9-9D66-6E1A0B4A8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27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192" y="349089"/>
            <a:ext cx="438912" cy="460116"/>
          </a:xfrm>
          <a:prstGeom prst="rect">
            <a:avLst/>
          </a:prstGeom>
        </p:spPr>
      </p:pic>
      <p:cxnSp>
        <p:nvCxnSpPr>
          <p:cNvPr id="12" name="直线连接符 11"/>
          <p:cNvCxnSpPr/>
          <p:nvPr userDrawn="1"/>
        </p:nvCxnSpPr>
        <p:spPr>
          <a:xfrm>
            <a:off x="372534" y="777929"/>
            <a:ext cx="10870001" cy="0"/>
          </a:xfrm>
          <a:prstGeom prst="line">
            <a:avLst/>
          </a:prstGeom>
          <a:ln w="9525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7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篇章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51596A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2" y="471529"/>
            <a:ext cx="645885" cy="677088"/>
          </a:xfrm>
          <a:prstGeom prst="rect">
            <a:avLst/>
          </a:prstGeom>
        </p:spPr>
      </p:pic>
      <p:cxnSp>
        <p:nvCxnSpPr>
          <p:cNvPr id="6" name="直线连接符 5"/>
          <p:cNvCxnSpPr/>
          <p:nvPr userDrawn="1"/>
        </p:nvCxnSpPr>
        <p:spPr>
          <a:xfrm>
            <a:off x="624782" y="3342455"/>
            <a:ext cx="930749" cy="0"/>
          </a:xfrm>
          <a:prstGeom prst="line">
            <a:avLst/>
          </a:prstGeom>
          <a:ln w="4445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5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5F0C66-3029-45FC-8DBC-36C19E25B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" r="-327"/>
          <a:stretch/>
        </p:blipFill>
        <p:spPr>
          <a:xfrm>
            <a:off x="-13384" y="-13970"/>
            <a:ext cx="12276000" cy="69117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2797175"/>
            <a:ext cx="10323512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4164013"/>
            <a:ext cx="10313987" cy="15001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E44743-09AD-49FC-AEAD-930E948497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F16795-DE06-48D3-8788-01CA7B419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文本占位符 2"/>
          <p:cNvSpPr>
            <a:spLocks noGrp="1"/>
          </p:cNvSpPr>
          <p:nvPr>
            <p:ph type="body" idx="10"/>
          </p:nvPr>
        </p:nvSpPr>
        <p:spPr>
          <a:xfrm>
            <a:off x="44577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内容占位符 3"/>
          <p:cNvSpPr>
            <a:spLocks noGrp="1"/>
          </p:cNvSpPr>
          <p:nvPr>
            <p:ph sz="half" idx="11"/>
          </p:nvPr>
        </p:nvSpPr>
        <p:spPr>
          <a:xfrm>
            <a:off x="44577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8429625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内容占位符 3"/>
          <p:cNvSpPr>
            <a:spLocks noGrp="1"/>
          </p:cNvSpPr>
          <p:nvPr>
            <p:ph sz="half" idx="13"/>
          </p:nvPr>
        </p:nvSpPr>
        <p:spPr>
          <a:xfrm>
            <a:off x="8429625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50ACB1-8701-4543-966D-9D65236DE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514351"/>
            <a:ext cx="2771775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90974" y="533400"/>
            <a:ext cx="7705725" cy="5448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2"/>
          <p:cNvSpPr>
            <a:spLocks noGrp="1"/>
          </p:cNvSpPr>
          <p:nvPr>
            <p:ph sz="half" idx="10"/>
          </p:nvPr>
        </p:nvSpPr>
        <p:spPr>
          <a:xfrm>
            <a:off x="609600" y="4181475"/>
            <a:ext cx="2771775" cy="181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0B4197-73CC-44A4-BAD6-81B17CE8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625" y="866775"/>
            <a:ext cx="2105025" cy="2543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7058025" y="887412"/>
            <a:ext cx="3162300" cy="12080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内容占位符 3"/>
          <p:cNvSpPr>
            <a:spLocks noGrp="1"/>
          </p:cNvSpPr>
          <p:nvPr>
            <p:ph sz="half" idx="14"/>
          </p:nvPr>
        </p:nvSpPr>
        <p:spPr>
          <a:xfrm>
            <a:off x="2771775" y="866775"/>
            <a:ext cx="2771775" cy="51244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5"/>
          </p:nvPr>
        </p:nvSpPr>
        <p:spPr>
          <a:xfrm>
            <a:off x="7058024" y="2881313"/>
            <a:ext cx="3171825" cy="1243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文本占位符 3"/>
          <p:cNvSpPr>
            <a:spLocks noGrp="1"/>
          </p:cNvSpPr>
          <p:nvPr>
            <p:ph type="body" sz="half" idx="16"/>
          </p:nvPr>
        </p:nvSpPr>
        <p:spPr>
          <a:xfrm>
            <a:off x="7058025" y="4729163"/>
            <a:ext cx="4067176" cy="12430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8" name="PA_直接连接符 7"/>
          <p:cNvCxnSpPr/>
          <p:nvPr userDrawn="1">
            <p:custDataLst>
              <p:tags r:id="rId1"/>
            </p:custDataLst>
          </p:nvPr>
        </p:nvCxnSpPr>
        <p:spPr>
          <a:xfrm>
            <a:off x="7069715" y="2794194"/>
            <a:ext cx="4018840" cy="0"/>
          </a:xfrm>
          <a:prstGeom prst="line">
            <a:avLst/>
          </a:prstGeom>
          <a:ln w="3175">
            <a:solidFill>
              <a:srgbClr val="0A1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3"/>
          <p:cNvSpPr>
            <a:spLocks noGrp="1"/>
          </p:cNvSpPr>
          <p:nvPr>
            <p:ph type="body" sz="half" idx="17"/>
          </p:nvPr>
        </p:nvSpPr>
        <p:spPr>
          <a:xfrm>
            <a:off x="7058024" y="2090738"/>
            <a:ext cx="3171825" cy="5667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内容占位符 3"/>
          <p:cNvSpPr>
            <a:spLocks noGrp="1"/>
          </p:cNvSpPr>
          <p:nvPr>
            <p:ph sz="half" idx="18"/>
          </p:nvPr>
        </p:nvSpPr>
        <p:spPr>
          <a:xfrm>
            <a:off x="447675" y="3457575"/>
            <a:ext cx="2095500" cy="25431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C89FCF-EB40-4E21-89F7-638E5EAC3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2"/>
          <p:cNvSpPr>
            <a:spLocks noGrp="1"/>
          </p:cNvSpPr>
          <p:nvPr>
            <p:ph type="pic" idx="10"/>
          </p:nvPr>
        </p:nvSpPr>
        <p:spPr>
          <a:xfrm>
            <a:off x="4610100" y="886690"/>
            <a:ext cx="7581900" cy="5098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394335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7"/>
          </p:nvPr>
        </p:nvSpPr>
        <p:spPr>
          <a:xfrm>
            <a:off x="619124" y="881063"/>
            <a:ext cx="3924301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88595B-7EB1-4547-A6B9-813A4D120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4350" y="612775"/>
            <a:ext cx="11182350" cy="259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7762875" y="352901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6"/>
          </p:nvPr>
        </p:nvSpPr>
        <p:spPr>
          <a:xfrm>
            <a:off x="523875" y="350996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/>
          </p:nvPr>
        </p:nvSpPr>
        <p:spPr>
          <a:xfrm>
            <a:off x="2905125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文本占位符 3"/>
          <p:cNvSpPr>
            <a:spLocks noGrp="1"/>
          </p:cNvSpPr>
          <p:nvPr>
            <p:ph type="body" sz="half" idx="18"/>
          </p:nvPr>
        </p:nvSpPr>
        <p:spPr>
          <a:xfrm>
            <a:off x="5314950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5BC35D-B145-43DA-8FEA-C7572AC84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8" r:id="rId13"/>
    <p:sldLayoutId id="2147483690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72"/>
            <a:ext cx="12192000" cy="6890544"/>
          </a:xfrm>
          <a:prstGeom prst="rect">
            <a:avLst/>
          </a:prstGeom>
        </p:spPr>
      </p:pic>
      <p:sp>
        <p:nvSpPr>
          <p:cNvPr id="11" name="标题 3">
            <a:extLst>
              <a:ext uri="{FF2B5EF4-FFF2-40B4-BE49-F238E27FC236}">
                <a16:creationId xmlns:a16="http://schemas.microsoft.com/office/drawing/2014/main" id="{970BF442-D33F-4150-8437-B3814C87B8B9}"/>
              </a:ext>
            </a:extLst>
          </p:cNvPr>
          <p:cNvSpPr txBox="1">
            <a:spLocks/>
          </p:cNvSpPr>
          <p:nvPr/>
        </p:nvSpPr>
        <p:spPr>
          <a:xfrm>
            <a:off x="-76517" y="1593682"/>
            <a:ext cx="12345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sz="3200" b="0" i="0" u="none" baseline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800" b="1" dirty="0"/>
              <a:t>关于</a:t>
            </a:r>
            <a:r>
              <a:rPr lang="en-US" altLang="zh-CN" sz="4800" b="1" dirty="0"/>
              <a:t>5.15</a:t>
            </a:r>
            <a:r>
              <a:rPr lang="zh-CN" altLang="en-US" sz="4800" b="1" dirty="0"/>
              <a:t>特种设备特种作业专项检查的通报</a:t>
            </a: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48577E3B-FE76-4511-862C-0CB1D6E4F266}"/>
              </a:ext>
            </a:extLst>
          </p:cNvPr>
          <p:cNvSpPr txBox="1">
            <a:spLocks/>
          </p:cNvSpPr>
          <p:nvPr/>
        </p:nvSpPr>
        <p:spPr>
          <a:xfrm>
            <a:off x="864598" y="4538431"/>
            <a:ext cx="4180032" cy="556371"/>
          </a:xfrm>
          <a:prstGeom prst="rect">
            <a:avLst/>
          </a:prstGeom>
        </p:spPr>
        <p:txBody>
          <a:bodyPr vert="horz" lIns="139334" tIns="69667" rIns="139334" bIns="69667" rtlCol="0" anchor="ctr"/>
          <a:lstStyle>
            <a:defPPr>
              <a:defRPr lang="en-US"/>
            </a:defPPr>
            <a:lvl1pPr marL="0" algn="ctr" defTabSz="432008" rtl="0" eaLnBrk="1" latinLnBrk="0" hangingPunct="1">
              <a:defRPr sz="9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B8075D2-6C63-4EA5-A417-D182F844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98" y="4034633"/>
            <a:ext cx="619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新魏" panose="02010800040101010101" pitchFamily="2" charset="-122"/>
              </a:rPr>
              <a:t>公司安委会办公室 </a:t>
            </a:r>
          </a:p>
        </p:txBody>
      </p:sp>
      <p:cxnSp>
        <p:nvCxnSpPr>
          <p:cNvPr id="14" name="直线连接符 19">
            <a:extLst>
              <a:ext uri="{FF2B5EF4-FFF2-40B4-BE49-F238E27FC236}">
                <a16:creationId xmlns:a16="http://schemas.microsoft.com/office/drawing/2014/main" id="{4E18EF91-51FE-448A-A224-2D2A272210D5}"/>
              </a:ext>
            </a:extLst>
          </p:cNvPr>
          <p:cNvCxnSpPr>
            <a:cxnSpLocks/>
          </p:cNvCxnSpPr>
          <p:nvPr/>
        </p:nvCxnSpPr>
        <p:spPr>
          <a:xfrm>
            <a:off x="928866" y="3627629"/>
            <a:ext cx="2190254" cy="0"/>
          </a:xfrm>
          <a:prstGeom prst="line">
            <a:avLst/>
          </a:prstGeom>
          <a:ln w="2540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8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95FA34B-5168-4384-AE80-0AC564973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42963"/>
              </p:ext>
            </p:extLst>
          </p:nvPr>
        </p:nvGraphicFramePr>
        <p:xfrm>
          <a:off x="1051921" y="4338789"/>
          <a:ext cx="4304921" cy="2100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部分叉车轮胎磨损严重。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展开排查，更换轮胎。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E18D119B-A7D4-44E5-ACC1-001009CA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23" y="960656"/>
            <a:ext cx="3568715" cy="3060000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C383ED10-5540-426B-8DCE-39C08F4D6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87727"/>
              </p:ext>
            </p:extLst>
          </p:nvPr>
        </p:nvGraphicFramePr>
        <p:xfrm>
          <a:off x="6992708" y="4338789"/>
          <a:ext cx="4304921" cy="2130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4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名牵引车驾驶人员未系安全带。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4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严格按操作规程作业，加强管理。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9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12A518A0-A0E9-4B61-8B2D-F2CD0667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872" y="960656"/>
            <a:ext cx="445675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718209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轮胎车间空压机储气罐安全阀超期未检。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定期送检，加强管理。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28127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轮胎车间空压机房多处阀门无常开常闭标识。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展开排查，增加标识。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BC6122F0-68F4-455D-B0AB-717D8EF88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34" y="969893"/>
            <a:ext cx="3611421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21C84CC-09DB-44FF-8A15-42158C6A0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230" y="969893"/>
            <a:ext cx="359170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72162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危化品库</a:t>
                      </a:r>
                      <a:r>
                        <a:rPr lang="en-US" altLang="zh-CN" sz="1600" dirty="0"/>
                        <a:t>3</a:t>
                      </a:r>
                      <a:r>
                        <a:rPr lang="zh-CN" altLang="en-US" sz="1600" dirty="0"/>
                        <a:t>号库静电消除仪接线不规范。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连接至库内接地排。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46862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危化品库</a:t>
                      </a:r>
                      <a:r>
                        <a:rPr lang="en-US" altLang="zh-CN" sz="1600" dirty="0"/>
                        <a:t>3</a:t>
                      </a:r>
                      <a:r>
                        <a:rPr lang="zh-CN" altLang="en-US" sz="1600" dirty="0"/>
                        <a:t>号库一消防管道支架卡箍缺失。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展开排查，增加卡箍。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5490B324-4ABC-4B0C-86C7-599A559F0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78" y="969893"/>
            <a:ext cx="3836533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87818E-97EB-498A-8ADD-791F9DE06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943" y="969893"/>
            <a:ext cx="383027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781101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总装车间高位货架区域物料堵塞通道。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清理物料，规范存放。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吉速物流（生产管理部）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E8925689-65C2-4B23-ABE5-B4D49FAB9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96" y="969893"/>
            <a:ext cx="3659698" cy="306000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86662AD3-5C13-4795-8724-417408749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92675"/>
              </p:ext>
            </p:extLst>
          </p:nvPr>
        </p:nvGraphicFramePr>
        <p:xfrm>
          <a:off x="6867308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车架车间瑞悦作业区多处消火栓未按时点检。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按时点检消防设备设施。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重庆瑞悦（生产管理部）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B6633F17-AC69-4F71-BE41-6F489A61C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32" y="969893"/>
            <a:ext cx="417607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7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23176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焊装车间技改线芜湖致远一动力柜无三色牌。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严格执行三色牌管理并张贴。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芜湖致远（焊装厂）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314615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焊装车间晓奥叉车停放时未拉手刹。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严格按操作规程作业。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上海晓奥（焊装厂）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73C02550-AC93-4788-A1F4-FD35665AE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03" y="969893"/>
            <a:ext cx="3353684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DC4525A-8911-4B3E-8969-701B4489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65" y="969893"/>
            <a:ext cx="310263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98124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焊装车间主线焊烟吸尘器未启用。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规范使用职业病防护设备。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42181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焊装车间施工区域一作业人员未佩戴安全帽。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按规范佩戴劳保用品。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A9AF9582-61EA-40C4-807B-8C1B9EBFB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42" y="969893"/>
            <a:ext cx="3469606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38D1EC-908F-4A87-BFEE-3DA70E317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490" y="969893"/>
            <a:ext cx="330118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6380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焊装车间全破室桥架盖板脱落。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重新安装桥架盖板。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278842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焊装车间包边机处行车三色灯故障。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展开排查，维修或更换三色灯。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74511F11-FBC7-47B9-A033-79E94C88D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92" y="969893"/>
            <a:ext cx="3374106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DD4A53-708E-485D-B695-65252298D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164" y="969893"/>
            <a:ext cx="371183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36283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R7</a:t>
                      </a:r>
                      <a:r>
                        <a:rPr lang="zh-CN" altLang="en-US" sz="1600" dirty="0"/>
                        <a:t>柱动力柜浪涌保护器关闭。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严禁关闭浪涌保护器。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502DF1B-B1F1-4EEC-BDD5-59A970297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13441"/>
              </p:ext>
            </p:extLst>
          </p:nvPr>
        </p:nvGraphicFramePr>
        <p:xfrm>
          <a:off x="6867309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R23</a:t>
                      </a:r>
                      <a:r>
                        <a:rPr lang="zh-CN" altLang="en-US" sz="1600" dirty="0"/>
                        <a:t>柱行车三色灯故障。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维修或更换三色灯。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B6E9799B-0B6E-44F4-8FE4-8618741F7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677" y="969893"/>
            <a:ext cx="3514536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B50871D-DA55-42D3-8896-0ADC9AF0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212" y="969893"/>
            <a:ext cx="3363113" cy="306000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34C063D4-1B87-4781-BA4B-29AB03AC5CEE}"/>
              </a:ext>
            </a:extLst>
          </p:cNvPr>
          <p:cNvSpPr/>
          <p:nvPr/>
        </p:nvSpPr>
        <p:spPr>
          <a:xfrm>
            <a:off x="8091055" y="2660073"/>
            <a:ext cx="785090" cy="6003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8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74A1E70-D166-074D-A2F9-B761D762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395" y="5824010"/>
            <a:ext cx="2112467" cy="299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2928" tIns="41463" rIns="82928" bIns="41463">
            <a:spAutoFit/>
          </a:bodyPr>
          <a:lstStyle/>
          <a:p>
            <a:pPr algn="ctr" defTabSz="685783">
              <a:spcBef>
                <a:spcPct val="10000"/>
              </a:spcBef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geelycv.com</a:t>
            </a:r>
            <a:endParaRPr lang="zh-CN" altLang="en-US" sz="1400" noProof="1">
              <a:solidFill>
                <a:schemeClr val="tx1">
                  <a:lumMod val="95000"/>
                  <a:lumOff val="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04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AE29C561-3D52-4E1A-921C-B5292B1390EF}"/>
              </a:ext>
            </a:extLst>
          </p:cNvPr>
          <p:cNvSpPr txBox="1">
            <a:spLocks noChangeArrowheads="1"/>
          </p:cNvSpPr>
          <p:nvPr/>
        </p:nvSpPr>
        <p:spPr>
          <a:xfrm>
            <a:off x="4779380" y="1080377"/>
            <a:ext cx="2160587" cy="596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通    报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B682E8-E268-44E1-A643-97FC3141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05" y="1677277"/>
            <a:ext cx="11002354" cy="390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14-15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根据年度工作计划及主题活动要求，安委会办公室组织开展了特种设备特种作业专项检查，检查项目涵盖了叉车、行车、锅炉、压力容器、压力管道、工业气瓶、电梯以及操作人员取证情况、特种作业人员履职情况等内容。请各单位对照通报中指出的问题点，展开属地排查，及时落实整改，确保整改质量，并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日下班前将整改计划报安环备案。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现将检查情况通报如下：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FC08660-FF0E-4FDF-B527-94A3831DF57B}"/>
              </a:ext>
            </a:extLst>
          </p:cNvPr>
          <p:cNvCxnSpPr>
            <a:cxnSpLocks/>
          </p:cNvCxnSpPr>
          <p:nvPr/>
        </p:nvCxnSpPr>
        <p:spPr>
          <a:xfrm>
            <a:off x="581892" y="3352800"/>
            <a:ext cx="1062181" cy="1"/>
          </a:xfrm>
          <a:prstGeom prst="line">
            <a:avLst/>
          </a:prstGeom>
          <a:ln w="76200">
            <a:solidFill>
              <a:srgbClr val="5159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28508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冲压车间打磨间安全操作规范审批不符合实际。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重新审批并张贴。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791237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冲压车间南侧</a:t>
                      </a:r>
                      <a:r>
                        <a:rPr lang="en-US" altLang="zh-CN" sz="1600" dirty="0"/>
                        <a:t>CYC-00037</a:t>
                      </a:r>
                      <a:r>
                        <a:rPr lang="zh-CN" altLang="en-US" sz="1600" dirty="0"/>
                        <a:t>室外消火栓水带盘卷不规范。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规范盘卷。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FB2585AA-675E-4EBD-A55D-98ED8E2A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33" y="969893"/>
            <a:ext cx="3769024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2DC8CE7-93AB-4B72-8EA8-9648F625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940" y="969893"/>
            <a:ext cx="362028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0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030883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污水处理站地下水池桥架盖板脱落。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重新安装桥架盖板。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03643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污水处理站一楼废液桶未及时加盖。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规范存储废液。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BC88E185-7A3B-4F35-B580-93A251D66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08" y="969893"/>
            <a:ext cx="3837273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A0C8372-E34F-42CF-A8EF-4EEDFEDED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766" y="969893"/>
            <a:ext cx="411663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1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91080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涂装车间一楼滑撬清洗间大门破损，存在倾倒风险。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建议拆除并安装钢制门。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560630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涂装车间一楼槽体下方应急疏散指示灯故障。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维修或更换指示灯。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E66DA94F-18E5-4B2F-AC17-A727326F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16" y="969893"/>
            <a:ext cx="3183458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C54DDD-FC12-4FC3-BC37-B1BBDFB77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236" y="969893"/>
            <a:ext cx="336169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7355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涂装车间二楼喷漆室洁净间外控制柜急停按钮无防误触措施。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增加防误触措施。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59BCE44D-693F-4AF8-AB5D-7BD62AA2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58" y="969893"/>
            <a:ext cx="3592973" cy="306000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62686B4-54EC-4D5A-B9C6-2593BBF0B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938974"/>
              </p:ext>
            </p:extLst>
          </p:nvPr>
        </p:nvGraphicFramePr>
        <p:xfrm>
          <a:off x="6867308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涂装车间货梯车间内侧门无法打开（偶发）。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维修货梯门。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涂装厂、装备工程部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0F829123-1AE2-46AE-9F86-63674AECF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11" y="969893"/>
            <a:ext cx="325291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60857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锅炉房天然气管道支架卡箍脱落。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重新安装卡箍。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68229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锅炉房天然气管道多处阀门无常开常闭标识。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展开排查，增加标识。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EFAD7E64-D89E-437A-B0C4-7C557B86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11" y="979974"/>
            <a:ext cx="3626667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554BB81-E878-447F-B534-10CA8607F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70" y="979974"/>
            <a:ext cx="361142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5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03693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动力站房值班室外墙应急照明灯故障。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维修或更换。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16032"/>
              </p:ext>
            </p:extLst>
          </p:nvPr>
        </p:nvGraphicFramePr>
        <p:xfrm>
          <a:off x="1025485" y="4348026"/>
          <a:ext cx="4304921" cy="2100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锅炉多个安全阀超期未检。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展开排查，定期送检。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09DB88E-9B66-44F4-843F-5DC2B4FCA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014" y="979974"/>
            <a:ext cx="3439862" cy="306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7BAC15E-A5F9-44CD-B550-0ECABFD75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024" y="979974"/>
            <a:ext cx="328411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8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1793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研发大楼顶楼电梯机房桥架盖板脱落、翘起。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展开排查，维修桥加盖板。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64081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研发大楼顶楼电梯机房照明灯具故障。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维修或更换灯具。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装备工程部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88446710-A7D3-45A5-8A94-DA77276D6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78" y="969893"/>
            <a:ext cx="2992334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367DDA-91BE-41BE-BF8F-895C40CE4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039" y="969893"/>
            <a:ext cx="381008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1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-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18283</TotalTime>
  <Words>1298</Words>
  <Application>Microsoft Office PowerPoint</Application>
  <PresentationFormat>宽屏</PresentationFormat>
  <Paragraphs>248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Microsoft YaHei Light</vt:lpstr>
      <vt:lpstr>Microsoft Yahei ui</vt:lpstr>
      <vt:lpstr>华文新魏</vt:lpstr>
      <vt:lpstr>宋体</vt:lpstr>
      <vt:lpstr>Microsoft YaHei</vt:lpstr>
      <vt:lpstr>Microsoft YaHei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胡宇</cp:lastModifiedBy>
  <cp:revision>655</cp:revision>
  <cp:lastPrinted>2019-11-20T10:19:20Z</cp:lastPrinted>
  <dcterms:created xsi:type="dcterms:W3CDTF">2019-01-29T06:54:19Z</dcterms:created>
  <dcterms:modified xsi:type="dcterms:W3CDTF">2025-05-16T02:14:22Z</dcterms:modified>
</cp:coreProperties>
</file>