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827242" r:id="rId2"/>
    <p:sldId id="11827230" r:id="rId3"/>
    <p:sldId id="11827285" r:id="rId4"/>
    <p:sldId id="11827263" r:id="rId5"/>
    <p:sldId id="11827284" r:id="rId6"/>
    <p:sldId id="11827271" r:id="rId7"/>
    <p:sldId id="11827269" r:id="rId8"/>
    <p:sldId id="11827270" r:id="rId9"/>
    <p:sldId id="11827267" r:id="rId10"/>
    <p:sldId id="11827266" r:id="rId11"/>
    <p:sldId id="11827257" r:id="rId12"/>
    <p:sldId id="11827264" r:id="rId13"/>
    <p:sldId id="11827256" r:id="rId14"/>
    <p:sldId id="3660" r:id="rId15"/>
  </p:sldIdLst>
  <p:sldSz cx="12192000" cy="6858000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宇" initials="胡宇" lastIdx="4" clrIdx="0">
    <p:extLst>
      <p:ext uri="{19B8F6BF-5375-455C-9EA6-DF929625EA0E}">
        <p15:presenceInfo xmlns:p15="http://schemas.microsoft.com/office/powerpoint/2012/main" userId="胡宇" providerId="None"/>
      </p:ext>
    </p:extLst>
  </p:cmAuthor>
  <p:cmAuthor id="2" name="Beck Yan" initials="鄢备" lastIdx="9" clrIdx="1">
    <p:extLst>
      <p:ext uri="{19B8F6BF-5375-455C-9EA6-DF929625EA0E}">
        <p15:presenceInfo xmlns:p15="http://schemas.microsoft.com/office/powerpoint/2012/main" userId="Beck 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96A"/>
    <a:srgbClr val="E9EDF4"/>
    <a:srgbClr val="D2DEEF"/>
    <a:srgbClr val="FF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2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FD13-4FB1-0948-85BA-5A11402F2169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0818-C728-BA4D-8580-A3546DC79DE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782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2691-AF77-6B42-9531-8F78406B8E12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4E5F-4DAF-9644-807B-630D7E9011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4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94E5F-4DAF-9644-807B-630D7E9011D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513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" r="-328"/>
          <a:stretch/>
        </p:blipFill>
        <p:spPr>
          <a:xfrm>
            <a:off x="-25996" y="-36056"/>
            <a:ext cx="12276000" cy="6926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391682"/>
            <a:ext cx="103632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8" y="4021835"/>
            <a:ext cx="8534400" cy="587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spc="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2" y="4756845"/>
            <a:ext cx="3171825" cy="83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38DF39-B3F2-45DD-81B1-57DDE5C6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2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274320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图片占位符 2"/>
          <p:cNvSpPr>
            <a:spLocks noGrp="1"/>
          </p:cNvSpPr>
          <p:nvPr>
            <p:ph type="pic" idx="10"/>
          </p:nvPr>
        </p:nvSpPr>
        <p:spPr>
          <a:xfrm>
            <a:off x="4610100" y="590550"/>
            <a:ext cx="7267574" cy="539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254A13-5717-40E8-8919-1A83C0EEE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37472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37535F-707D-45AE-B630-ED70709C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0D5145B-7A74-48CD-9308-FB0F2179F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" r="-328"/>
          <a:stretch/>
        </p:blipFill>
        <p:spPr>
          <a:xfrm>
            <a:off x="-42298" y="0"/>
            <a:ext cx="12272557" cy="68719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710357" y="2875002"/>
            <a:ext cx="4771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Microsoft Yahei ui"/>
              </a:rPr>
              <a:t>THANKS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Microsoft Yahei ui"/>
            </a:endParaRPr>
          </a:p>
        </p:txBody>
      </p:sp>
    </p:spTree>
    <p:extLst>
      <p:ext uri="{BB962C8B-B14F-4D97-AF65-F5344CB8AC3E}">
        <p14:creationId xmlns:p14="http://schemas.microsoft.com/office/powerpoint/2010/main" val="296998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3" y="2391683"/>
            <a:ext cx="10363200" cy="1470026"/>
          </a:xfrm>
        </p:spPr>
        <p:txBody>
          <a:bodyPr anchor="b">
            <a:normAutofit/>
          </a:bodyPr>
          <a:lstStyle>
            <a:lvl1pPr algn="l">
              <a:defRPr sz="6827" b="1" spc="37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9" y="3918859"/>
            <a:ext cx="8534400" cy="587831"/>
          </a:xfrm>
        </p:spPr>
        <p:txBody>
          <a:bodyPr>
            <a:normAutofit/>
          </a:bodyPr>
          <a:lstStyle>
            <a:lvl1pPr marL="0" indent="0" algn="l">
              <a:buNone/>
              <a:defRPr sz="3033" b="1" spc="759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6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4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23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885828" y="5514976"/>
            <a:ext cx="1428750" cy="952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9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7" y="4562334"/>
            <a:ext cx="3171825" cy="831706"/>
          </a:xfrm>
        </p:spPr>
        <p:txBody>
          <a:bodyPr>
            <a:normAutofit/>
          </a:bodyPr>
          <a:lstStyle>
            <a:lvl1pPr marL="0" indent="0">
              <a:buNone/>
              <a:defRPr sz="151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>
              <a:buNone/>
              <a:defRPr sz="1518"/>
            </a:lvl2pPr>
            <a:lvl3pPr marL="1155931" indent="0">
              <a:buNone/>
              <a:defRPr sz="1266"/>
            </a:lvl3pPr>
            <a:lvl4pPr marL="1733896" indent="0">
              <a:buNone/>
              <a:defRPr sz="1138"/>
            </a:lvl4pPr>
            <a:lvl5pPr marL="2311861" indent="0">
              <a:buNone/>
              <a:defRPr sz="1138"/>
            </a:lvl5pPr>
            <a:lvl6pPr marL="2889825" indent="0">
              <a:buNone/>
              <a:defRPr sz="1138"/>
            </a:lvl6pPr>
            <a:lvl7pPr marL="3467792" indent="0">
              <a:buNone/>
              <a:defRPr sz="1138"/>
            </a:lvl7pPr>
            <a:lvl8pPr marL="4045757" indent="0">
              <a:buNone/>
              <a:defRPr sz="1138"/>
            </a:lvl8pPr>
            <a:lvl9pPr marL="4623721" indent="0">
              <a:buNone/>
              <a:defRPr sz="1138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2C3D74-7C37-42B9-9D66-6E1A0B4A8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27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192" y="349089"/>
            <a:ext cx="438912" cy="460116"/>
          </a:xfrm>
          <a:prstGeom prst="rect">
            <a:avLst/>
          </a:prstGeom>
        </p:spPr>
      </p:pic>
      <p:cxnSp>
        <p:nvCxnSpPr>
          <p:cNvPr id="12" name="直线连接符 11"/>
          <p:cNvCxnSpPr/>
          <p:nvPr userDrawn="1"/>
        </p:nvCxnSpPr>
        <p:spPr>
          <a:xfrm>
            <a:off x="372534" y="777929"/>
            <a:ext cx="10870001" cy="0"/>
          </a:xfrm>
          <a:prstGeom prst="line">
            <a:avLst/>
          </a:prstGeom>
          <a:ln w="9525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7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篇章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51596A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2" y="471529"/>
            <a:ext cx="645885" cy="677088"/>
          </a:xfrm>
          <a:prstGeom prst="rect">
            <a:avLst/>
          </a:prstGeom>
        </p:spPr>
      </p:pic>
      <p:cxnSp>
        <p:nvCxnSpPr>
          <p:cNvPr id="6" name="直线连接符 5"/>
          <p:cNvCxnSpPr/>
          <p:nvPr userDrawn="1"/>
        </p:nvCxnSpPr>
        <p:spPr>
          <a:xfrm>
            <a:off x="624782" y="3342455"/>
            <a:ext cx="930749" cy="0"/>
          </a:xfrm>
          <a:prstGeom prst="line">
            <a:avLst/>
          </a:prstGeom>
          <a:ln w="4445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5F0C66-3029-45FC-8DBC-36C19E25B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" r="-327"/>
          <a:stretch/>
        </p:blipFill>
        <p:spPr>
          <a:xfrm>
            <a:off x="-13384" y="-13970"/>
            <a:ext cx="12276000" cy="69117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2797175"/>
            <a:ext cx="10323512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4164013"/>
            <a:ext cx="10313987" cy="15001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E44743-09AD-49FC-AEAD-930E948497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F16795-DE06-48D3-8788-01CA7B419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文本占位符 2"/>
          <p:cNvSpPr>
            <a:spLocks noGrp="1"/>
          </p:cNvSpPr>
          <p:nvPr>
            <p:ph type="body" idx="10"/>
          </p:nvPr>
        </p:nvSpPr>
        <p:spPr>
          <a:xfrm>
            <a:off x="44577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内容占位符 3"/>
          <p:cNvSpPr>
            <a:spLocks noGrp="1"/>
          </p:cNvSpPr>
          <p:nvPr>
            <p:ph sz="half" idx="11"/>
          </p:nvPr>
        </p:nvSpPr>
        <p:spPr>
          <a:xfrm>
            <a:off x="44577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8429625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内容占位符 3"/>
          <p:cNvSpPr>
            <a:spLocks noGrp="1"/>
          </p:cNvSpPr>
          <p:nvPr>
            <p:ph sz="half" idx="13"/>
          </p:nvPr>
        </p:nvSpPr>
        <p:spPr>
          <a:xfrm>
            <a:off x="8429625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50ACB1-8701-4543-966D-9D65236DE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514351"/>
            <a:ext cx="2771775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90974" y="533400"/>
            <a:ext cx="7705725" cy="5448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2"/>
          <p:cNvSpPr>
            <a:spLocks noGrp="1"/>
          </p:cNvSpPr>
          <p:nvPr>
            <p:ph sz="half" idx="10"/>
          </p:nvPr>
        </p:nvSpPr>
        <p:spPr>
          <a:xfrm>
            <a:off x="609600" y="4181475"/>
            <a:ext cx="2771775" cy="181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0B4197-73CC-44A4-BAD6-81B17CE8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625" y="866775"/>
            <a:ext cx="2105025" cy="2543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7058025" y="887412"/>
            <a:ext cx="3162300" cy="12080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内容占位符 3"/>
          <p:cNvSpPr>
            <a:spLocks noGrp="1"/>
          </p:cNvSpPr>
          <p:nvPr>
            <p:ph sz="half" idx="14"/>
          </p:nvPr>
        </p:nvSpPr>
        <p:spPr>
          <a:xfrm>
            <a:off x="2771775" y="866775"/>
            <a:ext cx="2771775" cy="51244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5"/>
          </p:nvPr>
        </p:nvSpPr>
        <p:spPr>
          <a:xfrm>
            <a:off x="7058024" y="2881313"/>
            <a:ext cx="3171825" cy="1243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文本占位符 3"/>
          <p:cNvSpPr>
            <a:spLocks noGrp="1"/>
          </p:cNvSpPr>
          <p:nvPr>
            <p:ph type="body" sz="half" idx="16"/>
          </p:nvPr>
        </p:nvSpPr>
        <p:spPr>
          <a:xfrm>
            <a:off x="7058025" y="4729163"/>
            <a:ext cx="4067176" cy="12430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8" name="PA_直接连接符 7"/>
          <p:cNvCxnSpPr/>
          <p:nvPr userDrawn="1">
            <p:custDataLst>
              <p:tags r:id="rId1"/>
            </p:custDataLst>
          </p:nvPr>
        </p:nvCxnSpPr>
        <p:spPr>
          <a:xfrm>
            <a:off x="7069715" y="2794194"/>
            <a:ext cx="4018840" cy="0"/>
          </a:xfrm>
          <a:prstGeom prst="line">
            <a:avLst/>
          </a:prstGeom>
          <a:ln w="3175">
            <a:solidFill>
              <a:srgbClr val="0A1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3"/>
          <p:cNvSpPr>
            <a:spLocks noGrp="1"/>
          </p:cNvSpPr>
          <p:nvPr>
            <p:ph type="body" sz="half" idx="17"/>
          </p:nvPr>
        </p:nvSpPr>
        <p:spPr>
          <a:xfrm>
            <a:off x="7058024" y="2090738"/>
            <a:ext cx="3171825" cy="5667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内容占位符 3"/>
          <p:cNvSpPr>
            <a:spLocks noGrp="1"/>
          </p:cNvSpPr>
          <p:nvPr>
            <p:ph sz="half" idx="18"/>
          </p:nvPr>
        </p:nvSpPr>
        <p:spPr>
          <a:xfrm>
            <a:off x="447675" y="3457575"/>
            <a:ext cx="2095500" cy="25431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C89FCF-EB40-4E21-89F7-638E5EAC3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2"/>
          <p:cNvSpPr>
            <a:spLocks noGrp="1"/>
          </p:cNvSpPr>
          <p:nvPr>
            <p:ph type="pic" idx="10"/>
          </p:nvPr>
        </p:nvSpPr>
        <p:spPr>
          <a:xfrm>
            <a:off x="4610100" y="886690"/>
            <a:ext cx="7581900" cy="5098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394335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7"/>
          </p:nvPr>
        </p:nvSpPr>
        <p:spPr>
          <a:xfrm>
            <a:off x="619124" y="881063"/>
            <a:ext cx="3924301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88595B-7EB1-4547-A6B9-813A4D120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4350" y="612775"/>
            <a:ext cx="11182350" cy="259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7762875" y="352901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6"/>
          </p:nvPr>
        </p:nvSpPr>
        <p:spPr>
          <a:xfrm>
            <a:off x="523875" y="350996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/>
          </p:nvPr>
        </p:nvSpPr>
        <p:spPr>
          <a:xfrm>
            <a:off x="2905125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文本占位符 3"/>
          <p:cNvSpPr>
            <a:spLocks noGrp="1"/>
          </p:cNvSpPr>
          <p:nvPr>
            <p:ph type="body" sz="half" idx="18"/>
          </p:nvPr>
        </p:nvSpPr>
        <p:spPr>
          <a:xfrm>
            <a:off x="5314950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5BC35D-B145-43DA-8FEA-C7572AC84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8" r:id="rId13"/>
    <p:sldLayoutId id="2147483690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72"/>
            <a:ext cx="12192000" cy="6890544"/>
          </a:xfrm>
          <a:prstGeom prst="rect">
            <a:avLst/>
          </a:prstGeom>
        </p:spPr>
      </p:pic>
      <p:sp>
        <p:nvSpPr>
          <p:cNvPr id="11" name="标题 3">
            <a:extLst>
              <a:ext uri="{FF2B5EF4-FFF2-40B4-BE49-F238E27FC236}">
                <a16:creationId xmlns:a16="http://schemas.microsoft.com/office/drawing/2014/main" id="{970BF442-D33F-4150-8437-B3814C87B8B9}"/>
              </a:ext>
            </a:extLst>
          </p:cNvPr>
          <p:cNvSpPr txBox="1">
            <a:spLocks/>
          </p:cNvSpPr>
          <p:nvPr/>
        </p:nvSpPr>
        <p:spPr>
          <a:xfrm>
            <a:off x="1344539" y="1390180"/>
            <a:ext cx="9123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sz="3200" b="0" i="0" u="none" baseline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/>
              <a:t>关于</a:t>
            </a:r>
            <a:r>
              <a:rPr lang="en-US" altLang="zh-CN" sz="4800" b="1" dirty="0"/>
              <a:t>4.9</a:t>
            </a:r>
            <a:r>
              <a:rPr lang="zh-CN" altLang="en-US" sz="4800" b="1" dirty="0"/>
              <a:t>职业健康专项检查的通报</a:t>
            </a: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48577E3B-FE76-4511-862C-0CB1D6E4F266}"/>
              </a:ext>
            </a:extLst>
          </p:cNvPr>
          <p:cNvSpPr txBox="1">
            <a:spLocks/>
          </p:cNvSpPr>
          <p:nvPr/>
        </p:nvSpPr>
        <p:spPr>
          <a:xfrm>
            <a:off x="864598" y="4601255"/>
            <a:ext cx="4180032" cy="556371"/>
          </a:xfrm>
          <a:prstGeom prst="rect">
            <a:avLst/>
          </a:prstGeom>
        </p:spPr>
        <p:txBody>
          <a:bodyPr vert="horz" lIns="139334" tIns="69667" rIns="139334" bIns="69667" rtlCol="0" anchor="ctr"/>
          <a:lstStyle>
            <a:defPPr>
              <a:defRPr lang="en-US"/>
            </a:defPPr>
            <a:lvl1pPr marL="0" algn="ctr" defTabSz="432008" rtl="0" eaLnBrk="1" latinLnBrk="0" hangingPunct="1">
              <a:defRPr sz="9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B8075D2-6C63-4EA5-A417-D182F844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98" y="4034633"/>
            <a:ext cx="619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新魏" panose="02010800040101010101" pitchFamily="2" charset="-122"/>
              </a:rPr>
              <a:t>公司安委会办公室</a:t>
            </a:r>
          </a:p>
        </p:txBody>
      </p:sp>
      <p:cxnSp>
        <p:nvCxnSpPr>
          <p:cNvPr id="14" name="直线连接符 19">
            <a:extLst>
              <a:ext uri="{FF2B5EF4-FFF2-40B4-BE49-F238E27FC236}">
                <a16:creationId xmlns:a16="http://schemas.microsoft.com/office/drawing/2014/main" id="{4E18EF91-51FE-448A-A224-2D2A272210D5}"/>
              </a:ext>
            </a:extLst>
          </p:cNvPr>
          <p:cNvCxnSpPr>
            <a:cxnSpLocks/>
          </p:cNvCxnSpPr>
          <p:nvPr/>
        </p:nvCxnSpPr>
        <p:spPr>
          <a:xfrm>
            <a:off x="928866" y="3627629"/>
            <a:ext cx="2190254" cy="0"/>
          </a:xfrm>
          <a:prstGeom prst="line">
            <a:avLst/>
          </a:prstGeom>
          <a:ln w="2540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8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80015"/>
              </p:ext>
            </p:extLst>
          </p:nvPr>
        </p:nvGraphicFramePr>
        <p:xfrm>
          <a:off x="6850550" y="4274135"/>
          <a:ext cx="4220774" cy="2155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调试大棚</a:t>
                      </a:r>
                      <a:r>
                        <a:rPr lang="en-US" altLang="zh-CN" sz="1600" dirty="0"/>
                        <a:t>A03</a:t>
                      </a:r>
                      <a:r>
                        <a:rPr lang="zh-CN" altLang="en-US" sz="1600" dirty="0"/>
                        <a:t>柱配电箱浪涌保护器故障。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更换浪涌保护器。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A747AD2-1052-42D8-8ECA-B520A8B6C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95536"/>
              </p:ext>
            </p:extLst>
          </p:nvPr>
        </p:nvGraphicFramePr>
        <p:xfrm>
          <a:off x="1120676" y="4274135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调试大棚</a:t>
                      </a:r>
                      <a:r>
                        <a:rPr lang="en-US" altLang="zh-CN" sz="1600" dirty="0"/>
                        <a:t>A03</a:t>
                      </a:r>
                      <a:r>
                        <a:rPr lang="zh-CN" altLang="en-US" sz="1600" dirty="0"/>
                        <a:t>柱消防沙存量不足。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增加消防沙。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F40C3C5A-82E5-4597-A982-49314BEE1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35" y="964271"/>
            <a:ext cx="3755455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0770438-2662-4298-A3D7-E1A6ADA9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768" y="964271"/>
            <a:ext cx="3486337" cy="3060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9C86AF0-2BAF-4C93-84F4-19B11EAC4619}"/>
              </a:ext>
            </a:extLst>
          </p:cNvPr>
          <p:cNvSpPr/>
          <p:nvPr/>
        </p:nvSpPr>
        <p:spPr>
          <a:xfrm>
            <a:off x="406400" y="92112"/>
            <a:ext cx="211512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其它类问题项</a:t>
            </a:r>
          </a:p>
        </p:txBody>
      </p:sp>
    </p:spTree>
    <p:extLst>
      <p:ext uri="{BB962C8B-B14F-4D97-AF65-F5344CB8AC3E}">
        <p14:creationId xmlns:p14="http://schemas.microsoft.com/office/powerpoint/2010/main" val="239610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B8C778D-3E47-42B1-A8D3-6879322A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9365"/>
              </p:ext>
            </p:extLst>
          </p:nvPr>
        </p:nvGraphicFramePr>
        <p:xfrm>
          <a:off x="1018144" y="4360729"/>
          <a:ext cx="431226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H28</a:t>
                      </a:r>
                      <a:r>
                        <a:rPr lang="zh-CN" altLang="en-US" sz="1600" dirty="0"/>
                        <a:t>柱配电箱开关违规使用胶带锁闭。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拆除胶带，严禁锁闭。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3E8AEFD-76AC-41D7-B132-0AC09364C471}"/>
              </a:ext>
            </a:extLst>
          </p:cNvPr>
          <p:cNvSpPr/>
          <p:nvPr/>
        </p:nvSpPr>
        <p:spPr>
          <a:xfrm>
            <a:off x="406400" y="92112"/>
            <a:ext cx="211512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其它类问题项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C70111-8CA9-4338-8B68-4F45B671A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54" y="967271"/>
            <a:ext cx="3605639" cy="3060000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83C4DD8-4D93-4AED-9A7E-DA00CC940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328668"/>
              </p:ext>
            </p:extLst>
          </p:nvPr>
        </p:nvGraphicFramePr>
        <p:xfrm>
          <a:off x="6867309" y="4360729"/>
          <a:ext cx="431226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发车大棚</a:t>
                      </a:r>
                      <a:r>
                        <a:rPr lang="en-US" altLang="zh-CN" sz="1600" dirty="0"/>
                        <a:t>B3</a:t>
                      </a:r>
                      <a:r>
                        <a:rPr lang="zh-CN" altLang="en-US" sz="1600" dirty="0"/>
                        <a:t>柱照明箱开关标识“浪涌开关”。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展开排查，正确标识。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营销支持部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29DFC2D9-1E3A-45E3-A510-CF267A31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388" y="967271"/>
            <a:ext cx="401410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3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B8C778D-3E47-42B1-A8D3-6879322A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380454"/>
              </p:ext>
            </p:extLst>
          </p:nvPr>
        </p:nvGraphicFramePr>
        <p:xfrm>
          <a:off x="1018144" y="4360729"/>
          <a:ext cx="431226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车架车间机修区气瓶压力表损坏、气管老化开裂。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维修或更换压力表、更换气管。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252856"/>
              </p:ext>
            </p:extLst>
          </p:nvPr>
        </p:nvGraphicFramePr>
        <p:xfrm>
          <a:off x="6867309" y="4360729"/>
          <a:ext cx="4220774" cy="2155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焊装车间上海晓奥施工区配电箱与设备干涉，箱门无法打开。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重新放置配电箱。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9244E60-0EE9-4D45-A6C1-C534DC362632}"/>
              </a:ext>
            </a:extLst>
          </p:cNvPr>
          <p:cNvSpPr/>
          <p:nvPr/>
        </p:nvSpPr>
        <p:spPr>
          <a:xfrm>
            <a:off x="406400" y="92112"/>
            <a:ext cx="211512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其它类问题项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3BCCB4-7CBF-4CEF-A8B0-A899F8648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12" y="967271"/>
            <a:ext cx="4364724" cy="306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A8B90BB-6F51-465B-9C65-B2C08CCF7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673" y="967271"/>
            <a:ext cx="386404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8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B8C778D-3E47-42B1-A8D3-6879322A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79014"/>
              </p:ext>
            </p:extLst>
          </p:nvPr>
        </p:nvGraphicFramePr>
        <p:xfrm>
          <a:off x="1018144" y="4360729"/>
          <a:ext cx="4312261" cy="2193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1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涂装车间二楼喷漆室重要风险点检表未规范填写。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3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规范填写点检表。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16167"/>
              </p:ext>
            </p:extLst>
          </p:nvPr>
        </p:nvGraphicFramePr>
        <p:xfrm>
          <a:off x="6867308" y="4399129"/>
          <a:ext cx="4220774" cy="2155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涂装车间一楼</a:t>
                      </a:r>
                      <a:r>
                        <a:rPr lang="en-US" altLang="zh-CN" sz="1600" dirty="0"/>
                        <a:t>A5</a:t>
                      </a:r>
                      <a:r>
                        <a:rPr lang="zh-CN" altLang="en-US" sz="1600" dirty="0"/>
                        <a:t>柱放置危废品。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规范存放，加强管理。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73044260-8903-421F-896B-82C2E60C8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56" y="967271"/>
            <a:ext cx="4198835" cy="3060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1DF02F30-9798-4A73-9978-95D66818AB9D}"/>
              </a:ext>
            </a:extLst>
          </p:cNvPr>
          <p:cNvSpPr/>
          <p:nvPr/>
        </p:nvSpPr>
        <p:spPr>
          <a:xfrm>
            <a:off x="406400" y="92112"/>
            <a:ext cx="211512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其它类问题项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BAC5D09-615B-4D50-8CF1-84F63013A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092" y="967271"/>
            <a:ext cx="366720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7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74A1E70-D166-074D-A2F9-B761D762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395" y="5824010"/>
            <a:ext cx="2112467" cy="299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2928" tIns="41463" rIns="82928" bIns="41463">
            <a:spAutoFit/>
          </a:bodyPr>
          <a:lstStyle/>
          <a:p>
            <a:pPr algn="ctr" defTabSz="685783">
              <a:spcBef>
                <a:spcPct val="10000"/>
              </a:spcBef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geelycv.com</a:t>
            </a:r>
            <a:endParaRPr lang="zh-CN" altLang="en-US" sz="1400" noProof="1">
              <a:solidFill>
                <a:schemeClr val="tx1">
                  <a:lumMod val="95000"/>
                  <a:lumOff val="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04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AE29C561-3D52-4E1A-921C-B5292B1390EF}"/>
              </a:ext>
            </a:extLst>
          </p:cNvPr>
          <p:cNvSpPr txBox="1">
            <a:spLocks noChangeArrowheads="1"/>
          </p:cNvSpPr>
          <p:nvPr/>
        </p:nvSpPr>
        <p:spPr>
          <a:xfrm>
            <a:off x="4788616" y="1333753"/>
            <a:ext cx="2160587" cy="596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通    报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B682E8-E268-44E1-A643-97FC3141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14" y="2173201"/>
            <a:ext cx="11002354" cy="27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8-9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公司安委会办公室组织开展了职业健康专项检查，检查项目涵盖了职业健康标识标牌、职业病防护设备设施、劳动防护用品穿戴、职业健康资料、接害岗位等。请各单位对照通报中指出的问题点，展开属地排查，及时落实整改，确保整改质量，并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日下班前将整改计划报安环备案。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现将检查情况通报如下：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FC08660-FF0E-4FDF-B527-94A3831DF57B}"/>
              </a:ext>
            </a:extLst>
          </p:cNvPr>
          <p:cNvCxnSpPr>
            <a:cxnSpLocks/>
          </p:cNvCxnSpPr>
          <p:nvPr/>
        </p:nvCxnSpPr>
        <p:spPr>
          <a:xfrm>
            <a:off x="581892" y="3352800"/>
            <a:ext cx="1062181" cy="1"/>
          </a:xfrm>
          <a:prstGeom prst="line">
            <a:avLst/>
          </a:prstGeom>
          <a:ln w="76200">
            <a:solidFill>
              <a:srgbClr val="5159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39878"/>
              </p:ext>
            </p:extLst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车架车间瑞悦作业区</a:t>
                      </a:r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顶安全帽过期。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展开排查，清理过期安全帽。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重庆瑞悦（生产管理部）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18B0DD07-2890-405A-B112-8C98B6271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1" y="979973"/>
            <a:ext cx="4304921" cy="3060001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112DE01-9754-46A0-BA05-431EEDE3420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64128" y="432070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吉速物流叉车驾驶员未穿劳保鞋。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按规范穿戴劳动防护用品。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吉速物流（生产管理部）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5C7D6C71-5103-4D67-A64F-BA128BB39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7" t="15810" r="32266" b="28070"/>
          <a:stretch/>
        </p:blipFill>
        <p:spPr>
          <a:xfrm>
            <a:off x="7007003" y="979973"/>
            <a:ext cx="4018011" cy="3060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A76BCC-1459-4EEA-A68D-62FEBB318063}"/>
              </a:ext>
            </a:extLst>
          </p:cNvPr>
          <p:cNvSpPr/>
          <p:nvPr/>
        </p:nvSpPr>
        <p:spPr>
          <a:xfrm>
            <a:off x="406400" y="92112"/>
            <a:ext cx="211512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职业健康问题项</a:t>
            </a:r>
          </a:p>
        </p:txBody>
      </p:sp>
    </p:spTree>
    <p:extLst>
      <p:ext uri="{BB962C8B-B14F-4D97-AF65-F5344CB8AC3E}">
        <p14:creationId xmlns:p14="http://schemas.microsoft.com/office/powerpoint/2010/main" val="21573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B8C778D-3E47-42B1-A8D3-6879322A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499125"/>
              </p:ext>
            </p:extLst>
          </p:nvPr>
        </p:nvGraphicFramePr>
        <p:xfrm>
          <a:off x="1018144" y="4360729"/>
          <a:ext cx="431226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危化品库硝酸</a:t>
                      </a:r>
                      <a:r>
                        <a:rPr lang="en-US" altLang="zh-CN" sz="1600" dirty="0"/>
                        <a:t>MSDS</a:t>
                      </a:r>
                      <a:r>
                        <a:rPr lang="zh-CN" altLang="en-US" sz="1600" dirty="0"/>
                        <a:t>与实物不符。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更换</a:t>
                      </a:r>
                      <a:r>
                        <a:rPr lang="en-US" altLang="zh-CN" sz="1600" dirty="0"/>
                        <a:t>MSDS</a:t>
                      </a:r>
                      <a:r>
                        <a:rPr lang="zh-CN" altLang="en-US" sz="1600" dirty="0"/>
                        <a:t>，与物料信息一致。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66E7D234-9386-4F59-8B4D-ABB548FE18CC}"/>
              </a:ext>
            </a:extLst>
          </p:cNvPr>
          <p:cNvSpPr/>
          <p:nvPr/>
        </p:nvSpPr>
        <p:spPr>
          <a:xfrm>
            <a:off x="406400" y="92112"/>
            <a:ext cx="211512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职业健康问题项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A6059AE-33AA-4A93-9BE4-9D52FFB77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88" y="989669"/>
            <a:ext cx="3968571" cy="3060000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995C5808-8721-4710-905B-AAEBF9B0E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99370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危化品库紧急洗眼器未按周期点检。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将按月点检改为按周点检。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E4F59AED-987A-4DB9-BB2C-69A6714D5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28" y="989669"/>
            <a:ext cx="414550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8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2951" y="4348026"/>
          <a:ext cx="4304921" cy="215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总装厂各班组急救药品未按时点检且实物与点检表不符</a:t>
                      </a:r>
                      <a:r>
                        <a:rPr lang="zh-CN" altLang="en-US" sz="1600" dirty="0"/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按时点检，实物与点检表保持一致。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23623C49-C0A4-42A0-B7E5-47C4C7213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5412" y="403716"/>
            <a:ext cx="3060001" cy="4304921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7789D6CD-1CBA-4DC1-A9DF-B5BAA68F5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87478"/>
              </p:ext>
            </p:extLst>
          </p:nvPr>
        </p:nvGraphicFramePr>
        <p:xfrm>
          <a:off x="6869841" y="4344653"/>
          <a:ext cx="4312261" cy="2100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调试大棚多种化学品无</a:t>
                      </a:r>
                      <a:r>
                        <a:rPr lang="en-US" altLang="zh-CN" sz="1600" dirty="0"/>
                        <a:t>MSDS</a:t>
                      </a:r>
                      <a:r>
                        <a:rPr lang="zh-CN" altLang="en-US" sz="1600" dirty="0"/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展开排查，增加</a:t>
                      </a:r>
                      <a:r>
                        <a:rPr lang="en-US" altLang="zh-CN" sz="1600" dirty="0"/>
                        <a:t>MSDS</a:t>
                      </a:r>
                      <a:r>
                        <a:rPr lang="zh-CN" altLang="en-US" sz="1600" dirty="0"/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70077C5D-D8B1-4DC0-9EC7-331711A18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598" y="1026177"/>
            <a:ext cx="3814745" cy="3060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3C4A991-040F-43E0-8661-E5729090ED47}"/>
              </a:ext>
            </a:extLst>
          </p:cNvPr>
          <p:cNvSpPr/>
          <p:nvPr/>
        </p:nvSpPr>
        <p:spPr>
          <a:xfrm>
            <a:off x="406400" y="92112"/>
            <a:ext cx="211512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职业健康问题项</a:t>
            </a:r>
          </a:p>
        </p:txBody>
      </p:sp>
    </p:spTree>
    <p:extLst>
      <p:ext uri="{BB962C8B-B14F-4D97-AF65-F5344CB8AC3E}">
        <p14:creationId xmlns:p14="http://schemas.microsoft.com/office/powerpoint/2010/main" val="402786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总装厂补漆房职业危害告知牌数据未填写。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如实填写检测数据。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2951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总装厂底盘装配工位职业危害告知牌数据填写不规范。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按要求规范填写。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8AC5D62-CE3E-4166-874E-1D6EF057A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1" y="969893"/>
            <a:ext cx="4304920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D7787A-278D-4101-AB9A-11E292546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694" y="969893"/>
            <a:ext cx="4220774" cy="305999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DE7A6B1C-B1D9-4A34-B105-765CC3139795}"/>
              </a:ext>
            </a:extLst>
          </p:cNvPr>
          <p:cNvSpPr/>
          <p:nvPr/>
        </p:nvSpPr>
        <p:spPr>
          <a:xfrm>
            <a:off x="406400" y="92112"/>
            <a:ext cx="211512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职业健康问题项</a:t>
            </a:r>
          </a:p>
        </p:txBody>
      </p:sp>
    </p:spTree>
    <p:extLst>
      <p:ext uri="{BB962C8B-B14F-4D97-AF65-F5344CB8AC3E}">
        <p14:creationId xmlns:p14="http://schemas.microsoft.com/office/powerpoint/2010/main" val="217297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59417"/>
              </p:ext>
            </p:extLst>
          </p:nvPr>
        </p:nvGraphicFramePr>
        <p:xfrm>
          <a:off x="6867309" y="4360729"/>
          <a:ext cx="4220774" cy="2155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焊装车间主线焊烟吸尘器未规范使用。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规范使用职业病防护设备。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4974B0E8-BF16-4B08-A3B4-DDED18812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28" y="973511"/>
            <a:ext cx="3523135" cy="3060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76A70C39-588E-4758-BB71-F75F2BCD8BBC}"/>
              </a:ext>
            </a:extLst>
          </p:cNvPr>
          <p:cNvSpPr/>
          <p:nvPr/>
        </p:nvSpPr>
        <p:spPr>
          <a:xfrm>
            <a:off x="406400" y="92112"/>
            <a:ext cx="211512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职业健康问题项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31D013-B8D9-402D-A41D-8C95ED76A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62" y="973511"/>
            <a:ext cx="3924512" cy="3060000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A30A114-9AD6-44BF-9BE9-3F6CC1E9D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71320"/>
              </p:ext>
            </p:extLst>
          </p:nvPr>
        </p:nvGraphicFramePr>
        <p:xfrm>
          <a:off x="1109631" y="4360728"/>
          <a:ext cx="4220774" cy="2155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3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焊装车间职业卫公告栏平面分布图未按要求放置。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放置职业危害点位分布图。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12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B8C778D-3E47-42B1-A8D3-6879322A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453611"/>
              </p:ext>
            </p:extLst>
          </p:nvPr>
        </p:nvGraphicFramePr>
        <p:xfrm>
          <a:off x="1018144" y="4360729"/>
          <a:ext cx="431226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涂装车间一楼电泳检查工位女员工未佩戴发网。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按规范佩戴发网。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6A70C39-588E-4758-BB71-F75F2BCD8BBC}"/>
              </a:ext>
            </a:extLst>
          </p:cNvPr>
          <p:cNvSpPr/>
          <p:nvPr/>
        </p:nvSpPr>
        <p:spPr>
          <a:xfrm>
            <a:off x="406400" y="92112"/>
            <a:ext cx="211512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职业健康问题项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3E24575-89AA-4B28-8D27-92FF9FA14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92" y="973511"/>
            <a:ext cx="354736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B8C778D-3E47-42B1-A8D3-6879322A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282972"/>
              </p:ext>
            </p:extLst>
          </p:nvPr>
        </p:nvGraphicFramePr>
        <p:xfrm>
          <a:off x="1018144" y="4360729"/>
          <a:ext cx="4312261" cy="2100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检测车间</a:t>
                      </a:r>
                      <a:r>
                        <a:rPr lang="en-US" altLang="zh-CN" sz="1600" dirty="0"/>
                        <a:t>B</a:t>
                      </a:r>
                      <a:r>
                        <a:rPr lang="zh-CN" altLang="en-US" sz="1600" dirty="0"/>
                        <a:t>线一壁扇护罩损坏。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维修或更换护罩。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质量管理部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3E8AEFD-76AC-41D7-B132-0AC09364C471}"/>
              </a:ext>
            </a:extLst>
          </p:cNvPr>
          <p:cNvSpPr/>
          <p:nvPr/>
        </p:nvSpPr>
        <p:spPr>
          <a:xfrm>
            <a:off x="406400" y="92112"/>
            <a:ext cx="211512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其它类问题项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E4392F-AA78-4764-B452-F4BDA9B42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97" y="967271"/>
            <a:ext cx="3766154" cy="306000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67CA718E-B28B-49EA-9073-59A34535A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35579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营销支持部绝缘手套未检且已破损。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使用经检验合格绝缘手套。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营销支持部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A5C518DF-0D85-4936-BD06-0C4EDAFC2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72" y="967271"/>
            <a:ext cx="394241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8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-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15347</TotalTime>
  <Words>973</Words>
  <Application>Microsoft Office PowerPoint</Application>
  <PresentationFormat>宽屏</PresentationFormat>
  <Paragraphs>187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Microsoft YaHei Light</vt:lpstr>
      <vt:lpstr>Microsoft Yahei ui</vt:lpstr>
      <vt:lpstr>华文新魏</vt:lpstr>
      <vt:lpstr>宋体</vt:lpstr>
      <vt:lpstr>Microsoft YaHei</vt:lpstr>
      <vt:lpstr>Microsoft YaHei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胡宇</cp:lastModifiedBy>
  <cp:revision>510</cp:revision>
  <cp:lastPrinted>2019-11-20T10:19:20Z</cp:lastPrinted>
  <dcterms:created xsi:type="dcterms:W3CDTF">2019-01-29T06:54:19Z</dcterms:created>
  <dcterms:modified xsi:type="dcterms:W3CDTF">2025-04-09T08:01:14Z</dcterms:modified>
</cp:coreProperties>
</file>