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1827242" r:id="rId2"/>
    <p:sldId id="11827230" r:id="rId3"/>
    <p:sldId id="11827311" r:id="rId4"/>
    <p:sldId id="11827310" r:id="rId5"/>
    <p:sldId id="11827315" r:id="rId6"/>
    <p:sldId id="11827312" r:id="rId7"/>
    <p:sldId id="11827313" r:id="rId8"/>
    <p:sldId id="11827314" r:id="rId9"/>
    <p:sldId id="11827304" r:id="rId10"/>
    <p:sldId id="11827316" r:id="rId11"/>
    <p:sldId id="11827286" r:id="rId12"/>
    <p:sldId id="11827317" r:id="rId13"/>
    <p:sldId id="3660" r:id="rId14"/>
  </p:sldIdLst>
  <p:sldSz cx="12192000" cy="6858000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宇" initials="胡宇" lastIdx="4" clrIdx="0">
    <p:extLst>
      <p:ext uri="{19B8F6BF-5375-455C-9EA6-DF929625EA0E}">
        <p15:presenceInfo xmlns:p15="http://schemas.microsoft.com/office/powerpoint/2012/main" userId="胡宇" providerId="None"/>
      </p:ext>
    </p:extLst>
  </p:cmAuthor>
  <p:cmAuthor id="2" name="Beck Yan" initials="鄢备" lastIdx="9" clrIdx="1">
    <p:extLst>
      <p:ext uri="{19B8F6BF-5375-455C-9EA6-DF929625EA0E}">
        <p15:presenceInfo xmlns:p15="http://schemas.microsoft.com/office/powerpoint/2012/main" userId="Beck 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96A"/>
    <a:srgbClr val="E9EDF4"/>
    <a:srgbClr val="D2DEEF"/>
    <a:srgbClr val="FF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3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FD13-4FB1-0948-85BA-5A11402F2169}" type="datetimeFigureOut">
              <a:rPr kumimoji="1" lang="zh-CN" altLang="en-US" smtClean="0"/>
              <a:t>2025/1/9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0818-C728-BA4D-8580-A3546DC79DE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782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2691-AF77-6B42-9531-8F78406B8E12}" type="datetimeFigureOut">
              <a:rPr kumimoji="1" lang="zh-CN" altLang="en-US" smtClean="0"/>
              <a:t>2025/1/9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4E5F-4DAF-9644-807B-630D7E9011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4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94E5F-4DAF-9644-807B-630D7E9011D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513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" r="-328"/>
          <a:stretch/>
        </p:blipFill>
        <p:spPr>
          <a:xfrm>
            <a:off x="-25996" y="-36056"/>
            <a:ext cx="12276000" cy="6926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391682"/>
            <a:ext cx="103632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8" y="4021835"/>
            <a:ext cx="8534400" cy="587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spc="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2" y="4756845"/>
            <a:ext cx="3171825" cy="83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38DF39-B3F2-45DD-81B1-57DDE5C6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2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274320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图片占位符 2"/>
          <p:cNvSpPr>
            <a:spLocks noGrp="1"/>
          </p:cNvSpPr>
          <p:nvPr>
            <p:ph type="pic" idx="10"/>
          </p:nvPr>
        </p:nvSpPr>
        <p:spPr>
          <a:xfrm>
            <a:off x="4610100" y="590550"/>
            <a:ext cx="7267574" cy="539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254A13-5717-40E8-8919-1A83C0EEE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37472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37535F-707D-45AE-B630-ED70709C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0D5145B-7A74-48CD-9308-FB0F2179F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" r="-328"/>
          <a:stretch/>
        </p:blipFill>
        <p:spPr>
          <a:xfrm>
            <a:off x="-42298" y="0"/>
            <a:ext cx="12272557" cy="68719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710357" y="2875002"/>
            <a:ext cx="4771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Microsoft Yahei ui"/>
              </a:rPr>
              <a:t>THANKS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Microsoft Yahei ui"/>
            </a:endParaRPr>
          </a:p>
        </p:txBody>
      </p:sp>
    </p:spTree>
    <p:extLst>
      <p:ext uri="{BB962C8B-B14F-4D97-AF65-F5344CB8AC3E}">
        <p14:creationId xmlns:p14="http://schemas.microsoft.com/office/powerpoint/2010/main" val="296998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3" y="2391683"/>
            <a:ext cx="10363200" cy="1470026"/>
          </a:xfrm>
        </p:spPr>
        <p:txBody>
          <a:bodyPr anchor="b">
            <a:normAutofit/>
          </a:bodyPr>
          <a:lstStyle>
            <a:lvl1pPr algn="l">
              <a:defRPr sz="6827" b="1" spc="37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9" y="3918859"/>
            <a:ext cx="8534400" cy="587831"/>
          </a:xfrm>
        </p:spPr>
        <p:txBody>
          <a:bodyPr>
            <a:normAutofit/>
          </a:bodyPr>
          <a:lstStyle>
            <a:lvl1pPr marL="0" indent="0" algn="l">
              <a:buNone/>
              <a:defRPr sz="3033" b="1" spc="759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6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4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23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885828" y="5514976"/>
            <a:ext cx="1428750" cy="952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9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7" y="4562334"/>
            <a:ext cx="3171825" cy="831706"/>
          </a:xfrm>
        </p:spPr>
        <p:txBody>
          <a:bodyPr>
            <a:normAutofit/>
          </a:bodyPr>
          <a:lstStyle>
            <a:lvl1pPr marL="0" indent="0">
              <a:buNone/>
              <a:defRPr sz="151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>
              <a:buNone/>
              <a:defRPr sz="1518"/>
            </a:lvl2pPr>
            <a:lvl3pPr marL="1155931" indent="0">
              <a:buNone/>
              <a:defRPr sz="1266"/>
            </a:lvl3pPr>
            <a:lvl4pPr marL="1733896" indent="0">
              <a:buNone/>
              <a:defRPr sz="1138"/>
            </a:lvl4pPr>
            <a:lvl5pPr marL="2311861" indent="0">
              <a:buNone/>
              <a:defRPr sz="1138"/>
            </a:lvl5pPr>
            <a:lvl6pPr marL="2889825" indent="0">
              <a:buNone/>
              <a:defRPr sz="1138"/>
            </a:lvl6pPr>
            <a:lvl7pPr marL="3467792" indent="0">
              <a:buNone/>
              <a:defRPr sz="1138"/>
            </a:lvl7pPr>
            <a:lvl8pPr marL="4045757" indent="0">
              <a:buNone/>
              <a:defRPr sz="1138"/>
            </a:lvl8pPr>
            <a:lvl9pPr marL="4623721" indent="0">
              <a:buNone/>
              <a:defRPr sz="1138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2C3D74-7C37-42B9-9D66-6E1A0B4A8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27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192" y="349089"/>
            <a:ext cx="438912" cy="460116"/>
          </a:xfrm>
          <a:prstGeom prst="rect">
            <a:avLst/>
          </a:prstGeom>
        </p:spPr>
      </p:pic>
      <p:cxnSp>
        <p:nvCxnSpPr>
          <p:cNvPr id="12" name="直线连接符 11"/>
          <p:cNvCxnSpPr/>
          <p:nvPr userDrawn="1"/>
        </p:nvCxnSpPr>
        <p:spPr>
          <a:xfrm>
            <a:off x="372534" y="777929"/>
            <a:ext cx="10870001" cy="0"/>
          </a:xfrm>
          <a:prstGeom prst="line">
            <a:avLst/>
          </a:prstGeom>
          <a:ln w="9525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7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篇章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51596A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2" y="471529"/>
            <a:ext cx="645885" cy="677088"/>
          </a:xfrm>
          <a:prstGeom prst="rect">
            <a:avLst/>
          </a:prstGeom>
        </p:spPr>
      </p:pic>
      <p:cxnSp>
        <p:nvCxnSpPr>
          <p:cNvPr id="6" name="直线连接符 5"/>
          <p:cNvCxnSpPr/>
          <p:nvPr userDrawn="1"/>
        </p:nvCxnSpPr>
        <p:spPr>
          <a:xfrm>
            <a:off x="624782" y="3342455"/>
            <a:ext cx="930749" cy="0"/>
          </a:xfrm>
          <a:prstGeom prst="line">
            <a:avLst/>
          </a:prstGeom>
          <a:ln w="4445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5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5F0C66-3029-45FC-8DBC-36C19E25B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" r="-327"/>
          <a:stretch/>
        </p:blipFill>
        <p:spPr>
          <a:xfrm>
            <a:off x="-13384" y="-13970"/>
            <a:ext cx="12276000" cy="69117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2797175"/>
            <a:ext cx="10323512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4164013"/>
            <a:ext cx="10313987" cy="15001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E44743-09AD-49FC-AEAD-930E948497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F16795-DE06-48D3-8788-01CA7B419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文本占位符 2"/>
          <p:cNvSpPr>
            <a:spLocks noGrp="1"/>
          </p:cNvSpPr>
          <p:nvPr>
            <p:ph type="body" idx="10"/>
          </p:nvPr>
        </p:nvSpPr>
        <p:spPr>
          <a:xfrm>
            <a:off x="44577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内容占位符 3"/>
          <p:cNvSpPr>
            <a:spLocks noGrp="1"/>
          </p:cNvSpPr>
          <p:nvPr>
            <p:ph sz="half" idx="11"/>
          </p:nvPr>
        </p:nvSpPr>
        <p:spPr>
          <a:xfrm>
            <a:off x="44577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8429625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内容占位符 3"/>
          <p:cNvSpPr>
            <a:spLocks noGrp="1"/>
          </p:cNvSpPr>
          <p:nvPr>
            <p:ph sz="half" idx="13"/>
          </p:nvPr>
        </p:nvSpPr>
        <p:spPr>
          <a:xfrm>
            <a:off x="8429625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50ACB1-8701-4543-966D-9D65236DE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514351"/>
            <a:ext cx="2771775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90974" y="533400"/>
            <a:ext cx="7705725" cy="5448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2"/>
          <p:cNvSpPr>
            <a:spLocks noGrp="1"/>
          </p:cNvSpPr>
          <p:nvPr>
            <p:ph sz="half" idx="10"/>
          </p:nvPr>
        </p:nvSpPr>
        <p:spPr>
          <a:xfrm>
            <a:off x="609600" y="4181475"/>
            <a:ext cx="2771775" cy="181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0B4197-73CC-44A4-BAD6-81B17CE8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625" y="866775"/>
            <a:ext cx="2105025" cy="2543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7058025" y="887412"/>
            <a:ext cx="3162300" cy="12080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内容占位符 3"/>
          <p:cNvSpPr>
            <a:spLocks noGrp="1"/>
          </p:cNvSpPr>
          <p:nvPr>
            <p:ph sz="half" idx="14"/>
          </p:nvPr>
        </p:nvSpPr>
        <p:spPr>
          <a:xfrm>
            <a:off x="2771775" y="866775"/>
            <a:ext cx="2771775" cy="51244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5"/>
          </p:nvPr>
        </p:nvSpPr>
        <p:spPr>
          <a:xfrm>
            <a:off x="7058024" y="2881313"/>
            <a:ext cx="3171825" cy="1243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文本占位符 3"/>
          <p:cNvSpPr>
            <a:spLocks noGrp="1"/>
          </p:cNvSpPr>
          <p:nvPr>
            <p:ph type="body" sz="half" idx="16"/>
          </p:nvPr>
        </p:nvSpPr>
        <p:spPr>
          <a:xfrm>
            <a:off x="7058025" y="4729163"/>
            <a:ext cx="4067176" cy="12430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8" name="PA_直接连接符 7"/>
          <p:cNvCxnSpPr/>
          <p:nvPr userDrawn="1">
            <p:custDataLst>
              <p:tags r:id="rId1"/>
            </p:custDataLst>
          </p:nvPr>
        </p:nvCxnSpPr>
        <p:spPr>
          <a:xfrm>
            <a:off x="7069715" y="2794194"/>
            <a:ext cx="4018840" cy="0"/>
          </a:xfrm>
          <a:prstGeom prst="line">
            <a:avLst/>
          </a:prstGeom>
          <a:ln w="3175">
            <a:solidFill>
              <a:srgbClr val="0A1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3"/>
          <p:cNvSpPr>
            <a:spLocks noGrp="1"/>
          </p:cNvSpPr>
          <p:nvPr>
            <p:ph type="body" sz="half" idx="17"/>
          </p:nvPr>
        </p:nvSpPr>
        <p:spPr>
          <a:xfrm>
            <a:off x="7058024" y="2090738"/>
            <a:ext cx="3171825" cy="5667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内容占位符 3"/>
          <p:cNvSpPr>
            <a:spLocks noGrp="1"/>
          </p:cNvSpPr>
          <p:nvPr>
            <p:ph sz="half" idx="18"/>
          </p:nvPr>
        </p:nvSpPr>
        <p:spPr>
          <a:xfrm>
            <a:off x="447675" y="3457575"/>
            <a:ext cx="2095500" cy="25431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C89FCF-EB40-4E21-89F7-638E5EAC3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2"/>
          <p:cNvSpPr>
            <a:spLocks noGrp="1"/>
          </p:cNvSpPr>
          <p:nvPr>
            <p:ph type="pic" idx="10"/>
          </p:nvPr>
        </p:nvSpPr>
        <p:spPr>
          <a:xfrm>
            <a:off x="4610100" y="886690"/>
            <a:ext cx="7581900" cy="5098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394335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7"/>
          </p:nvPr>
        </p:nvSpPr>
        <p:spPr>
          <a:xfrm>
            <a:off x="619124" y="881063"/>
            <a:ext cx="3924301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88595B-7EB1-4547-A6B9-813A4D120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4350" y="612775"/>
            <a:ext cx="11182350" cy="259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7762875" y="352901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6"/>
          </p:nvPr>
        </p:nvSpPr>
        <p:spPr>
          <a:xfrm>
            <a:off x="523875" y="350996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/>
          </p:nvPr>
        </p:nvSpPr>
        <p:spPr>
          <a:xfrm>
            <a:off x="2905125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文本占位符 3"/>
          <p:cNvSpPr>
            <a:spLocks noGrp="1"/>
          </p:cNvSpPr>
          <p:nvPr>
            <p:ph type="body" sz="half" idx="18"/>
          </p:nvPr>
        </p:nvSpPr>
        <p:spPr>
          <a:xfrm>
            <a:off x="5314950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5BC35D-B145-43DA-8FEA-C7572AC84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8" r:id="rId13"/>
    <p:sldLayoutId id="2147483690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58"/>
            <a:ext cx="12192000" cy="6890544"/>
          </a:xfrm>
          <a:prstGeom prst="rect">
            <a:avLst/>
          </a:prstGeom>
        </p:spPr>
      </p:pic>
      <p:sp>
        <p:nvSpPr>
          <p:cNvPr id="11" name="标题 3">
            <a:extLst>
              <a:ext uri="{FF2B5EF4-FFF2-40B4-BE49-F238E27FC236}">
                <a16:creationId xmlns:a16="http://schemas.microsoft.com/office/drawing/2014/main" id="{970BF442-D33F-4150-8437-B3814C87B8B9}"/>
              </a:ext>
            </a:extLst>
          </p:cNvPr>
          <p:cNvSpPr txBox="1">
            <a:spLocks/>
          </p:cNvSpPr>
          <p:nvPr/>
        </p:nvSpPr>
        <p:spPr>
          <a:xfrm>
            <a:off x="1534495" y="1399145"/>
            <a:ext cx="9123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sz="3200" b="0" i="0" u="none" baseline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800" b="1" dirty="0"/>
              <a:t>关于</a:t>
            </a:r>
            <a:r>
              <a:rPr lang="en-US" altLang="zh-CN" sz="4800" b="1" dirty="0"/>
              <a:t>1.9</a:t>
            </a:r>
            <a:r>
              <a:rPr lang="zh-CN" altLang="en-US" sz="4800" b="1" dirty="0"/>
              <a:t>月度综合安全检查的通报</a:t>
            </a: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48577E3B-FE76-4511-862C-0CB1D6E4F266}"/>
              </a:ext>
            </a:extLst>
          </p:cNvPr>
          <p:cNvSpPr txBox="1">
            <a:spLocks/>
          </p:cNvSpPr>
          <p:nvPr/>
        </p:nvSpPr>
        <p:spPr>
          <a:xfrm>
            <a:off x="864598" y="4538431"/>
            <a:ext cx="4180032" cy="556371"/>
          </a:xfrm>
          <a:prstGeom prst="rect">
            <a:avLst/>
          </a:prstGeom>
        </p:spPr>
        <p:txBody>
          <a:bodyPr vert="horz" lIns="139334" tIns="69667" rIns="139334" bIns="69667" rtlCol="0" anchor="ctr"/>
          <a:lstStyle>
            <a:defPPr>
              <a:defRPr lang="en-US"/>
            </a:defPPr>
            <a:lvl1pPr marL="0" algn="ctr" defTabSz="432008" rtl="0" eaLnBrk="1" latinLnBrk="0" hangingPunct="1">
              <a:defRPr sz="9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B8075D2-6C63-4EA5-A417-D182F844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98" y="4034633"/>
            <a:ext cx="619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新魏" panose="02010800040101010101" pitchFamily="2" charset="-122"/>
              </a:rPr>
              <a:t>公司安委会办公室</a:t>
            </a:r>
          </a:p>
        </p:txBody>
      </p:sp>
      <p:cxnSp>
        <p:nvCxnSpPr>
          <p:cNvPr id="14" name="直线连接符 19">
            <a:extLst>
              <a:ext uri="{FF2B5EF4-FFF2-40B4-BE49-F238E27FC236}">
                <a16:creationId xmlns:a16="http://schemas.microsoft.com/office/drawing/2014/main" id="{4E18EF91-51FE-448A-A224-2D2A272210D5}"/>
              </a:ext>
            </a:extLst>
          </p:cNvPr>
          <p:cNvCxnSpPr>
            <a:cxnSpLocks/>
          </p:cNvCxnSpPr>
          <p:nvPr/>
        </p:nvCxnSpPr>
        <p:spPr>
          <a:xfrm>
            <a:off x="928866" y="3627629"/>
            <a:ext cx="2190254" cy="0"/>
          </a:xfrm>
          <a:prstGeom prst="line">
            <a:avLst/>
          </a:prstGeom>
          <a:ln w="2540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8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920448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检测车间淋雨房改造管道标识不规范。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按公司统一要求张贴。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郑州多元（质量管理部）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05356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检测车间</a:t>
                      </a:r>
                      <a:r>
                        <a:rPr lang="en-US" altLang="zh-CN" sz="1600" dirty="0"/>
                        <a:t>A11</a:t>
                      </a:r>
                      <a:r>
                        <a:rPr lang="zh-CN" altLang="en-US" sz="1600" dirty="0"/>
                        <a:t>柱消火栓点检对照卡脱落。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重新安装点检对照卡。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质量管理部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4410C326-EC9C-4045-A501-78C3DEFB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87" y="979974"/>
            <a:ext cx="3734848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653853-5ADB-4094-AEBA-312084506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83" y="979974"/>
            <a:ext cx="363039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1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66240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A</a:t>
                      </a:r>
                      <a:r>
                        <a:rPr lang="zh-CN" altLang="en-US" sz="1600" dirty="0"/>
                        <a:t>线</a:t>
                      </a:r>
                      <a:r>
                        <a:rPr lang="en-US" altLang="zh-CN" sz="1600" dirty="0"/>
                        <a:t>F05</a:t>
                      </a:r>
                      <a:r>
                        <a:rPr lang="zh-CN" altLang="en-US" sz="1600" dirty="0"/>
                        <a:t>工位冷媒防倾倒措施不规范。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规范设置防倾倒措施。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34410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返修车间</a:t>
                      </a:r>
                      <a:r>
                        <a:rPr lang="en-US" altLang="zh-CN" sz="1600" dirty="0"/>
                        <a:t>A12</a:t>
                      </a:r>
                      <a:r>
                        <a:rPr lang="zh-CN" altLang="en-US" sz="1600" dirty="0"/>
                        <a:t>柱动力柜电缆孔洞未封堵。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封堵孔洞。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BE5AC2E5-C654-4D7D-A27C-DE48AA64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38" y="979974"/>
            <a:ext cx="3629946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EA5639E-2D0F-4165-A90E-A62E9E3E3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159" y="979974"/>
            <a:ext cx="377184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6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2899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总装车间车桥分装区手动葫芦多处防撞胶垫缺失。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展开排查，安装防撞胶垫。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CEAC80B2-96A2-4D0A-919E-B7682ECB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79974"/>
            <a:ext cx="386930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0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74A1E70-D166-074D-A2F9-B761D762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395" y="5824010"/>
            <a:ext cx="2112467" cy="299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2928" tIns="41463" rIns="82928" bIns="41463">
            <a:spAutoFit/>
          </a:bodyPr>
          <a:lstStyle/>
          <a:p>
            <a:pPr algn="ctr" defTabSz="685783">
              <a:spcBef>
                <a:spcPct val="10000"/>
              </a:spcBef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geelycv.com</a:t>
            </a:r>
            <a:endParaRPr lang="zh-CN" altLang="en-US" sz="1400" noProof="1">
              <a:solidFill>
                <a:schemeClr val="tx1">
                  <a:lumMod val="95000"/>
                  <a:lumOff val="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04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AE29C561-3D52-4E1A-921C-B5292B1390EF}"/>
              </a:ext>
            </a:extLst>
          </p:cNvPr>
          <p:cNvSpPr txBox="1">
            <a:spLocks noChangeArrowheads="1"/>
          </p:cNvSpPr>
          <p:nvPr/>
        </p:nvSpPr>
        <p:spPr>
          <a:xfrm>
            <a:off x="4779380" y="1080377"/>
            <a:ext cx="2160587" cy="596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通    报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B682E8-E268-44E1-A643-97FC3141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05" y="1677277"/>
            <a:ext cx="11002354" cy="27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8-9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安委会办公室组织开展了月度安全检查，检查项目涵盖了安全、消防、环保、交通、职业健康、重要危险源及重大事故隐患等。请各单位对照通报中指出的问题点，展开属地排查，及时落实整改，确保整改质量，并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日下班前将整改计划报安环备案。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现将检查情况通报如下：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FC08660-FF0E-4FDF-B527-94A3831DF57B}"/>
              </a:ext>
            </a:extLst>
          </p:cNvPr>
          <p:cNvCxnSpPr>
            <a:cxnSpLocks/>
          </p:cNvCxnSpPr>
          <p:nvPr/>
        </p:nvCxnSpPr>
        <p:spPr>
          <a:xfrm>
            <a:off x="581892" y="3352800"/>
            <a:ext cx="1062181" cy="1"/>
          </a:xfrm>
          <a:prstGeom prst="line">
            <a:avLst/>
          </a:prstGeom>
          <a:ln w="76200">
            <a:solidFill>
              <a:srgbClr val="5159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96542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动力站房水泵</a:t>
                      </a:r>
                      <a:r>
                        <a:rPr lang="en-US" altLang="zh-CN" sz="1600" dirty="0"/>
                        <a:t>1</a:t>
                      </a:r>
                      <a:r>
                        <a:rPr lang="zh-CN" altLang="en-US" sz="1600" dirty="0"/>
                        <a:t>动力柜浪涌保护器故障。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维修或更换浪涌保护器。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30409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车架车间东侧光伏材料区灭火器欠压。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展开排查，更换合格灭火器。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南充融腾（装备工程部）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A20C0C46-FA69-4F76-9244-D4DA65792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46" y="979974"/>
            <a:ext cx="3855729" cy="30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2EFD7-CCCC-48C2-B6C2-271E951A2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041" y="979974"/>
            <a:ext cx="332007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9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21745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总装车间高位货架区作业人员未佩戴安全帽。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规范佩戴劳动防护用品。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A907BADC-F289-457C-9B45-7C7A13DD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07" y="979974"/>
            <a:ext cx="3538407" cy="306000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B9B9DE6-69A2-46C0-92E1-5812725C0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005602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焊装车间气瓶存放区域超量存放，空瓶、满瓶混放。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规范存放。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AD533B66-DD63-48C1-B20D-DF4FF542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362" y="979974"/>
            <a:ext cx="371343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5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51751"/>
              </p:ext>
            </p:extLst>
          </p:nvPr>
        </p:nvGraphicFramePr>
        <p:xfrm>
          <a:off x="1022951" y="4348026"/>
          <a:ext cx="4304921" cy="215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丙类库微型消防站处绝缘救援钩未规范放置（断开）。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使救援钩处于完整状态，便于应急时快速使用。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吉速物流（生产管理部）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B9B9DE6-69A2-46C0-92E1-5812725C0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51732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焊装车间物流区</a:t>
                      </a:r>
                      <a:r>
                        <a:rPr lang="en-US" altLang="zh-CN" sz="1600" dirty="0"/>
                        <a:t>D28/1</a:t>
                      </a:r>
                      <a:r>
                        <a:rPr lang="zh-CN" altLang="en-US" sz="1600" dirty="0"/>
                        <a:t>柱物料框堆码不稳固。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规范堆码。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62C67B08-A605-4B85-AA1A-3310CF67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00" y="979974"/>
            <a:ext cx="3565622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1659E5-9C0E-4076-A961-12579D7A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800" y="979974"/>
            <a:ext cx="369456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27961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冲压件存放区</a:t>
                      </a:r>
                      <a:r>
                        <a:rPr lang="en-US" altLang="zh-CN" sz="1600" dirty="0"/>
                        <a:t>G39</a:t>
                      </a:r>
                      <a:r>
                        <a:rPr lang="zh-CN" altLang="en-US" sz="1600" dirty="0"/>
                        <a:t>柱电缆桥架未跨接。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展开排查，规范跨接。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涂装厂（冲压车间）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B9B9DE6-69A2-46C0-92E1-5812725C0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66821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</a:t>
                      </a:r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楼</a:t>
                      </a:r>
                      <a:r>
                        <a:rPr lang="en-US" altLang="zh-CN" sz="1600" dirty="0"/>
                        <a:t>2J20</a:t>
                      </a:r>
                      <a:r>
                        <a:rPr lang="zh-CN" altLang="en-US" sz="1600" dirty="0"/>
                        <a:t>、</a:t>
                      </a:r>
                      <a:r>
                        <a:rPr lang="en-US" altLang="zh-CN" sz="1600" dirty="0"/>
                        <a:t>2F20</a:t>
                      </a:r>
                      <a:r>
                        <a:rPr lang="zh-CN" altLang="en-US" sz="1600" dirty="0"/>
                        <a:t>柱配电箱隔离开关手柄缺失。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安装隔离开关手柄。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C8689233-CE2E-48C7-96E8-0A269FDF0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554" y="979974"/>
            <a:ext cx="3545714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9DB04CA-8634-4829-8DD7-D98410A36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441" y="979974"/>
            <a:ext cx="371727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3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782558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</a:t>
                      </a:r>
                      <a:r>
                        <a:rPr lang="en-US" altLang="zh-CN" sz="1600" dirty="0"/>
                        <a:t>1</a:t>
                      </a:r>
                      <a:r>
                        <a:rPr lang="zh-CN" altLang="en-US" sz="1600" dirty="0"/>
                        <a:t>楼</a:t>
                      </a:r>
                      <a:r>
                        <a:rPr lang="en-US" altLang="zh-CN" sz="1600" dirty="0"/>
                        <a:t>A25</a:t>
                      </a:r>
                      <a:r>
                        <a:rPr lang="zh-CN" altLang="en-US" sz="1600" dirty="0"/>
                        <a:t>柱天然气管道压力表缺失。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安装压力表并定期检验。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B9B9DE6-69A2-46C0-92E1-5812725C0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89223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</a:t>
                      </a:r>
                      <a:r>
                        <a:rPr lang="en-US" altLang="zh-CN" sz="1600" dirty="0"/>
                        <a:t>1</a:t>
                      </a:r>
                      <a:r>
                        <a:rPr lang="zh-CN" altLang="en-US" sz="1600" dirty="0"/>
                        <a:t>楼两处洗眼器无使用说明。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张贴使用说明。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4C47679B-9F1D-4786-A453-89BD891B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63" y="979974"/>
            <a:ext cx="3417895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DE2A272-7168-4DD1-BBA6-6FB68EF94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849" y="979974"/>
            <a:ext cx="357246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55932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</a:t>
                      </a:r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楼</a:t>
                      </a:r>
                      <a:r>
                        <a:rPr lang="en-US" altLang="zh-CN" sz="1600" dirty="0"/>
                        <a:t>TZ-13</a:t>
                      </a:r>
                      <a:r>
                        <a:rPr lang="zh-CN" altLang="en-US" sz="1600" dirty="0"/>
                        <a:t>笼梯锁扣损坏。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更换或维修锁扣。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B9B9DE6-69A2-46C0-92E1-5812725C0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36840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</a:t>
                      </a:r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楼两台强冷换气装置电机无转向标识。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张贴转向标识。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46F72948-3975-47EA-BB73-CA04196D8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76" y="979974"/>
            <a:ext cx="3585670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970C50-1F44-4613-BEA9-154595AAA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339" y="979974"/>
            <a:ext cx="341348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56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</a:t>
                      </a:r>
                      <a:r>
                        <a:rPr lang="en-US" altLang="zh-CN" sz="1600" dirty="0"/>
                        <a:t>5</a:t>
                      </a:r>
                      <a:r>
                        <a:rPr lang="zh-CN" altLang="en-US" sz="1600" dirty="0"/>
                        <a:t>号笼梯未锁闭。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立即锁闭，加强管理。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41297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</a:t>
                      </a:r>
                      <a:r>
                        <a:rPr lang="en-US" altLang="zh-CN" sz="1600" dirty="0"/>
                        <a:t>3</a:t>
                      </a:r>
                      <a:r>
                        <a:rPr lang="zh-CN" altLang="en-US" sz="1600" dirty="0"/>
                        <a:t>号笼梯与安全管控看板干涉。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调整安全管控看板位置。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A3C8B5C5-EF88-4AC2-88C0-455A47708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87" y="979974"/>
            <a:ext cx="3337248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B01D17-7090-4988-AAD7-2132D089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562" y="979974"/>
            <a:ext cx="361903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3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-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21967</TotalTime>
  <Words>862</Words>
  <Application>Microsoft Office PowerPoint</Application>
  <PresentationFormat>宽屏</PresentationFormat>
  <Paragraphs>160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Microsoft YaHei Light</vt:lpstr>
      <vt:lpstr>Microsoft Yahei ui</vt:lpstr>
      <vt:lpstr>华文新魏</vt:lpstr>
      <vt:lpstr>宋体</vt:lpstr>
      <vt:lpstr>Microsoft YaHei</vt:lpstr>
      <vt:lpstr>Microsoft YaHei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胡宇</cp:lastModifiedBy>
  <cp:revision>811</cp:revision>
  <cp:lastPrinted>2019-11-20T10:19:20Z</cp:lastPrinted>
  <dcterms:created xsi:type="dcterms:W3CDTF">2019-01-29T06:54:19Z</dcterms:created>
  <dcterms:modified xsi:type="dcterms:W3CDTF">2025-01-09T09:23:17Z</dcterms:modified>
</cp:coreProperties>
</file>