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854" r:id="rId4"/>
    <p:sldId id="858" r:id="rId5"/>
    <p:sldId id="859" r:id="rId6"/>
    <p:sldId id="863" r:id="rId7"/>
    <p:sldId id="862" r:id="rId8"/>
    <p:sldId id="857" r:id="rId9"/>
    <p:sldId id="873" r:id="rId10"/>
    <p:sldId id="875" r:id="rId11"/>
    <p:sldId id="316" r:id="rId12"/>
  </p:sldIdLst>
  <p:sldSz cx="12192000" cy="6858000"/>
  <p:notesSz cx="6735445" cy="9865995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舒安" initials="s" lastIdx="1" clrIdx="0"/>
  <p:cmAuthor id="7" name="a" initials="a" lastIdx="1" clrIdx="0"/>
  <p:cmAuthor id="1" name="黄 鹏飞" initials="黄" lastIdx="1" clrIdx="0"/>
  <p:cmAuthor id="8" name="未知用户4" initials="未" lastIdx="23" clrIdx="0"/>
  <p:cmAuthor id="2" name="韩永庆" initials="韩永庆" lastIdx="1" clrIdx="1"/>
  <p:cmAuthor id="9" name="康 嘉琪" initials="康" lastIdx="1" clrIdx="2"/>
  <p:cmAuthor id="3" name="姜伟光" initials="姜" lastIdx="1" clrIdx="0"/>
  <p:cmAuthor id="4" name="Administrator" initials="A" lastIdx="1" clrIdx="0"/>
  <p:cmAuthor id="5" name="焦鑫" initials="焦鑫" lastIdx="4" clrIdx="2"/>
  <p:cmAuthor id="6" name="未知用户1" initials="未" lastIdx="2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CE8"/>
    <a:srgbClr val="CDD7CE"/>
    <a:srgbClr val="FFFFFF"/>
    <a:srgbClr val="286A44"/>
    <a:srgbClr val="FDE0A2"/>
    <a:srgbClr val="2A7A3D"/>
    <a:srgbClr val="011E28"/>
    <a:srgbClr val="65CA7D"/>
    <a:srgbClr val="1F5C2E"/>
    <a:srgbClr val="023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69" autoAdjust="0"/>
    <p:restoredTop sz="89487" autoAdjust="0"/>
  </p:normalViewPr>
  <p:slideViewPr>
    <p:cSldViewPr snapToGrid="0">
      <p:cViewPr varScale="1">
        <p:scale>
          <a:sx n="77" d="100"/>
          <a:sy n="77" d="100"/>
        </p:scale>
        <p:origin x="518" y="62"/>
      </p:cViewPr>
      <p:guideLst>
        <p:guide orient="horz" pos="346"/>
        <p:guide pos="39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459B2-E2C9-4794-968F-2570E85B8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4A756-1D81-4422-B534-5577298161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9575" y="1233488"/>
            <a:ext cx="5916613" cy="3328987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20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189" y="176867"/>
            <a:ext cx="10515600" cy="58961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  严禁外传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66445"/>
            <a:ext cx="12192000" cy="6091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580" y="76200"/>
            <a:ext cx="2376170" cy="596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84765" y="6445885"/>
            <a:ext cx="191198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>
              <a:defRPr/>
            </a:pPr>
            <a:r>
              <a:rPr lang="zh-CN" altLang="en-US" sz="1200">
                <a:solidFill>
                  <a:srgbClr val="898989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内部资料、严禁</a:t>
            </a:r>
            <a:r>
              <a:rPr lang="zh-CN" altLang="en-US" sz="1200" dirty="0">
                <a:solidFill>
                  <a:srgbClr val="898989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外传│</a:t>
            </a:r>
            <a:fld id="{9CB7CCFC-A1E5-4818-BFF1-9B9206D2AE6D}" type="slidenum">
              <a:rPr lang="zh-CN" altLang="en-US" sz="1200" dirty="0" smtClean="0">
                <a:solidFill>
                  <a:srgbClr val="898989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</a:fld>
            <a:endParaRPr lang="zh-CN" altLang="en-US" sz="1200" dirty="0">
              <a:solidFill>
                <a:srgbClr val="898989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  严禁外传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92813" y="356659"/>
            <a:ext cx="3682960" cy="384043"/>
          </a:xfrm>
        </p:spPr>
        <p:txBody>
          <a:bodyPr lIns="0" tIns="0" rIns="0" bIns="0">
            <a:normAutofit/>
          </a:bodyPr>
          <a:lstStyle>
            <a:lvl1pPr algn="l"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单击此处添加标题文本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167465" y="88419"/>
            <a:ext cx="38400" cy="38404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90053" y="88419"/>
            <a:ext cx="38400" cy="384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806593" y="88419"/>
            <a:ext cx="38400" cy="3840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1162128" y="88420"/>
            <a:ext cx="38400" cy="38404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7" name="图片 6" descr="29周年彩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47767" y="68580"/>
            <a:ext cx="2000408" cy="672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内部资料   严禁外传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487" y="146139"/>
            <a:ext cx="3706879" cy="930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02435" y="2338264"/>
            <a:ext cx="9187130" cy="175432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《工程安全质量巡检管理办法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（2021年V1.0版）》宣贯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9748" y="4916999"/>
            <a:ext cx="3031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运营管理部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47"/>
    </mc:Choice>
    <mc:Fallback>
      <p:transition spd="slow" advTm="1344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487" y="146139"/>
            <a:ext cx="3706879" cy="930395"/>
          </a:xfrm>
          <a:prstGeom prst="rect">
            <a:avLst/>
          </a:prstGeom>
        </p:spPr>
      </p:pic>
      <p:sp>
        <p:nvSpPr>
          <p:cNvPr id="4" name="TextBox 6"/>
          <p:cNvSpPr txBox="1"/>
          <p:nvPr/>
        </p:nvSpPr>
        <p:spPr>
          <a:xfrm>
            <a:off x="1050963" y="2630536"/>
            <a:ext cx="10399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-200" dirty="0">
                <a:solidFill>
                  <a:schemeClr val="bg1"/>
                </a:solidFill>
              </a:rPr>
              <a:t>谢谢！</a:t>
            </a:r>
            <a:endParaRPr lang="en-US" altLang="zh-CN" sz="7200" b="1" spc="-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402"/>
    </mc:Choice>
    <mc:Fallback>
      <p:transition spd="slow" advTm="1840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01</a:t>
            </a:r>
            <a:r>
              <a:rPr lang="zh-CN" altLang="en-US" dirty="0"/>
              <a:t>工程巡检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管理办法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0550" y="2077720"/>
            <a:ext cx="6570888" cy="2907641"/>
            <a:chOff x="1062" y="3332"/>
            <a:chExt cx="10348" cy="4579"/>
          </a:xfrm>
        </p:grpSpPr>
        <p:sp>
          <p:nvSpPr>
            <p:cNvPr id="5" name="标题1"/>
            <p:cNvSpPr>
              <a:spLocks noChangeArrowheads="1"/>
            </p:cNvSpPr>
            <p:nvPr/>
          </p:nvSpPr>
          <p:spPr bwMode="gray">
            <a:xfrm>
              <a:off x="1062" y="3332"/>
              <a:ext cx="4185" cy="1333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考核时间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标题2"/>
            <p:cNvSpPr>
              <a:spLocks noChangeArrowheads="1"/>
            </p:cNvSpPr>
            <p:nvPr/>
          </p:nvSpPr>
          <p:spPr bwMode="gray">
            <a:xfrm>
              <a:off x="1092" y="4950"/>
              <a:ext cx="4165" cy="1333"/>
            </a:xfrm>
            <a:prstGeom prst="roundRect">
              <a:avLst>
                <a:gd name="adj" fmla="val 11921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主要考核对象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标题3"/>
            <p:cNvSpPr>
              <a:spLocks noChangeArrowheads="1"/>
            </p:cNvSpPr>
            <p:nvPr/>
          </p:nvSpPr>
          <p:spPr bwMode="gray">
            <a:xfrm>
              <a:off x="1062" y="6579"/>
              <a:ext cx="4194" cy="1331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考核依据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1"/>
            <p:cNvSpPr>
              <a:spLocks noChangeArrowheads="1"/>
            </p:cNvSpPr>
            <p:nvPr/>
          </p:nvSpPr>
          <p:spPr bwMode="gray">
            <a:xfrm>
              <a:off x="5332" y="3332"/>
              <a:ext cx="6037" cy="1333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prstDash val="sysDot"/>
                  <a:round/>
                </a14:hiddenLine>
              </a:ext>
            </a:ex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区域所有项目从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“2021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发文之日起开始执行本管理办法。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2"/>
            <p:cNvSpPr>
              <a:spLocks noChangeArrowheads="1"/>
            </p:cNvSpPr>
            <p:nvPr/>
          </p:nvSpPr>
          <p:spPr bwMode="gray">
            <a:xfrm>
              <a:off x="5337" y="4932"/>
              <a:ext cx="6033" cy="1333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prstDash val="sysDot"/>
                  <a:round/>
                </a14:hiddenLine>
              </a:ext>
            </a:ex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项目总、工程经理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、总包项目经理、监理单位总监等主要管理人员。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3"/>
            <p:cNvSpPr>
              <a:spLocks noChangeArrowheads="1"/>
            </p:cNvSpPr>
            <p:nvPr/>
          </p:nvSpPr>
          <p:spPr bwMode="ltGray">
            <a:xfrm>
              <a:off x="5371" y="6587"/>
              <a:ext cx="6038" cy="1321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prstDash val="sysDot"/>
                  <a:round/>
                </a14:hiddenLine>
              </a:ext>
            </a:extLst>
          </p:spPr>
          <p:txBody>
            <a:bodyPr lIns="91404" tIns="45701" rIns="91404" bIns="4570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集团工程巡检管理办法、集团工程奖罚管理办法、运营管理制度等。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384" t="626" r="8179" b="6584"/>
          <a:stretch>
            <a:fillRect/>
          </a:stretch>
        </p:blipFill>
        <p:spPr>
          <a:xfrm>
            <a:off x="7558405" y="1275715"/>
            <a:ext cx="4219575" cy="5034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02</a:t>
            </a:r>
            <a:r>
              <a:rPr lang="zh-CN" altLang="en-US" dirty="0"/>
              <a:t>工程巡检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处罚细则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96545" y="838835"/>
          <a:ext cx="11635740" cy="6201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220"/>
                <a:gridCol w="526415"/>
                <a:gridCol w="3950335"/>
                <a:gridCol w="2329180"/>
                <a:gridCol w="2327275"/>
                <a:gridCol w="2139315"/>
              </a:tblGrid>
              <a:tr h="213360"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事由</a:t>
                      </a:r>
                      <a:endParaRPr 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管理明细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项目部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总包单位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监理单位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豁免机制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</a:tr>
              <a:tr h="975360">
                <a:tc rowSpan="7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集团巡检排名（标段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倒一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项目总、工程经理/安全专岗经理当月或次月区域大会通报批评，安全、质量维度各处罚3000元。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工程经理降职（高于集团均分可豁免）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安全、质量维度各处罚1万元，抽调工程安全、质量管理人员参与区域联检不少于一轮。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安全、质量维度各处罚2000元，抽调管理人员参与区域联检不少于一轮。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2021年第三季度巡检标段综合得分达到84分且巡检中未发  生风险预警则可豁免。第四季度起，豁免分数值每轮递增0.2分。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85344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倒二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项目总、工程经理/安全专岗经理当月或次月区域大会通报批评，安全、质量维度各处罚2000元。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工程经理降职（高于集团均分可豁免）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安全、质量维度各处罚8000元，抽调工程安全、质量管理人员参与区域联检不少于一轮。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安全、质量维度各处罚1000元，抽调管理人员参与区域联检不少于一轮。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66992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排名下滑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连续两次同一标段巡检</a:t>
                      </a: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综合排名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下降5名及以上且低于本轮标段综合平均分的标段：对项目总/工程经理/安全专岗经理共处罚10000元。（例：某标段一季度巡检标段综合排名第二；二季度巡检标段综合排名第七且得分低于标段综合平均分，则进行处罚。）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对总包处罚20000元，监理处罚5000元。</a:t>
                      </a:r>
                      <a:endParaRPr lang="en-US" altLang="en-US" sz="14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106680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连续两次同一标段巡检</a:t>
                      </a: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安全维度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得分下降且低于84分或连续两次上升后仍低于84分：对项目总/工程经理/安全专岗经理共处罚3000元。（例：某标段一季度巡检安全维度得分85分；二季度巡检安全维度得分83分，则进行处罚。或某标段一季度巡检安全维度得分81分，二季度巡检安全得分83分，则二季度不处罚；三季度巡检安全得分若大于84分，则不处罚；若小于84分，则进行处罚。）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对总包处罚5000元，监理处罚1000元。</a:t>
                      </a:r>
                      <a:endParaRPr lang="en-US" altLang="en-US" sz="14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42672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连续两次同一标段巡检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质量维度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得分下降且低于83分或连续两次上升但得分低于83分：对项目总、工程经理共处罚3000元。对总包处罚5000元，监理处罚1000元。</a:t>
                      </a:r>
                      <a:endParaRPr lang="en-US" altLang="en-US" sz="14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6400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连续两次同一标段标段巡检：甲方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管理行为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维度得分下降且低于86分：对项目总/工程经理共处罚2000元；总包管理行为得分下降且低于83分，对总包处罚5000元；监理管理行为得分下降且低于80分，对监理单位处罚1000。</a:t>
                      </a:r>
                      <a:endParaRPr lang="en-US" altLang="en-US" sz="14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83756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连续倒数2名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项目总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降职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，工程经理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降职，薪资各降低一档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约谈总包单位分管领导，暂停半年在本区域招投标，更换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项目经理（实际负责人）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约谈监理单位分管领导，更换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总监（实际负责人）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02</a:t>
            </a:r>
            <a:r>
              <a:rPr lang="zh-CN" altLang="en-US" dirty="0"/>
              <a:t>工程巡检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处罚细则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87020" y="1032510"/>
          <a:ext cx="11452860" cy="5434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6655"/>
                <a:gridCol w="1191895"/>
                <a:gridCol w="3298190"/>
                <a:gridCol w="3137535"/>
                <a:gridCol w="2648585"/>
              </a:tblGrid>
              <a:tr h="2133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事由</a:t>
                      </a:r>
                      <a:endParaRPr 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管理明细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项目部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总包单位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监理单位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</a:tr>
              <a:tr h="80073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零分项及一二类问题（区域巡检</a:t>
                      </a:r>
                      <a:r>
                        <a:rPr 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组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为抽查）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区域/集团零分项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每项处罚1000/2000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每项处罚3000/5000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每项处罚1000/2000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6527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区域/集团一类问题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每项处罚500/1000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每项处罚2000/3000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每项处罚500/1000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6527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区域/集团二类问题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每项处罚200/500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每项处罚500/1000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每项处罚200/500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119507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被列为集团安全质量黄、红、黑色风险预警标段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黄色预警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区域通报批评，项目总、工程经理当月或次月工程大会检讨。处罚2000元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区域通报批评，发函至总包上级公司给予批评。处罚5000元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区域通报批评。处罚2000元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44132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红色预警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区域通报批评，项目总当月或次月区域大会检讨，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工程经理降职。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处罚3000元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发函至总包上级公司给予批评。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更换项目经理（实际负责人）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处罚8000元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发函至监理公司给予批评。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更换总监（实际负责人）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处罚3000元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84709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黑色预警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区域通报批评，评估项目团队是否具备任职资格。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项目总降职，工程经理免职。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处罚4000元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要求更换施工单位项目经理（实际负责人）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，暂停半年在川中区域投标资格。处罚10000元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要求更换总监（实际负责人）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，禁止该公司下年度的投标入围资格，暂停该公司（已入围）的面试资格。处罚4000元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02</a:t>
            </a:r>
            <a:r>
              <a:rPr lang="zh-CN" altLang="en-US" dirty="0"/>
              <a:t>工程巡检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处罚细则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43535" y="946785"/>
          <a:ext cx="11303635" cy="5668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0780"/>
                <a:gridCol w="1268095"/>
                <a:gridCol w="3162935"/>
                <a:gridCol w="3098165"/>
                <a:gridCol w="2613660"/>
              </a:tblGrid>
              <a:tr h="2133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事由</a:t>
                      </a:r>
                      <a:endParaRPr 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管理明细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solidFill>
                        <a:prstClr val="black"/>
                      </a:solidFill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21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项目部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总包单位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监理单位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0A2"/>
                    </a:solidFill>
                  </a:tcPr>
                </a:tc>
              </a:tr>
              <a:tr h="45720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“拉闸停工”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区域拉闸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每次处罚2000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每次处罚3000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每次处罚1000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23622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集团拉闸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每次处罚4000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每次处罚20000，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更换施工单位项目经理（实际负责人）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每次处罚3000</a:t>
                      </a:r>
                      <a:r>
                        <a:rPr lang="zh-CN" alt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要求更换总监（实际负责人）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58801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连续两轮因“012”问题被拉闸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项目总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降职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，工程经理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降职，薪资各降低一档</a:t>
                      </a: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约谈总包单位分管领导，暂停半年在本区域招投标，更换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项目经理（实际负责人）</a:t>
                      </a: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约谈监理单位分管领导，更换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总监（实际负责人）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85344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整改关闭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altLang="zh-CN" sz="1400">
                        <a:latin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不能限期（巡检完成7个日历天）整改完成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项目总处罚5000并当月或次月区域大会检讨，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工程经理降职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（如试用期未满，则：处罚2000）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每次处罚20000元，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要求更换项目经理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每次处罚3000，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要求更换总监/总代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83121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集团联检“012”问题＜100%，其他问题＜80%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项目总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当月或次月区域大会检讨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要求更换责任施工单位项目经理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要求更换总监/总代</a:t>
                      </a:r>
                      <a:endParaRPr lang="en-US" altLang="en-US" sz="1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83248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区域自查“012”问题＜100%，其他问题＜80%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工程经理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工程大会检讨。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区域通报批评，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项目经理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在川中区域指定大会上作检讨。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区域通报批评</a:t>
                      </a:r>
                      <a:r>
                        <a:rPr lang="zh-CN" alt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57912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系统性问题不能限期整改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项目总当月或次月区域大会检讨，工程经理降职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每次处罚20000元，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更换项目经理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每次处罚5000，</a:t>
                      </a:r>
                      <a:r>
                        <a:rPr lang="en-US" sz="1400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更换总监/总代</a:t>
                      </a: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578485"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注：若巡检中查出的问题（仅指质量）能够准确界定属于分包单位的责任，则表中相应的总包单位的责任由该分包单位承担。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02</a:t>
            </a:r>
            <a:r>
              <a:rPr lang="zh-CN" altLang="en-US" dirty="0"/>
              <a:t>工程巡检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奖励细则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25145" y="979805"/>
          <a:ext cx="11085830" cy="2216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2565"/>
                <a:gridCol w="848995"/>
                <a:gridCol w="3216910"/>
                <a:gridCol w="2960370"/>
                <a:gridCol w="2586990"/>
              </a:tblGrid>
              <a:tr h="257810"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  <a:sym typeface="+mn-ea"/>
                        </a:rPr>
                        <a:t>巡检</a:t>
                      </a: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  <a:sym typeface="+mn-ea"/>
                        </a:rPr>
                        <a:t>奖励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86A44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7810"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事由</a:t>
                      </a:r>
                      <a:endParaRPr 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管理明细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项目部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总包单位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监理单位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7315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巡检排名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第一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项目总、工程经理当月或次月区域大会通报表扬，安全、质量维度各奖励5000元。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安全、质量维度各奖励1万元。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安全、质量维度各奖励3000元。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  <a:tr h="6400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第二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项目总、工程经理当月或次月区域大会通报表扬，安全、质量维度各奖励3000元。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安全、质量维度各奖励8000元。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安全、质量维度各奖励2000元。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7C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23240" y="3376930"/>
          <a:ext cx="11075670" cy="2697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0905"/>
                <a:gridCol w="1705610"/>
                <a:gridCol w="1993900"/>
                <a:gridCol w="1472565"/>
                <a:gridCol w="2273935"/>
                <a:gridCol w="2738755"/>
              </a:tblGrid>
              <a:tr h="249555"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专项奖励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86A44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序号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奖励条件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金额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考核对象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奖罚周期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备注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4140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集团观摩工地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5万元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项目部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年度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授牌、发文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5511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获得国家工程奖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1万元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标段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相关证书（获得区域认可）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省级观摩工地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0.5万元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" panose="02010609060101010101" charset="-122"/>
                        </a:rPr>
                        <a:t>年度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1、政府主管部门主导；2、参加人员＞300 人；3、其他参与企业＞ 5 家（非项目相关联单位）。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01</a:t>
            </a:r>
            <a:r>
              <a:rPr lang="zh-CN" altLang="en-US" dirty="0"/>
              <a:t>工程巡检管理办法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执行总说明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570" y="2180590"/>
            <a:ext cx="101053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1、对工程巡检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81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分以下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的标段，如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项目总任期达到3个月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，则：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①项目总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半年内不能晋升或评优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②该阶段项目；运营激励中，项目总分配不得大于20%。如项目工程负责人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试用期满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的，则给予降级，且半年内不得晋升或评优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2、如一个标段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连续两次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工程巡检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81分以下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，项目总为同一人时，则：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项目总免职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如项目工程负责人为同一个人时，则：项目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工程负责人免职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执行要求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（主要项）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（1）各项目有标段被列入集团黄、红、黑色预警或因安全质量问题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被集团通报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取消该项目奖励资格并执行相应处罚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；（以集团、区域正式通知或发文为准）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（2）项目同时触碰多个维度条款，则按照多个维度进行累加，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数条并罚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7790" y="1509395"/>
            <a:ext cx="88226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根据集团《碧桂园集团工程巡检管理办法（2021年V2.0版）》，根据巡检成绩结合区域实际情况对项目总进行处罚，并增加对项目工程负责人的处罚：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346200" y="2136775"/>
            <a:ext cx="8947150" cy="298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01</a:t>
            </a:r>
            <a:r>
              <a:rPr lang="zh-CN" altLang="en-US" dirty="0"/>
              <a:t>工程巡检管理办法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执行总说明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79855" y="2527300"/>
            <a:ext cx="94322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（3）奖罚成绩公布后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7 天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内，涉及奖罚金额的项目部需将经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项目总签字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的奖罚分配明细表提交至区域大运营管理部。其中，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项目总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承担奖、罚金额不得低于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40%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。到期未提交奖罚分配明细表，奖励视为主动放弃，受处罚项目部的对应罚金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则由其项目第一负责人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全部承担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（4）项目部人员的奖罚资金均采用在当月或次月的月度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工资中执行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。相应税费从规定。</a:t>
            </a:r>
            <a:endParaRPr lang="zh-CN" altLang="en-US" sz="1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（5）项目同一轮巡检中出现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2个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及以上标段被列入集团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红色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预警或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1个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及以上标段被列入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黑色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预警或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连续2轮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标段（标段间可叠加）出现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1个红色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预警的，则所在标段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项目总及工程负责人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职级、薪资各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降低一档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。考察期6个月，工程负责人给予免职。</a:t>
            </a:r>
            <a:endParaRPr lang="zh-CN" altLang="en-US" sz="16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（7）当全年项目无伤亡情况下，区域处罚不影响集团对项目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安全专岗经理的激励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；如果项目专岗人员变动，则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按集团规定执行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6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5900" y="1605280"/>
            <a:ext cx="88226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根据集团《碧桂园集团工程巡检管理办法（2021年V2.0版）》，根据巡检成绩结合区域实际情况对项目总进行处罚，并增加对项目工程负责人的处罚：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485900" y="2250440"/>
            <a:ext cx="8947150" cy="298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>
            <a:spLocks noGrp="1"/>
          </p:cNvSpPr>
          <p:nvPr>
            <p:ph type="title"/>
          </p:nvPr>
        </p:nvSpPr>
        <p:spPr>
          <a:xfrm>
            <a:off x="149039" y="96072"/>
            <a:ext cx="10515600" cy="589616"/>
          </a:xfrm>
        </p:spPr>
        <p:txBody>
          <a:bodyPr>
            <a:normAutofit/>
          </a:bodyPr>
          <a:lstStyle/>
          <a:p>
            <a:r>
              <a:rPr lang="en-US" altLang="zh-CN" dirty="0"/>
              <a:t>01</a:t>
            </a:r>
            <a:r>
              <a:rPr lang="zh-CN" altLang="en-US" dirty="0"/>
              <a:t>工程巡检管理办法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执行总说明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79855" y="2527300"/>
            <a:ext cx="943229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</a:t>
            </a:r>
            <a:r>
              <a:rPr 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执行要求</a:t>
            </a:r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（主要项）</a:t>
            </a:r>
            <a:r>
              <a:rPr 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sz="1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）本办法的颁布实施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不影响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项目总包施工合同及补充协议、监理委托服务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中已设定的管理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处罚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的内容的执行。</a:t>
            </a:r>
            <a:endParaRPr lang="zh-CN" altLang="en-US" sz="1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）各项目部均应向施工单位（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已在场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施工及</a:t>
            </a:r>
            <a:r>
              <a:rPr lang="zh-CN" altLang="en-US" sz="16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后期新进场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单位均应进行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）、监理单位进行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书面交底</a:t>
            </a: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。参加书面交底的人员必须包括以下人员：</a:t>
            </a:r>
            <a:endParaRPr lang="zh-CN" altLang="en-US" sz="1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1)施工单位</a:t>
            </a: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：项目经理、商务经理、生产经理、安全经理、技术负责人</a:t>
            </a:r>
            <a:endParaRPr lang="zh-CN" altLang="en-US" sz="16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2)监理单位：总监/总代、专监</a:t>
            </a:r>
            <a:endParaRPr lang="zh-CN" altLang="en-US" sz="16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5900" y="1605280"/>
            <a:ext cx="88226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根据集团《碧桂园集团工程巡检管理办法（2021年V2.0版）》，根据巡检成绩结合区域实际情况对项目总进行处罚，并增加对项目工程负责人的处罚：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485900" y="2250440"/>
            <a:ext cx="8947150" cy="298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89"/>
    </mc:Choice>
    <mc:Fallback>
      <p:transition spd="slow" advTm="48189"/>
    </mc:Fallback>
  </mc:AlternateContent>
</p:sld>
</file>

<file path=ppt/tags/tag1.xml><?xml version="1.0" encoding="utf-8"?>
<p:tagLst xmlns:p="http://schemas.openxmlformats.org/presentationml/2006/main">
  <p:tag name="KSO_WM_UNIT_TABLE_BEAUTIFY" val="smartTable{1e6a47cb-a0dd-447e-ba6a-f5c048f63b8d}"/>
  <p:tag name="TABLE_ENDDRAG_ORIGIN_RECT" val="916*457"/>
  <p:tag name="TABLE_ENDDRAG_RECT" val="23*66*916*457"/>
</p:tagLst>
</file>

<file path=ppt/tags/tag2.xml><?xml version="1.0" encoding="utf-8"?>
<p:tagLst xmlns:p="http://schemas.openxmlformats.org/presentationml/2006/main">
  <p:tag name="KSO_WM_UNIT_TABLE_BEAUTIFY" val="smartTable{07d2e492-dcf9-4f74-a525-4ded917bc490}"/>
  <p:tag name="TABLE_ENDDRAG_ORIGIN_RECT" val="899*5"/>
  <p:tag name="TABLE_ENDDRAG_RECT" val="21*81*899*6"/>
</p:tagLst>
</file>

<file path=ppt/tags/tag3.xml><?xml version="1.0" encoding="utf-8"?>
<p:tagLst xmlns:p="http://schemas.openxmlformats.org/presentationml/2006/main">
  <p:tag name="KSO_WM_UNIT_TABLE_BEAUTIFY" val="smartTable{12300aec-4b8a-47d6-9449-b9bad716f695}"/>
  <p:tag name="TABLE_ENDDRAG_ORIGIN_RECT" val="890*368"/>
  <p:tag name="TABLE_ENDDRAG_RECT" val="27*101*890*368"/>
</p:tagLst>
</file>

<file path=ppt/tags/tag4.xml><?xml version="1.0" encoding="utf-8"?>
<p:tagLst xmlns:p="http://schemas.openxmlformats.org/presentationml/2006/main">
  <p:tag name="KSO_WM_UNIT_TABLE_BEAUTIFY" val="smartTable{a0f7a0cf-cfa7-4e7b-b37d-35acb39aa596}"/>
  <p:tag name="TABLE_ENDDRAG_ORIGIN_RECT" val="872*152"/>
  <p:tag name="TABLE_ENDDRAG_RECT" val="41*77*872*152"/>
</p:tagLst>
</file>

<file path=ppt/tags/tag5.xml><?xml version="1.0" encoding="utf-8"?>
<p:tagLst xmlns:p="http://schemas.openxmlformats.org/presentationml/2006/main">
  <p:tag name="KSO_WM_UNIT_TABLE_BEAUTIFY" val="smartTable{0f9e23c5-b01d-42b6-9fd9-54363cd5b3a6}"/>
  <p:tag name="TABLE_ENDDRAG_ORIGIN_RECT" val="812*350"/>
  <p:tag name="TABLE_ENDDRAG_RECT" val="74*279*812*350"/>
</p:tagLst>
</file>

<file path=ppt/tags/tag6.xml><?xml version="1.0" encoding="utf-8"?>
<p:tagLst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</p:tagLst>
</file>

<file path=ppt/theme/theme1.xml><?xml version="1.0" encoding="utf-8"?>
<a:theme xmlns:a="http://schemas.openxmlformats.org/drawingml/2006/main" name="Office 主题">
  <a:themeElements>
    <a:clrScheme name="自定义 3186">
      <a:dk1>
        <a:sysClr val="windowText" lastClr="000000"/>
      </a:dk1>
      <a:lt1>
        <a:sysClr val="window" lastClr="FFFFFF"/>
      </a:lt1>
      <a:dk2>
        <a:srgbClr val="023C50"/>
      </a:dk2>
      <a:lt2>
        <a:srgbClr val="2A7A3D"/>
      </a:lt2>
      <a:accent1>
        <a:srgbClr val="2A7A3D"/>
      </a:accent1>
      <a:accent2>
        <a:srgbClr val="023C50"/>
      </a:accent2>
      <a:accent3>
        <a:srgbClr val="2A7A3D"/>
      </a:accent3>
      <a:accent4>
        <a:srgbClr val="023C50"/>
      </a:accent4>
      <a:accent5>
        <a:srgbClr val="2A7A3D"/>
      </a:accent5>
      <a:accent6>
        <a:srgbClr val="023C5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5512</Words>
  <Application>WPS 演示</Application>
  <PresentationFormat>宽屏</PresentationFormat>
  <Paragraphs>549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Times New Roman</vt:lpstr>
      <vt:lpstr>仿宋</vt:lpstr>
      <vt:lpstr>Wingdings</vt:lpstr>
      <vt:lpstr>Meiryo</vt:lpstr>
      <vt:lpstr>Arial Narrow</vt:lpstr>
      <vt:lpstr>Calibri</vt:lpstr>
      <vt:lpstr>Arial Black</vt:lpstr>
      <vt:lpstr>Yu Gothic UI</vt:lpstr>
      <vt:lpstr>Arial Unicode MS</vt:lpstr>
      <vt:lpstr>Office 主题</vt:lpstr>
      <vt:lpstr>PowerPoint 演示文稿</vt:lpstr>
      <vt:lpstr>01工程巡检|管理办法</vt:lpstr>
      <vt:lpstr>02工程巡检|处罚细则</vt:lpstr>
      <vt:lpstr>02工程巡检|处罚细则</vt:lpstr>
      <vt:lpstr>02工程巡检|处罚细则</vt:lpstr>
      <vt:lpstr>02工程巡检|奖励细则</vt:lpstr>
      <vt:lpstr>01工程巡检管理办法|执行总说明</vt:lpstr>
      <vt:lpstr>01工程巡检管理办法|执行总说明</vt:lpstr>
      <vt:lpstr>01工程巡检管理办法|执行总说明</vt:lpstr>
      <vt:lpstr>PowerPoint 演示文稿</vt:lpstr>
    </vt:vector>
  </TitlesOfParts>
  <Company>上海剑姬网络科技有限公司</Company>
  <LinksUpToDate>false</LinksUpToDate>
  <SharedDoc>false</SharedDoc>
  <HyperlinksChanged>false</HyperlinksChanged>
  <AppVersion>14.0000</AppVersion>
  <Manager>风云办公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杨海珑</cp:lastModifiedBy>
  <cp:revision>479</cp:revision>
  <cp:lastPrinted>2021-08-17T01:57:00Z</cp:lastPrinted>
  <dcterms:created xsi:type="dcterms:W3CDTF">2015-05-05T08:02:00Z</dcterms:created>
  <dcterms:modified xsi:type="dcterms:W3CDTF">2021-09-03T07:44:24Z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4F50FF6EF2A845039B513BE0CD02754E</vt:lpwstr>
  </property>
  <property fmtid="{D5CDD505-2E9C-101B-9397-08002B2CF9AE}" pid="3" name="KSOProductBuildVer">
    <vt:lpwstr>2052-11.1.0.10667</vt:lpwstr>
  </property>
</Properties>
</file>