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7556500" cy="10693400"/>
  <p:notesSz cx="7556500" cy="10693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908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chemeClr val="tx1"/>
                </a:solidFill>
                <a:latin typeface="黑体" panose="02010609060101010101" charset="-122"/>
                <a:cs typeface="黑体" panose="02010609060101010101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chemeClr val="tx1"/>
                </a:solidFill>
                <a:latin typeface="黑体" panose="02010609060101010101" charset="-122"/>
                <a:cs typeface="黑体" panose="02010609060101010101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chemeClr val="tx1"/>
                </a:solidFill>
                <a:latin typeface="黑体" panose="02010609060101010101" charset="-122"/>
                <a:cs typeface="黑体" panose="02010609060101010101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80135" y="705612"/>
            <a:ext cx="5760720" cy="0"/>
          </a:xfrm>
          <a:custGeom>
            <a:avLst/>
            <a:gdLst/>
            <a:ahLst/>
            <a:cxnLst/>
            <a:rect l="l" t="t" r="r" b="b"/>
            <a:pathLst>
              <a:path w="5760720">
                <a:moveTo>
                  <a:pt x="0" y="0"/>
                </a:moveTo>
                <a:lnTo>
                  <a:pt x="576072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6231" y="2775457"/>
            <a:ext cx="3850386" cy="542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chemeClr val="tx1"/>
                </a:solidFill>
                <a:latin typeface="黑体" panose="02010609060101010101" charset="-122"/>
                <a:cs typeface="黑体" panose="02010609060101010101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906520" y="9923132"/>
            <a:ext cx="10795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" Target="slide4.xml"/><Relationship Id="rId1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tags" Target="../tags/tag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71776" y="1668894"/>
            <a:ext cx="30734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宋体" panose="02010600030101010101" pitchFamily="2" charset="-122"/>
                <a:cs typeface="宋体" panose="02010600030101010101" pitchFamily="2" charset="-122"/>
              </a:rPr>
              <a:t>蓬安县高庙隆鑫</a:t>
            </a:r>
            <a:r>
              <a:rPr sz="2400" b="1" spc="-10" dirty="0">
                <a:latin typeface="微软雅黑" panose="020B0503020204020204" charset="-122"/>
                <a:cs typeface="微软雅黑" panose="020B0503020204020204" charset="-122"/>
              </a:rPr>
              <a:t>加油站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147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应</a:t>
            </a:r>
            <a:r>
              <a:rPr spc="5" dirty="0"/>
              <a:t>急</a:t>
            </a:r>
            <a:r>
              <a:rPr spc="-10" dirty="0"/>
              <a:t>资</a:t>
            </a:r>
            <a:r>
              <a:rPr spc="5" dirty="0"/>
              <a:t>源</a:t>
            </a:r>
            <a:r>
              <a:rPr spc="-10" dirty="0"/>
              <a:t>调</a:t>
            </a:r>
            <a:r>
              <a:rPr spc="5" dirty="0"/>
              <a:t>查</a:t>
            </a:r>
            <a:r>
              <a:rPr spc="-10" dirty="0"/>
              <a:t>报</a:t>
            </a:r>
            <a:r>
              <a:rPr spc="-20" dirty="0"/>
              <a:t>告</a:t>
            </a:r>
            <a:endParaRPr spc="-20" dirty="0"/>
          </a:p>
        </p:txBody>
      </p:sp>
      <p:sp>
        <p:nvSpPr>
          <p:cNvPr id="4" name="object 4"/>
          <p:cNvSpPr txBox="1"/>
          <p:nvPr/>
        </p:nvSpPr>
        <p:spPr>
          <a:xfrm>
            <a:off x="2966720" y="7975600"/>
            <a:ext cx="2144395" cy="516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4305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20</a:t>
            </a:r>
            <a:r>
              <a:rPr lang="en-US" sz="1600" b="1" spc="-5" dirty="0">
                <a:latin typeface="Times New Roman" panose="02020603050405020304"/>
                <a:cs typeface="Times New Roman" panose="02020603050405020304"/>
              </a:rPr>
              <a:t>21</a:t>
            </a:r>
            <a:r>
              <a:rPr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年</a:t>
            </a:r>
            <a:r>
              <a:rPr sz="1600" b="1" spc="-42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01</a:t>
            </a:r>
            <a:r>
              <a:rPr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月</a:t>
            </a:r>
            <a:r>
              <a:rPr sz="1600" b="1" spc="-42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sz="1600" b="1" dirty="0">
                <a:latin typeface="Times New Roman" panose="02020603050405020304"/>
                <a:cs typeface="Times New Roman" panose="02020603050405020304"/>
              </a:rPr>
              <a:t>01</a:t>
            </a:r>
            <a:r>
              <a:rPr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日</a:t>
            </a:r>
            <a:endParaRPr sz="1600" b="1" spc="-15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54305">
              <a:lnSpc>
                <a:spcPct val="100000"/>
              </a:lnSpc>
              <a:spcBef>
                <a:spcPts val="95"/>
              </a:spcBef>
            </a:pPr>
            <a:r>
              <a:rPr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蓬安县高庙隆鑫</a:t>
            </a:r>
            <a:r>
              <a:rPr sz="1400" b="1" spc="-10" dirty="0">
                <a:latin typeface="宋体" panose="02010600030101010101" pitchFamily="2" charset="-122"/>
                <a:cs typeface="宋体" panose="02010600030101010101" pitchFamily="2" charset="-122"/>
              </a:rPr>
              <a:t>加油</a:t>
            </a:r>
            <a:r>
              <a:rPr sz="1400" b="1" spc="-5" dirty="0">
                <a:latin typeface="宋体" panose="02010600030101010101" pitchFamily="2" charset="-122"/>
                <a:cs typeface="宋体" panose="02010600030101010101" pitchFamily="2" charset="-122"/>
              </a:rPr>
              <a:t>站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28364" y="9912222"/>
            <a:ext cx="635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Times New Roman" panose="02020603050405020304"/>
                <a:cs typeface="Times New Roman" panose="02020603050405020304"/>
              </a:rPr>
              <a:t>I</a:t>
            </a:r>
            <a:endParaRPr sz="9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7816" y="888618"/>
            <a:ext cx="5779770" cy="3709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黑体" panose="02010609060101010101" charset="-122"/>
                <a:cs typeface="黑体" panose="02010609060101010101" charset="-122"/>
              </a:rPr>
              <a:t>目</a:t>
            </a:r>
            <a:r>
              <a:rPr sz="1800" b="1" spc="-15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1800" b="1" spc="-10" dirty="0">
                <a:latin typeface="黑体" panose="02010609060101010101" charset="-122"/>
                <a:cs typeface="黑体" panose="02010609060101010101" charset="-122"/>
              </a:rPr>
              <a:t>录</a:t>
            </a:r>
            <a:endParaRPr sz="180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R="5080" algn="r">
              <a:lnSpc>
                <a:spcPct val="100000"/>
              </a:lnSpc>
              <a:spcBef>
                <a:spcPts val="1305"/>
              </a:spcBef>
            </a:pPr>
            <a:r>
              <a:rPr sz="1400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1.1</a:t>
            </a:r>
            <a:r>
              <a:rPr sz="1400" spc="15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编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制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目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的</a:t>
            </a:r>
            <a:r>
              <a:rPr sz="1400" spc="-10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..........................................................................................................</a:t>
            </a:r>
            <a:r>
              <a:rPr sz="1400" spc="10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1</a:t>
            </a:r>
            <a:endParaRPr sz="1400">
              <a:latin typeface="Times New Roman" panose="02020603050405020304"/>
              <a:cs typeface="Times New Roman" panose="02020603050405020304"/>
            </a:endParaRPr>
          </a:p>
          <a:p>
            <a:pPr marR="5080" algn="r">
              <a:lnSpc>
                <a:spcPct val="100000"/>
              </a:lnSpc>
              <a:spcBef>
                <a:spcPts val="1045"/>
              </a:spcBef>
            </a:pPr>
            <a:r>
              <a:rPr sz="1400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1.2</a:t>
            </a:r>
            <a:r>
              <a:rPr sz="1400" spc="10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加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油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站概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况</a:t>
            </a:r>
            <a:r>
              <a:rPr sz="1400" spc="-10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......................................................................................................</a:t>
            </a:r>
            <a:r>
              <a:rPr sz="1400" spc="-15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1</a:t>
            </a:r>
            <a:endParaRPr sz="1400">
              <a:latin typeface="Times New Roman" panose="02020603050405020304"/>
              <a:cs typeface="Times New Roman" panose="02020603050405020304"/>
            </a:endParaRPr>
          </a:p>
          <a:p>
            <a:pPr marR="5080" algn="r">
              <a:lnSpc>
                <a:spcPct val="100000"/>
              </a:lnSpc>
              <a:spcBef>
                <a:spcPts val="1045"/>
              </a:spcBef>
            </a:pPr>
            <a:r>
              <a:rPr sz="1400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1.3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加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油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站配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备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的应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急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资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源</a:t>
            </a:r>
            <a:r>
              <a:rPr sz="1400" spc="-10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..................................................................................</a:t>
            </a:r>
            <a:r>
              <a:rPr sz="1400" spc="-125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1</a:t>
            </a:r>
            <a:endParaRPr sz="1400">
              <a:latin typeface="Times New Roman" panose="02020603050405020304"/>
              <a:cs typeface="Times New Roman" panose="02020603050405020304"/>
            </a:endParaRPr>
          </a:p>
          <a:p>
            <a:pPr marR="5080" algn="r">
              <a:lnSpc>
                <a:spcPct val="100000"/>
              </a:lnSpc>
              <a:spcBef>
                <a:spcPts val="1040"/>
              </a:spcBef>
            </a:pPr>
            <a:r>
              <a:rPr sz="1400" spc="-5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1.3.1</a:t>
            </a:r>
            <a:r>
              <a:rPr sz="1400" spc="15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消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防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  <a:hlinkClick r:id="rId1" action="ppaction://hlinksldjump"/>
              </a:rPr>
              <a:t>器材</a:t>
            </a:r>
            <a:r>
              <a:rPr sz="1400" spc="-10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.................................................................................................</a:t>
            </a:r>
            <a:r>
              <a:rPr sz="1400" spc="-45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  <a:hlinkClick r:id="rId1" action="ppaction://hlinksldjump"/>
              </a:rPr>
              <a:t>1</a:t>
            </a:r>
            <a:endParaRPr sz="1400">
              <a:latin typeface="Times New Roman" panose="02020603050405020304"/>
              <a:cs typeface="Times New Roman" panose="02020603050405020304"/>
            </a:endParaRPr>
          </a:p>
          <a:p>
            <a:pPr marR="5080" algn="r">
              <a:lnSpc>
                <a:spcPct val="100000"/>
              </a:lnSpc>
              <a:spcBef>
                <a:spcPts val="1045"/>
              </a:spcBef>
            </a:pPr>
            <a:r>
              <a:rPr sz="1400" spc="-5" dirty="0">
                <a:latin typeface="Times New Roman" panose="02020603050405020304"/>
                <a:cs typeface="Times New Roman" panose="02020603050405020304"/>
                <a:hlinkClick r:id="rId2" action="ppaction://hlinksldjump"/>
              </a:rPr>
              <a:t>1.3.2 </a:t>
            </a:r>
            <a:r>
              <a:rPr sz="1400" spc="15" dirty="0">
                <a:latin typeface="Times New Roman" panose="02020603050405020304"/>
                <a:cs typeface="Times New Roman" panose="02020603050405020304"/>
                <a:hlinkClick r:id="rId2" action="ppaction://hlinksldjump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内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部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应急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人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  <a:hlinkClick r:id="rId2" action="ppaction://hlinksldjump"/>
              </a:rPr>
              <a:t>力资源</a:t>
            </a:r>
            <a:r>
              <a:rPr sz="1400" spc="-10" dirty="0">
                <a:latin typeface="Times New Roman" panose="02020603050405020304"/>
                <a:cs typeface="Times New Roman" panose="02020603050405020304"/>
                <a:hlinkClick r:id="rId2" action="ppaction://hlinksldjump"/>
              </a:rPr>
              <a:t>................................................................................</a:t>
            </a:r>
            <a:r>
              <a:rPr sz="1400" spc="-150" dirty="0">
                <a:latin typeface="Times New Roman" panose="02020603050405020304"/>
                <a:cs typeface="Times New Roman" panose="02020603050405020304"/>
                <a:hlinkClick r:id="rId2" action="ppaction://hlinksldjump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  <a:hlinkClick r:id="rId2" action="ppaction://hlinksldjump"/>
              </a:rPr>
              <a:t>2</a:t>
            </a:r>
            <a:endParaRPr sz="1400">
              <a:latin typeface="Times New Roman" panose="02020603050405020304"/>
              <a:cs typeface="Times New Roman" panose="02020603050405020304"/>
            </a:endParaRPr>
          </a:p>
          <a:p>
            <a:pPr marR="5080" algn="r">
              <a:lnSpc>
                <a:spcPct val="100000"/>
              </a:lnSpc>
              <a:spcBef>
                <a:spcPts val="1045"/>
              </a:spcBef>
            </a:pPr>
            <a:r>
              <a:rPr sz="1400" spc="-5" dirty="0">
                <a:latin typeface="Times New Roman" panose="02020603050405020304"/>
                <a:cs typeface="Times New Roman" panose="02020603050405020304"/>
              </a:rPr>
              <a:t>1.3.3 </a:t>
            </a:r>
            <a:r>
              <a:rPr sz="14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外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部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救援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力资源</a:t>
            </a: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................................................................................</a:t>
            </a:r>
            <a:r>
              <a:rPr sz="1400" spc="-1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4</a:t>
            </a:r>
            <a:endParaRPr sz="1400">
              <a:latin typeface="Times New Roman" panose="02020603050405020304"/>
              <a:cs typeface="Times New Roman" panose="02020603050405020304"/>
            </a:endParaRPr>
          </a:p>
          <a:p>
            <a:pPr marR="5080" algn="r">
              <a:lnSpc>
                <a:spcPct val="100000"/>
              </a:lnSpc>
              <a:spcBef>
                <a:spcPts val="1045"/>
              </a:spcBef>
            </a:pPr>
            <a:r>
              <a:rPr sz="1400" spc="-5" dirty="0">
                <a:latin typeface="Times New Roman" panose="02020603050405020304"/>
                <a:cs typeface="Times New Roman" panose="02020603050405020304"/>
              </a:rPr>
              <a:t>1.3.4 </a:t>
            </a:r>
            <a:r>
              <a:rPr sz="14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应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急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专项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经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费调查</a:t>
            </a: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................................................................................</a:t>
            </a:r>
            <a:r>
              <a:rPr sz="1400" spc="-1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4</a:t>
            </a:r>
            <a:endParaRPr sz="1400">
              <a:latin typeface="Times New Roman" panose="02020603050405020304"/>
              <a:cs typeface="Times New Roman" panose="02020603050405020304"/>
            </a:endParaRPr>
          </a:p>
          <a:p>
            <a:pPr marR="5080" algn="r">
              <a:lnSpc>
                <a:spcPct val="100000"/>
              </a:lnSpc>
              <a:spcBef>
                <a:spcPts val="1045"/>
              </a:spcBef>
            </a:pPr>
            <a:r>
              <a:rPr sz="1400" dirty="0">
                <a:latin typeface="Times New Roman" panose="02020603050405020304"/>
                <a:cs typeface="Times New Roman" panose="02020603050405020304"/>
              </a:rPr>
              <a:t>1.4 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应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急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资源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调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查的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结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论</a:t>
            </a: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.....................................................................................</a:t>
            </a:r>
            <a:r>
              <a:rPr sz="1400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6</a:t>
            </a:r>
            <a:endParaRPr sz="1400">
              <a:latin typeface="Times New Roman" panose="02020603050405020304"/>
              <a:cs typeface="Times New Roman" panose="02020603050405020304"/>
            </a:endParaRPr>
          </a:p>
          <a:p>
            <a:pPr marR="5080" algn="r">
              <a:lnSpc>
                <a:spcPct val="100000"/>
              </a:lnSpc>
              <a:spcBef>
                <a:spcPts val="1040"/>
              </a:spcBef>
            </a:pPr>
            <a:r>
              <a:rPr sz="1400" dirty="0">
                <a:latin typeface="Times New Roman" panose="02020603050405020304"/>
                <a:cs typeface="Times New Roman" panose="02020603050405020304"/>
              </a:rPr>
              <a:t>1.5</a:t>
            </a:r>
            <a:r>
              <a:rPr sz="1400" spc="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附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件</a:t>
            </a: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...................................................................................................................8</a:t>
            </a:r>
            <a:endParaRPr sz="1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61564" y="529183"/>
            <a:ext cx="20828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蓬安县高庙隆鑫加油站应急资源调查报告</a:t>
            </a:r>
            <a:endParaRPr sz="9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1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8113" y="1328927"/>
            <a:ext cx="6138545" cy="84467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4820" lvl="1" indent="-312420" algn="just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464820" algn="l"/>
              </a:tabLst>
            </a:pPr>
            <a:r>
              <a:rPr sz="1400" b="1" spc="-10" dirty="0">
                <a:latin typeface="宋体" panose="02010600030101010101" pitchFamily="2" charset="-122"/>
                <a:cs typeface="宋体" panose="02010600030101010101" pitchFamily="2" charset="-122"/>
              </a:rPr>
              <a:t>编</a:t>
            </a:r>
            <a:r>
              <a:rPr sz="1400" b="1" spc="-10" dirty="0">
                <a:latin typeface="宋体" panose="02010600030101010101" pitchFamily="2" charset="-122"/>
                <a:cs typeface="宋体" panose="02010600030101010101" pitchFamily="2" charset="-122"/>
              </a:rPr>
              <a:t>制目</a:t>
            </a:r>
            <a:r>
              <a:rPr sz="1400" b="1" spc="-5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52400" marR="217170" indent="362585" algn="just">
              <a:lnSpc>
                <a:spcPct val="191000"/>
              </a:lnSpc>
              <a:spcBef>
                <a:spcPts val="1160"/>
              </a:spcBef>
            </a:pP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应急资源是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生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产安全事故应急处置的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基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础，因此，有必要开展应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急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资 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源调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查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工作。蓬安县高庙隆鑫加油站为提高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生产安全事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故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处置的应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急能 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力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预防生产安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全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事故对人和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备的不利影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响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编制了本应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急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资源调查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报告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52400" marR="217170">
              <a:lnSpc>
                <a:spcPts val="3200"/>
              </a:lnSpc>
              <a:spcBef>
                <a:spcPts val="350"/>
              </a:spcBef>
            </a:pPr>
            <a:r>
              <a:rPr sz="1400" spc="-70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应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急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资源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调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查工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作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即调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查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本加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油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站第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一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时间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可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调用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应急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队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伍</a:t>
            </a:r>
            <a:r>
              <a:rPr sz="1400" spc="-7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装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备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、 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物资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场所等应急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资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源状况和可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求援助或协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议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援助的应急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资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源状况，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对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52400" marR="217170">
              <a:lnSpc>
                <a:spcPts val="3190"/>
              </a:lnSpc>
              <a:spcBef>
                <a:spcPts val="15"/>
              </a:spcBef>
            </a:pP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应急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力、财力、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物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力进行科学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地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调配和引进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以提高自身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应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对生产安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全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事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故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的应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急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处置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力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 panose="02020603050405020304"/>
              <a:cs typeface="Times New Roman" panose="02020603050405020304"/>
            </a:endParaRPr>
          </a:p>
          <a:p>
            <a:pPr marL="464820" lvl="1" indent="-312420">
              <a:lnSpc>
                <a:spcPct val="100000"/>
              </a:lnSpc>
              <a:buAutoNum type="arabicPeriod" startAt="2"/>
              <a:tabLst>
                <a:tab pos="464820" algn="l"/>
              </a:tabLst>
            </a:pPr>
            <a:r>
              <a:rPr sz="1400" b="1" spc="-10" dirty="0">
                <a:latin typeface="宋体" panose="02010600030101010101" pitchFamily="2" charset="-122"/>
                <a:cs typeface="宋体" panose="02010600030101010101" pitchFamily="2" charset="-122"/>
              </a:rPr>
              <a:t>加油站概</a:t>
            </a:r>
            <a:r>
              <a:rPr sz="1400" b="1" spc="-5" dirty="0">
                <a:latin typeface="宋体" panose="02010600030101010101" pitchFamily="2" charset="-122"/>
                <a:cs typeface="宋体" panose="02010600030101010101" pitchFamily="2" charset="-122"/>
              </a:rPr>
              <a:t>况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lvl="1">
              <a:lnSpc>
                <a:spcPct val="100000"/>
              </a:lnSpc>
              <a:buAutoNum type="arabicPeriod" startAt="2"/>
            </a:pPr>
            <a:endParaRPr sz="1400">
              <a:latin typeface="Times New Roman" panose="02020603050405020304"/>
              <a:cs typeface="Times New Roman" panose="02020603050405020304"/>
            </a:endParaRPr>
          </a:p>
          <a:p>
            <a:pPr marL="507365">
              <a:lnSpc>
                <a:spcPct val="100000"/>
              </a:lnSpc>
              <a:spcBef>
                <a:spcPts val="1075"/>
              </a:spcBef>
            </a:pP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蓬安县高庙隆鑫加油站位于南充市蓬安县高庙乡六村。加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油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站总用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地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52400" marR="144780">
              <a:lnSpc>
                <a:spcPct val="177000"/>
              </a:lnSpc>
              <a:spcBef>
                <a:spcPts val="225"/>
              </a:spcBef>
            </a:pP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积</a:t>
            </a:r>
            <a:r>
              <a:rPr sz="1400" spc="-20" dirty="0">
                <a:latin typeface="宋体" panose="02010600030101010101" pitchFamily="2" charset="-122"/>
                <a:cs typeface="宋体" panose="02010600030101010101" pitchFamily="2" charset="-122"/>
              </a:rPr>
              <a:t>1054.56</a:t>
            </a:r>
            <a:r>
              <a:rPr sz="1400" spc="-20" dirty="0">
                <a:latin typeface="Times New Roman" panose="02020603050405020304"/>
                <a:cs typeface="Times New Roman" panose="02020603050405020304"/>
              </a:rPr>
              <a:t>m</a:t>
            </a:r>
            <a:r>
              <a:rPr sz="1350" spc="-30" baseline="28000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1400" spc="-2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油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罩棚及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油机</a:t>
            </a:r>
            <a:r>
              <a:rPr sz="1400" spc="155" dirty="0">
                <a:latin typeface="宋体" panose="02010600030101010101" pitchFamily="2" charset="-122"/>
                <a:cs typeface="宋体" panose="02010600030101010101" pitchFamily="2" charset="-122"/>
              </a:rPr>
              <a:t>位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于站房西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面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，加油机距离站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房</a:t>
            </a:r>
            <a:r>
              <a:rPr sz="1400" spc="-40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10m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。 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站房为双层砖混结构，包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含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营业厅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配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电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房。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罩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棚下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置税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控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自吸式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油 机</a:t>
            </a:r>
            <a:r>
              <a:rPr sz="1400" spc="-37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sz="1400" spc="-37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台</a:t>
            </a:r>
            <a:r>
              <a:rPr sz="1400" spc="-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400" spc="-5" dirty="0">
                <a:latin typeface="Times New Roman" panose="02020603050405020304"/>
                <a:cs typeface="Times New Roman" panose="02020603050405020304"/>
              </a:rPr>
              <a:t>92</a:t>
            </a:r>
            <a:r>
              <a:rPr sz="900" spc="-5" dirty="0">
                <a:latin typeface="Times New Roman" panose="02020603050405020304"/>
                <a:cs typeface="Times New Roman" panose="02020603050405020304"/>
              </a:rPr>
              <a:t>#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油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机</a:t>
            </a:r>
            <a:r>
              <a:rPr sz="1400" spc="-5" dirty="0">
                <a:latin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台</a:t>
            </a:r>
            <a:r>
              <a:rPr sz="1400" spc="-5" dirty="0">
                <a:latin typeface="宋体" panose="02010600030101010101" pitchFamily="2" charset="-122"/>
                <a:cs typeface="宋体" panose="02010600030101010101" pitchFamily="2" charset="-122"/>
              </a:rPr>
              <a:t>，95#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加油机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sz="1400" spc="-37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spc="-5" dirty="0">
                <a:latin typeface="Times New Roman" panose="02020603050405020304"/>
                <a:cs typeface="Times New Roman" panose="02020603050405020304"/>
              </a:rPr>
              <a:t>0</a:t>
            </a:r>
            <a:r>
              <a:rPr sz="900" spc="-5" dirty="0">
                <a:latin typeface="Times New Roman" panose="02020603050405020304"/>
                <a:cs typeface="Times New Roman" panose="02020603050405020304"/>
              </a:rPr>
              <a:t>#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柴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油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加油机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各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台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。罐区位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于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站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房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 panose="02020603050405020304"/>
              <a:cs typeface="Times New Roman" panose="02020603050405020304"/>
            </a:endParaRPr>
          </a:p>
          <a:p>
            <a:pPr marL="152400">
              <a:lnSpc>
                <a:spcPct val="100000"/>
              </a:lnSpc>
              <a:spcBef>
                <a:spcPts val="5"/>
              </a:spcBef>
            </a:pP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北面，油罐与站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房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相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距</a:t>
            </a:r>
            <a:r>
              <a:rPr sz="1400" spc="-36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sz="1400" spc="-36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sz="1400" spc="-35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spc="10" dirty="0">
                <a:latin typeface="Times New Roman" panose="02020603050405020304"/>
                <a:cs typeface="Times New Roman" panose="02020603050405020304"/>
              </a:rPr>
              <a:t>m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。罐区共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有</a:t>
            </a:r>
            <a:r>
              <a:rPr sz="1400" spc="-36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sz="1400" spc="-36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台埋地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储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罐</a:t>
            </a:r>
            <a:r>
              <a:rPr sz="1400" spc="-13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其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1400" spc="-3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spc="-5" dirty="0">
                <a:latin typeface="Times New Roman" panose="02020603050405020304"/>
                <a:cs typeface="Times New Roman" panose="02020603050405020304"/>
              </a:rPr>
              <a:t>92</a:t>
            </a:r>
            <a:r>
              <a:rPr sz="900" spc="-5" dirty="0">
                <a:latin typeface="Times New Roman" panose="02020603050405020304"/>
                <a:cs typeface="Times New Roman" panose="02020603050405020304"/>
              </a:rPr>
              <a:t>#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汽油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储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 panose="02020603050405020304"/>
              <a:cs typeface="Times New Roman" panose="02020603050405020304"/>
            </a:endParaRPr>
          </a:p>
          <a:p>
            <a:pPr marL="152400">
              <a:lnSpc>
                <a:spcPct val="100000"/>
              </a:lnSpc>
            </a:pP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罐</a:t>
            </a:r>
            <a:r>
              <a:rPr sz="1400" spc="-37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台</a:t>
            </a:r>
            <a:r>
              <a:rPr sz="1400" spc="-13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容积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400" spc="-38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spc="-70" dirty="0">
                <a:latin typeface="Times New Roman" panose="02020603050405020304"/>
                <a:cs typeface="Times New Roman" panose="02020603050405020304"/>
              </a:rPr>
              <a:t>30m</a:t>
            </a:r>
            <a:r>
              <a:rPr sz="1400" spc="-70" dirty="0">
                <a:latin typeface="宋体" panose="02010600030101010101" pitchFamily="2" charset="-122"/>
                <a:cs typeface="宋体" panose="02010600030101010101" pitchFamily="2" charset="-122"/>
              </a:rPr>
              <a:t>³，95#</a:t>
            </a:r>
            <a:r>
              <a:rPr sz="1400" spc="-130" dirty="0">
                <a:latin typeface="宋体" panose="02010600030101010101" pitchFamily="2" charset="-122"/>
                <a:cs typeface="宋体" panose="02010600030101010101" pitchFamily="2" charset="-122"/>
              </a:rPr>
              <a:t>汽油储罐</a:t>
            </a:r>
            <a:r>
              <a:rPr sz="1400" spc="-135" dirty="0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1400" spc="-130" dirty="0">
                <a:latin typeface="宋体" panose="02010600030101010101" pitchFamily="2" charset="-122"/>
                <a:cs typeface="宋体" panose="02010600030101010101" pitchFamily="2" charset="-122"/>
              </a:rPr>
              <a:t>台，容积为</a:t>
            </a:r>
            <a:r>
              <a:rPr sz="1400" spc="-95" dirty="0">
                <a:latin typeface="宋体" panose="02010600030101010101" pitchFamily="2" charset="-122"/>
                <a:cs typeface="宋体" panose="02010600030101010101" pitchFamily="2" charset="-122"/>
              </a:rPr>
              <a:t>30m³，</a:t>
            </a:r>
            <a:r>
              <a:rPr sz="1400" spc="-95" dirty="0">
                <a:latin typeface="Times New Roman" panose="02020603050405020304"/>
                <a:cs typeface="Times New Roman" panose="02020603050405020304"/>
              </a:rPr>
              <a:t>0</a:t>
            </a:r>
            <a:r>
              <a:rPr sz="900" spc="-95" dirty="0">
                <a:latin typeface="Times New Roman" panose="02020603050405020304"/>
                <a:cs typeface="Times New Roman" panose="02020603050405020304"/>
              </a:rPr>
              <a:t>#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柴油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储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罐</a:t>
            </a:r>
            <a:r>
              <a:rPr sz="1400" spc="-3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台</a:t>
            </a:r>
            <a:r>
              <a:rPr sz="1400" spc="-13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容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积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52400" marR="270510">
              <a:lnSpc>
                <a:spcPct val="183000"/>
              </a:lnSpc>
              <a:spcBef>
                <a:spcPts val="120"/>
              </a:spcBef>
            </a:pP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400" spc="-38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sz="1400" spc="-38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0</a:t>
            </a:r>
            <a:r>
              <a:rPr sz="1400" spc="-38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m</a:t>
            </a:r>
            <a:r>
              <a:rPr sz="900" dirty="0">
                <a:latin typeface="Times New Roman" panose="02020603050405020304"/>
                <a:cs typeface="Times New Roman" panose="02020603050405020304"/>
              </a:rPr>
              <a:t>3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储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油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罐全部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地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下埋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400" spc="-7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总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容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量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sz="1400" spc="-37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spc="-35" dirty="0">
                <a:latin typeface="Times New Roman" panose="02020603050405020304"/>
                <a:cs typeface="Times New Roman" panose="02020603050405020304"/>
              </a:rPr>
              <a:t>90m</a:t>
            </a:r>
            <a:r>
              <a:rPr sz="900" spc="-35" dirty="0">
                <a:latin typeface="Times New Roman" panose="02020603050405020304"/>
                <a:cs typeface="Times New Roman" panose="02020603050405020304"/>
              </a:rPr>
              <a:t>3</a:t>
            </a:r>
            <a:r>
              <a:rPr sz="1400" spc="-3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400" spc="-80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《汽</a:t>
            </a:r>
            <a:r>
              <a:rPr sz="1400" spc="155" dirty="0">
                <a:latin typeface="宋体" panose="02010600030101010101" pitchFamily="2" charset="-122"/>
                <a:cs typeface="宋体" panose="02010600030101010101" pitchFamily="2" charset="-122"/>
              </a:rPr>
              <a:t>车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油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加气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站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设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计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与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施工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规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范》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规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定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属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三级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油站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464820" lvl="1" indent="-312420">
              <a:lnSpc>
                <a:spcPct val="100000"/>
              </a:lnSpc>
              <a:buAutoNum type="arabicPeriod" startAt="3"/>
              <a:tabLst>
                <a:tab pos="464820" algn="l"/>
              </a:tabLst>
            </a:pPr>
            <a:r>
              <a:rPr sz="1400" b="1" spc="-10" dirty="0">
                <a:latin typeface="宋体" panose="02010600030101010101" pitchFamily="2" charset="-122"/>
                <a:cs typeface="宋体" panose="02010600030101010101" pitchFamily="2" charset="-122"/>
              </a:rPr>
              <a:t>加油站配</a:t>
            </a:r>
            <a:r>
              <a:rPr sz="1400" b="1" spc="5" dirty="0">
                <a:latin typeface="宋体" panose="02010600030101010101" pitchFamily="2" charset="-122"/>
                <a:cs typeface="宋体" panose="02010600030101010101" pitchFamily="2" charset="-122"/>
              </a:rPr>
              <a:t>备</a:t>
            </a:r>
            <a:r>
              <a:rPr sz="1400" b="1" spc="-10" dirty="0">
                <a:latin typeface="宋体" panose="02010600030101010101" pitchFamily="2" charset="-122"/>
                <a:cs typeface="宋体" panose="02010600030101010101" pitchFamily="2" charset="-122"/>
              </a:rPr>
              <a:t>的应急资</a:t>
            </a:r>
            <a:r>
              <a:rPr sz="1400" b="1" spc="-5" dirty="0">
                <a:latin typeface="宋体" panose="02010600030101010101" pitchFamily="2" charset="-122"/>
                <a:cs typeface="宋体" panose="02010600030101010101" pitchFamily="2" charset="-122"/>
              </a:rPr>
              <a:t>源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AutoNum type="arabicPeriod" startAt="3"/>
            </a:pPr>
            <a:endParaRPr sz="1300">
              <a:latin typeface="Times New Roman" panose="02020603050405020304"/>
              <a:cs typeface="Times New Roman" panose="02020603050405020304"/>
            </a:endParaRPr>
          </a:p>
          <a:p>
            <a:pPr marL="644525" lvl="2" indent="-492760">
              <a:lnSpc>
                <a:spcPct val="100000"/>
              </a:lnSpc>
              <a:buAutoNum type="arabicPeriod"/>
              <a:tabLst>
                <a:tab pos="645160" algn="l"/>
              </a:tabLst>
            </a:pPr>
            <a:r>
              <a:rPr sz="1400" b="1" spc="-10" dirty="0">
                <a:latin typeface="黑体" panose="02010609060101010101" charset="-122"/>
                <a:cs typeface="黑体" panose="02010609060101010101" charset="-122"/>
              </a:rPr>
              <a:t>消防器</a:t>
            </a:r>
            <a:r>
              <a:rPr sz="1400" b="1" spc="-5" dirty="0">
                <a:latin typeface="黑体" panose="02010609060101010101" charset="-122"/>
                <a:cs typeface="黑体" panose="02010609060101010101" charset="-122"/>
              </a:rPr>
              <a:t>材</a:t>
            </a:r>
            <a:endParaRPr sz="140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 panose="02020603050405020304"/>
              <a:cs typeface="Times New Roman" panose="02020603050405020304"/>
            </a:endParaRPr>
          </a:p>
          <a:p>
            <a:pPr marL="514985">
              <a:lnSpc>
                <a:spcPct val="100000"/>
              </a:lnSpc>
              <a:spcBef>
                <a:spcPts val="875"/>
              </a:spcBef>
            </a:pP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根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据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《汽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车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加油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气站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计与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施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工规范</a:t>
            </a:r>
            <a:r>
              <a:rPr sz="1400" spc="-705" dirty="0">
                <a:latin typeface="宋体" panose="02010600030101010101" pitchFamily="2" charset="-122"/>
                <a:cs typeface="宋体" panose="02010600030101010101" pitchFamily="2" charset="-122"/>
              </a:rPr>
              <a:t>》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本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加油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站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属于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三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级加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油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站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16" y="1034796"/>
            <a:ext cx="5315585" cy="857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本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站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配备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了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相应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消防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材，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油站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现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有消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防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器材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及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其分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布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见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表</a:t>
            </a:r>
            <a:r>
              <a:rPr sz="1400" spc="-41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spc="-5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400" spc="-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 panose="02020603050405020304"/>
              <a:cs typeface="Times New Roman" panose="02020603050405020304"/>
            </a:endParaRPr>
          </a:p>
          <a:p>
            <a:pPr marL="1758950">
              <a:lnSpc>
                <a:spcPct val="100000"/>
              </a:lnSpc>
              <a:tabLst>
                <a:tab pos="2247900" algn="l"/>
              </a:tabLst>
            </a:pP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表</a:t>
            </a:r>
            <a:r>
              <a:rPr sz="1400" spc="-35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1	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消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防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器材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配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置和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分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布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表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</a:t>
            </a:r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059307" y="2085975"/>
          <a:ext cx="5805805" cy="2363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6415"/>
                <a:gridCol w="1713230"/>
                <a:gridCol w="1372870"/>
                <a:gridCol w="650239"/>
                <a:gridCol w="721995"/>
                <a:gridCol w="811529"/>
              </a:tblGrid>
              <a:tr h="294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序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号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名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称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型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号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单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位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669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数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量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备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注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46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1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推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车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式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干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粉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灭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火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器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952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35kg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台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952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1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908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5"/>
                        </a:spcBef>
                      </a:pP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2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615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手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提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式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干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粉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灭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火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器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952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8kg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具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952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13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908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46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3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灭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火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毯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946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块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946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5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914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4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消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防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沙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958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575" spc="7" baseline="-19000" dirty="0">
                          <a:latin typeface="Times New Roman" panose="02020603050405020304"/>
                          <a:cs typeface="Times New Roman" panose="02020603050405020304"/>
                        </a:rPr>
                        <a:t>m</a:t>
                      </a:r>
                      <a:r>
                        <a:rPr sz="650" spc="5" dirty="0">
                          <a:latin typeface="Times New Roman" panose="02020603050405020304"/>
                          <a:cs typeface="Times New Roman" panose="02020603050405020304"/>
                        </a:rPr>
                        <a:t>3</a:t>
                      </a:r>
                      <a:endParaRPr sz="6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2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4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5"/>
                        </a:spcBef>
                      </a:pP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5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615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消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防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桶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952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个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952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3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908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46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6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消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防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铲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946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把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946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4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914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46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7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78916" y="4788408"/>
            <a:ext cx="5964555" cy="4863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4185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根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据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《汽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车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加油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气站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计与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施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工规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范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》规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定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imes New Roman" panose="02020603050405020304"/>
              <a:cs typeface="Times New Roman" panose="02020603050405020304"/>
            </a:endParaRPr>
          </a:p>
          <a:p>
            <a:pPr marL="464185">
              <a:lnSpc>
                <a:spcPct val="100000"/>
              </a:lnSpc>
            </a:pPr>
            <a:r>
              <a:rPr sz="1400" spc="5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400" spc="-215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每</a:t>
            </a:r>
            <a:r>
              <a:rPr sz="1400" spc="-3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1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台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油机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应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设置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不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少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于</a:t>
            </a:r>
            <a:r>
              <a:rPr sz="1400" spc="-3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1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只</a:t>
            </a:r>
            <a:r>
              <a:rPr sz="1400" spc="-36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4</a:t>
            </a:r>
            <a:r>
              <a:rPr sz="1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㎏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手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提式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干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粉灭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火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sz="1400" spc="-36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只</a:t>
            </a:r>
            <a:r>
              <a:rPr sz="1400" spc="-3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4</a:t>
            </a:r>
            <a:r>
              <a:rPr sz="1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㎏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Times New Roman" panose="02020603050405020304"/>
              <a:cs typeface="Times New Roman" panose="02020603050405020304"/>
            </a:endParaRPr>
          </a:p>
          <a:p>
            <a:pPr marL="101600">
              <a:lnSpc>
                <a:spcPct val="100000"/>
              </a:lnSpc>
            </a:pP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手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提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式干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粉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灭火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sz="1400" spc="-3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只</a:t>
            </a:r>
            <a:r>
              <a:rPr sz="1400" spc="-36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spc="5" dirty="0">
                <a:latin typeface="Times New Roman" panose="02020603050405020304"/>
                <a:cs typeface="Times New Roman" panose="02020603050405020304"/>
              </a:rPr>
              <a:t>6L</a:t>
            </a:r>
            <a:r>
              <a:rPr sz="1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泡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沫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灭火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，加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油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机不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足</a:t>
            </a:r>
            <a:r>
              <a:rPr sz="1400" spc="-37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1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台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1400" spc="-37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14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台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计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算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01600" marR="93980" indent="362585">
              <a:lnSpc>
                <a:spcPct val="190000"/>
              </a:lnSpc>
              <a:spcBef>
                <a:spcPts val="10"/>
              </a:spcBef>
            </a:pPr>
            <a:r>
              <a:rPr sz="1400" spc="15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、地下储罐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应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设</a:t>
            </a:r>
            <a:r>
              <a:rPr sz="1400" spc="-37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spc="5" dirty="0">
                <a:latin typeface="Times New Roman" panose="02020603050405020304"/>
                <a:cs typeface="Times New Roman" panose="02020603050405020304"/>
              </a:rPr>
              <a:t>35</a:t>
            </a:r>
            <a:r>
              <a:rPr sz="1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㎏推车式干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粉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灭火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器</a:t>
            </a:r>
            <a:r>
              <a:rPr sz="1400" spc="-3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个。当两种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介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质储罐之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间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距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离超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过</a:t>
            </a:r>
            <a:r>
              <a:rPr sz="1400" spc="-37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15m</a:t>
            </a:r>
            <a:r>
              <a:rPr sz="1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应分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别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设置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Times New Roman" panose="02020603050405020304"/>
              <a:cs typeface="Times New Roman" panose="02020603050405020304"/>
            </a:endParaRPr>
          </a:p>
          <a:p>
            <a:pPr marL="464185">
              <a:lnSpc>
                <a:spcPct val="100000"/>
              </a:lnSpc>
            </a:pPr>
            <a:r>
              <a:rPr sz="1400" spc="5" dirty="0">
                <a:latin typeface="Times New Roman" panose="02020603050405020304"/>
                <a:cs typeface="Times New Roman" panose="02020603050405020304"/>
              </a:rPr>
              <a:t>3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三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级加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油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站应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配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置灭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火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毯</a:t>
            </a:r>
            <a:r>
              <a:rPr sz="1400" spc="-36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块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沙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子</a:t>
            </a:r>
            <a:r>
              <a:rPr sz="1400" spc="-36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2m</a:t>
            </a:r>
            <a:r>
              <a:rPr sz="1350" baseline="28000" dirty="0">
                <a:latin typeface="Times New Roman" panose="02020603050405020304"/>
                <a:cs typeface="Times New Roman" panose="02020603050405020304"/>
              </a:rPr>
              <a:t>3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01600" marR="93980" indent="362585">
              <a:lnSpc>
                <a:spcPct val="190000"/>
              </a:lnSpc>
              <a:spcBef>
                <a:spcPts val="15"/>
              </a:spcBef>
            </a:pP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根据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表</a:t>
            </a:r>
            <a:r>
              <a:rPr sz="1400" spc="-38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可知，本加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油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站消防器材符合《汽车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加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油加气站设计与施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工 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规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范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》的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相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关规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定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 panose="02020603050405020304"/>
              <a:cs typeface="Times New Roman" panose="02020603050405020304"/>
            </a:endParaRPr>
          </a:p>
          <a:p>
            <a:pPr marL="101600">
              <a:lnSpc>
                <a:spcPct val="100000"/>
              </a:lnSpc>
            </a:pPr>
            <a:r>
              <a:rPr sz="1400" b="1" dirty="0">
                <a:latin typeface="宋体" panose="02010600030101010101" pitchFamily="2" charset="-122"/>
                <a:cs typeface="宋体" panose="02010600030101010101" pitchFamily="2" charset="-122"/>
              </a:rPr>
              <a:t>1.3.2</a:t>
            </a:r>
            <a:r>
              <a:rPr sz="1400" b="1" spc="-2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b="1" spc="-10" dirty="0">
                <a:latin typeface="黑体" panose="02010609060101010101" charset="-122"/>
                <a:cs typeface="黑体" panose="02010609060101010101" charset="-122"/>
              </a:rPr>
              <a:t>内部应急</a:t>
            </a:r>
            <a:r>
              <a:rPr sz="1400" b="1" spc="5" dirty="0"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1400" b="1" spc="-10" dirty="0">
                <a:latin typeface="黑体" panose="02010609060101010101" charset="-122"/>
                <a:cs typeface="黑体" panose="02010609060101010101" charset="-122"/>
              </a:rPr>
              <a:t>力资</a:t>
            </a:r>
            <a:r>
              <a:rPr sz="1400" b="1" spc="-5" dirty="0">
                <a:latin typeface="黑体" panose="02010609060101010101" charset="-122"/>
                <a:cs typeface="黑体" panose="02010609060101010101" charset="-122"/>
              </a:rPr>
              <a:t>源</a:t>
            </a:r>
            <a:endParaRPr sz="1400">
              <a:latin typeface="黑体" panose="02010609060101010101" charset="-122"/>
              <a:cs typeface="黑体" panose="02010609060101010101" charset="-122"/>
            </a:endParaRPr>
          </a:p>
          <a:p>
            <a:pPr marL="101600" marR="93980" indent="362585" algn="just">
              <a:lnSpc>
                <a:spcPct val="190000"/>
              </a:lnSpc>
              <a:spcBef>
                <a:spcPts val="965"/>
              </a:spcBef>
            </a:pP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本站现有员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工</a:t>
            </a:r>
            <a:r>
              <a:rPr sz="1400" spc="-38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4</a:t>
            </a:r>
            <a:r>
              <a:rPr sz="1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人，全部组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应急队伍，在应急组织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他们分别承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担 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总指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挥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、抢险组组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长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及组员、通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讯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及警戒组组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长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及组员、后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勤</a:t>
            </a:r>
            <a:r>
              <a:rPr sz="1400" spc="15" dirty="0">
                <a:latin typeface="宋体" panose="02010600030101010101" pitchFamily="2" charset="-122"/>
                <a:cs typeface="宋体" panose="02010600030101010101" pitchFamily="2" charset="-122"/>
              </a:rPr>
              <a:t>保障组组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长 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及组员等</a:t>
            </a:r>
            <a:r>
              <a:rPr sz="1400" spc="40" dirty="0">
                <a:latin typeface="宋体" panose="02010600030101010101" pitchFamily="2" charset="-122"/>
                <a:cs typeface="宋体" panose="02010600030101010101" pitchFamily="2" charset="-122"/>
              </a:rPr>
              <a:t>应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急职责。本站应急</a:t>
            </a:r>
            <a:r>
              <a:rPr sz="1400" spc="40" dirty="0">
                <a:latin typeface="宋体" panose="02010600030101010101" pitchFamily="2" charset="-122"/>
                <a:cs typeface="宋体" panose="02010600030101010101" pitchFamily="2" charset="-122"/>
              </a:rPr>
              <a:t>指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挥机构、应急队伍</a:t>
            </a:r>
            <a:r>
              <a:rPr sz="1400" spc="40" dirty="0">
                <a:latin typeface="宋体" panose="02010600030101010101" pitchFamily="2" charset="-122"/>
                <a:cs typeface="宋体" panose="02010600030101010101" pitchFamily="2" charset="-122"/>
              </a:rPr>
              <a:t>组</a:t>
            </a:r>
            <a:r>
              <a:rPr sz="1400" spc="25" dirty="0">
                <a:latin typeface="宋体" panose="02010600030101010101" pitchFamily="2" charset="-122"/>
                <a:cs typeface="宋体" panose="02010600030101010101" pitchFamily="2" charset="-122"/>
              </a:rPr>
              <a:t>成及其职责详见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表</a:t>
            </a:r>
            <a:r>
              <a:rPr sz="1400" spc="-409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2</a:t>
            </a:r>
            <a:endParaRPr sz="1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61564" y="529183"/>
            <a:ext cx="20828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蓬安县高庙隆鑫加油站应急资源调查报告</a:t>
            </a:r>
            <a:endParaRPr sz="9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16" y="1034796"/>
            <a:ext cx="4306570" cy="806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表</a:t>
            </a:r>
            <a:r>
              <a:rPr sz="1400" spc="-37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spc="5" dirty="0">
                <a:latin typeface="Times New Roman" panose="02020603050405020304"/>
                <a:cs typeface="Times New Roman" panose="02020603050405020304"/>
              </a:rPr>
              <a:t>3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 panose="02020603050405020304"/>
              <a:cs typeface="Times New Roman" panose="02020603050405020304"/>
            </a:endParaRPr>
          </a:p>
          <a:p>
            <a:pPr marL="1492250">
              <a:lnSpc>
                <a:spcPct val="100000"/>
              </a:lnSpc>
              <a:spcBef>
                <a:spcPts val="1060"/>
              </a:spcBef>
              <a:tabLst>
                <a:tab pos="1981200" algn="l"/>
              </a:tabLst>
            </a:pP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表</a:t>
            </a:r>
            <a:r>
              <a:rPr sz="1400" spc="-35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本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站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应急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队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伍组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成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及其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职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责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表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92627" y="4299191"/>
            <a:ext cx="193675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99745" algn="l"/>
              </a:tabLst>
            </a:pP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表</a:t>
            </a:r>
            <a:r>
              <a:rPr sz="1400" spc="-3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3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指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挥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机构</a:t>
            </a:r>
            <a:r>
              <a:rPr sz="1400" spc="-10" dirty="0">
                <a:latin typeface="宋体" panose="02010600030101010101" pitchFamily="2" charset="-122"/>
                <a:cs typeface="宋体" panose="02010600030101010101" pitchFamily="2" charset="-122"/>
              </a:rPr>
              <a:t>及</a:t>
            </a:r>
            <a:r>
              <a:rPr sz="1400" dirty="0">
                <a:latin typeface="宋体" panose="02010600030101010101" pitchFamily="2" charset="-122"/>
                <a:cs typeface="宋体" panose="02010600030101010101" pitchFamily="2" charset="-122"/>
              </a:rPr>
              <a:t>职责</a:t>
            </a:r>
            <a:r>
              <a:rPr sz="1400" spc="5" dirty="0">
                <a:latin typeface="宋体" panose="02010600030101010101" pitchFamily="2" charset="-122"/>
                <a:cs typeface="宋体" panose="02010600030101010101" pitchFamily="2" charset="-122"/>
              </a:rPr>
              <a:t>表</a:t>
            </a:r>
            <a:endParaRPr sz="14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58439" y="4992370"/>
            <a:ext cx="133350" cy="13335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758439" y="5220970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758439" y="5449570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758439" y="5678170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758439" y="5906770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758439" y="6135370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58439" y="6363970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758439" y="6592569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758439" y="6821169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58439" y="7056119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58439" y="7284719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758439" y="7513319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758439" y="7741919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58439" y="8199119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758439" y="8662669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758439" y="8891269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758439" y="9119869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758439" y="9348469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758439" y="9577069"/>
            <a:ext cx="133350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1008507" y="4617720"/>
          <a:ext cx="5907405" cy="5119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8195"/>
                <a:gridCol w="880110"/>
                <a:gridCol w="4219575"/>
              </a:tblGrid>
              <a:tr h="294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构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名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称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755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003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责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任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755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  <a:tabLst>
                          <a:tab pos="266065" algn="l"/>
                        </a:tabLst>
                      </a:pP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职	责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755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637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总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指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挥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责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（翁双林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46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全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面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指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挥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事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故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现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场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应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急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救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援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工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作</a:t>
                      </a:r>
                      <a:r>
                        <a:rPr sz="1050" spc="-30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负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责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对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外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发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布</a:t>
                      </a:r>
                      <a:r>
                        <a:rPr sz="1050" spc="-31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上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报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有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关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信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息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。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54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责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资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源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配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置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应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急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伍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调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动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。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54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确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定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现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场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指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挥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协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调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事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现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有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关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工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作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。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54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织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制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订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事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故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应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急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救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援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案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及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定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演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练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。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54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责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织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站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内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应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急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小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落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实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应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急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并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存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档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；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54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实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施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应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急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案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管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理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工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作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；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54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检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查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应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急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救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援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物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准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备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况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；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54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责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工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应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急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救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援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教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育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及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应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急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救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援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演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练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；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54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立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并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管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理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应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急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救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援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信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息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料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档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案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。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584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06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抢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险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组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233045" algn="r">
                        <a:lnSpc>
                          <a:spcPct val="100000"/>
                        </a:lnSpc>
                      </a:pP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安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全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R="23558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（林鹤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46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责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执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现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场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指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挥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调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配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完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成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交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办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任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务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54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对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火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灾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等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突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发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性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危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险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事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进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行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扑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救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紧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急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置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；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54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速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切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断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漏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源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排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除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现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场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易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燃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易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爆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物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质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；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6545" marR="61595" indent="-190500">
                        <a:lnSpc>
                          <a:spcPct val="143000"/>
                        </a:lnSpc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救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助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中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毒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及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火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灾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受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困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困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-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及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时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使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严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重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中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毒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者</a:t>
                      </a:r>
                      <a:r>
                        <a:rPr sz="1050" spc="-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被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困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者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脱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离 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危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险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域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；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6545" marR="60325" indent="-190500">
                        <a:lnSpc>
                          <a:spcPct val="143000"/>
                        </a:lnSpc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负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责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现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场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灭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火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过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程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通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讯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联络</a:t>
                      </a:r>
                      <a:r>
                        <a:rPr sz="1050" spc="-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视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火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灾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情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况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及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时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向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指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挥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部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报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告</a:t>
                      </a:r>
                      <a:r>
                        <a:rPr sz="1050" spc="-4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 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求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联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防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力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量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救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援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。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584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48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65430" marR="127000" indent="-134620">
                        <a:lnSpc>
                          <a:spcPct val="143000"/>
                        </a:lnSpc>
                      </a:pP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通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讯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及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警 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戒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组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306705" marR="100330" indent="-201295">
                        <a:lnSpc>
                          <a:spcPct val="143000"/>
                        </a:lnSpc>
                        <a:spcBef>
                          <a:spcPts val="580"/>
                        </a:spcBef>
                      </a:pP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通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讯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警</a:t>
                      </a:r>
                      <a:r>
                        <a:rPr sz="1050" spc="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戒</a:t>
                      </a:r>
                      <a:r>
                        <a:rPr sz="105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组 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组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长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（郑俊华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47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责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公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众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疏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散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包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括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加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油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站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及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周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边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-26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）；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54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责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站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内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所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有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车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辆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疏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导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。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54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向</a:t>
                      </a:r>
                      <a:r>
                        <a:rPr sz="1050" spc="-27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050" spc="-15" dirty="0">
                          <a:latin typeface="Times New Roman" panose="02020603050405020304"/>
                          <a:cs typeface="Times New Roman" panose="02020603050405020304"/>
                        </a:rPr>
                        <a:t>110</a:t>
                      </a: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消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防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及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救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援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专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业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队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发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出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救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援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请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求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；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54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引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导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消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防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或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医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护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进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入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事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故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现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场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；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7180" indent="-191135">
                        <a:lnSpc>
                          <a:spcPct val="100000"/>
                        </a:lnSpc>
                        <a:spcBef>
                          <a:spcPts val="540"/>
                        </a:spcBef>
                        <a:buSzPct val="86000"/>
                        <a:buAutoNum type="arabicPlain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责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事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故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域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警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戒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禁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止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无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关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入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内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；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</a:t>
            </a:r>
            <a:endParaRPr dirty="0"/>
          </a:p>
        </p:txBody>
      </p:sp>
      <p:graphicFrame>
        <p:nvGraphicFramePr>
          <p:cNvPr id="24" name="object 24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1008507" y="1959610"/>
          <a:ext cx="5907405" cy="2044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4470"/>
                <a:gridCol w="1474470"/>
                <a:gridCol w="1474469"/>
                <a:gridCol w="1474470"/>
              </a:tblGrid>
              <a:tr h="3397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050" b="1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应急职</a:t>
                      </a:r>
                      <a:r>
                        <a:rPr sz="1050" b="1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务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38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050" b="1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姓</a:t>
                      </a:r>
                      <a:r>
                        <a:rPr sz="1050" b="1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名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38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050" b="1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职务</a:t>
                      </a:r>
                      <a:r>
                        <a:rPr sz="1050" b="1" spc="-10" dirty="0">
                          <a:latin typeface="Times New Roman" panose="02020603050405020304"/>
                          <a:cs typeface="Times New Roman" panose="02020603050405020304"/>
                        </a:rPr>
                        <a:t>/</a:t>
                      </a:r>
                      <a:r>
                        <a:rPr sz="1050" b="1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岗</a:t>
                      </a:r>
                      <a:r>
                        <a:rPr sz="1050" b="1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位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38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050" b="1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b="1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话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38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总 指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挥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25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翁双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林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25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负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责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25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15121231842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825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抢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险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组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25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6840"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林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鹤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25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安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全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-10" dirty="0">
                          <a:latin typeface="Times New Roman" panose="02020603050405020304"/>
                          <a:cs typeface="Times New Roman" panose="02020603050405020304"/>
                        </a:rPr>
                        <a:t>/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组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长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25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18582296765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825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通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讯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及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警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戒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组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25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郑俊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华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工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/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组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长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25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18380729778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825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后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勤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保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障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组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25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李晓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红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员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工</a:t>
                      </a:r>
                      <a:r>
                        <a:rPr sz="1050" dirty="0">
                          <a:latin typeface="Times New Roman" panose="02020603050405020304"/>
                          <a:cs typeface="Times New Roman" panose="02020603050405020304"/>
                        </a:rPr>
                        <a:t>/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组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长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25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13990800791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825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值</a:t>
                      </a:r>
                      <a:r>
                        <a:rPr sz="1050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班</a:t>
                      </a:r>
                      <a:r>
                        <a:rPr sz="1050" spc="-1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电</a:t>
                      </a:r>
                      <a:r>
                        <a:rPr sz="1050" spc="-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话</a:t>
                      </a:r>
                      <a:endParaRPr sz="10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957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050" spc="-5" dirty="0">
                          <a:latin typeface="Times New Roman" panose="02020603050405020304"/>
                          <a:cs typeface="Times New Roman" panose="02020603050405020304"/>
                        </a:rPr>
                        <a:t>15121231842</a:t>
                      </a:r>
                      <a:endParaRPr sz="10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5" name="object 25"/>
          <p:cNvSpPr txBox="1"/>
          <p:nvPr/>
        </p:nvSpPr>
        <p:spPr>
          <a:xfrm>
            <a:off x="2861564" y="529183"/>
            <a:ext cx="20828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蓬安县高庙隆鑫加油站应急资源调查报告</a:t>
            </a:r>
            <a:endParaRPr sz="9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c702896b-6a54-4d1b-b84a-ffec7d5bf8dd}"/>
</p:tagLst>
</file>

<file path=ppt/tags/tag2.xml><?xml version="1.0" encoding="utf-8"?>
<p:tagLst xmlns:p="http://schemas.openxmlformats.org/presentationml/2006/main">
  <p:tag name="KSO_WM_UNIT_TABLE_BEAUTIFY" val="smartTable{49bdbb3d-306f-4419-a430-d46cb1e106e1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2657</Words>
  <Application>WPS 演示</Application>
  <PresentationFormat>On-screen Show (4:3)</PresentationFormat>
  <Paragraphs>249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宋体</vt:lpstr>
      <vt:lpstr>Wingdings</vt:lpstr>
      <vt:lpstr>黑体</vt:lpstr>
      <vt:lpstr>Times New Roman</vt:lpstr>
      <vt:lpstr>微软雅黑</vt:lpstr>
      <vt:lpstr>Calibri</vt:lpstr>
      <vt:lpstr>Arial Unicode MS</vt:lpstr>
      <vt:lpstr>Office Theme</vt:lpstr>
      <vt:lpstr>应急资源调查报告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应急资源调查报告</dc:title>
  <dc:creator>cxl</dc:creator>
  <cp:lastModifiedBy>银真美银饰</cp:lastModifiedBy>
  <cp:revision>5</cp:revision>
  <dcterms:created xsi:type="dcterms:W3CDTF">2021-04-16T04:49:10Z</dcterms:created>
  <dcterms:modified xsi:type="dcterms:W3CDTF">2021-04-16T04:50:11Z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2017-05-15T00:00:00Z</vt:filetime>
  </property>
  <property fmtid="{D5CDD505-2E9C-101B-9397-08002B2CF9AE}" pid="3" name="Creator">
    <vt:lpwstr>WPS Office</vt:lpwstr>
  </property>
  <property fmtid="{D5CDD505-2E9C-101B-9397-08002B2CF9AE}" pid="4" name="LastSaved">
    <vt:filetime>2021-04-16T00:00:00Z</vt:filetime>
  </property>
  <property fmtid="{D5CDD505-2E9C-101B-9397-08002B2CF9AE}" pid="5" name="KSOProductBuildVer">
    <vt:lpwstr>2052-11.1.0.10314</vt:lpwstr>
  </property>
</Properties>
</file>