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3716000" cy="10287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" y="-102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14500" y="1683545"/>
            <a:ext cx="1028700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14500" y="5403057"/>
            <a:ext cx="1028700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5831" y="2564607"/>
            <a:ext cx="11830050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5831" y="6884195"/>
            <a:ext cx="11830050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762" y="547688"/>
            <a:ext cx="11830050" cy="198834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5121" y="2667657"/>
            <a:ext cx="5482771" cy="1235868"/>
          </a:xfrm>
        </p:spPr>
        <p:txBody>
          <a:bodyPr anchor="ctr" anchorCtr="0"/>
          <a:lstStyle>
            <a:lvl1pPr marL="0" indent="0">
              <a:buNone/>
              <a:defRPr sz="3150"/>
            </a:lvl1pPr>
            <a:lvl2pPr marL="514350" indent="0">
              <a:buNone/>
              <a:defRPr sz="2700"/>
            </a:lvl2pPr>
            <a:lvl3pPr marL="1028700" indent="0">
              <a:buNone/>
              <a:defRPr sz="2250"/>
            </a:lvl3pPr>
            <a:lvl4pPr marL="1543050" indent="0">
              <a:buNone/>
              <a:defRPr sz="2025"/>
            </a:lvl4pPr>
            <a:lvl5pPr marL="2057400" indent="0">
              <a:buNone/>
              <a:defRPr sz="2025"/>
            </a:lvl5pPr>
            <a:lvl6pPr marL="2571750" indent="0">
              <a:buNone/>
              <a:defRPr sz="2025"/>
            </a:lvl6pPr>
            <a:lvl7pPr marL="3086100" indent="0">
              <a:buNone/>
              <a:defRPr sz="2025"/>
            </a:lvl7pPr>
            <a:lvl8pPr marL="3600450" indent="0">
              <a:buNone/>
              <a:defRPr sz="2025"/>
            </a:lvl8pPr>
            <a:lvl9pPr marL="4114800" indent="0">
              <a:buNone/>
              <a:defRPr sz="20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35121" y="3998069"/>
            <a:ext cx="5482771" cy="52864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039055" y="2667657"/>
            <a:ext cx="5509773" cy="1235868"/>
          </a:xfrm>
        </p:spPr>
        <p:txBody>
          <a:bodyPr anchor="ctr" anchorCtr="0"/>
          <a:lstStyle>
            <a:lvl1pPr marL="0" indent="0">
              <a:buNone/>
              <a:defRPr sz="3150"/>
            </a:lvl1pPr>
            <a:lvl2pPr marL="514350" indent="0">
              <a:buNone/>
              <a:defRPr sz="2700"/>
            </a:lvl2pPr>
            <a:lvl3pPr marL="1028700" indent="0">
              <a:buNone/>
              <a:defRPr sz="2250"/>
            </a:lvl3pPr>
            <a:lvl4pPr marL="1543050" indent="0">
              <a:buNone/>
              <a:defRPr sz="2025"/>
            </a:lvl4pPr>
            <a:lvl5pPr marL="2057400" indent="0">
              <a:buNone/>
              <a:defRPr sz="2025"/>
            </a:lvl5pPr>
            <a:lvl6pPr marL="2571750" indent="0">
              <a:buNone/>
              <a:defRPr sz="2025"/>
            </a:lvl6pPr>
            <a:lvl7pPr marL="3086100" indent="0">
              <a:buNone/>
              <a:defRPr sz="2025"/>
            </a:lvl7pPr>
            <a:lvl8pPr marL="3600450" indent="0">
              <a:buNone/>
              <a:defRPr sz="2025"/>
            </a:lvl8pPr>
            <a:lvl9pPr marL="4114800" indent="0">
              <a:buNone/>
              <a:defRPr sz="20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039055" y="3998069"/>
            <a:ext cx="5509773" cy="528642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423767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1087" y="1481138"/>
            <a:ext cx="6943725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423767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4762" y="685800"/>
            <a:ext cx="4686018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831087" y="685802"/>
            <a:ext cx="6943725" cy="8105775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44762" y="3086100"/>
            <a:ext cx="4686018" cy="5717382"/>
          </a:xfrm>
        </p:spPr>
        <p:txBody>
          <a:bodyPr/>
          <a:lstStyle>
            <a:lvl1pPr marL="0" indent="0">
              <a:buNone/>
              <a:defRPr sz="2250"/>
            </a:lvl1pPr>
            <a:lvl2pPr marL="514350" indent="0">
              <a:buNone/>
              <a:defRPr sz="2025"/>
            </a:lvl2pPr>
            <a:lvl3pPr marL="1028700" indent="0">
              <a:buNone/>
              <a:defRPr sz="1800"/>
            </a:lvl3pPr>
            <a:lvl4pPr marL="1543050" indent="0">
              <a:buNone/>
              <a:defRPr sz="1575"/>
            </a:lvl4pPr>
            <a:lvl5pPr marL="2057400" indent="0">
              <a:buNone/>
              <a:defRPr sz="1575"/>
            </a:lvl5pPr>
            <a:lvl6pPr marL="2571750" indent="0">
              <a:buNone/>
              <a:defRPr sz="1575"/>
            </a:lvl6pPr>
            <a:lvl7pPr marL="3086100" indent="0">
              <a:buNone/>
              <a:defRPr sz="1575"/>
            </a:lvl7pPr>
            <a:lvl8pPr marL="3600450" indent="0">
              <a:buNone/>
              <a:defRPr sz="1575"/>
            </a:lvl8pPr>
            <a:lvl9pPr marL="4114800" indent="0">
              <a:buNone/>
              <a:defRPr sz="15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hangingPunct="1"/>
            <a:fld id="{BB962C8B-B14F-4D97-AF65-F5344CB8AC3E}" type="datetime1">
              <a:rPr lang="en-US" dirty="0"/>
            </a:fld>
            <a:endParaRPr 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hangingPunct="1"/>
            <a:endParaRPr 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.png"/><Relationship Id="rId8" Type="http://schemas.openxmlformats.org/officeDocument/2006/relationships/image" Target="../media/image70.png"/><Relationship Id="rId7" Type="http://schemas.openxmlformats.org/officeDocument/2006/relationships/image" Target="../media/image69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74.png"/><Relationship Id="rId11" Type="http://schemas.openxmlformats.org/officeDocument/2006/relationships/image" Target="../media/image73.png"/><Relationship Id="rId10" Type="http://schemas.openxmlformats.org/officeDocument/2006/relationships/image" Target="../media/image72.png"/><Relationship Id="rId1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6.png"/><Relationship Id="rId1" Type="http://schemas.openxmlformats.org/officeDocument/2006/relationships/image" Target="../media/image7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7.png"/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9" Type="http://schemas.openxmlformats.org/officeDocument/2006/relationships/slideLayout" Target="../slideLayouts/slideLayout7.xml"/><Relationship Id="rId48" Type="http://schemas.openxmlformats.org/officeDocument/2006/relationships/image" Target="../media/image126.png"/><Relationship Id="rId47" Type="http://schemas.openxmlformats.org/officeDocument/2006/relationships/image" Target="../media/image125.png"/><Relationship Id="rId46" Type="http://schemas.openxmlformats.org/officeDocument/2006/relationships/image" Target="../media/image124.png"/><Relationship Id="rId45" Type="http://schemas.openxmlformats.org/officeDocument/2006/relationships/image" Target="../media/image123.png"/><Relationship Id="rId44" Type="http://schemas.openxmlformats.org/officeDocument/2006/relationships/image" Target="../media/image122.png"/><Relationship Id="rId43" Type="http://schemas.openxmlformats.org/officeDocument/2006/relationships/image" Target="../media/image121.png"/><Relationship Id="rId42" Type="http://schemas.openxmlformats.org/officeDocument/2006/relationships/image" Target="../media/image120.png"/><Relationship Id="rId41" Type="http://schemas.openxmlformats.org/officeDocument/2006/relationships/image" Target="../media/image119.png"/><Relationship Id="rId40" Type="http://schemas.openxmlformats.org/officeDocument/2006/relationships/image" Target="../media/image118.png"/><Relationship Id="rId4" Type="http://schemas.openxmlformats.org/officeDocument/2006/relationships/image" Target="../media/image82.png"/><Relationship Id="rId39" Type="http://schemas.openxmlformats.org/officeDocument/2006/relationships/image" Target="../media/image117.png"/><Relationship Id="rId38" Type="http://schemas.openxmlformats.org/officeDocument/2006/relationships/image" Target="../media/image116.png"/><Relationship Id="rId37" Type="http://schemas.openxmlformats.org/officeDocument/2006/relationships/image" Target="../media/image115.png"/><Relationship Id="rId36" Type="http://schemas.openxmlformats.org/officeDocument/2006/relationships/image" Target="../media/image114.png"/><Relationship Id="rId35" Type="http://schemas.openxmlformats.org/officeDocument/2006/relationships/image" Target="../media/image113.png"/><Relationship Id="rId34" Type="http://schemas.openxmlformats.org/officeDocument/2006/relationships/image" Target="../media/image112.png"/><Relationship Id="rId33" Type="http://schemas.openxmlformats.org/officeDocument/2006/relationships/image" Target="../media/image111.png"/><Relationship Id="rId32" Type="http://schemas.openxmlformats.org/officeDocument/2006/relationships/image" Target="../media/image110.png"/><Relationship Id="rId31" Type="http://schemas.openxmlformats.org/officeDocument/2006/relationships/image" Target="../media/image109.png"/><Relationship Id="rId30" Type="http://schemas.openxmlformats.org/officeDocument/2006/relationships/image" Target="../media/image108.png"/><Relationship Id="rId3" Type="http://schemas.openxmlformats.org/officeDocument/2006/relationships/image" Target="../media/image81.png"/><Relationship Id="rId29" Type="http://schemas.openxmlformats.org/officeDocument/2006/relationships/image" Target="../media/image107.png"/><Relationship Id="rId28" Type="http://schemas.openxmlformats.org/officeDocument/2006/relationships/image" Target="../media/image106.png"/><Relationship Id="rId27" Type="http://schemas.openxmlformats.org/officeDocument/2006/relationships/image" Target="../media/image105.png"/><Relationship Id="rId26" Type="http://schemas.openxmlformats.org/officeDocument/2006/relationships/image" Target="../media/image104.png"/><Relationship Id="rId25" Type="http://schemas.openxmlformats.org/officeDocument/2006/relationships/image" Target="../media/image103.png"/><Relationship Id="rId24" Type="http://schemas.openxmlformats.org/officeDocument/2006/relationships/image" Target="../media/image102.png"/><Relationship Id="rId23" Type="http://schemas.openxmlformats.org/officeDocument/2006/relationships/image" Target="../media/image101.png"/><Relationship Id="rId22" Type="http://schemas.openxmlformats.org/officeDocument/2006/relationships/image" Target="../media/image100.png"/><Relationship Id="rId21" Type="http://schemas.openxmlformats.org/officeDocument/2006/relationships/image" Target="../media/image99.png"/><Relationship Id="rId20" Type="http://schemas.openxmlformats.org/officeDocument/2006/relationships/image" Target="../media/image98.png"/><Relationship Id="rId2" Type="http://schemas.openxmlformats.org/officeDocument/2006/relationships/image" Target="../media/image80.png"/><Relationship Id="rId19" Type="http://schemas.openxmlformats.org/officeDocument/2006/relationships/image" Target="../media/image97.png"/><Relationship Id="rId18" Type="http://schemas.openxmlformats.org/officeDocument/2006/relationships/image" Target="../media/image96.png"/><Relationship Id="rId17" Type="http://schemas.openxmlformats.org/officeDocument/2006/relationships/image" Target="../media/image95.png"/><Relationship Id="rId16" Type="http://schemas.openxmlformats.org/officeDocument/2006/relationships/image" Target="../media/image94.png"/><Relationship Id="rId15" Type="http://schemas.openxmlformats.org/officeDocument/2006/relationships/image" Target="../media/image93.png"/><Relationship Id="rId14" Type="http://schemas.openxmlformats.org/officeDocument/2006/relationships/image" Target="../media/image92.png"/><Relationship Id="rId13" Type="http://schemas.openxmlformats.org/officeDocument/2006/relationships/image" Target="../media/image91.png"/><Relationship Id="rId12" Type="http://schemas.openxmlformats.org/officeDocument/2006/relationships/image" Target="../media/image90.png"/><Relationship Id="rId11" Type="http://schemas.openxmlformats.org/officeDocument/2006/relationships/image" Target="../media/image89.png"/><Relationship Id="rId10" Type="http://schemas.openxmlformats.org/officeDocument/2006/relationships/image" Target="../media/image88.png"/><Relationship Id="rId1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image" Target="../media/image1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1.png"/><Relationship Id="rId1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image" Target="../media/image1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1" Type="http://schemas.openxmlformats.org/officeDocument/2006/relationships/image" Target="../media/image13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image" Target="../media/image1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1.png"/><Relationship Id="rId1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3.png"/><Relationship Id="rId1" Type="http://schemas.openxmlformats.org/officeDocument/2006/relationships/image" Target="../media/image1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5.png"/><Relationship Id="rId1" Type="http://schemas.openxmlformats.org/officeDocument/2006/relationships/image" Target="../media/image1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7.png"/><Relationship Id="rId1" Type="http://schemas.openxmlformats.org/officeDocument/2006/relationships/image" Target="../media/image146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image" Target="../media/image14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4.pn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57.png"/><Relationship Id="rId22" Type="http://schemas.openxmlformats.org/officeDocument/2006/relationships/image" Target="../media/image56.png"/><Relationship Id="rId21" Type="http://schemas.openxmlformats.org/officeDocument/2006/relationships/image" Target="../media/image55.png"/><Relationship Id="rId20" Type="http://schemas.openxmlformats.org/officeDocument/2006/relationships/image" Target="../media/image54.png"/><Relationship Id="rId2" Type="http://schemas.openxmlformats.org/officeDocument/2006/relationships/image" Target="../media/image36.png"/><Relationship Id="rId19" Type="http://schemas.openxmlformats.org/officeDocument/2006/relationships/image" Target="../media/image53.png"/><Relationship Id="rId18" Type="http://schemas.openxmlformats.org/officeDocument/2006/relationships/image" Target="../media/image52.png"/><Relationship Id="rId17" Type="http://schemas.openxmlformats.org/officeDocument/2006/relationships/image" Target="../media/image51.png"/><Relationship Id="rId16" Type="http://schemas.openxmlformats.org/officeDocument/2006/relationships/image" Target="../media/image50.png"/><Relationship Id="rId15" Type="http://schemas.openxmlformats.org/officeDocument/2006/relationships/image" Target="../media/image49.png"/><Relationship Id="rId14" Type="http://schemas.openxmlformats.org/officeDocument/2006/relationships/image" Target="../media/image48.png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openxmlformats.org/officeDocument/2006/relationships/image" Target="../media/image44.png"/><Relationship Id="rId1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0" y="-63500"/>
            <a:ext cx="13843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40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600"/>
            <a:ext cx="137160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400"/>
            <a:ext cx="13728700" cy="627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文本框 4100"/>
          <p:cNvSpPr txBox="1"/>
          <p:nvPr/>
        </p:nvSpPr>
        <p:spPr>
          <a:xfrm>
            <a:off x="2654300" y="2082800"/>
            <a:ext cx="8763000" cy="1092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6600" b="1">
                <a:solidFill>
                  <a:srgbClr val="FFFFFF"/>
                </a:solidFill>
                <a:latin typeface="微软雅黑 Bold" pitchFamily="34" charset="0"/>
              </a:rPr>
              <a:t>物业突发紧急事件培训</a:t>
            </a:r>
            <a:endParaRPr lang="zh-CN" altLang="en-US" sz="6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4102" name="文本框 4101"/>
          <p:cNvSpPr txBox="1"/>
          <p:nvPr/>
        </p:nvSpPr>
        <p:spPr>
          <a:xfrm>
            <a:off x="11049000" y="2082800"/>
            <a:ext cx="800100" cy="1092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6600" b="1">
                <a:solidFill>
                  <a:srgbClr val="006C9E"/>
                </a:solidFill>
                <a:latin typeface="黑体" panose="02010609060101010101" charset="-122"/>
              </a:rPr>
              <a:t> </a:t>
            </a:r>
            <a:endParaRPr lang="en-US" altLang="zh-CN" sz="6600" b="1">
              <a:solidFill>
                <a:srgbClr val="006C9E"/>
              </a:solidFill>
              <a:latin typeface="黑体" panose="02010609060101010101" charset="-122"/>
            </a:endParaRPr>
          </a:p>
          <a:p>
            <a:pPr eaLnBrk="1" hangingPunct="1"/>
            <a:endParaRPr lang="en-US" altLang="zh-CN" sz="6600" b="1">
              <a:solidFill>
                <a:srgbClr val="006C9E"/>
              </a:solidFill>
              <a:latin typeface="黑体" panose="02010609060101010101" charset="-122"/>
            </a:endParaRPr>
          </a:p>
        </p:txBody>
      </p:sp>
      <p:sp>
        <p:nvSpPr>
          <p:cNvPr id="4103" name="文本框 4102"/>
          <p:cNvSpPr txBox="1"/>
          <p:nvPr/>
        </p:nvSpPr>
        <p:spPr>
          <a:xfrm>
            <a:off x="9321800" y="8610600"/>
            <a:ext cx="4038600" cy="736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4800" b="1">
                <a:solidFill>
                  <a:srgbClr val="FFFFFF"/>
                </a:solidFill>
                <a:latin typeface="华文中宋" pitchFamily="34" charset="0"/>
              </a:rPr>
              <a:t>主讲人：赵闯</a:t>
            </a:r>
            <a:endParaRPr lang="zh-CN" altLang="en-US" sz="4800" b="1">
              <a:solidFill>
                <a:srgbClr val="FFFFFF"/>
              </a:solidFill>
              <a:latin typeface="华文中宋" pitchFamily="34" charset="0"/>
            </a:endParaRPr>
          </a:p>
        </p:txBody>
      </p:sp>
      <p:sp>
        <p:nvSpPr>
          <p:cNvPr id="4104" name="文本框 4103"/>
          <p:cNvSpPr txBox="1"/>
          <p:nvPr/>
        </p:nvSpPr>
        <p:spPr>
          <a:xfrm>
            <a:off x="12979400" y="8610600"/>
            <a:ext cx="546100" cy="736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8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48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4800" b="1">
              <a:solidFill>
                <a:srgbClr val="FFFFFF"/>
              </a:solidFill>
              <a:latin typeface="Arial Bold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图片 133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图片 133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13716000" cy="36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图片 133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"/>
            <a:ext cx="137160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文本框 13316"/>
          <p:cNvSpPr txBox="1"/>
          <p:nvPr/>
        </p:nvSpPr>
        <p:spPr>
          <a:xfrm>
            <a:off x="1295400" y="177800"/>
            <a:ext cx="609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000000"/>
                </a:solidFill>
                <a:latin typeface="Arial Bold" pitchFamily="34" charset="0"/>
              </a:rPr>
              <a:t>4</a:t>
            </a:r>
            <a:endParaRPr lang="en-US" altLang="zh-CN" sz="32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1524000" y="177800"/>
            <a:ext cx="41402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 b="1">
                <a:solidFill>
                  <a:srgbClr val="000000"/>
                </a:solidFill>
                <a:latin typeface="微软雅黑 Bold" pitchFamily="34" charset="0"/>
              </a:rPr>
              <a:t>、紧急事件事例解析</a:t>
            </a:r>
            <a:endParaRPr lang="zh-CN" altLang="en-US" sz="3200" b="1">
              <a:solidFill>
                <a:srgbClr val="000000"/>
              </a:solidFill>
              <a:latin typeface="微软雅黑 Bold" pitchFamily="34" charset="0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5295900" y="177800"/>
            <a:ext cx="495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20" name="文本框 13319"/>
          <p:cNvSpPr txBox="1"/>
          <p:nvPr/>
        </p:nvSpPr>
        <p:spPr>
          <a:xfrm>
            <a:off x="3289300" y="774700"/>
            <a:ext cx="495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1" name="文本框 13320"/>
          <p:cNvSpPr txBox="1"/>
          <p:nvPr/>
        </p:nvSpPr>
        <p:spPr>
          <a:xfrm>
            <a:off x="1282700" y="10287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2" name="文本框 13321"/>
          <p:cNvSpPr txBox="1"/>
          <p:nvPr/>
        </p:nvSpPr>
        <p:spPr>
          <a:xfrm>
            <a:off x="2197100" y="10287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失窃案件的应急处理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23" name="文本框 13322"/>
          <p:cNvSpPr txBox="1"/>
          <p:nvPr/>
        </p:nvSpPr>
        <p:spPr>
          <a:xfrm>
            <a:off x="5638800" y="1028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24" name="文本框 13323"/>
          <p:cNvSpPr txBox="1"/>
          <p:nvPr/>
        </p:nvSpPr>
        <p:spPr>
          <a:xfrm>
            <a:off x="1282700" y="16510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文本框 13324"/>
          <p:cNvSpPr txBox="1"/>
          <p:nvPr/>
        </p:nvSpPr>
        <p:spPr>
          <a:xfrm>
            <a:off x="2197100" y="16510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治安事件的处理办法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26" name="文本框 13325"/>
          <p:cNvSpPr txBox="1"/>
          <p:nvPr/>
        </p:nvSpPr>
        <p:spPr>
          <a:xfrm>
            <a:off x="5638800" y="1651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27" name="文本框 13326"/>
          <p:cNvSpPr txBox="1"/>
          <p:nvPr/>
        </p:nvSpPr>
        <p:spPr>
          <a:xfrm>
            <a:off x="1282700" y="23622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28" name="文本框 13327"/>
          <p:cNvSpPr txBox="1"/>
          <p:nvPr/>
        </p:nvSpPr>
        <p:spPr>
          <a:xfrm>
            <a:off x="2197100" y="23622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醉酒滋事的处理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4876800" y="2362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30" name="文本框 13329"/>
          <p:cNvSpPr txBox="1"/>
          <p:nvPr/>
        </p:nvSpPr>
        <p:spPr>
          <a:xfrm>
            <a:off x="1282700" y="30607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1" name="文本框 13330"/>
          <p:cNvSpPr txBox="1"/>
          <p:nvPr/>
        </p:nvSpPr>
        <p:spPr>
          <a:xfrm>
            <a:off x="2197100" y="30607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电梯困人应急处理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32" name="文本框 13331"/>
          <p:cNvSpPr txBox="1"/>
          <p:nvPr/>
        </p:nvSpPr>
        <p:spPr>
          <a:xfrm>
            <a:off x="5257800" y="3060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33" name="文本框 13332"/>
          <p:cNvSpPr txBox="1"/>
          <p:nvPr/>
        </p:nvSpPr>
        <p:spPr>
          <a:xfrm>
            <a:off x="1282700" y="37592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4" name="文本框 13333"/>
          <p:cNvSpPr txBox="1"/>
          <p:nvPr/>
        </p:nvSpPr>
        <p:spPr>
          <a:xfrm>
            <a:off x="2197100" y="37592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交通事故的处理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35" name="文本框 13334"/>
          <p:cNvSpPr txBox="1"/>
          <p:nvPr/>
        </p:nvSpPr>
        <p:spPr>
          <a:xfrm>
            <a:off x="4876800" y="3759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36" name="文本框 13335"/>
          <p:cNvSpPr txBox="1"/>
          <p:nvPr/>
        </p:nvSpPr>
        <p:spPr>
          <a:xfrm>
            <a:off x="1282700" y="44577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37" name="文本框 13336"/>
          <p:cNvSpPr txBox="1"/>
          <p:nvPr/>
        </p:nvSpPr>
        <p:spPr>
          <a:xfrm>
            <a:off x="2197100" y="44577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煤气泄露的处理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38" name="文本框 13337"/>
          <p:cNvSpPr txBox="1"/>
          <p:nvPr/>
        </p:nvSpPr>
        <p:spPr>
          <a:xfrm>
            <a:off x="4876800" y="4457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39" name="文本框 13338"/>
          <p:cNvSpPr txBox="1"/>
          <p:nvPr/>
        </p:nvSpPr>
        <p:spPr>
          <a:xfrm>
            <a:off x="1282700" y="51689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0" name="文本框 13339"/>
          <p:cNvSpPr txBox="1"/>
          <p:nvPr/>
        </p:nvSpPr>
        <p:spPr>
          <a:xfrm>
            <a:off x="2197100" y="51689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突发火警应急处理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41" name="文本框 13340"/>
          <p:cNvSpPr txBox="1"/>
          <p:nvPr/>
        </p:nvSpPr>
        <p:spPr>
          <a:xfrm>
            <a:off x="5257800" y="51689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42" name="文本框 13341"/>
          <p:cNvSpPr txBox="1"/>
          <p:nvPr/>
        </p:nvSpPr>
        <p:spPr>
          <a:xfrm>
            <a:off x="1282700" y="58674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3" name="文本框 13342"/>
          <p:cNvSpPr txBox="1"/>
          <p:nvPr/>
        </p:nvSpPr>
        <p:spPr>
          <a:xfrm>
            <a:off x="2197100" y="58674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台风来临前后的措施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44" name="文本框 13343"/>
          <p:cNvSpPr txBox="1"/>
          <p:nvPr/>
        </p:nvSpPr>
        <p:spPr>
          <a:xfrm>
            <a:off x="5638800" y="5867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45" name="文本框 13344"/>
          <p:cNvSpPr txBox="1"/>
          <p:nvPr/>
        </p:nvSpPr>
        <p:spPr>
          <a:xfrm>
            <a:off x="1282700" y="65659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6" name="文本框 13345"/>
          <p:cNvSpPr txBox="1"/>
          <p:nvPr/>
        </p:nvSpPr>
        <p:spPr>
          <a:xfrm>
            <a:off x="2197100" y="65659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触电事件的处理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47" name="文本框 13346"/>
          <p:cNvSpPr txBox="1"/>
          <p:nvPr/>
        </p:nvSpPr>
        <p:spPr>
          <a:xfrm>
            <a:off x="4876800" y="65659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48" name="文本框 13347"/>
          <p:cNvSpPr txBox="1"/>
          <p:nvPr/>
        </p:nvSpPr>
        <p:spPr>
          <a:xfrm>
            <a:off x="1282700" y="72644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49" name="文本框 13348"/>
          <p:cNvSpPr txBox="1"/>
          <p:nvPr/>
        </p:nvSpPr>
        <p:spPr>
          <a:xfrm>
            <a:off x="2197100" y="7264400"/>
            <a:ext cx="457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突发性水浸事故处理程序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50" name="文本框 13349"/>
          <p:cNvSpPr txBox="1"/>
          <p:nvPr/>
        </p:nvSpPr>
        <p:spPr>
          <a:xfrm>
            <a:off x="6400800" y="7264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3351" name="文本框 13350"/>
          <p:cNvSpPr txBox="1"/>
          <p:nvPr/>
        </p:nvSpPr>
        <p:spPr>
          <a:xfrm>
            <a:off x="1282700" y="79629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52" name="文本框 13351"/>
          <p:cNvSpPr txBox="1"/>
          <p:nvPr/>
        </p:nvSpPr>
        <p:spPr>
          <a:xfrm>
            <a:off x="2197100" y="79629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人工呼吸正确步骤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3353" name="文本框 13352"/>
          <p:cNvSpPr txBox="1"/>
          <p:nvPr/>
        </p:nvSpPr>
        <p:spPr>
          <a:xfrm>
            <a:off x="5257800" y="79629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pic>
        <p:nvPicPr>
          <p:cNvPr id="13354" name="图片 133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3400"/>
            <a:ext cx="13716000" cy="295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5" name="图片 133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400" y="8915400"/>
            <a:ext cx="1854200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56" name="文本框 13355"/>
          <p:cNvSpPr txBox="1"/>
          <p:nvPr/>
        </p:nvSpPr>
        <p:spPr>
          <a:xfrm>
            <a:off x="2197100" y="8661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pic>
        <p:nvPicPr>
          <p:cNvPr id="13357" name="图片 1335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7900" y="8902700"/>
            <a:ext cx="1968500" cy="71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8" name="图片 133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16300"/>
            <a:ext cx="13716000" cy="325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59" name="图片 133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87100" y="5651500"/>
            <a:ext cx="18161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0" name="图片 133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37900" y="8851900"/>
            <a:ext cx="1968500" cy="83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61" name="文本框 13360"/>
          <p:cNvSpPr txBox="1"/>
          <p:nvPr/>
        </p:nvSpPr>
        <p:spPr>
          <a:xfrm>
            <a:off x="11430000" y="9017000"/>
            <a:ext cx="1752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 b="1">
                <a:solidFill>
                  <a:srgbClr val="FFFFFF"/>
                </a:solidFill>
                <a:latin typeface="微软雅黑" panose="020B0503020204020204" pitchFamily="34" charset="-122"/>
              </a:rPr>
              <a:t>高空坠物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362" name="图片 133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3600" y="5638800"/>
            <a:ext cx="1930400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3" name="图片 133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30200"/>
            <a:ext cx="137160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64" name="图片 133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01400" y="342900"/>
            <a:ext cx="18288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65" name="文本框 13364"/>
          <p:cNvSpPr txBox="1"/>
          <p:nvPr/>
        </p:nvSpPr>
        <p:spPr>
          <a:xfrm>
            <a:off x="12801600" y="90170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6" name="文本框 13365"/>
          <p:cNvSpPr txBox="1"/>
          <p:nvPr/>
        </p:nvSpPr>
        <p:spPr>
          <a:xfrm>
            <a:off x="11290300" y="5778500"/>
            <a:ext cx="1752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 b="1">
                <a:solidFill>
                  <a:srgbClr val="FFFFFF"/>
                </a:solidFill>
                <a:latin typeface="微软雅黑" panose="020B0503020204020204" pitchFamily="34" charset="-122"/>
              </a:rPr>
              <a:t>家中反水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67" name="文本框 13366"/>
          <p:cNvSpPr txBox="1"/>
          <p:nvPr/>
        </p:nvSpPr>
        <p:spPr>
          <a:xfrm>
            <a:off x="12661900" y="57785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368" name="文本框 13367"/>
          <p:cNvSpPr txBox="1"/>
          <p:nvPr/>
        </p:nvSpPr>
        <p:spPr>
          <a:xfrm>
            <a:off x="11417300" y="469900"/>
            <a:ext cx="1752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 b="1">
                <a:solidFill>
                  <a:srgbClr val="FFFFFF"/>
                </a:solidFill>
                <a:latin typeface="微软雅黑" panose="020B0503020204020204" pitchFamily="34" charset="-122"/>
              </a:rPr>
              <a:t>堵门车辆</a:t>
            </a:r>
            <a:endParaRPr lang="zh-CN" altLang="en-US" sz="27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369" name="文本框 13368"/>
          <p:cNvSpPr txBox="1"/>
          <p:nvPr/>
        </p:nvSpPr>
        <p:spPr>
          <a:xfrm>
            <a:off x="12788900" y="4699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图片 143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57400"/>
            <a:ext cx="11849100" cy="709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文本框 14339"/>
          <p:cNvSpPr txBox="1"/>
          <p:nvPr/>
        </p:nvSpPr>
        <p:spPr>
          <a:xfrm>
            <a:off x="1155700" y="21717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当值人员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1" name="文本框 14340"/>
          <p:cNvSpPr txBox="1"/>
          <p:nvPr/>
        </p:nvSpPr>
        <p:spPr>
          <a:xfrm>
            <a:off x="1155700" y="25400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发现或接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2" name="文本框 14341"/>
          <p:cNvSpPr txBox="1"/>
          <p:nvPr/>
        </p:nvSpPr>
        <p:spPr>
          <a:xfrm>
            <a:off x="1612900" y="2895600"/>
            <a:ext cx="673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报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3" name="文本框 14342"/>
          <p:cNvSpPr txBox="1"/>
          <p:nvPr/>
        </p:nvSpPr>
        <p:spPr>
          <a:xfrm>
            <a:off x="1917700" y="28956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文本框 14343"/>
          <p:cNvSpPr txBox="1"/>
          <p:nvPr/>
        </p:nvSpPr>
        <p:spPr>
          <a:xfrm>
            <a:off x="3441700" y="2171700"/>
            <a:ext cx="12827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直赴现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5" name="文本框 14344"/>
          <p:cNvSpPr txBox="1"/>
          <p:nvPr/>
        </p:nvSpPr>
        <p:spPr>
          <a:xfrm>
            <a:off x="3441700" y="2527300"/>
            <a:ext cx="12827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场确认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6" name="文本框 14345"/>
          <p:cNvSpPr txBox="1"/>
          <p:nvPr/>
        </p:nvSpPr>
        <p:spPr>
          <a:xfrm>
            <a:off x="4356100" y="25273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7" name="文本框 14346"/>
          <p:cNvSpPr txBox="1"/>
          <p:nvPr/>
        </p:nvSpPr>
        <p:spPr>
          <a:xfrm>
            <a:off x="5397500" y="2286000"/>
            <a:ext cx="25019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采取有效措施，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8" name="文本框 14347"/>
          <p:cNvSpPr txBox="1"/>
          <p:nvPr/>
        </p:nvSpPr>
        <p:spPr>
          <a:xfrm>
            <a:off x="5435600" y="2641600"/>
            <a:ext cx="2197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控制事态扩大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49" name="文本框 14348"/>
          <p:cNvSpPr txBox="1"/>
          <p:nvPr/>
        </p:nvSpPr>
        <p:spPr>
          <a:xfrm>
            <a:off x="7264400" y="26416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文本框 14349"/>
          <p:cNvSpPr txBox="1"/>
          <p:nvPr/>
        </p:nvSpPr>
        <p:spPr>
          <a:xfrm>
            <a:off x="8610600" y="25654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对事故现场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1" name="文本框 14350"/>
          <p:cNvSpPr txBox="1"/>
          <p:nvPr/>
        </p:nvSpPr>
        <p:spPr>
          <a:xfrm>
            <a:off x="9067800" y="2908300"/>
            <a:ext cx="9779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处理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2" name="文本框 14351"/>
          <p:cNvSpPr txBox="1"/>
          <p:nvPr/>
        </p:nvSpPr>
        <p:spPr>
          <a:xfrm>
            <a:off x="9664700" y="29083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3" name="文本框 14352"/>
          <p:cNvSpPr txBox="1"/>
          <p:nvPr/>
        </p:nvSpPr>
        <p:spPr>
          <a:xfrm>
            <a:off x="11239500" y="24003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撤离现场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4" name="文本框 14353"/>
          <p:cNvSpPr txBox="1"/>
          <p:nvPr/>
        </p:nvSpPr>
        <p:spPr>
          <a:xfrm>
            <a:off x="11239500" y="27559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坚守岗位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5" name="文本框 14354"/>
          <p:cNvSpPr txBox="1"/>
          <p:nvPr/>
        </p:nvSpPr>
        <p:spPr>
          <a:xfrm>
            <a:off x="12458700" y="27559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6" name="文本框 14355"/>
          <p:cNvSpPr txBox="1"/>
          <p:nvPr/>
        </p:nvSpPr>
        <p:spPr>
          <a:xfrm>
            <a:off x="1231900" y="41148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业主报告或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7" name="文本框 14356"/>
          <p:cNvSpPr txBox="1"/>
          <p:nvPr/>
        </p:nvSpPr>
        <p:spPr>
          <a:xfrm>
            <a:off x="1689100" y="4470400"/>
            <a:ext cx="9779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求援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58" name="文本框 14357"/>
          <p:cNvSpPr txBox="1"/>
          <p:nvPr/>
        </p:nvSpPr>
        <p:spPr>
          <a:xfrm>
            <a:off x="2298700" y="44704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59" name="文本框 14358"/>
          <p:cNvSpPr txBox="1"/>
          <p:nvPr/>
        </p:nvSpPr>
        <p:spPr>
          <a:xfrm>
            <a:off x="5181600" y="48006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当值领导接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0" name="文本框 14359"/>
          <p:cNvSpPr txBox="1"/>
          <p:nvPr/>
        </p:nvSpPr>
        <p:spPr>
          <a:xfrm>
            <a:off x="5486400" y="5156200"/>
            <a:ext cx="12827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报确认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1" name="文本框 14360"/>
          <p:cNvSpPr txBox="1"/>
          <p:nvPr/>
        </p:nvSpPr>
        <p:spPr>
          <a:xfrm>
            <a:off x="6388100" y="51562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2" name="文本框 14361"/>
          <p:cNvSpPr txBox="1"/>
          <p:nvPr/>
        </p:nvSpPr>
        <p:spPr>
          <a:xfrm>
            <a:off x="7861300" y="40005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组织人员支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3" name="文本框 14362"/>
          <p:cNvSpPr txBox="1"/>
          <p:nvPr/>
        </p:nvSpPr>
        <p:spPr>
          <a:xfrm>
            <a:off x="7861300" y="43688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援、加强警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4" name="文本框 14363"/>
          <p:cNvSpPr txBox="1"/>
          <p:nvPr/>
        </p:nvSpPr>
        <p:spPr>
          <a:xfrm>
            <a:off x="8470900" y="4724400"/>
            <a:ext cx="673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戒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5" name="文本框 14364"/>
          <p:cNvSpPr txBox="1"/>
          <p:nvPr/>
        </p:nvSpPr>
        <p:spPr>
          <a:xfrm>
            <a:off x="8775700" y="47244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6" name="文本框 14365"/>
          <p:cNvSpPr txBox="1"/>
          <p:nvPr/>
        </p:nvSpPr>
        <p:spPr>
          <a:xfrm>
            <a:off x="1727200" y="6400800"/>
            <a:ext cx="25019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公司领导接报决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7" name="文本框 14366"/>
          <p:cNvSpPr txBox="1"/>
          <p:nvPr/>
        </p:nvSpPr>
        <p:spPr>
          <a:xfrm>
            <a:off x="2184400" y="67564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策、指示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68" name="文本框 14367"/>
          <p:cNvSpPr txBox="1"/>
          <p:nvPr/>
        </p:nvSpPr>
        <p:spPr>
          <a:xfrm>
            <a:off x="3403600" y="67564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9" name="文本框 14368"/>
          <p:cNvSpPr txBox="1"/>
          <p:nvPr/>
        </p:nvSpPr>
        <p:spPr>
          <a:xfrm>
            <a:off x="5181600" y="6629400"/>
            <a:ext cx="28067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接报后布置、传达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0" name="文本框 14369"/>
          <p:cNvSpPr txBox="1"/>
          <p:nvPr/>
        </p:nvSpPr>
        <p:spPr>
          <a:xfrm>
            <a:off x="5791200" y="69850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公司决策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1" name="文本框 14370"/>
          <p:cNvSpPr txBox="1"/>
          <p:nvPr/>
        </p:nvSpPr>
        <p:spPr>
          <a:xfrm>
            <a:off x="6997700" y="69850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72" name="文本框 14371"/>
          <p:cNvSpPr txBox="1"/>
          <p:nvPr/>
        </p:nvSpPr>
        <p:spPr>
          <a:xfrm>
            <a:off x="4648200" y="8343900"/>
            <a:ext cx="25019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公安、政府职能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3" name="文本框 14372"/>
          <p:cNvSpPr txBox="1"/>
          <p:nvPr/>
        </p:nvSpPr>
        <p:spPr>
          <a:xfrm>
            <a:off x="5105400" y="8699500"/>
            <a:ext cx="15875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单位接报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4" name="文本框 14373"/>
          <p:cNvSpPr txBox="1"/>
          <p:nvPr/>
        </p:nvSpPr>
        <p:spPr>
          <a:xfrm>
            <a:off x="6311900" y="86995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75" name="文本框 14374"/>
          <p:cNvSpPr txBox="1"/>
          <p:nvPr/>
        </p:nvSpPr>
        <p:spPr>
          <a:xfrm>
            <a:off x="7810500" y="5600700"/>
            <a:ext cx="18923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通知物业领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6" name="文本框 14375"/>
          <p:cNvSpPr txBox="1"/>
          <p:nvPr/>
        </p:nvSpPr>
        <p:spPr>
          <a:xfrm>
            <a:off x="8420100" y="5956300"/>
            <a:ext cx="673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导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7" name="文本框 14376"/>
          <p:cNvSpPr txBox="1"/>
          <p:nvPr/>
        </p:nvSpPr>
        <p:spPr>
          <a:xfrm>
            <a:off x="8724900" y="59563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78" name="文本框 14377"/>
          <p:cNvSpPr txBox="1"/>
          <p:nvPr/>
        </p:nvSpPr>
        <p:spPr>
          <a:xfrm>
            <a:off x="10718800" y="8001000"/>
            <a:ext cx="2197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事后详细记录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79" name="文本框 14378"/>
          <p:cNvSpPr txBox="1"/>
          <p:nvPr/>
        </p:nvSpPr>
        <p:spPr>
          <a:xfrm>
            <a:off x="10718800" y="8356600"/>
            <a:ext cx="21971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300">
                <a:solidFill>
                  <a:srgbClr val="000000"/>
                </a:solidFill>
                <a:latin typeface="宋体" panose="02010600030101010101" pitchFamily="2" charset="-122"/>
              </a:rPr>
              <a:t>书面报告公司</a:t>
            </a:r>
            <a:endParaRPr lang="zh-CN" altLang="en-US" sz="23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80" name="文本框 14379"/>
          <p:cNvSpPr txBox="1"/>
          <p:nvPr/>
        </p:nvSpPr>
        <p:spPr>
          <a:xfrm>
            <a:off x="12534900" y="8356600"/>
            <a:ext cx="457200" cy="292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81" name="文本框 14380"/>
          <p:cNvSpPr txBox="1"/>
          <p:nvPr/>
        </p:nvSpPr>
        <p:spPr>
          <a:xfrm>
            <a:off x="3962400" y="1371600"/>
            <a:ext cx="5359400" cy="381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000000"/>
                </a:solidFill>
                <a:latin typeface="宋体" panose="02010600030101010101" pitchFamily="2" charset="-122"/>
              </a:rPr>
              <a:t>突发事件处理应急处理规程图</a:t>
            </a:r>
            <a:endParaRPr lang="zh-CN" altLang="en-US" sz="30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14382" name="文本框 14381"/>
          <p:cNvSpPr txBox="1"/>
          <p:nvPr/>
        </p:nvSpPr>
        <p:spPr>
          <a:xfrm>
            <a:off x="8953500" y="1371600"/>
            <a:ext cx="571500" cy="381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图片 153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4114800" y="520700"/>
            <a:ext cx="41402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</a:rPr>
              <a:t>失窃案件的应急处理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4" name="文本框 15363"/>
          <p:cNvSpPr txBox="1"/>
          <p:nvPr/>
        </p:nvSpPr>
        <p:spPr>
          <a:xfrm>
            <a:off x="7874000" y="520700"/>
            <a:ext cx="4953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006C9E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</p:txBody>
      </p:sp>
      <p:sp>
        <p:nvSpPr>
          <p:cNvPr id="15365" name="文本框 15364"/>
          <p:cNvSpPr txBox="1"/>
          <p:nvPr/>
        </p:nvSpPr>
        <p:spPr>
          <a:xfrm>
            <a:off x="698500" y="1473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文本框 15365"/>
          <p:cNvSpPr txBox="1"/>
          <p:nvPr/>
        </p:nvSpPr>
        <p:spPr>
          <a:xfrm>
            <a:off x="914400" y="1473200"/>
            <a:ext cx="1066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、若发生失窃事件，发现人员应保护现场，并立即向公司领导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11214100" y="1473200"/>
            <a:ext cx="571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68" name="文本框 15367"/>
          <p:cNvSpPr txBox="1"/>
          <p:nvPr/>
        </p:nvSpPr>
        <p:spPr>
          <a:xfrm>
            <a:off x="965200" y="18542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汇报，及时联系业主并拔打“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69" name="文本框 15368"/>
          <p:cNvSpPr txBox="1"/>
          <p:nvPr/>
        </p:nvSpPr>
        <p:spPr>
          <a:xfrm>
            <a:off x="5918200" y="1854200"/>
            <a:ext cx="11049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110”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文本框 15369"/>
          <p:cNvSpPr txBox="1"/>
          <p:nvPr/>
        </p:nvSpPr>
        <p:spPr>
          <a:xfrm>
            <a:off x="6654800" y="1854200"/>
            <a:ext cx="15113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报警；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7797800" y="1854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文本框 15371"/>
          <p:cNvSpPr txBox="1"/>
          <p:nvPr/>
        </p:nvSpPr>
        <p:spPr>
          <a:xfrm>
            <a:off x="698500" y="2540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文本框 15372"/>
          <p:cNvSpPr txBox="1"/>
          <p:nvPr/>
        </p:nvSpPr>
        <p:spPr>
          <a:xfrm>
            <a:off x="914400" y="2540000"/>
            <a:ext cx="76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74" name="文本框 15373"/>
          <p:cNvSpPr txBox="1"/>
          <p:nvPr/>
        </p:nvSpPr>
        <p:spPr>
          <a:xfrm>
            <a:off x="1295400" y="2540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5" name="文本框 15374"/>
          <p:cNvSpPr txBox="1"/>
          <p:nvPr/>
        </p:nvSpPr>
        <p:spPr>
          <a:xfrm>
            <a:off x="1397000" y="2540000"/>
            <a:ext cx="685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保护现场，禁止任何人进入事发现场；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76" name="文本框 15375"/>
          <p:cNvSpPr txBox="1"/>
          <p:nvPr/>
        </p:nvSpPr>
        <p:spPr>
          <a:xfrm>
            <a:off x="7886700" y="2540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7" name="文本框 15376"/>
          <p:cNvSpPr txBox="1"/>
          <p:nvPr/>
        </p:nvSpPr>
        <p:spPr>
          <a:xfrm>
            <a:off x="698500" y="3149600"/>
            <a:ext cx="698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78" name="文本框 15377"/>
          <p:cNvSpPr txBox="1"/>
          <p:nvPr/>
        </p:nvSpPr>
        <p:spPr>
          <a:xfrm>
            <a:off x="1016000" y="3149600"/>
            <a:ext cx="6096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、配合警方及业主做好事件记录；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79" name="文本框 15378"/>
          <p:cNvSpPr txBox="1"/>
          <p:nvPr/>
        </p:nvSpPr>
        <p:spPr>
          <a:xfrm>
            <a:off x="6743700" y="31496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80" name="文本框 15379"/>
          <p:cNvSpPr txBox="1"/>
          <p:nvPr/>
        </p:nvSpPr>
        <p:spPr>
          <a:xfrm>
            <a:off x="698500" y="3759200"/>
            <a:ext cx="698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4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381" name="文本框 15380"/>
          <p:cNvSpPr txBox="1"/>
          <p:nvPr/>
        </p:nvSpPr>
        <p:spPr>
          <a:xfrm>
            <a:off x="1016000" y="3759200"/>
            <a:ext cx="723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、清点物品损失情况，向公司报告情况；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382" name="文本框 15381"/>
          <p:cNvSpPr txBox="1"/>
          <p:nvPr/>
        </p:nvSpPr>
        <p:spPr>
          <a:xfrm>
            <a:off x="7886700" y="3759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383" name="图片 153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1700"/>
            <a:ext cx="13716000" cy="515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4" name="文本框 15383"/>
          <p:cNvSpPr txBox="1"/>
          <p:nvPr/>
        </p:nvSpPr>
        <p:spPr>
          <a:xfrm>
            <a:off x="698500" y="43688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图片 1638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图片 163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100"/>
            <a:ext cx="13716000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16387"/>
          <p:cNvSpPr txBox="1"/>
          <p:nvPr/>
        </p:nvSpPr>
        <p:spPr>
          <a:xfrm>
            <a:off x="4699000" y="457200"/>
            <a:ext cx="37211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微软雅黑 Bold" pitchFamily="34" charset="0"/>
              </a:rPr>
              <a:t>治安事件处理办法</a:t>
            </a:r>
            <a:endParaRPr lang="zh-CN" altLang="en-US" sz="32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8039100" y="457200"/>
            <a:ext cx="4953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006C9E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</p:txBody>
      </p:sp>
      <p:pic>
        <p:nvPicPr>
          <p:cNvPr id="16390" name="图片 16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05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09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018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09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1639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7018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09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图片 163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09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7" name="图片 163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8669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8" name="图片 163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9" name="图片 1639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4638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0" name="图片 1639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24257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1" name="图片 1640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7051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2" name="图片 1640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24257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图片 1640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7051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4" name="图片 1640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24257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5" name="图片 1640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4638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6" name="图片 1640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4257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7" name="图片 1640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27051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8" name="图片 1640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24257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图片 1640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27051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0" name="图片 1640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8829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1" name="图片 164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2" name="图片 1641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34671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3" name="图片 164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3429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4" name="图片 1641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37084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5" name="图片 1641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3429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6" name="图片 16415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7084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7" name="图片 16416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0" y="3429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8" name="图片 1641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0" y="3429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19" name="图片 1641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3429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0" name="图片 164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1" name="图片 16420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0" y="4013200"/>
            <a:ext cx="1371600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2" name="图片 1642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0" y="39751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3" name="图片 1642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0" y="42545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4" name="图片 1642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0" y="3975100"/>
            <a:ext cx="13716000" cy="419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5" name="图片 16424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0" y="4254500"/>
            <a:ext cx="13716000" cy="15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6" name="图片 1642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0" y="39751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7" name="图片 16426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0" y="39751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8" name="图片 16427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0" y="39751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29" name="图片 16428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0" y="40132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0" name="图片 16429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0" y="39751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1" name="图片 164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2" name="图片 16431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0" y="45720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3" name="图片 1643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0" y="4521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4" name="图片 16433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0" y="4521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5" name="图片 16434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0" y="4521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6" name="图片 1643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0" y="4521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7" name="图片 16436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0" y="4635500"/>
            <a:ext cx="1371600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38" name="图片 164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39" name="文本框 16438"/>
          <p:cNvSpPr txBox="1"/>
          <p:nvPr/>
        </p:nvSpPr>
        <p:spPr>
          <a:xfrm>
            <a:off x="6362700" y="1054100"/>
            <a:ext cx="495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006C9E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006C9E"/>
              </a:solidFill>
              <a:latin typeface="Arial Bold" pitchFamily="34" charset="0"/>
            </a:endParaRPr>
          </a:p>
        </p:txBody>
      </p:sp>
      <p:sp>
        <p:nvSpPr>
          <p:cNvPr id="16440" name="文本框 16439"/>
          <p:cNvSpPr txBox="1"/>
          <p:nvPr/>
        </p:nvSpPr>
        <p:spPr>
          <a:xfrm>
            <a:off x="1041400" y="14097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1" name="文本框 16440"/>
          <p:cNvSpPr txBox="1"/>
          <p:nvPr/>
        </p:nvSpPr>
        <p:spPr>
          <a:xfrm>
            <a:off x="1257300" y="1409700"/>
            <a:ext cx="5346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、遇到突发事件时要头脑冷静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42" name="文本框 16441"/>
          <p:cNvSpPr txBox="1"/>
          <p:nvPr/>
        </p:nvSpPr>
        <p:spPr>
          <a:xfrm>
            <a:off x="6223000" y="1409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3" name="文本框 16442"/>
          <p:cNvSpPr txBox="1"/>
          <p:nvPr/>
        </p:nvSpPr>
        <p:spPr>
          <a:xfrm>
            <a:off x="6324600" y="14097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快速按报警显示区域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44" name="文本框 16443"/>
          <p:cNvSpPr txBox="1"/>
          <p:nvPr/>
        </p:nvSpPr>
        <p:spPr>
          <a:xfrm>
            <a:off x="9753600" y="1409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5" name="文本框 16444"/>
          <p:cNvSpPr txBox="1"/>
          <p:nvPr/>
        </p:nvSpPr>
        <p:spPr>
          <a:xfrm>
            <a:off x="9855200" y="14097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秩序主管调动保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46" name="文本框 16445"/>
          <p:cNvSpPr txBox="1"/>
          <p:nvPr/>
        </p:nvSpPr>
        <p:spPr>
          <a:xfrm>
            <a:off x="1562100" y="1790700"/>
            <a:ext cx="4191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安人员迅速赶赴现场；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47" name="文本框 16446"/>
          <p:cNvSpPr txBox="1"/>
          <p:nvPr/>
        </p:nvSpPr>
        <p:spPr>
          <a:xfrm>
            <a:off x="5372100" y="1790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8" name="文本框 16447"/>
          <p:cNvSpPr txBox="1"/>
          <p:nvPr/>
        </p:nvSpPr>
        <p:spPr>
          <a:xfrm>
            <a:off x="1041400" y="2413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49" name="文本框 16448"/>
          <p:cNvSpPr txBox="1"/>
          <p:nvPr/>
        </p:nvSpPr>
        <p:spPr>
          <a:xfrm>
            <a:off x="1257300" y="24130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、人员分面包抄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50" name="文本框 16449"/>
          <p:cNvSpPr txBox="1"/>
          <p:nvPr/>
        </p:nvSpPr>
        <p:spPr>
          <a:xfrm>
            <a:off x="3924300" y="2413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1" name="文本框 16450"/>
          <p:cNvSpPr txBox="1"/>
          <p:nvPr/>
        </p:nvSpPr>
        <p:spPr>
          <a:xfrm>
            <a:off x="4038600" y="2413000"/>
            <a:ext cx="190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搜索前进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52" name="文本框 16451"/>
          <p:cNvSpPr txBox="1"/>
          <p:nvPr/>
        </p:nvSpPr>
        <p:spPr>
          <a:xfrm>
            <a:off x="5562600" y="2413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3" name="文本框 16452"/>
          <p:cNvSpPr txBox="1"/>
          <p:nvPr/>
        </p:nvSpPr>
        <p:spPr>
          <a:xfrm>
            <a:off x="5664200" y="2413000"/>
            <a:ext cx="2286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在报警区域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54" name="文本框 16453"/>
          <p:cNvSpPr txBox="1"/>
          <p:nvPr/>
        </p:nvSpPr>
        <p:spPr>
          <a:xfrm>
            <a:off x="7569200" y="2413000"/>
            <a:ext cx="8001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50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5" name="文本框 16454"/>
          <p:cNvSpPr txBox="1"/>
          <p:nvPr/>
        </p:nvSpPr>
        <p:spPr>
          <a:xfrm>
            <a:off x="7988300" y="24130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米内发现可疑人时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56" name="文本框 16455"/>
          <p:cNvSpPr txBox="1"/>
          <p:nvPr/>
        </p:nvSpPr>
        <p:spPr>
          <a:xfrm>
            <a:off x="11049000" y="2413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7" name="文本框 16456"/>
          <p:cNvSpPr txBox="1"/>
          <p:nvPr/>
        </p:nvSpPr>
        <p:spPr>
          <a:xfrm>
            <a:off x="11150600" y="2413000"/>
            <a:ext cx="152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要查讯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58" name="文本框 16457"/>
          <p:cNvSpPr txBox="1"/>
          <p:nvPr/>
        </p:nvSpPr>
        <p:spPr>
          <a:xfrm>
            <a:off x="12293600" y="2413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59" name="文本框 16458"/>
          <p:cNvSpPr txBox="1"/>
          <p:nvPr/>
        </p:nvSpPr>
        <p:spPr>
          <a:xfrm>
            <a:off x="1562100" y="2794000"/>
            <a:ext cx="228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查看证件；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60" name="文本框 16459"/>
          <p:cNvSpPr txBox="1"/>
          <p:nvPr/>
        </p:nvSpPr>
        <p:spPr>
          <a:xfrm>
            <a:off x="3467100" y="27940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1" name="文本框 16460"/>
          <p:cNvSpPr txBox="1"/>
          <p:nvPr/>
        </p:nvSpPr>
        <p:spPr>
          <a:xfrm>
            <a:off x="1041400" y="34163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2" name="文本框 16461"/>
          <p:cNvSpPr txBox="1"/>
          <p:nvPr/>
        </p:nvSpPr>
        <p:spPr>
          <a:xfrm>
            <a:off x="1257300" y="34163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、现场抓获罪犯时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63" name="文本框 16462"/>
          <p:cNvSpPr txBox="1"/>
          <p:nvPr/>
        </p:nvSpPr>
        <p:spPr>
          <a:xfrm>
            <a:off x="4318000" y="3416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4" name="文本框 16463"/>
          <p:cNvSpPr txBox="1"/>
          <p:nvPr/>
        </p:nvSpPr>
        <p:spPr>
          <a:xfrm>
            <a:off x="4419600" y="3416300"/>
            <a:ext cx="190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不准打骂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65" name="文本框 16464"/>
          <p:cNvSpPr txBox="1"/>
          <p:nvPr/>
        </p:nvSpPr>
        <p:spPr>
          <a:xfrm>
            <a:off x="5943600" y="3416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6" name="文本框 16465"/>
          <p:cNvSpPr txBox="1"/>
          <p:nvPr/>
        </p:nvSpPr>
        <p:spPr>
          <a:xfrm>
            <a:off x="6045200" y="3416300"/>
            <a:ext cx="685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要立即报告部门负责人和当地派出所；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67" name="文本框 16466"/>
          <p:cNvSpPr txBox="1"/>
          <p:nvPr/>
        </p:nvSpPr>
        <p:spPr>
          <a:xfrm>
            <a:off x="12522200" y="3416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8" name="文本框 16467"/>
          <p:cNvSpPr txBox="1"/>
          <p:nvPr/>
        </p:nvSpPr>
        <p:spPr>
          <a:xfrm>
            <a:off x="1041400" y="3975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69" name="文本框 16468"/>
          <p:cNvSpPr txBox="1"/>
          <p:nvPr/>
        </p:nvSpPr>
        <p:spPr>
          <a:xfrm>
            <a:off x="1257300" y="39751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、按派出所的指示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70" name="文本框 16469"/>
          <p:cNvSpPr txBox="1"/>
          <p:nvPr/>
        </p:nvSpPr>
        <p:spPr>
          <a:xfrm>
            <a:off x="4318000" y="3975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1" name="文本框 16470"/>
          <p:cNvSpPr txBox="1"/>
          <p:nvPr/>
        </p:nvSpPr>
        <p:spPr>
          <a:xfrm>
            <a:off x="4419600" y="3975100"/>
            <a:ext cx="190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及时扭送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72" name="文本框 16471"/>
          <p:cNvSpPr txBox="1"/>
          <p:nvPr/>
        </p:nvSpPr>
        <p:spPr>
          <a:xfrm>
            <a:off x="5943600" y="3975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3" name="文本框 16472"/>
          <p:cNvSpPr txBox="1"/>
          <p:nvPr/>
        </p:nvSpPr>
        <p:spPr>
          <a:xfrm>
            <a:off x="6045200" y="3975100"/>
            <a:ext cx="419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不准在秩序部扣留超过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74" name="文本框 16473"/>
          <p:cNvSpPr txBox="1"/>
          <p:nvPr/>
        </p:nvSpPr>
        <p:spPr>
          <a:xfrm>
            <a:off x="9855200" y="3975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5" name="文本框 16474"/>
          <p:cNvSpPr txBox="1"/>
          <p:nvPr/>
        </p:nvSpPr>
        <p:spPr>
          <a:xfrm>
            <a:off x="10071100" y="3975100"/>
            <a:ext cx="152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小时；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476" name="文本框 16475"/>
          <p:cNvSpPr txBox="1"/>
          <p:nvPr/>
        </p:nvSpPr>
        <p:spPr>
          <a:xfrm>
            <a:off x="11214100" y="3975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7" name="文本框 16476"/>
          <p:cNvSpPr txBox="1"/>
          <p:nvPr/>
        </p:nvSpPr>
        <p:spPr>
          <a:xfrm>
            <a:off x="1041400" y="4521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478" name="文本框 16477"/>
          <p:cNvSpPr txBox="1"/>
          <p:nvPr/>
        </p:nvSpPr>
        <p:spPr>
          <a:xfrm>
            <a:off x="1257300" y="4521200"/>
            <a:ext cx="914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、处理完要将情况填写在</a:t>
            </a: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应急事件处理报告书</a:t>
            </a: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6479" name="图片 16478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0" y="5448300"/>
            <a:ext cx="13716000" cy="445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80" name="文本框 16479"/>
          <p:cNvSpPr txBox="1"/>
          <p:nvPr/>
        </p:nvSpPr>
        <p:spPr>
          <a:xfrm>
            <a:off x="10033000" y="4521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图片 174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文本框 17410"/>
          <p:cNvSpPr txBox="1"/>
          <p:nvPr/>
        </p:nvSpPr>
        <p:spPr>
          <a:xfrm>
            <a:off x="5003800" y="990600"/>
            <a:ext cx="35814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醉酒滋事的处理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7412" name="文本框 17411"/>
          <p:cNvSpPr txBox="1"/>
          <p:nvPr/>
        </p:nvSpPr>
        <p:spPr>
          <a:xfrm>
            <a:off x="8204200" y="9906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1079500" y="2298700"/>
            <a:ext cx="5588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41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1333500" y="2298700"/>
            <a:ext cx="6731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41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文本框 17414"/>
          <p:cNvSpPr txBox="1"/>
          <p:nvPr/>
        </p:nvSpPr>
        <p:spPr>
          <a:xfrm>
            <a:off x="1638300" y="2425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6" name="文本框 17415"/>
          <p:cNvSpPr txBox="1"/>
          <p:nvPr/>
        </p:nvSpPr>
        <p:spPr>
          <a:xfrm>
            <a:off x="1739900" y="2425700"/>
            <a:ext cx="266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劝其离开现场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17" name="文本框 17416"/>
          <p:cNvSpPr txBox="1"/>
          <p:nvPr/>
        </p:nvSpPr>
        <p:spPr>
          <a:xfrm>
            <a:off x="4025900" y="2425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18" name="文本框 17417"/>
          <p:cNvSpPr txBox="1"/>
          <p:nvPr/>
        </p:nvSpPr>
        <p:spPr>
          <a:xfrm>
            <a:off x="4127500" y="2425700"/>
            <a:ext cx="533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并及时通知其家属或工作单位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9093200" y="2425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20" name="文本框 17419"/>
          <p:cNvSpPr txBox="1"/>
          <p:nvPr/>
        </p:nvSpPr>
        <p:spPr>
          <a:xfrm>
            <a:off x="9194800" y="24257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让他们派人领回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21" name="文本框 17420"/>
          <p:cNvSpPr txBox="1"/>
          <p:nvPr/>
        </p:nvSpPr>
        <p:spPr>
          <a:xfrm>
            <a:off x="11861800" y="2425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22" name="文本框 17421"/>
          <p:cNvSpPr txBox="1"/>
          <p:nvPr/>
        </p:nvSpPr>
        <p:spPr>
          <a:xfrm>
            <a:off x="11963400" y="2425700"/>
            <a:ext cx="76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23" name="文本框 17422"/>
          <p:cNvSpPr txBox="1"/>
          <p:nvPr/>
        </p:nvSpPr>
        <p:spPr>
          <a:xfrm>
            <a:off x="1333500" y="2844800"/>
            <a:ext cx="4191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现危害他人人身安全时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424" name="文本框 17423"/>
          <p:cNvSpPr txBox="1"/>
          <p:nvPr/>
        </p:nvSpPr>
        <p:spPr>
          <a:xfrm>
            <a:off x="5156200" y="28448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425" name="文本框 17424"/>
          <p:cNvSpPr txBox="1"/>
          <p:nvPr/>
        </p:nvSpPr>
        <p:spPr>
          <a:xfrm>
            <a:off x="5257800" y="2844800"/>
            <a:ext cx="72263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及时报警处理，或强制控制待警察处理。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7426" name="图片 174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6900"/>
            <a:ext cx="13716000" cy="485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7" name="图片 174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06900"/>
            <a:ext cx="13716000" cy="485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8" name="文本框 17427"/>
          <p:cNvSpPr txBox="1"/>
          <p:nvPr/>
        </p:nvSpPr>
        <p:spPr>
          <a:xfrm>
            <a:off x="12115800" y="2844800"/>
            <a:ext cx="5715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图片 184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18434"/>
          <p:cNvSpPr txBox="1"/>
          <p:nvPr/>
        </p:nvSpPr>
        <p:spPr>
          <a:xfrm>
            <a:off x="5029200" y="279400"/>
            <a:ext cx="40386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电梯困人应急预案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36" name="文本框 18435"/>
          <p:cNvSpPr txBox="1"/>
          <p:nvPr/>
        </p:nvSpPr>
        <p:spPr>
          <a:xfrm>
            <a:off x="8686800" y="279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文本框 18436"/>
          <p:cNvSpPr txBox="1"/>
          <p:nvPr/>
        </p:nvSpPr>
        <p:spPr>
          <a:xfrm>
            <a:off x="1079500" y="11303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文本框 18437"/>
          <p:cNvSpPr txBox="1"/>
          <p:nvPr/>
        </p:nvSpPr>
        <p:spPr>
          <a:xfrm>
            <a:off x="1333500" y="1130300"/>
            <a:ext cx="419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任何人员发現电梯故障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39" name="文本框 18438"/>
          <p:cNvSpPr txBox="1"/>
          <p:nvPr/>
        </p:nvSpPr>
        <p:spPr>
          <a:xfrm>
            <a:off x="5156200" y="1130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0" name="文本框 18439"/>
          <p:cNvSpPr txBox="1"/>
          <p:nvPr/>
        </p:nvSpPr>
        <p:spPr>
          <a:xfrm>
            <a:off x="5257800" y="1130300"/>
            <a:ext cx="2654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做好安抚工作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41" name="文本框 18440"/>
          <p:cNvSpPr txBox="1"/>
          <p:nvPr/>
        </p:nvSpPr>
        <p:spPr>
          <a:xfrm>
            <a:off x="7543800" y="1130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2" name="文本框 18441"/>
          <p:cNvSpPr txBox="1"/>
          <p:nvPr/>
        </p:nvSpPr>
        <p:spPr>
          <a:xfrm>
            <a:off x="7645400" y="1130300"/>
            <a:ext cx="533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及时通知电梯维保人员。同时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43" name="文本框 18442"/>
          <p:cNvSpPr txBox="1"/>
          <p:nvPr/>
        </p:nvSpPr>
        <p:spPr>
          <a:xfrm>
            <a:off x="1333500" y="1409700"/>
            <a:ext cx="495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上报当值机电班长或主管。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44" name="文本框 18443"/>
          <p:cNvSpPr txBox="1"/>
          <p:nvPr/>
        </p:nvSpPr>
        <p:spPr>
          <a:xfrm>
            <a:off x="5918200" y="1409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5" name="文本框 18444"/>
          <p:cNvSpPr txBox="1"/>
          <p:nvPr/>
        </p:nvSpPr>
        <p:spPr>
          <a:xfrm>
            <a:off x="1079500" y="20066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6" name="文本框 18445"/>
          <p:cNvSpPr txBox="1"/>
          <p:nvPr/>
        </p:nvSpPr>
        <p:spPr>
          <a:xfrm>
            <a:off x="1333500" y="2006600"/>
            <a:ext cx="419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若在白天发現电梯故障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47" name="文本框 18446"/>
          <p:cNvSpPr txBox="1"/>
          <p:nvPr/>
        </p:nvSpPr>
        <p:spPr>
          <a:xfrm>
            <a:off x="5156200" y="20066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48" name="文本框 18447"/>
          <p:cNvSpPr txBox="1"/>
          <p:nvPr/>
        </p:nvSpPr>
        <p:spPr>
          <a:xfrm>
            <a:off x="5346700" y="2006600"/>
            <a:ext cx="4953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客户服务中心当班接到电话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49" name="文本框 18448"/>
          <p:cNvSpPr txBox="1"/>
          <p:nvPr/>
        </p:nvSpPr>
        <p:spPr>
          <a:xfrm>
            <a:off x="9931400" y="20066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0" name="文本框 18449"/>
          <p:cNvSpPr txBox="1"/>
          <p:nvPr/>
        </p:nvSpPr>
        <p:spPr>
          <a:xfrm>
            <a:off x="10033000" y="2006600"/>
            <a:ext cx="266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应立即赶赴现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1" name="文本框 18450"/>
          <p:cNvSpPr txBox="1"/>
          <p:nvPr/>
        </p:nvSpPr>
        <p:spPr>
          <a:xfrm>
            <a:off x="1333500" y="2298700"/>
            <a:ext cx="304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场安慰被困人员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2" name="文本框 18451"/>
          <p:cNvSpPr txBox="1"/>
          <p:nvPr/>
        </p:nvSpPr>
        <p:spPr>
          <a:xfrm>
            <a:off x="4000500" y="2298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3" name="文本框 18452"/>
          <p:cNvSpPr txBox="1"/>
          <p:nvPr/>
        </p:nvSpPr>
        <p:spPr>
          <a:xfrm>
            <a:off x="4114800" y="2298700"/>
            <a:ext cx="609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防止梯内人员因恐慌发生危险情況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4" name="文本框 18453"/>
          <p:cNvSpPr txBox="1"/>
          <p:nvPr/>
        </p:nvSpPr>
        <p:spPr>
          <a:xfrm>
            <a:off x="9829800" y="22987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5" name="文本框 18454"/>
          <p:cNvSpPr txBox="1"/>
          <p:nvPr/>
        </p:nvSpPr>
        <p:spPr>
          <a:xfrm>
            <a:off x="10033000" y="2298700"/>
            <a:ext cx="266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并做好电梯停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6" name="文本框 18455"/>
          <p:cNvSpPr txBox="1"/>
          <p:nvPr/>
        </p:nvSpPr>
        <p:spPr>
          <a:xfrm>
            <a:off x="1333500" y="2667000"/>
            <a:ext cx="4191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运期问的接待解释工作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57" name="文本框 18456"/>
          <p:cNvSpPr txBox="1"/>
          <p:nvPr/>
        </p:nvSpPr>
        <p:spPr>
          <a:xfrm>
            <a:off x="5156200" y="26670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8" name="文本框 18457"/>
          <p:cNvSpPr txBox="1"/>
          <p:nvPr/>
        </p:nvSpPr>
        <p:spPr>
          <a:xfrm>
            <a:off x="1079500" y="32639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59" name="文本框 18458"/>
          <p:cNvSpPr txBox="1"/>
          <p:nvPr/>
        </p:nvSpPr>
        <p:spPr>
          <a:xfrm>
            <a:off x="1333500" y="32639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了解被困人员身份以使做回访工作。同时安排客服人员配合电梯维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0" name="文本框 18459"/>
          <p:cNvSpPr txBox="1"/>
          <p:nvPr/>
        </p:nvSpPr>
        <p:spPr>
          <a:xfrm>
            <a:off x="1333500" y="3543300"/>
            <a:ext cx="381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保人员做好解释工作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1" name="文本框 18460"/>
          <p:cNvSpPr txBox="1"/>
          <p:nvPr/>
        </p:nvSpPr>
        <p:spPr>
          <a:xfrm>
            <a:off x="4762500" y="3543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2" name="文本框 18461"/>
          <p:cNvSpPr txBox="1"/>
          <p:nvPr/>
        </p:nvSpPr>
        <p:spPr>
          <a:xfrm>
            <a:off x="1079500" y="41402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3" name="文本框 18462"/>
          <p:cNvSpPr txBox="1"/>
          <p:nvPr/>
        </p:nvSpPr>
        <p:spPr>
          <a:xfrm>
            <a:off x="1333500" y="4140200"/>
            <a:ext cx="419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若在晩上发现电梯故障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4" name="文本框 18463"/>
          <p:cNvSpPr txBox="1"/>
          <p:nvPr/>
        </p:nvSpPr>
        <p:spPr>
          <a:xfrm>
            <a:off x="5156200" y="4140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文本框 18464"/>
          <p:cNvSpPr txBox="1"/>
          <p:nvPr/>
        </p:nvSpPr>
        <p:spPr>
          <a:xfrm>
            <a:off x="5257800" y="4140200"/>
            <a:ext cx="419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及时通知电梯维保人员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6" name="文本框 18465"/>
          <p:cNvSpPr txBox="1"/>
          <p:nvPr/>
        </p:nvSpPr>
        <p:spPr>
          <a:xfrm>
            <a:off x="9067800" y="41402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67" name="文本框 18466"/>
          <p:cNvSpPr txBox="1"/>
          <p:nvPr/>
        </p:nvSpPr>
        <p:spPr>
          <a:xfrm>
            <a:off x="9169400" y="4140200"/>
            <a:ext cx="3797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并上报机电主営。秩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8" name="文本框 18467"/>
          <p:cNvSpPr txBox="1"/>
          <p:nvPr/>
        </p:nvSpPr>
        <p:spPr>
          <a:xfrm>
            <a:off x="1333500" y="4432300"/>
            <a:ext cx="457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管部巡逻员安慰被困人员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69" name="文本框 18468"/>
          <p:cNvSpPr txBox="1"/>
          <p:nvPr/>
        </p:nvSpPr>
        <p:spPr>
          <a:xfrm>
            <a:off x="5524500" y="4432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0" name="文本框 18469"/>
          <p:cNvSpPr txBox="1"/>
          <p:nvPr/>
        </p:nvSpPr>
        <p:spPr>
          <a:xfrm>
            <a:off x="5626100" y="4432300"/>
            <a:ext cx="266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做好解释工作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71" name="文本框 18470"/>
          <p:cNvSpPr txBox="1"/>
          <p:nvPr/>
        </p:nvSpPr>
        <p:spPr>
          <a:xfrm>
            <a:off x="7912100" y="4432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2" name="文本框 18471"/>
          <p:cNvSpPr txBox="1"/>
          <p:nvPr/>
        </p:nvSpPr>
        <p:spPr>
          <a:xfrm>
            <a:off x="8013700" y="4432300"/>
            <a:ext cx="495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在电梯维保工作人员到来后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73" name="文本框 18472"/>
          <p:cNvSpPr txBox="1"/>
          <p:nvPr/>
        </p:nvSpPr>
        <p:spPr>
          <a:xfrm>
            <a:off x="12598400" y="4432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4" name="文本框 18473"/>
          <p:cNvSpPr txBox="1"/>
          <p:nvPr/>
        </p:nvSpPr>
        <p:spPr>
          <a:xfrm>
            <a:off x="1333500" y="4800600"/>
            <a:ext cx="304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积极协助救援。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75" name="文本框 18474"/>
          <p:cNvSpPr txBox="1"/>
          <p:nvPr/>
        </p:nvSpPr>
        <p:spPr>
          <a:xfrm>
            <a:off x="4000500" y="48006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6" name="文本框 18475"/>
          <p:cNvSpPr txBox="1"/>
          <p:nvPr/>
        </p:nvSpPr>
        <p:spPr>
          <a:xfrm>
            <a:off x="1079500" y="53975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7" name="文本框 18476"/>
          <p:cNvSpPr txBox="1"/>
          <p:nvPr/>
        </p:nvSpPr>
        <p:spPr>
          <a:xfrm>
            <a:off x="1333500" y="5397500"/>
            <a:ext cx="762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机电维修部工作人员接到电梯困人的通知后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78" name="文本框 18477"/>
          <p:cNvSpPr txBox="1"/>
          <p:nvPr/>
        </p:nvSpPr>
        <p:spPr>
          <a:xfrm>
            <a:off x="8585200" y="5397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79" name="文本框 18478"/>
          <p:cNvSpPr txBox="1"/>
          <p:nvPr/>
        </p:nvSpPr>
        <p:spPr>
          <a:xfrm>
            <a:off x="8686800" y="5397500"/>
            <a:ext cx="3797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在第一时间赶赴现场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0" name="文本框 18479"/>
          <p:cNvSpPr txBox="1"/>
          <p:nvPr/>
        </p:nvSpPr>
        <p:spPr>
          <a:xfrm>
            <a:off x="12115800" y="5397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1" name="文本框 18480"/>
          <p:cNvSpPr txBox="1"/>
          <p:nvPr/>
        </p:nvSpPr>
        <p:spPr>
          <a:xfrm>
            <a:off x="12217400" y="5397500"/>
            <a:ext cx="76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视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2" name="文本框 18481"/>
          <p:cNvSpPr txBox="1"/>
          <p:nvPr/>
        </p:nvSpPr>
        <p:spPr>
          <a:xfrm>
            <a:off x="1333500" y="5676900"/>
            <a:ext cx="571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具体情况通知电梯维修人员到场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3" name="文本框 18482"/>
          <p:cNvSpPr txBox="1"/>
          <p:nvPr/>
        </p:nvSpPr>
        <p:spPr>
          <a:xfrm>
            <a:off x="6667500" y="5676900"/>
            <a:ext cx="50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(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4" name="文本框 18483"/>
          <p:cNvSpPr txBox="1"/>
          <p:nvPr/>
        </p:nvSpPr>
        <p:spPr>
          <a:xfrm>
            <a:off x="6794500" y="5676900"/>
            <a:ext cx="266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先救援后维修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5" name="文本框 18484"/>
          <p:cNvSpPr txBox="1"/>
          <p:nvPr/>
        </p:nvSpPr>
        <p:spPr>
          <a:xfrm>
            <a:off x="9080500" y="5676900"/>
            <a:ext cx="711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) 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6" name="文本框 18485"/>
          <p:cNvSpPr txBox="1"/>
          <p:nvPr/>
        </p:nvSpPr>
        <p:spPr>
          <a:xfrm>
            <a:off x="9423400" y="5676900"/>
            <a:ext cx="37973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并设置结修警示牌。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7" name="文本框 18486"/>
          <p:cNvSpPr txBox="1"/>
          <p:nvPr/>
        </p:nvSpPr>
        <p:spPr>
          <a:xfrm>
            <a:off x="1333500" y="6045200"/>
            <a:ext cx="228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若情况紧急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88" name="文本框 18487"/>
          <p:cNvSpPr txBox="1"/>
          <p:nvPr/>
        </p:nvSpPr>
        <p:spPr>
          <a:xfrm>
            <a:off x="3238500" y="6045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89" name="文本框 18488"/>
          <p:cNvSpPr txBox="1"/>
          <p:nvPr/>
        </p:nvSpPr>
        <p:spPr>
          <a:xfrm>
            <a:off x="3352800" y="60452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通知部门主管及项目经理到场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90" name="文本框 18489"/>
          <p:cNvSpPr txBox="1"/>
          <p:nvPr/>
        </p:nvSpPr>
        <p:spPr>
          <a:xfrm>
            <a:off x="8305800" y="6045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1" name="文本框 18490"/>
          <p:cNvSpPr txBox="1"/>
          <p:nvPr/>
        </p:nvSpPr>
        <p:spPr>
          <a:xfrm>
            <a:off x="8407400" y="6045200"/>
            <a:ext cx="34163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组织人员进行抢修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92" name="文本框 18491"/>
          <p:cNvSpPr txBox="1"/>
          <p:nvPr/>
        </p:nvSpPr>
        <p:spPr>
          <a:xfrm>
            <a:off x="11455400" y="6045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3" name="文本框 18492"/>
          <p:cNvSpPr txBox="1"/>
          <p:nvPr/>
        </p:nvSpPr>
        <p:spPr>
          <a:xfrm>
            <a:off x="11557000" y="6045200"/>
            <a:ext cx="114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并安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94" name="文本框 18493"/>
          <p:cNvSpPr txBox="1"/>
          <p:nvPr/>
        </p:nvSpPr>
        <p:spPr>
          <a:xfrm>
            <a:off x="1333500" y="6413500"/>
            <a:ext cx="304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排好善后工作。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95" name="文本框 18494"/>
          <p:cNvSpPr txBox="1"/>
          <p:nvPr/>
        </p:nvSpPr>
        <p:spPr>
          <a:xfrm>
            <a:off x="4000500" y="6413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6" name="文本框 18495"/>
          <p:cNvSpPr txBox="1"/>
          <p:nvPr/>
        </p:nvSpPr>
        <p:spPr>
          <a:xfrm>
            <a:off x="1079500" y="70104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7" name="文本框 18496"/>
          <p:cNvSpPr txBox="1"/>
          <p:nvPr/>
        </p:nvSpPr>
        <p:spPr>
          <a:xfrm>
            <a:off x="1333500" y="70104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各部门在故障排除后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498" name="文本框 18497"/>
          <p:cNvSpPr txBox="1"/>
          <p:nvPr/>
        </p:nvSpPr>
        <p:spPr>
          <a:xfrm>
            <a:off x="4762500" y="7010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499" name="文本框 18498"/>
          <p:cNvSpPr txBox="1"/>
          <p:nvPr/>
        </p:nvSpPr>
        <p:spPr>
          <a:xfrm>
            <a:off x="4876800" y="70104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做好详细记录。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8500" name="图片 184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0"/>
            <a:ext cx="13716000" cy="270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501" name="文本框 18500"/>
          <p:cNvSpPr txBox="1"/>
          <p:nvPr/>
        </p:nvSpPr>
        <p:spPr>
          <a:xfrm>
            <a:off x="7543800" y="7010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5257800" y="635000"/>
            <a:ext cx="35814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交通事故的处理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8458200" y="6350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1841500" y="17145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2057400" y="1714500"/>
            <a:ext cx="571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、对出现交通事故要及时发现；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7404100" y="1714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1841500" y="2324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2057400" y="2324100"/>
            <a:ext cx="2286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、劝阻双方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3962400" y="2324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4076700" y="2324100"/>
            <a:ext cx="381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心平气和解决问题；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68" name="文本框 19467"/>
          <p:cNvSpPr txBox="1"/>
          <p:nvPr/>
        </p:nvSpPr>
        <p:spPr>
          <a:xfrm>
            <a:off x="7505700" y="2324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1841500" y="29337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0" name="文本框 19469"/>
          <p:cNvSpPr txBox="1"/>
          <p:nvPr/>
        </p:nvSpPr>
        <p:spPr>
          <a:xfrm>
            <a:off x="2057400" y="2933700"/>
            <a:ext cx="266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、对双方调解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471" name="文本框 19470"/>
          <p:cNvSpPr txBox="1"/>
          <p:nvPr/>
        </p:nvSpPr>
        <p:spPr>
          <a:xfrm>
            <a:off x="4343400" y="2933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472" name="文本框 19471"/>
          <p:cNvSpPr txBox="1"/>
          <p:nvPr/>
        </p:nvSpPr>
        <p:spPr>
          <a:xfrm>
            <a:off x="4457700" y="2933700"/>
            <a:ext cx="762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由肇事者认可赔偿鉴定赔偿合同双方签字。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9473" name="图片 194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1300"/>
            <a:ext cx="13716000" cy="487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图片 194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1300"/>
            <a:ext cx="13716000" cy="487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文本框 19474"/>
          <p:cNvSpPr txBox="1"/>
          <p:nvPr/>
        </p:nvSpPr>
        <p:spPr>
          <a:xfrm>
            <a:off x="11696700" y="2933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图片 204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1485900" y="19304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文本框 20483"/>
          <p:cNvSpPr txBox="1"/>
          <p:nvPr/>
        </p:nvSpPr>
        <p:spPr>
          <a:xfrm>
            <a:off x="2006600" y="1930400"/>
            <a:ext cx="685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所有员工应清楚小区煤气的总开关置；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5" name="文本框 20484"/>
          <p:cNvSpPr txBox="1"/>
          <p:nvPr/>
        </p:nvSpPr>
        <p:spPr>
          <a:xfrm>
            <a:off x="8483600" y="19304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6" name="文本框 20485"/>
          <p:cNvSpPr txBox="1"/>
          <p:nvPr/>
        </p:nvSpPr>
        <p:spPr>
          <a:xfrm>
            <a:off x="1485900" y="23876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87" name="文本框 20486"/>
          <p:cNvSpPr txBox="1"/>
          <p:nvPr/>
        </p:nvSpPr>
        <p:spPr>
          <a:xfrm>
            <a:off x="2006600" y="2387600"/>
            <a:ext cx="1066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当接报煤气泄漏，应迅速通燃气公司、秩管部机电部，同时关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8" name="文本框 20487"/>
          <p:cNvSpPr txBox="1"/>
          <p:nvPr/>
        </p:nvSpPr>
        <p:spPr>
          <a:xfrm>
            <a:off x="2006600" y="2781300"/>
            <a:ext cx="266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闭气体供应；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89" name="文本框 20488"/>
          <p:cNvSpPr txBox="1"/>
          <p:nvPr/>
        </p:nvSpPr>
        <p:spPr>
          <a:xfrm>
            <a:off x="4292600" y="2781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0" name="文本框 20489"/>
          <p:cNvSpPr txBox="1"/>
          <p:nvPr/>
        </p:nvSpPr>
        <p:spPr>
          <a:xfrm>
            <a:off x="1485900" y="33020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91" name="文本框 20490"/>
          <p:cNvSpPr txBox="1"/>
          <p:nvPr/>
        </p:nvSpPr>
        <p:spPr>
          <a:xfrm>
            <a:off x="2006600" y="3302000"/>
            <a:ext cx="1066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当到达现场，切勿按动门铃或触动任何电器及打开电源开关，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2" name="文本框 20491"/>
          <p:cNvSpPr txBox="1"/>
          <p:nvPr/>
        </p:nvSpPr>
        <p:spPr>
          <a:xfrm>
            <a:off x="2006600" y="3695700"/>
            <a:ext cx="990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以免发生煤气爆炸，只能打开所有门、窗，以便疏导体；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3" name="文本框 20492"/>
          <p:cNvSpPr txBox="1"/>
          <p:nvPr/>
        </p:nvSpPr>
        <p:spPr>
          <a:xfrm>
            <a:off x="11531600" y="3695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4" name="文本框 20493"/>
          <p:cNvSpPr txBox="1"/>
          <p:nvPr/>
        </p:nvSpPr>
        <p:spPr>
          <a:xfrm>
            <a:off x="1485900" y="42291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95" name="文本框 20494"/>
          <p:cNvSpPr txBox="1"/>
          <p:nvPr/>
        </p:nvSpPr>
        <p:spPr>
          <a:xfrm>
            <a:off x="2006600" y="4229100"/>
            <a:ext cx="1028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封锁现场，禁止任何人企图进入，同时通知其它住户离开；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6" name="文本框 20495"/>
          <p:cNvSpPr txBox="1"/>
          <p:nvPr/>
        </p:nvSpPr>
        <p:spPr>
          <a:xfrm>
            <a:off x="11912600" y="4229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7" name="文本框 20496"/>
          <p:cNvSpPr txBox="1"/>
          <p:nvPr/>
        </p:nvSpPr>
        <p:spPr>
          <a:xfrm>
            <a:off x="1485900" y="46863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498" name="文本框 20497"/>
          <p:cNvSpPr txBox="1"/>
          <p:nvPr/>
        </p:nvSpPr>
        <p:spPr>
          <a:xfrm>
            <a:off x="2006600" y="4686300"/>
            <a:ext cx="6096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如有需要，照顾伤者，等待救援；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499" name="文本框 20498"/>
          <p:cNvSpPr txBox="1"/>
          <p:nvPr/>
        </p:nvSpPr>
        <p:spPr>
          <a:xfrm>
            <a:off x="7721600" y="4686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00" name="文本框 20499"/>
          <p:cNvSpPr txBox="1"/>
          <p:nvPr/>
        </p:nvSpPr>
        <p:spPr>
          <a:xfrm>
            <a:off x="1485900" y="51435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501" name="文本框 20500"/>
          <p:cNvSpPr txBox="1"/>
          <p:nvPr/>
        </p:nvSpPr>
        <p:spPr>
          <a:xfrm>
            <a:off x="2006600" y="5143500"/>
            <a:ext cx="533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事后，需要记录详情并上报；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02" name="文本框 20501"/>
          <p:cNvSpPr txBox="1"/>
          <p:nvPr/>
        </p:nvSpPr>
        <p:spPr>
          <a:xfrm>
            <a:off x="6959600" y="5143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503" name="文本框 20502"/>
          <p:cNvSpPr txBox="1"/>
          <p:nvPr/>
        </p:nvSpPr>
        <p:spPr>
          <a:xfrm>
            <a:off x="4610100" y="927100"/>
            <a:ext cx="35814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煤气泄露的处理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pic>
        <p:nvPicPr>
          <p:cNvPr id="20504" name="图片 205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500"/>
            <a:ext cx="13716000" cy="405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5" name="文本框 20504"/>
          <p:cNvSpPr txBox="1"/>
          <p:nvPr/>
        </p:nvSpPr>
        <p:spPr>
          <a:xfrm>
            <a:off x="7810500" y="9271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图片 215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21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0700"/>
            <a:ext cx="13716000" cy="633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215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273300"/>
            <a:ext cx="6870700" cy="223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文本框 21508"/>
          <p:cNvSpPr txBox="1"/>
          <p:nvPr/>
        </p:nvSpPr>
        <p:spPr>
          <a:xfrm>
            <a:off x="3810000" y="2857500"/>
            <a:ext cx="6464300" cy="990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5900">
                <a:solidFill>
                  <a:srgbClr val="FF0000"/>
                </a:solidFill>
                <a:latin typeface="微软雅黑" panose="020B0503020204020204" pitchFamily="34" charset="-122"/>
              </a:rPr>
              <a:t>突发火警应急处理</a:t>
            </a:r>
            <a:endParaRPr lang="zh-CN" altLang="en-US" sz="590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9893300" y="2857500"/>
            <a:ext cx="584200" cy="990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59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zh-CN" sz="59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59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400300"/>
            <a:ext cx="11785600" cy="732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文本框 22531"/>
          <p:cNvSpPr txBox="1"/>
          <p:nvPr/>
        </p:nvSpPr>
        <p:spPr>
          <a:xfrm>
            <a:off x="965200" y="25019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业主报告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33" name="文本框 22532"/>
          <p:cNvSpPr txBox="1"/>
          <p:nvPr/>
        </p:nvSpPr>
        <p:spPr>
          <a:xfrm>
            <a:off x="1104900" y="2819400"/>
            <a:ext cx="11811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或求援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34" name="文本框 22533"/>
          <p:cNvSpPr txBox="1"/>
          <p:nvPr/>
        </p:nvSpPr>
        <p:spPr>
          <a:xfrm>
            <a:off x="1905000" y="281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34" charset="0"/>
            </a:endParaRPr>
          </a:p>
        </p:txBody>
      </p:sp>
      <p:sp>
        <p:nvSpPr>
          <p:cNvPr id="22535" name="文本框 22534"/>
          <p:cNvSpPr txBox="1"/>
          <p:nvPr/>
        </p:nvSpPr>
        <p:spPr>
          <a:xfrm>
            <a:off x="1498600" y="3136900"/>
            <a:ext cx="444500" cy="279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34" charset="0"/>
            </a:endParaRPr>
          </a:p>
        </p:txBody>
      </p:sp>
      <p:sp>
        <p:nvSpPr>
          <p:cNvPr id="22536" name="文本框 22535"/>
          <p:cNvSpPr txBox="1"/>
          <p:nvPr/>
        </p:nvSpPr>
        <p:spPr>
          <a:xfrm>
            <a:off x="1498600" y="3454400"/>
            <a:ext cx="444500" cy="279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Times New Roman" panose="020206030504050203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Times New Roman" panose="02020603050405020304" pitchFamily="34" charset="0"/>
            </a:endParaRPr>
          </a:p>
        </p:txBody>
      </p:sp>
      <p:sp>
        <p:nvSpPr>
          <p:cNvPr id="22537" name="文本框 22536"/>
          <p:cNvSpPr txBox="1"/>
          <p:nvPr/>
        </p:nvSpPr>
        <p:spPr>
          <a:xfrm>
            <a:off x="1498600" y="3771900"/>
            <a:ext cx="444500" cy="279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2768600" y="2501900"/>
            <a:ext cx="171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当值员工发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39" name="文本框 22538"/>
          <p:cNvSpPr txBox="1"/>
          <p:nvPr/>
        </p:nvSpPr>
        <p:spPr>
          <a:xfrm>
            <a:off x="2895600" y="28194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现或接报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0" name="文本框 22539"/>
          <p:cNvSpPr txBox="1"/>
          <p:nvPr/>
        </p:nvSpPr>
        <p:spPr>
          <a:xfrm>
            <a:off x="3962400" y="281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1" name="文本框 22540"/>
          <p:cNvSpPr txBox="1"/>
          <p:nvPr/>
        </p:nvSpPr>
        <p:spPr>
          <a:xfrm>
            <a:off x="4826000" y="25019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直赴现场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2" name="文本框 22541"/>
          <p:cNvSpPr txBox="1"/>
          <p:nvPr/>
        </p:nvSpPr>
        <p:spPr>
          <a:xfrm>
            <a:off x="5092700" y="2819400"/>
            <a:ext cx="9144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确认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3" name="文本框 22542"/>
          <p:cNvSpPr txBox="1"/>
          <p:nvPr/>
        </p:nvSpPr>
        <p:spPr>
          <a:xfrm>
            <a:off x="5626100" y="281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4" name="文本框 22543"/>
          <p:cNvSpPr txBox="1"/>
          <p:nvPr/>
        </p:nvSpPr>
        <p:spPr>
          <a:xfrm>
            <a:off x="4660900" y="4622800"/>
            <a:ext cx="19812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当值领导接报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5" name="文本框 22544"/>
          <p:cNvSpPr txBox="1"/>
          <p:nvPr/>
        </p:nvSpPr>
        <p:spPr>
          <a:xfrm>
            <a:off x="4927600" y="49403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确认火警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6" name="文本框 22545"/>
          <p:cNvSpPr txBox="1"/>
          <p:nvPr/>
        </p:nvSpPr>
        <p:spPr>
          <a:xfrm>
            <a:off x="5994400" y="49403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47" name="文本框 22546"/>
          <p:cNvSpPr txBox="1"/>
          <p:nvPr/>
        </p:nvSpPr>
        <p:spPr>
          <a:xfrm>
            <a:off x="6718300" y="2501900"/>
            <a:ext cx="171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采取有效措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8" name="文本框 22547"/>
          <p:cNvSpPr txBox="1"/>
          <p:nvPr/>
        </p:nvSpPr>
        <p:spPr>
          <a:xfrm>
            <a:off x="6718300" y="2832100"/>
            <a:ext cx="171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施，迅速扑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49" name="文本框 22548"/>
          <p:cNvSpPr txBox="1"/>
          <p:nvPr/>
        </p:nvSpPr>
        <p:spPr>
          <a:xfrm>
            <a:off x="7251700" y="3136900"/>
            <a:ext cx="6477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救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0" name="文本框 22549"/>
          <p:cNvSpPr txBox="1"/>
          <p:nvPr/>
        </p:nvSpPr>
        <p:spPr>
          <a:xfrm>
            <a:off x="7518400" y="31369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1" name="文本框 22550"/>
          <p:cNvSpPr txBox="1"/>
          <p:nvPr/>
        </p:nvSpPr>
        <p:spPr>
          <a:xfrm>
            <a:off x="9093200" y="25019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火警火灾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2" name="文本框 22551"/>
          <p:cNvSpPr txBox="1"/>
          <p:nvPr/>
        </p:nvSpPr>
        <p:spPr>
          <a:xfrm>
            <a:off x="9093200" y="28194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现场处理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3" name="文本框 22552"/>
          <p:cNvSpPr txBox="1"/>
          <p:nvPr/>
        </p:nvSpPr>
        <p:spPr>
          <a:xfrm>
            <a:off x="10160000" y="281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4" name="文本框 22553"/>
          <p:cNvSpPr txBox="1"/>
          <p:nvPr/>
        </p:nvSpPr>
        <p:spPr>
          <a:xfrm>
            <a:off x="10922000" y="25019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撤离现场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5" name="文本框 22554"/>
          <p:cNvSpPr txBox="1"/>
          <p:nvPr/>
        </p:nvSpPr>
        <p:spPr>
          <a:xfrm>
            <a:off x="10922000" y="28194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坚守岗位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6" name="文本框 22555"/>
          <p:cNvSpPr txBox="1"/>
          <p:nvPr/>
        </p:nvSpPr>
        <p:spPr>
          <a:xfrm>
            <a:off x="11988800" y="281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57" name="文本框 22556"/>
          <p:cNvSpPr txBox="1"/>
          <p:nvPr/>
        </p:nvSpPr>
        <p:spPr>
          <a:xfrm>
            <a:off x="4495800" y="7315200"/>
            <a:ext cx="25146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接报后布置、传达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8" name="文本框 22557"/>
          <p:cNvSpPr txBox="1"/>
          <p:nvPr/>
        </p:nvSpPr>
        <p:spPr>
          <a:xfrm>
            <a:off x="5029200" y="76327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公司决策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59" name="文本框 22558"/>
          <p:cNvSpPr txBox="1"/>
          <p:nvPr/>
        </p:nvSpPr>
        <p:spPr>
          <a:xfrm>
            <a:off x="6096000" y="76327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0" name="文本框 22559"/>
          <p:cNvSpPr txBox="1"/>
          <p:nvPr/>
        </p:nvSpPr>
        <p:spPr>
          <a:xfrm>
            <a:off x="7162800" y="3657600"/>
            <a:ext cx="22479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组织人员灭火、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1" name="文本框 22560"/>
          <p:cNvSpPr txBox="1"/>
          <p:nvPr/>
        </p:nvSpPr>
        <p:spPr>
          <a:xfrm>
            <a:off x="7505700" y="39751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加强警戒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2" name="文本框 22561"/>
          <p:cNvSpPr txBox="1"/>
          <p:nvPr/>
        </p:nvSpPr>
        <p:spPr>
          <a:xfrm>
            <a:off x="8585200" y="39751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3" name="文本框 22562"/>
          <p:cNvSpPr txBox="1"/>
          <p:nvPr/>
        </p:nvSpPr>
        <p:spPr>
          <a:xfrm>
            <a:off x="7264400" y="4813300"/>
            <a:ext cx="22479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通知工程部提供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4" name="文本框 22563"/>
          <p:cNvSpPr txBox="1"/>
          <p:nvPr/>
        </p:nvSpPr>
        <p:spPr>
          <a:xfrm>
            <a:off x="7264400" y="5143500"/>
            <a:ext cx="22479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设备设施保障及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5" name="文本框 22564"/>
          <p:cNvSpPr txBox="1"/>
          <p:nvPr/>
        </p:nvSpPr>
        <p:spPr>
          <a:xfrm>
            <a:off x="7937500" y="5448300"/>
            <a:ext cx="9144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维修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6" name="文本框 22565"/>
          <p:cNvSpPr txBox="1"/>
          <p:nvPr/>
        </p:nvSpPr>
        <p:spPr>
          <a:xfrm>
            <a:off x="8470900" y="54483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67" name="文本框 22566"/>
          <p:cNvSpPr txBox="1"/>
          <p:nvPr/>
        </p:nvSpPr>
        <p:spPr>
          <a:xfrm>
            <a:off x="7239000" y="5969000"/>
            <a:ext cx="25146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通知服务中心进行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8" name="文本框 22567"/>
          <p:cNvSpPr txBox="1"/>
          <p:nvPr/>
        </p:nvSpPr>
        <p:spPr>
          <a:xfrm>
            <a:off x="7632700" y="6286500"/>
            <a:ext cx="171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救护及疏散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69" name="文本框 22568"/>
          <p:cNvSpPr txBox="1"/>
          <p:nvPr/>
        </p:nvSpPr>
        <p:spPr>
          <a:xfrm>
            <a:off x="8978900" y="62865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70" name="文本框 22569"/>
          <p:cNvSpPr txBox="1"/>
          <p:nvPr/>
        </p:nvSpPr>
        <p:spPr>
          <a:xfrm>
            <a:off x="4495800" y="8864600"/>
            <a:ext cx="25146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公安、消防及政府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1" name="文本框 22570"/>
          <p:cNvSpPr txBox="1"/>
          <p:nvPr/>
        </p:nvSpPr>
        <p:spPr>
          <a:xfrm>
            <a:off x="4762500" y="9169400"/>
            <a:ext cx="19812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职能单位接报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2" name="文本框 22571"/>
          <p:cNvSpPr txBox="1"/>
          <p:nvPr/>
        </p:nvSpPr>
        <p:spPr>
          <a:xfrm>
            <a:off x="6362700" y="916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73" name="文本框 22572"/>
          <p:cNvSpPr txBox="1"/>
          <p:nvPr/>
        </p:nvSpPr>
        <p:spPr>
          <a:xfrm>
            <a:off x="1587500" y="7315200"/>
            <a:ext cx="22479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公司领导接报决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4" name="文本框 22573"/>
          <p:cNvSpPr txBox="1"/>
          <p:nvPr/>
        </p:nvSpPr>
        <p:spPr>
          <a:xfrm>
            <a:off x="1981200" y="76327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策、指示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5" name="文本框 22574"/>
          <p:cNvSpPr txBox="1"/>
          <p:nvPr/>
        </p:nvSpPr>
        <p:spPr>
          <a:xfrm>
            <a:off x="3048000" y="76327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76" name="文本框 22575"/>
          <p:cNvSpPr txBox="1"/>
          <p:nvPr/>
        </p:nvSpPr>
        <p:spPr>
          <a:xfrm>
            <a:off x="10274300" y="8864600"/>
            <a:ext cx="25146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事后详细记录书面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 eaLnBrk="1" hangingPunct="1"/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7" name="文本框 22576"/>
          <p:cNvSpPr txBox="1"/>
          <p:nvPr/>
        </p:nvSpPr>
        <p:spPr>
          <a:xfrm>
            <a:off x="10820400" y="9169400"/>
            <a:ext cx="14478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100">
                <a:solidFill>
                  <a:srgbClr val="000000"/>
                </a:solidFill>
                <a:latin typeface="宋体" panose="02010600030101010101" pitchFamily="2" charset="-122"/>
              </a:rPr>
              <a:t>报告公司</a:t>
            </a:r>
            <a:endParaRPr lang="zh-CN" altLang="en-US" sz="210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78" name="文本框 22577"/>
          <p:cNvSpPr txBox="1"/>
          <p:nvPr/>
        </p:nvSpPr>
        <p:spPr>
          <a:xfrm>
            <a:off x="11887200" y="9169400"/>
            <a:ext cx="444500" cy="266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1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579" name="文本框 22578"/>
          <p:cNvSpPr txBox="1"/>
          <p:nvPr/>
        </p:nvSpPr>
        <p:spPr>
          <a:xfrm>
            <a:off x="3784600" y="14224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火警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80" name="文本框 22579"/>
          <p:cNvSpPr txBox="1"/>
          <p:nvPr/>
        </p:nvSpPr>
        <p:spPr>
          <a:xfrm>
            <a:off x="4711700" y="1422400"/>
            <a:ext cx="508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Arial Bold" pitchFamily="34" charset="0"/>
              </a:rPr>
              <a:t>\</a:t>
            </a:r>
            <a:endParaRPr lang="en-US" altLang="zh-CN" sz="36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22581" name="文本框 22580"/>
          <p:cNvSpPr txBox="1"/>
          <p:nvPr/>
        </p:nvSpPr>
        <p:spPr>
          <a:xfrm>
            <a:off x="4838700" y="1422400"/>
            <a:ext cx="45085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火灾应急处理规程图</a:t>
            </a:r>
            <a:endParaRPr lang="zh-CN" altLang="en-US" sz="36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22582" name="文本框 22581"/>
          <p:cNvSpPr txBox="1"/>
          <p:nvPr/>
        </p:nvSpPr>
        <p:spPr>
          <a:xfrm>
            <a:off x="8966200" y="1485900"/>
            <a:ext cx="584200" cy="381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文本框 5122"/>
          <p:cNvSpPr txBox="1"/>
          <p:nvPr/>
        </p:nvSpPr>
        <p:spPr>
          <a:xfrm>
            <a:off x="1079500" y="939800"/>
            <a:ext cx="1752600" cy="889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5400">
                <a:solidFill>
                  <a:srgbClr val="FFFFFF"/>
                </a:solidFill>
                <a:latin typeface="微软雅黑" panose="020B0503020204020204" pitchFamily="34" charset="-122"/>
              </a:rPr>
              <a:t>前言</a:t>
            </a:r>
            <a:endParaRPr lang="zh-CN" altLang="en-US" sz="54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2451100" y="939800"/>
            <a:ext cx="571500" cy="889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5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5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5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5" name="文本框 5124"/>
          <p:cNvSpPr txBox="1"/>
          <p:nvPr/>
        </p:nvSpPr>
        <p:spPr>
          <a:xfrm>
            <a:off x="1079500" y="2844800"/>
            <a:ext cx="5334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6" name="文本框 5125"/>
          <p:cNvSpPr txBox="1"/>
          <p:nvPr/>
        </p:nvSpPr>
        <p:spPr>
          <a:xfrm>
            <a:off x="1333500" y="2844800"/>
            <a:ext cx="2667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培训目的：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27" name="文本框 5126"/>
          <p:cNvSpPr txBox="1"/>
          <p:nvPr/>
        </p:nvSpPr>
        <p:spPr>
          <a:xfrm>
            <a:off x="3619500" y="28448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8" name="文本框 5127"/>
          <p:cNvSpPr txBox="1"/>
          <p:nvPr/>
        </p:nvSpPr>
        <p:spPr>
          <a:xfrm>
            <a:off x="1079500" y="3556000"/>
            <a:ext cx="5334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29" name="文本框 5128"/>
          <p:cNvSpPr txBox="1"/>
          <p:nvPr/>
        </p:nvSpPr>
        <p:spPr>
          <a:xfrm>
            <a:off x="1333500" y="3556000"/>
            <a:ext cx="31242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通过此次培训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0" name="文本框 5129"/>
          <p:cNvSpPr txBox="1"/>
          <p:nvPr/>
        </p:nvSpPr>
        <p:spPr>
          <a:xfrm>
            <a:off x="4076700" y="3556000"/>
            <a:ext cx="635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1" name="文本框 5130"/>
          <p:cNvSpPr txBox="1"/>
          <p:nvPr/>
        </p:nvSpPr>
        <p:spPr>
          <a:xfrm>
            <a:off x="4330700" y="3556000"/>
            <a:ext cx="49403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有致提升全员专业素质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2" name="文本框 5131"/>
          <p:cNvSpPr txBox="1"/>
          <p:nvPr/>
        </p:nvSpPr>
        <p:spPr>
          <a:xfrm>
            <a:off x="8902700" y="3556000"/>
            <a:ext cx="635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3" name="文本框 5132"/>
          <p:cNvSpPr txBox="1"/>
          <p:nvPr/>
        </p:nvSpPr>
        <p:spPr>
          <a:xfrm>
            <a:off x="9156700" y="3556000"/>
            <a:ext cx="35814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业务技能和管理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4" name="文本框 5133"/>
          <p:cNvSpPr txBox="1"/>
          <p:nvPr/>
        </p:nvSpPr>
        <p:spPr>
          <a:xfrm>
            <a:off x="1333500" y="4013200"/>
            <a:ext cx="22098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服务水平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5" name="文本框 5134"/>
          <p:cNvSpPr txBox="1"/>
          <p:nvPr/>
        </p:nvSpPr>
        <p:spPr>
          <a:xfrm>
            <a:off x="3162300" y="4013200"/>
            <a:ext cx="6223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文本框 5135"/>
          <p:cNvSpPr txBox="1"/>
          <p:nvPr/>
        </p:nvSpPr>
        <p:spPr>
          <a:xfrm>
            <a:off x="3416300" y="4013200"/>
            <a:ext cx="9525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塑造一支品质优良、专业过硬的物业管理队伍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7" name="文本框 5136"/>
          <p:cNvSpPr txBox="1"/>
          <p:nvPr/>
        </p:nvSpPr>
        <p:spPr>
          <a:xfrm>
            <a:off x="12560300" y="4013200"/>
            <a:ext cx="6223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文本框 5137"/>
          <p:cNvSpPr txBox="1"/>
          <p:nvPr/>
        </p:nvSpPr>
        <p:spPr>
          <a:xfrm>
            <a:off x="1333500" y="4559300"/>
            <a:ext cx="7696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全面适应和满足物业管理多元化需求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39" name="文本框 5138"/>
          <p:cNvSpPr txBox="1"/>
          <p:nvPr/>
        </p:nvSpPr>
        <p:spPr>
          <a:xfrm>
            <a:off x="8648700" y="4559300"/>
            <a:ext cx="635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文本框 5139"/>
          <p:cNvSpPr txBox="1"/>
          <p:nvPr/>
        </p:nvSpPr>
        <p:spPr>
          <a:xfrm>
            <a:off x="8902700" y="4559300"/>
            <a:ext cx="40386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全面富有成效地服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41" name="文本框 5140"/>
          <p:cNvSpPr txBox="1"/>
          <p:nvPr/>
        </p:nvSpPr>
        <p:spPr>
          <a:xfrm>
            <a:off x="1333500" y="5105400"/>
            <a:ext cx="81534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务小区，提高突发紧急事件处理技能。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42" name="文本框 5141"/>
          <p:cNvSpPr txBox="1"/>
          <p:nvPr/>
        </p:nvSpPr>
        <p:spPr>
          <a:xfrm>
            <a:off x="9105900" y="5105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图片 235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文本框 23554"/>
          <p:cNvSpPr txBox="1"/>
          <p:nvPr/>
        </p:nvSpPr>
        <p:spPr>
          <a:xfrm>
            <a:off x="5016500" y="215900"/>
            <a:ext cx="40386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突发火警关键事项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6" name="文本框 23555"/>
          <p:cNvSpPr txBox="1"/>
          <p:nvPr/>
        </p:nvSpPr>
        <p:spPr>
          <a:xfrm>
            <a:off x="8686800" y="2159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文本框 23556"/>
          <p:cNvSpPr txBox="1"/>
          <p:nvPr/>
        </p:nvSpPr>
        <p:spPr>
          <a:xfrm>
            <a:off x="1028700" y="1435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58" name="文本框 23557"/>
          <p:cNvSpPr txBox="1"/>
          <p:nvPr/>
        </p:nvSpPr>
        <p:spPr>
          <a:xfrm>
            <a:off x="1231900" y="1435100"/>
            <a:ext cx="723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、员工接到火灾报警时，严守各自岗位；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59" name="文本框 23558"/>
          <p:cNvSpPr txBox="1"/>
          <p:nvPr/>
        </p:nvSpPr>
        <p:spPr>
          <a:xfrm>
            <a:off x="8102600" y="1435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0" name="文本框 23559"/>
          <p:cNvSpPr txBox="1"/>
          <p:nvPr/>
        </p:nvSpPr>
        <p:spPr>
          <a:xfrm>
            <a:off x="1028700" y="20447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1" name="文本框 23560"/>
          <p:cNvSpPr txBox="1"/>
          <p:nvPr/>
        </p:nvSpPr>
        <p:spPr>
          <a:xfrm>
            <a:off x="1231900" y="20447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、做好安全防范工作，以防坏人混水摸鱼、趁火打劫。监控室通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2" name="文本框 23561"/>
          <p:cNvSpPr txBox="1"/>
          <p:nvPr/>
        </p:nvSpPr>
        <p:spPr>
          <a:xfrm>
            <a:off x="1028700" y="2425700"/>
            <a:ext cx="571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知机电人员将电梯迫降至首层；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3" name="文本框 23562"/>
          <p:cNvSpPr txBox="1"/>
          <p:nvPr/>
        </p:nvSpPr>
        <p:spPr>
          <a:xfrm>
            <a:off x="6362700" y="2425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4" name="文本框 23563"/>
          <p:cNvSpPr txBox="1"/>
          <p:nvPr/>
        </p:nvSpPr>
        <p:spPr>
          <a:xfrm>
            <a:off x="1028700" y="31115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5" name="文本框 23564"/>
          <p:cNvSpPr txBox="1"/>
          <p:nvPr/>
        </p:nvSpPr>
        <p:spPr>
          <a:xfrm>
            <a:off x="1231900" y="31115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、所有员工应听从指挥，无条件服从领导调配，按照分工，各负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6" name="文本框 23565"/>
          <p:cNvSpPr txBox="1"/>
          <p:nvPr/>
        </p:nvSpPr>
        <p:spPr>
          <a:xfrm>
            <a:off x="1028700" y="3492500"/>
            <a:ext cx="114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其责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67" name="文本框 23566"/>
          <p:cNvSpPr txBox="1"/>
          <p:nvPr/>
        </p:nvSpPr>
        <p:spPr>
          <a:xfrm>
            <a:off x="1790700" y="3492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8" name="文本框 23567"/>
          <p:cNvSpPr txBox="1"/>
          <p:nvPr/>
        </p:nvSpPr>
        <p:spPr>
          <a:xfrm>
            <a:off x="1028700" y="41783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69" name="文本框 23568"/>
          <p:cNvSpPr txBox="1"/>
          <p:nvPr/>
        </p:nvSpPr>
        <p:spPr>
          <a:xfrm>
            <a:off x="1231900" y="4178300"/>
            <a:ext cx="533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、现场若困有客户，应本着“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70" name="文本框 23569"/>
          <p:cNvSpPr txBox="1"/>
          <p:nvPr/>
        </p:nvSpPr>
        <p:spPr>
          <a:xfrm>
            <a:off x="6197600" y="4178300"/>
            <a:ext cx="304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000000"/>
                </a:solidFill>
                <a:latin typeface="微软雅黑 Bold" pitchFamily="34" charset="0"/>
              </a:rPr>
              <a:t>先人员，后财产</a:t>
            </a:r>
            <a:endParaRPr lang="zh-CN" altLang="en-US" sz="3000" b="1">
              <a:solidFill>
                <a:srgbClr val="000000"/>
              </a:solidFill>
              <a:latin typeface="微软雅黑 Bold" pitchFamily="34" charset="0"/>
            </a:endParaRPr>
          </a:p>
        </p:txBody>
      </p:sp>
      <p:sp>
        <p:nvSpPr>
          <p:cNvPr id="23571" name="文本框 23570"/>
          <p:cNvSpPr txBox="1"/>
          <p:nvPr/>
        </p:nvSpPr>
        <p:spPr>
          <a:xfrm>
            <a:off x="8864600" y="41783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”</a:t>
            </a:r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的原则抢救。若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72" name="文本框 23571"/>
          <p:cNvSpPr txBox="1"/>
          <p:nvPr/>
        </p:nvSpPr>
        <p:spPr>
          <a:xfrm>
            <a:off x="1028700" y="4559300"/>
            <a:ext cx="1143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室内无人，无钥匙开门的情况下，则由物业领导决定是否进入房间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73" name="文本框 23572"/>
          <p:cNvSpPr txBox="1"/>
          <p:nvPr/>
        </p:nvSpPr>
        <p:spPr>
          <a:xfrm>
            <a:off x="1028700" y="5016500"/>
            <a:ext cx="609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扑救，事后向用户做好解释工作；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74" name="文本框 23573"/>
          <p:cNvSpPr txBox="1"/>
          <p:nvPr/>
        </p:nvSpPr>
        <p:spPr>
          <a:xfrm>
            <a:off x="6743700" y="5016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5" name="文本框 23574"/>
          <p:cNvSpPr txBox="1"/>
          <p:nvPr/>
        </p:nvSpPr>
        <p:spPr>
          <a:xfrm>
            <a:off x="1028700" y="57023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6" name="文本框 23575"/>
          <p:cNvSpPr txBox="1"/>
          <p:nvPr/>
        </p:nvSpPr>
        <p:spPr>
          <a:xfrm>
            <a:off x="1231900" y="5702300"/>
            <a:ext cx="800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、疏散人员时应走消防楼梯，严禁使用电梯；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77" name="文本框 23576"/>
          <p:cNvSpPr txBox="1"/>
          <p:nvPr/>
        </p:nvSpPr>
        <p:spPr>
          <a:xfrm>
            <a:off x="8864600" y="5702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8" name="文本框 23577"/>
          <p:cNvSpPr txBox="1"/>
          <p:nvPr/>
        </p:nvSpPr>
        <p:spPr>
          <a:xfrm>
            <a:off x="1028700" y="63119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79" name="文本框 23578"/>
          <p:cNvSpPr txBox="1"/>
          <p:nvPr/>
        </p:nvSpPr>
        <p:spPr>
          <a:xfrm>
            <a:off x="1231900" y="63119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、扑救完毕后，管理中心安排人员协助有关部门查明原因，查明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80" name="文本框 23579"/>
          <p:cNvSpPr txBox="1"/>
          <p:nvPr/>
        </p:nvSpPr>
        <p:spPr>
          <a:xfrm>
            <a:off x="1028700" y="6692900"/>
            <a:ext cx="457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损失，并做好安置工作；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81" name="文本框 23580"/>
          <p:cNvSpPr txBox="1"/>
          <p:nvPr/>
        </p:nvSpPr>
        <p:spPr>
          <a:xfrm>
            <a:off x="5219700" y="66929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2" name="文本框 23581"/>
          <p:cNvSpPr txBox="1"/>
          <p:nvPr/>
        </p:nvSpPr>
        <p:spPr>
          <a:xfrm>
            <a:off x="1028700" y="73787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3" name="文本框 23582"/>
          <p:cNvSpPr txBox="1"/>
          <p:nvPr/>
        </p:nvSpPr>
        <p:spPr>
          <a:xfrm>
            <a:off x="1231900" y="7378700"/>
            <a:ext cx="952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、消防的负责人做好事故记录，并写出书面报告报上级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3584" name="图片 235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16900"/>
            <a:ext cx="13716000" cy="40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85" name="文本框 23584"/>
          <p:cNvSpPr txBox="1"/>
          <p:nvPr/>
        </p:nvSpPr>
        <p:spPr>
          <a:xfrm>
            <a:off x="10388600" y="7378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6" name="文本框 23585"/>
          <p:cNvSpPr txBox="1"/>
          <p:nvPr/>
        </p:nvSpPr>
        <p:spPr>
          <a:xfrm>
            <a:off x="1028700" y="82296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7" name="文本框 23586"/>
          <p:cNvSpPr txBox="1"/>
          <p:nvPr/>
        </p:nvSpPr>
        <p:spPr>
          <a:xfrm>
            <a:off x="1282700" y="8229600"/>
            <a:ext cx="558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88" name="文本框 23587"/>
          <p:cNvSpPr txBox="1"/>
          <p:nvPr/>
        </p:nvSpPr>
        <p:spPr>
          <a:xfrm>
            <a:off x="1473200" y="8229600"/>
            <a:ext cx="3454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现场处理切记要素：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89" name="文本框 23588"/>
          <p:cNvSpPr txBox="1"/>
          <p:nvPr/>
        </p:nvSpPr>
        <p:spPr>
          <a:xfrm>
            <a:off x="4559300" y="8229600"/>
            <a:ext cx="38100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000000"/>
                </a:solidFill>
                <a:latin typeface="微软雅黑" panose="020B0503020204020204" pitchFamily="34" charset="-122"/>
              </a:rPr>
              <a:t>先人员后财产的原则、</a:t>
            </a:r>
            <a:endParaRPr lang="zh-CN" altLang="en-US" sz="2700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90" name="文本框 23589"/>
          <p:cNvSpPr txBox="1"/>
          <p:nvPr/>
        </p:nvSpPr>
        <p:spPr>
          <a:xfrm>
            <a:off x="7988300" y="8229600"/>
            <a:ext cx="4152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电器着火在未断电之前切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91" name="文本框 23590"/>
          <p:cNvSpPr txBox="1"/>
          <p:nvPr/>
        </p:nvSpPr>
        <p:spPr>
          <a:xfrm>
            <a:off x="1282700" y="8648700"/>
            <a:ext cx="11010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勿用消防水灭火、各岗位值班人员应保持在位，以防止有人浑水摸鱼。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92" name="文本框 23591"/>
          <p:cNvSpPr txBox="1"/>
          <p:nvPr/>
        </p:nvSpPr>
        <p:spPr>
          <a:xfrm>
            <a:off x="11912600" y="86487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3593" name="文本框 23592"/>
          <p:cNvSpPr txBox="1"/>
          <p:nvPr/>
        </p:nvSpPr>
        <p:spPr>
          <a:xfrm>
            <a:off x="1028700" y="92964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594" name="文本框 23593"/>
          <p:cNvSpPr txBox="1"/>
          <p:nvPr/>
        </p:nvSpPr>
        <p:spPr>
          <a:xfrm>
            <a:off x="1358900" y="92964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图片 245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9" name="文本框 24578"/>
          <p:cNvSpPr txBox="1"/>
          <p:nvPr/>
        </p:nvSpPr>
        <p:spPr>
          <a:xfrm>
            <a:off x="4203700" y="355600"/>
            <a:ext cx="44958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台风来临前后的措施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8318500" y="3556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800100" y="1130300"/>
            <a:ext cx="5207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1054100" y="1130300"/>
            <a:ext cx="4559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微软雅黑 Bold" pitchFamily="34" charset="0"/>
              </a:rPr>
              <a:t>台风来临前的预防措：</a:t>
            </a:r>
            <a:endParaRPr lang="zh-CN" altLang="en-US" sz="32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5245100" y="1130300"/>
            <a:ext cx="495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800100" y="17145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文本框 24584"/>
          <p:cNvSpPr txBox="1"/>
          <p:nvPr/>
        </p:nvSpPr>
        <p:spPr>
          <a:xfrm>
            <a:off x="1054100" y="17145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6" name="文本框 24585"/>
          <p:cNvSpPr txBox="1"/>
          <p:nvPr/>
        </p:nvSpPr>
        <p:spPr>
          <a:xfrm>
            <a:off x="1270000" y="1714500"/>
            <a:ext cx="647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、检查应急用具并确定其性能良好；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87" name="文本框 24586"/>
          <p:cNvSpPr txBox="1"/>
          <p:nvPr/>
        </p:nvSpPr>
        <p:spPr>
          <a:xfrm>
            <a:off x="7378700" y="1714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8" name="文本框 24587"/>
          <p:cNvSpPr txBox="1"/>
          <p:nvPr/>
        </p:nvSpPr>
        <p:spPr>
          <a:xfrm>
            <a:off x="800100" y="22860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9" name="文本框 24588"/>
          <p:cNvSpPr txBox="1"/>
          <p:nvPr/>
        </p:nvSpPr>
        <p:spPr>
          <a:xfrm>
            <a:off x="1054100" y="2286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0" name="文本框 24589"/>
          <p:cNvSpPr txBox="1"/>
          <p:nvPr/>
        </p:nvSpPr>
        <p:spPr>
          <a:xfrm>
            <a:off x="1270000" y="2286000"/>
            <a:ext cx="8001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、将紧急应用电话表张贴于大堂显眼的地方；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1" name="文本框 24590"/>
          <p:cNvSpPr txBox="1"/>
          <p:nvPr/>
        </p:nvSpPr>
        <p:spPr>
          <a:xfrm>
            <a:off x="8902700" y="2286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2" name="文本框 24591"/>
          <p:cNvSpPr txBox="1"/>
          <p:nvPr/>
        </p:nvSpPr>
        <p:spPr>
          <a:xfrm>
            <a:off x="800100" y="28448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3" name="文本框 24592"/>
          <p:cNvSpPr txBox="1"/>
          <p:nvPr/>
        </p:nvSpPr>
        <p:spPr>
          <a:xfrm>
            <a:off x="1054100" y="28448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4" name="文本框 24593"/>
          <p:cNvSpPr txBox="1"/>
          <p:nvPr/>
        </p:nvSpPr>
        <p:spPr>
          <a:xfrm>
            <a:off x="1270000" y="2844800"/>
            <a:ext cx="952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、提醒用户搬离放在窗台及花架上的花盆及各类杂物；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5" name="文本框 24594"/>
          <p:cNvSpPr txBox="1"/>
          <p:nvPr/>
        </p:nvSpPr>
        <p:spPr>
          <a:xfrm>
            <a:off x="10426700" y="28448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6" name="文本框 24595"/>
          <p:cNvSpPr txBox="1"/>
          <p:nvPr/>
        </p:nvSpPr>
        <p:spPr>
          <a:xfrm>
            <a:off x="800100" y="34036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7" name="文本框 24596"/>
          <p:cNvSpPr txBox="1"/>
          <p:nvPr/>
        </p:nvSpPr>
        <p:spPr>
          <a:xfrm>
            <a:off x="1054100" y="34036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98" name="文本框 24597"/>
          <p:cNvSpPr txBox="1"/>
          <p:nvPr/>
        </p:nvSpPr>
        <p:spPr>
          <a:xfrm>
            <a:off x="1270000" y="3403600"/>
            <a:ext cx="838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、天台、沟渠、地漏的清扫工作，要落实到人；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599" name="文本框 24598"/>
          <p:cNvSpPr txBox="1"/>
          <p:nvPr/>
        </p:nvSpPr>
        <p:spPr>
          <a:xfrm>
            <a:off x="9283700" y="34036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0" name="文本框 24599"/>
          <p:cNvSpPr txBox="1"/>
          <p:nvPr/>
        </p:nvSpPr>
        <p:spPr>
          <a:xfrm>
            <a:off x="800100" y="39751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1" name="文本框 24600"/>
          <p:cNvSpPr txBox="1"/>
          <p:nvPr/>
        </p:nvSpPr>
        <p:spPr>
          <a:xfrm>
            <a:off x="1054100" y="3975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2" name="文本框 24601"/>
          <p:cNvSpPr txBox="1"/>
          <p:nvPr/>
        </p:nvSpPr>
        <p:spPr>
          <a:xfrm>
            <a:off x="1270000" y="3975100"/>
            <a:ext cx="11798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、搬离在围墙顶及其他高处之中类可动物件，将安装在挡风处灯罩、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03" name="文本框 24602"/>
          <p:cNvSpPr txBox="1"/>
          <p:nvPr/>
        </p:nvSpPr>
        <p:spPr>
          <a:xfrm>
            <a:off x="1054100" y="4305300"/>
            <a:ext cx="11811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指示牌等绑好或移走；检查平台、平台下水道及各水渠确保其畅通；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04" name="文本框 24603"/>
          <p:cNvSpPr txBox="1"/>
          <p:nvPr/>
        </p:nvSpPr>
        <p:spPr>
          <a:xfrm>
            <a:off x="12496800" y="4305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5" name="文本框 24604"/>
          <p:cNvSpPr txBox="1"/>
          <p:nvPr/>
        </p:nvSpPr>
        <p:spPr>
          <a:xfrm>
            <a:off x="800100" y="49530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6" name="文本框 24605"/>
          <p:cNvSpPr txBox="1"/>
          <p:nvPr/>
        </p:nvSpPr>
        <p:spPr>
          <a:xfrm>
            <a:off x="1054100" y="4953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6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07" name="文本框 24606"/>
          <p:cNvSpPr txBox="1"/>
          <p:nvPr/>
        </p:nvSpPr>
        <p:spPr>
          <a:xfrm>
            <a:off x="1270000" y="49530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、紧闭所有门、窗、电梯机房及垃圾房等之门窗，还必须做好防水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08" name="文本框 24607"/>
          <p:cNvSpPr txBox="1"/>
          <p:nvPr/>
        </p:nvSpPr>
        <p:spPr>
          <a:xfrm>
            <a:off x="1054100" y="5283200"/>
            <a:ext cx="152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措施；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09" name="文本框 24608"/>
          <p:cNvSpPr txBox="1"/>
          <p:nvPr/>
        </p:nvSpPr>
        <p:spPr>
          <a:xfrm>
            <a:off x="2209800" y="5283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0" name="文本框 24609"/>
          <p:cNvSpPr txBox="1"/>
          <p:nvPr/>
        </p:nvSpPr>
        <p:spPr>
          <a:xfrm>
            <a:off x="800100" y="59182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1" name="文本框 24610"/>
          <p:cNvSpPr txBox="1"/>
          <p:nvPr/>
        </p:nvSpPr>
        <p:spPr>
          <a:xfrm>
            <a:off x="1054100" y="5918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7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2" name="文本框 24611"/>
          <p:cNvSpPr txBox="1"/>
          <p:nvPr/>
        </p:nvSpPr>
        <p:spPr>
          <a:xfrm>
            <a:off x="1270000" y="5918200"/>
            <a:ext cx="11798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、加固所有树木或用绳索捆好，将盆栽之花卉移至低处或隐蔽角落；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13" name="文本框 24612"/>
          <p:cNvSpPr txBox="1"/>
          <p:nvPr/>
        </p:nvSpPr>
        <p:spPr>
          <a:xfrm>
            <a:off x="12700000" y="5918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4" name="文本框 24613"/>
          <p:cNvSpPr txBox="1"/>
          <p:nvPr/>
        </p:nvSpPr>
        <p:spPr>
          <a:xfrm>
            <a:off x="800100" y="64897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5" name="文本框 24614"/>
          <p:cNvSpPr txBox="1"/>
          <p:nvPr/>
        </p:nvSpPr>
        <p:spPr>
          <a:xfrm>
            <a:off x="1054100" y="64897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6" name="文本框 24615"/>
          <p:cNvSpPr txBox="1"/>
          <p:nvPr/>
        </p:nvSpPr>
        <p:spPr>
          <a:xfrm>
            <a:off x="1270000" y="64897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、留意电台播放有关风暴进展消息，及时将最新台风讯号张贴在小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17" name="文本框 24616"/>
          <p:cNvSpPr txBox="1"/>
          <p:nvPr/>
        </p:nvSpPr>
        <p:spPr>
          <a:xfrm>
            <a:off x="1054100" y="6819900"/>
            <a:ext cx="723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区适当地方以便向用户显示台风的进展；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18" name="文本框 24617"/>
          <p:cNvSpPr txBox="1"/>
          <p:nvPr/>
        </p:nvSpPr>
        <p:spPr>
          <a:xfrm>
            <a:off x="7924800" y="68199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19" name="文本框 24618"/>
          <p:cNvSpPr txBox="1"/>
          <p:nvPr/>
        </p:nvSpPr>
        <p:spPr>
          <a:xfrm>
            <a:off x="800100" y="74676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0" name="文本框 24619"/>
          <p:cNvSpPr txBox="1"/>
          <p:nvPr/>
        </p:nvSpPr>
        <p:spPr>
          <a:xfrm>
            <a:off x="1054100" y="74676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9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1" name="文本框 24620"/>
          <p:cNvSpPr txBox="1"/>
          <p:nvPr/>
        </p:nvSpPr>
        <p:spPr>
          <a:xfrm>
            <a:off x="1270000" y="7467600"/>
            <a:ext cx="1143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、刮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22" name="文本框 24621"/>
          <p:cNvSpPr txBox="1"/>
          <p:nvPr/>
        </p:nvSpPr>
        <p:spPr>
          <a:xfrm>
            <a:off x="2032000" y="74676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8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3" name="文本框 24622"/>
          <p:cNvSpPr txBox="1"/>
          <p:nvPr/>
        </p:nvSpPr>
        <p:spPr>
          <a:xfrm>
            <a:off x="2247900" y="7467600"/>
            <a:ext cx="1028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级台风时，非当值员工须与服务中心领导联络，听候指示；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24" name="文本框 24623"/>
          <p:cNvSpPr txBox="1"/>
          <p:nvPr/>
        </p:nvSpPr>
        <p:spPr>
          <a:xfrm>
            <a:off x="12153900" y="74676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5" name="文本框 24624"/>
          <p:cNvSpPr txBox="1"/>
          <p:nvPr/>
        </p:nvSpPr>
        <p:spPr>
          <a:xfrm>
            <a:off x="800100" y="80264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6" name="文本框 24625"/>
          <p:cNvSpPr txBox="1"/>
          <p:nvPr/>
        </p:nvSpPr>
        <p:spPr>
          <a:xfrm>
            <a:off x="1054100" y="8026400"/>
            <a:ext cx="8001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10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627" name="文本框 24626"/>
          <p:cNvSpPr txBox="1"/>
          <p:nvPr/>
        </p:nvSpPr>
        <p:spPr>
          <a:xfrm>
            <a:off x="1485900" y="80264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、员工为本身之安全应避免逗留在空旷地方，如须执行紧急任务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28" name="文本框 24627"/>
          <p:cNvSpPr txBox="1"/>
          <p:nvPr/>
        </p:nvSpPr>
        <p:spPr>
          <a:xfrm>
            <a:off x="1054100" y="8369300"/>
            <a:ext cx="876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" panose="020B0503020204020204" pitchFamily="34" charset="-122"/>
              </a:rPr>
              <a:t>时，员工应采取适当的安全措施及知会其他员工；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629" name="文本框 24628"/>
          <p:cNvSpPr txBox="1"/>
          <p:nvPr/>
        </p:nvSpPr>
        <p:spPr>
          <a:xfrm>
            <a:off x="9448800" y="8369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图片 256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文本框 25602"/>
          <p:cNvSpPr txBox="1"/>
          <p:nvPr/>
        </p:nvSpPr>
        <p:spPr>
          <a:xfrm>
            <a:off x="977900" y="9906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文本框 25603"/>
          <p:cNvSpPr txBox="1"/>
          <p:nvPr/>
        </p:nvSpPr>
        <p:spPr>
          <a:xfrm>
            <a:off x="1231900" y="990600"/>
            <a:ext cx="774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文本框 25604"/>
          <p:cNvSpPr txBox="1"/>
          <p:nvPr/>
        </p:nvSpPr>
        <p:spPr>
          <a:xfrm>
            <a:off x="1638300" y="9906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、如风暴持续昼夜不停，员工需轮流当值，无论任何时刻服务中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06" name="文本框 25605"/>
          <p:cNvSpPr txBox="1"/>
          <p:nvPr/>
        </p:nvSpPr>
        <p:spPr>
          <a:xfrm>
            <a:off x="1231900" y="1460500"/>
            <a:ext cx="495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心应有值班员工接听电话；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07" name="文本框 25606"/>
          <p:cNvSpPr txBox="1"/>
          <p:nvPr/>
        </p:nvSpPr>
        <p:spPr>
          <a:xfrm>
            <a:off x="5816600" y="1460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8" name="文本框 25607"/>
          <p:cNvSpPr txBox="1"/>
          <p:nvPr/>
        </p:nvSpPr>
        <p:spPr>
          <a:xfrm>
            <a:off x="977900" y="2247900"/>
            <a:ext cx="50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9" name="文本框 25608"/>
          <p:cNvSpPr txBox="1"/>
          <p:nvPr/>
        </p:nvSpPr>
        <p:spPr>
          <a:xfrm>
            <a:off x="1231900" y="2247900"/>
            <a:ext cx="8001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10" name="文本框 25609"/>
          <p:cNvSpPr txBox="1"/>
          <p:nvPr/>
        </p:nvSpPr>
        <p:spPr>
          <a:xfrm>
            <a:off x="1663700" y="22479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、员工参加抢险工作时，要注意自身安全，采取适当的安全措施，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11" name="文本框 25610"/>
          <p:cNvSpPr txBox="1"/>
          <p:nvPr/>
        </p:nvSpPr>
        <p:spPr>
          <a:xfrm>
            <a:off x="1231900" y="2717800"/>
            <a:ext cx="8001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并通知其他员工。同时避免逗留在空旷地方；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612" name="文本框 25611"/>
          <p:cNvSpPr txBox="1"/>
          <p:nvPr/>
        </p:nvSpPr>
        <p:spPr>
          <a:xfrm>
            <a:off x="8864600" y="27178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5613" name="图片 25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0"/>
            <a:ext cx="13716000" cy="5041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4" name="文本框 25613"/>
          <p:cNvSpPr txBox="1"/>
          <p:nvPr/>
        </p:nvSpPr>
        <p:spPr>
          <a:xfrm>
            <a:off x="1231900" y="3492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266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文本框 26626"/>
          <p:cNvSpPr txBox="1"/>
          <p:nvPr/>
        </p:nvSpPr>
        <p:spPr>
          <a:xfrm>
            <a:off x="4508500" y="533400"/>
            <a:ext cx="41402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微软雅黑 Bold" pitchFamily="34" charset="0"/>
              </a:rPr>
              <a:t>台风来临后的预防措</a:t>
            </a:r>
            <a:endParaRPr lang="zh-CN" altLang="en-US" sz="32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8280400" y="533400"/>
            <a:ext cx="4953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6388100" y="1219200"/>
            <a:ext cx="4953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1384300" y="1727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1" name="文本框 26630"/>
          <p:cNvSpPr txBox="1"/>
          <p:nvPr/>
        </p:nvSpPr>
        <p:spPr>
          <a:xfrm>
            <a:off x="1600200" y="17272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、当值、当班人员要认真负起责任，勤巡查、善于发现问题，及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2" name="文本框 26631"/>
          <p:cNvSpPr txBox="1"/>
          <p:nvPr/>
        </p:nvSpPr>
        <p:spPr>
          <a:xfrm>
            <a:off x="1651000" y="2019300"/>
            <a:ext cx="1143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时做好现场督导工作，真正做到“三个关键”即：在关键的时候，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3" name="文本框 26632"/>
          <p:cNvSpPr txBox="1"/>
          <p:nvPr/>
        </p:nvSpPr>
        <p:spPr>
          <a:xfrm>
            <a:off x="1651000" y="2387600"/>
            <a:ext cx="685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出现在关键的地方，解决关键的问题。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4" name="文本框 26633"/>
          <p:cNvSpPr txBox="1"/>
          <p:nvPr/>
        </p:nvSpPr>
        <p:spPr>
          <a:xfrm>
            <a:off x="8128000" y="23876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5" name="文本框 26634"/>
          <p:cNvSpPr txBox="1"/>
          <p:nvPr/>
        </p:nvSpPr>
        <p:spPr>
          <a:xfrm>
            <a:off x="1384300" y="29718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6" name="文本框 26635"/>
          <p:cNvSpPr txBox="1"/>
          <p:nvPr/>
        </p:nvSpPr>
        <p:spPr>
          <a:xfrm>
            <a:off x="1600200" y="29718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、在风雨来临时要求承包商紧急维修前，各部门经理主管须先征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7" name="文本框 26636"/>
          <p:cNvSpPr txBox="1"/>
          <p:nvPr/>
        </p:nvSpPr>
        <p:spPr>
          <a:xfrm>
            <a:off x="1651000" y="32639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得领导的批准，惟在特殊情况下，可通知承包商进行抢修，并将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8" name="文本框 26637"/>
          <p:cNvSpPr txBox="1"/>
          <p:nvPr/>
        </p:nvSpPr>
        <p:spPr>
          <a:xfrm>
            <a:off x="1651000" y="3632200"/>
            <a:ext cx="457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该修理详细报公司领导。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39" name="文本框 26638"/>
          <p:cNvSpPr txBox="1"/>
          <p:nvPr/>
        </p:nvSpPr>
        <p:spPr>
          <a:xfrm>
            <a:off x="5842000" y="3632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40" name="文本框 26639"/>
          <p:cNvSpPr txBox="1"/>
          <p:nvPr/>
        </p:nvSpPr>
        <p:spPr>
          <a:xfrm>
            <a:off x="1384300" y="4229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41" name="文本框 26640"/>
          <p:cNvSpPr txBox="1"/>
          <p:nvPr/>
        </p:nvSpPr>
        <p:spPr>
          <a:xfrm>
            <a:off x="1600200" y="4229100"/>
            <a:ext cx="342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、当台风讯号减至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2" name="文本框 26641"/>
          <p:cNvSpPr txBox="1"/>
          <p:nvPr/>
        </p:nvSpPr>
        <p:spPr>
          <a:xfrm>
            <a:off x="4660900" y="42291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43" name="文本框 26642"/>
          <p:cNvSpPr txBox="1"/>
          <p:nvPr/>
        </p:nvSpPr>
        <p:spPr>
          <a:xfrm>
            <a:off x="4864100" y="4229100"/>
            <a:ext cx="762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级时，物业应即时进行检查及填报台风损毁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4" name="文本框 26643"/>
          <p:cNvSpPr txBox="1"/>
          <p:nvPr/>
        </p:nvSpPr>
        <p:spPr>
          <a:xfrm>
            <a:off x="1651000" y="45085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报告，以便安排报险赔偿事宜；清洁卫生人员迅速清理由台风所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5" name="文本框 26644"/>
          <p:cNvSpPr txBox="1"/>
          <p:nvPr/>
        </p:nvSpPr>
        <p:spPr>
          <a:xfrm>
            <a:off x="1651000" y="4876800"/>
            <a:ext cx="457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造成之垃圾淤塞的渠道；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646" name="文本框 26645"/>
          <p:cNvSpPr txBox="1"/>
          <p:nvPr/>
        </p:nvSpPr>
        <p:spPr>
          <a:xfrm>
            <a:off x="5842000" y="48768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0" name="图片 276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文本框 27650"/>
          <p:cNvSpPr txBox="1"/>
          <p:nvPr/>
        </p:nvSpPr>
        <p:spPr>
          <a:xfrm>
            <a:off x="4978400" y="406400"/>
            <a:ext cx="35814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触电事件的处理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8178800" y="406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7653" name="文本框 27652"/>
          <p:cNvSpPr txBox="1"/>
          <p:nvPr/>
        </p:nvSpPr>
        <p:spPr>
          <a:xfrm>
            <a:off x="939800" y="1270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1155700" y="1270000"/>
            <a:ext cx="76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1536700" y="1270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1638300" y="1270000"/>
            <a:ext cx="10680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若触电人员神志清醒，尚末失去知觉，应让其不要起动，安静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1206500" y="1651000"/>
            <a:ext cx="381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休息，并注意观察；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58" name="文本框 27657"/>
          <p:cNvSpPr txBox="1"/>
          <p:nvPr/>
        </p:nvSpPr>
        <p:spPr>
          <a:xfrm>
            <a:off x="4635500" y="16510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59" name="文本框 27658"/>
          <p:cNvSpPr txBox="1"/>
          <p:nvPr/>
        </p:nvSpPr>
        <p:spPr>
          <a:xfrm>
            <a:off x="939800" y="2336800"/>
            <a:ext cx="698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0" name="文本框 27659"/>
          <p:cNvSpPr txBox="1"/>
          <p:nvPr/>
        </p:nvSpPr>
        <p:spPr>
          <a:xfrm>
            <a:off x="1257300" y="2336800"/>
            <a:ext cx="11061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、若触电者已无知觉，无呼吸，但心脏有跳动，应进行人工呼吸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1" name="文本框 27660"/>
          <p:cNvSpPr txBox="1"/>
          <p:nvPr/>
        </p:nvSpPr>
        <p:spPr>
          <a:xfrm>
            <a:off x="1206500" y="2717800"/>
            <a:ext cx="152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抢救；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2" name="文本框 27661"/>
          <p:cNvSpPr txBox="1"/>
          <p:nvPr/>
        </p:nvSpPr>
        <p:spPr>
          <a:xfrm>
            <a:off x="2349500" y="27178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3" name="文本框 27662"/>
          <p:cNvSpPr txBox="1"/>
          <p:nvPr/>
        </p:nvSpPr>
        <p:spPr>
          <a:xfrm>
            <a:off x="939800" y="3403600"/>
            <a:ext cx="698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4" name="文本框 27663"/>
          <p:cNvSpPr txBox="1"/>
          <p:nvPr/>
        </p:nvSpPr>
        <p:spPr>
          <a:xfrm>
            <a:off x="1257300" y="3403600"/>
            <a:ext cx="11061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、若触电者呼吸、心脏全停止，应用人工呼吸和挤压心脏同时进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5" name="文本框 27664"/>
          <p:cNvSpPr txBox="1"/>
          <p:nvPr/>
        </p:nvSpPr>
        <p:spPr>
          <a:xfrm>
            <a:off x="1206500" y="3784600"/>
            <a:ext cx="110617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行抢救，抢救工作应耐心进行，在送医院途中也不能停止，直到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6" name="文本框 27665"/>
          <p:cNvSpPr txBox="1"/>
          <p:nvPr/>
        </p:nvSpPr>
        <p:spPr>
          <a:xfrm>
            <a:off x="1206500" y="4241800"/>
            <a:ext cx="304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医院方可停止；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67" name="文本框 27666"/>
          <p:cNvSpPr txBox="1"/>
          <p:nvPr/>
        </p:nvSpPr>
        <p:spPr>
          <a:xfrm>
            <a:off x="3873500" y="42418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8" name="文本框 27667"/>
          <p:cNvSpPr txBox="1"/>
          <p:nvPr/>
        </p:nvSpPr>
        <p:spPr>
          <a:xfrm>
            <a:off x="939800" y="49276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4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69" name="文本框 27668"/>
          <p:cNvSpPr txBox="1"/>
          <p:nvPr/>
        </p:nvSpPr>
        <p:spPr>
          <a:xfrm>
            <a:off x="1257300" y="4927600"/>
            <a:ext cx="11061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、对以上各种事件的发生和处理结果都要记录在</a:t>
            </a: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《</a:t>
            </a:r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应急事件处理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70" name="文本框 27669"/>
          <p:cNvSpPr txBox="1"/>
          <p:nvPr/>
        </p:nvSpPr>
        <p:spPr>
          <a:xfrm>
            <a:off x="1206500" y="5308600"/>
            <a:ext cx="2286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报告书</a:t>
            </a:r>
            <a:r>
              <a:rPr lang="en-US" altLang="zh-CN" sz="3000">
                <a:solidFill>
                  <a:srgbClr val="FFFFFF"/>
                </a:solidFill>
                <a:latin typeface="微软雅黑" panose="020B0503020204020204" pitchFamily="34" charset="-122"/>
              </a:rPr>
              <a:t>》</a:t>
            </a:r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上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71" name="文本框 27670"/>
          <p:cNvSpPr txBox="1"/>
          <p:nvPr/>
        </p:nvSpPr>
        <p:spPr>
          <a:xfrm>
            <a:off x="3111500" y="53086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2" name="文本框 27671"/>
          <p:cNvSpPr txBox="1"/>
          <p:nvPr/>
        </p:nvSpPr>
        <p:spPr>
          <a:xfrm>
            <a:off x="3213100" y="53086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673" name="文本框 27672"/>
          <p:cNvSpPr txBox="1"/>
          <p:nvPr/>
        </p:nvSpPr>
        <p:spPr>
          <a:xfrm>
            <a:off x="3594100" y="53086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7674" name="文本框 27673"/>
          <p:cNvSpPr txBox="1"/>
          <p:nvPr/>
        </p:nvSpPr>
        <p:spPr>
          <a:xfrm>
            <a:off x="939800" y="60071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7675" name="图片 276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0"/>
            <a:ext cx="13716000" cy="375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76" name="文本框 27675"/>
          <p:cNvSpPr txBox="1"/>
          <p:nvPr/>
        </p:nvSpPr>
        <p:spPr>
          <a:xfrm>
            <a:off x="939800" y="66548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4" name="图片 28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文本框 28674"/>
          <p:cNvSpPr txBox="1"/>
          <p:nvPr/>
        </p:nvSpPr>
        <p:spPr>
          <a:xfrm>
            <a:off x="3759200" y="711200"/>
            <a:ext cx="5410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突发性水浸事故处理程序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8801100" y="7112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927100" y="1778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1143000" y="1778000"/>
            <a:ext cx="762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、当接到客户报告后，及时前往现场查看；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79" name="文本框 28678"/>
          <p:cNvSpPr txBox="1"/>
          <p:nvPr/>
        </p:nvSpPr>
        <p:spPr>
          <a:xfrm>
            <a:off x="8394700" y="1778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80" name="文本框 28679"/>
          <p:cNvSpPr txBox="1"/>
          <p:nvPr/>
        </p:nvSpPr>
        <p:spPr>
          <a:xfrm>
            <a:off x="927100" y="24892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81" name="文本框 28680"/>
          <p:cNvSpPr txBox="1"/>
          <p:nvPr/>
        </p:nvSpPr>
        <p:spPr>
          <a:xfrm>
            <a:off x="1143000" y="2489200"/>
            <a:ext cx="1066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、抵达现场后，立刻找出水源，检查出水阀位置，并立即关闭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2" name="文本框 28681"/>
          <p:cNvSpPr txBox="1"/>
          <p:nvPr/>
        </p:nvSpPr>
        <p:spPr>
          <a:xfrm>
            <a:off x="1193800" y="2959100"/>
            <a:ext cx="723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相关的水阀。下水道堵塞，应立即疏通；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3" name="文本框 28682"/>
          <p:cNvSpPr txBox="1"/>
          <p:nvPr/>
        </p:nvSpPr>
        <p:spPr>
          <a:xfrm>
            <a:off x="8051800" y="29591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84" name="文本框 28683"/>
          <p:cNvSpPr txBox="1"/>
          <p:nvPr/>
        </p:nvSpPr>
        <p:spPr>
          <a:xfrm>
            <a:off x="927100" y="37338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85" name="文本框 28684"/>
          <p:cNvSpPr txBox="1"/>
          <p:nvPr/>
        </p:nvSpPr>
        <p:spPr>
          <a:xfrm>
            <a:off x="1143000" y="3733800"/>
            <a:ext cx="1066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、观察现场附近的电掣。如有浸水应立即切断电源，以防止漏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686" name="文本框 28685"/>
          <p:cNvSpPr txBox="1"/>
          <p:nvPr/>
        </p:nvSpPr>
        <p:spPr>
          <a:xfrm>
            <a:off x="1193800" y="4203700"/>
            <a:ext cx="190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电伤人；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28687" name="图片 286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3100"/>
            <a:ext cx="13716000" cy="314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8" name="图片 28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3100"/>
            <a:ext cx="13716000" cy="314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9" name="文本框 28688"/>
          <p:cNvSpPr txBox="1"/>
          <p:nvPr/>
        </p:nvSpPr>
        <p:spPr>
          <a:xfrm>
            <a:off x="2717800" y="42037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图片 296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文本框 29698"/>
          <p:cNvSpPr txBox="1"/>
          <p:nvPr/>
        </p:nvSpPr>
        <p:spPr>
          <a:xfrm>
            <a:off x="5181600" y="215900"/>
            <a:ext cx="37211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微软雅黑 Bold" pitchFamily="34" charset="0"/>
              </a:rPr>
              <a:t>人工呼吸正确步骤</a:t>
            </a:r>
            <a:endParaRPr lang="zh-CN" altLang="en-US" sz="32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8521700" y="215900"/>
            <a:ext cx="4953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2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29701" name="文本框 29700"/>
          <p:cNvSpPr txBox="1"/>
          <p:nvPr/>
        </p:nvSpPr>
        <p:spPr>
          <a:xfrm>
            <a:off x="1079500" y="8763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文本框 29701"/>
          <p:cNvSpPr txBox="1"/>
          <p:nvPr/>
        </p:nvSpPr>
        <p:spPr>
          <a:xfrm>
            <a:off x="1333500" y="8763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方法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03" name="文本框 29702"/>
          <p:cNvSpPr txBox="1"/>
          <p:nvPr/>
        </p:nvSpPr>
        <p:spPr>
          <a:xfrm>
            <a:off x="2019300" y="8763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4" name="文本框 29703"/>
          <p:cNvSpPr txBox="1"/>
          <p:nvPr/>
        </p:nvSpPr>
        <p:spPr>
          <a:xfrm>
            <a:off x="2108200" y="8763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步骤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05" name="文本框 29704"/>
          <p:cNvSpPr txBox="1"/>
          <p:nvPr/>
        </p:nvSpPr>
        <p:spPr>
          <a:xfrm>
            <a:off x="2794000" y="876300"/>
            <a:ext cx="660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1: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6" name="文本框 29705"/>
          <p:cNvSpPr txBox="1"/>
          <p:nvPr/>
        </p:nvSpPr>
        <p:spPr>
          <a:xfrm>
            <a:off x="3086100" y="876300"/>
            <a:ext cx="99822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在进行口对口吹气前，要迅速清理病人口鼻内的污物、呕吐物，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07" name="文本框 29706"/>
          <p:cNvSpPr txBox="1"/>
          <p:nvPr/>
        </p:nvSpPr>
        <p:spPr>
          <a:xfrm>
            <a:off x="1333500" y="1130300"/>
            <a:ext cx="113538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有假牙的也应取出，以保持呼吸道通畅；同时，要松开其衣领、裤带、紧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08" name="文本框 29707"/>
          <p:cNvSpPr txBox="1"/>
          <p:nvPr/>
        </p:nvSpPr>
        <p:spPr>
          <a:xfrm>
            <a:off x="1333500" y="1460500"/>
            <a:ext cx="7581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裹的内衣、乳罩等，以免妨碍胸部的呼吸运动。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09" name="文本框 29708"/>
          <p:cNvSpPr txBox="1"/>
          <p:nvPr/>
        </p:nvSpPr>
        <p:spPr>
          <a:xfrm>
            <a:off x="8534400" y="14605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0" name="文本框 29709"/>
          <p:cNvSpPr txBox="1"/>
          <p:nvPr/>
        </p:nvSpPr>
        <p:spPr>
          <a:xfrm>
            <a:off x="1079500" y="20066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1" name="文本框 29710"/>
          <p:cNvSpPr txBox="1"/>
          <p:nvPr/>
        </p:nvSpPr>
        <p:spPr>
          <a:xfrm>
            <a:off x="1333500" y="20066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方法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2" name="文本框 29711"/>
          <p:cNvSpPr txBox="1"/>
          <p:nvPr/>
        </p:nvSpPr>
        <p:spPr>
          <a:xfrm>
            <a:off x="2019300" y="20066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3" name="文本框 29712"/>
          <p:cNvSpPr txBox="1"/>
          <p:nvPr/>
        </p:nvSpPr>
        <p:spPr>
          <a:xfrm>
            <a:off x="2108200" y="20066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步骤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4" name="文本框 29713"/>
          <p:cNvSpPr txBox="1"/>
          <p:nvPr/>
        </p:nvSpPr>
        <p:spPr>
          <a:xfrm>
            <a:off x="2794000" y="2006600"/>
            <a:ext cx="660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2: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5" name="文本框 29714"/>
          <p:cNvSpPr txBox="1"/>
          <p:nvPr/>
        </p:nvSpPr>
        <p:spPr>
          <a:xfrm>
            <a:off x="3086100" y="2006600"/>
            <a:ext cx="9639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使病人呈仰卧位状态，头部后仰，以保持呼吸道通畅。救护人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6" name="文本框 29715"/>
          <p:cNvSpPr txBox="1"/>
          <p:nvPr/>
        </p:nvSpPr>
        <p:spPr>
          <a:xfrm>
            <a:off x="1333500" y="2273300"/>
            <a:ext cx="113411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跪在一侧，一手托起其下颌，然后深吸一口气，再贴紧病人的嘴，严丝合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7" name="文本框 29716"/>
          <p:cNvSpPr txBox="1"/>
          <p:nvPr/>
        </p:nvSpPr>
        <p:spPr>
          <a:xfrm>
            <a:off x="1333500" y="2603500"/>
            <a:ext cx="113411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缝的将气吹入，造成吸气。为避免吹进的气从病人鼻孔逸出，可用另一只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8" name="文本框 29717"/>
          <p:cNvSpPr txBox="1"/>
          <p:nvPr/>
        </p:nvSpPr>
        <p:spPr>
          <a:xfrm>
            <a:off x="1333500" y="2933700"/>
            <a:ext cx="113411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手捏住病人的鼻孔，吹完气后，救护人的嘴离开，将捏鼻的手也松开，并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19" name="文本框 29718"/>
          <p:cNvSpPr txBox="1"/>
          <p:nvPr/>
        </p:nvSpPr>
        <p:spPr>
          <a:xfrm>
            <a:off x="1333500" y="3263900"/>
            <a:ext cx="116840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用一手压其胸部，帮助病人将气体排出。如此一口一口有节率地反复吹气，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20" name="文本框 29719"/>
          <p:cNvSpPr txBox="1"/>
          <p:nvPr/>
        </p:nvSpPr>
        <p:spPr>
          <a:xfrm>
            <a:off x="1333500" y="3594100"/>
            <a:ext cx="14097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每分钟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21" name="文本框 29720"/>
          <p:cNvSpPr txBox="1"/>
          <p:nvPr/>
        </p:nvSpPr>
        <p:spPr>
          <a:xfrm>
            <a:off x="2362200" y="3594100"/>
            <a:ext cx="1244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16-20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2" name="文本框 29721"/>
          <p:cNvSpPr txBox="1"/>
          <p:nvPr/>
        </p:nvSpPr>
        <p:spPr>
          <a:xfrm>
            <a:off x="3238500" y="3594100"/>
            <a:ext cx="7581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次，直到伤病员恢复自主呼吸或确诊死亡为止。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23" name="文本框 29722"/>
          <p:cNvSpPr txBox="1"/>
          <p:nvPr/>
        </p:nvSpPr>
        <p:spPr>
          <a:xfrm>
            <a:off x="10439400" y="35941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4" name="文本框 29723"/>
          <p:cNvSpPr txBox="1"/>
          <p:nvPr/>
        </p:nvSpPr>
        <p:spPr>
          <a:xfrm>
            <a:off x="1079500" y="41402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5" name="文本框 29724"/>
          <p:cNvSpPr txBox="1"/>
          <p:nvPr/>
        </p:nvSpPr>
        <p:spPr>
          <a:xfrm>
            <a:off x="1333500" y="41402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方法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26" name="文本框 29725"/>
          <p:cNvSpPr txBox="1"/>
          <p:nvPr/>
        </p:nvSpPr>
        <p:spPr>
          <a:xfrm>
            <a:off x="2019300" y="41402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7" name="文本框 29726"/>
          <p:cNvSpPr txBox="1"/>
          <p:nvPr/>
        </p:nvSpPr>
        <p:spPr>
          <a:xfrm>
            <a:off x="2108200" y="41402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步骤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28" name="文本框 29727"/>
          <p:cNvSpPr txBox="1"/>
          <p:nvPr/>
        </p:nvSpPr>
        <p:spPr>
          <a:xfrm>
            <a:off x="2794000" y="4140200"/>
            <a:ext cx="660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3: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9" name="文本框 29728"/>
          <p:cNvSpPr txBox="1"/>
          <p:nvPr/>
        </p:nvSpPr>
        <p:spPr>
          <a:xfrm>
            <a:off x="3086100" y="4140200"/>
            <a:ext cx="9639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如果遇到伤病员牙关紧闭，张不开口，无法进行口对口人工呼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0" name="文本框 29729"/>
          <p:cNvSpPr txBox="1"/>
          <p:nvPr/>
        </p:nvSpPr>
        <p:spPr>
          <a:xfrm>
            <a:off x="1333500" y="4394200"/>
            <a:ext cx="89535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吸时，可采用口对鼻吹气法，方法和口对口吹气法相同。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1" name="文本框 29730"/>
          <p:cNvSpPr txBox="1"/>
          <p:nvPr/>
        </p:nvSpPr>
        <p:spPr>
          <a:xfrm>
            <a:off x="9906000" y="43942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2" name="文本框 29731"/>
          <p:cNvSpPr txBox="1"/>
          <p:nvPr/>
        </p:nvSpPr>
        <p:spPr>
          <a:xfrm>
            <a:off x="1079500" y="49530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3" name="文本框 29732"/>
          <p:cNvSpPr txBox="1"/>
          <p:nvPr/>
        </p:nvSpPr>
        <p:spPr>
          <a:xfrm>
            <a:off x="1333500" y="49530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方法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4" name="文本框 29733"/>
          <p:cNvSpPr txBox="1"/>
          <p:nvPr/>
        </p:nvSpPr>
        <p:spPr>
          <a:xfrm>
            <a:off x="2019300" y="49530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5" name="文本框 29734"/>
          <p:cNvSpPr txBox="1"/>
          <p:nvPr/>
        </p:nvSpPr>
        <p:spPr>
          <a:xfrm>
            <a:off x="2108200" y="49530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步骤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6" name="文本框 29735"/>
          <p:cNvSpPr txBox="1"/>
          <p:nvPr/>
        </p:nvSpPr>
        <p:spPr>
          <a:xfrm>
            <a:off x="2794000" y="4953000"/>
            <a:ext cx="660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4: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37" name="文本框 29736"/>
          <p:cNvSpPr txBox="1"/>
          <p:nvPr/>
        </p:nvSpPr>
        <p:spPr>
          <a:xfrm>
            <a:off x="3086100" y="4953000"/>
            <a:ext cx="99822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吹气时用多大的力量为适宜呢？如被救人是儿童或体格较弱者，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8" name="文本框 29737"/>
          <p:cNvSpPr txBox="1"/>
          <p:nvPr/>
        </p:nvSpPr>
        <p:spPr>
          <a:xfrm>
            <a:off x="1333500" y="5207000"/>
            <a:ext cx="113538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吹气力量要小些，反之要大些。一般以气吹进后，病人的胸部略有隆起为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39" name="文本框 29738"/>
          <p:cNvSpPr txBox="1"/>
          <p:nvPr/>
        </p:nvSpPr>
        <p:spPr>
          <a:xfrm>
            <a:off x="1333500" y="5537200"/>
            <a:ext cx="113411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度。如果吹气后，不见胸部起伏，可能是吹气力量太小，或呼吸道阻塞，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40" name="文本框 29739"/>
          <p:cNvSpPr txBox="1"/>
          <p:nvPr/>
        </p:nvSpPr>
        <p:spPr>
          <a:xfrm>
            <a:off x="1333500" y="5867400"/>
            <a:ext cx="34671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这时应再进行检查。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41" name="文本框 29740"/>
          <p:cNvSpPr txBox="1"/>
          <p:nvPr/>
        </p:nvSpPr>
        <p:spPr>
          <a:xfrm>
            <a:off x="4419600" y="58674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2" name="文本框 29741"/>
          <p:cNvSpPr txBox="1"/>
          <p:nvPr/>
        </p:nvSpPr>
        <p:spPr>
          <a:xfrm>
            <a:off x="1079500" y="6413500"/>
            <a:ext cx="495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3" name="文本框 29742"/>
          <p:cNvSpPr txBox="1"/>
          <p:nvPr/>
        </p:nvSpPr>
        <p:spPr>
          <a:xfrm>
            <a:off x="1333500" y="64135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方法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44" name="文本框 29743"/>
          <p:cNvSpPr txBox="1"/>
          <p:nvPr/>
        </p:nvSpPr>
        <p:spPr>
          <a:xfrm>
            <a:off x="2019300" y="64135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/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5" name="文本框 29744"/>
          <p:cNvSpPr txBox="1"/>
          <p:nvPr/>
        </p:nvSpPr>
        <p:spPr>
          <a:xfrm>
            <a:off x="2108200" y="6413500"/>
            <a:ext cx="10668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步骤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46" name="文本框 29745"/>
          <p:cNvSpPr txBox="1"/>
          <p:nvPr/>
        </p:nvSpPr>
        <p:spPr>
          <a:xfrm>
            <a:off x="2794000" y="6413500"/>
            <a:ext cx="6604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5: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7" name="文本框 29746"/>
          <p:cNvSpPr txBox="1"/>
          <p:nvPr/>
        </p:nvSpPr>
        <p:spPr>
          <a:xfrm>
            <a:off x="3086100" y="6413500"/>
            <a:ext cx="62103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口对口吹和体外心脏挤压要同时进行。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48" name="文本框 29747"/>
          <p:cNvSpPr txBox="1"/>
          <p:nvPr/>
        </p:nvSpPr>
        <p:spPr>
          <a:xfrm>
            <a:off x="8915400" y="6413500"/>
            <a:ext cx="469900" cy="355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49" name="文本框 29748"/>
          <p:cNvSpPr txBox="1"/>
          <p:nvPr/>
        </p:nvSpPr>
        <p:spPr>
          <a:xfrm>
            <a:off x="1079500" y="6908800"/>
            <a:ext cx="457200" cy="31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3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23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23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50" name="文本框 29749"/>
          <p:cNvSpPr txBox="1"/>
          <p:nvPr/>
        </p:nvSpPr>
        <p:spPr>
          <a:xfrm>
            <a:off x="1270000" y="7137400"/>
            <a:ext cx="17526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注意事项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1" name="文本框 29750"/>
          <p:cNvSpPr txBox="1"/>
          <p:nvPr/>
        </p:nvSpPr>
        <p:spPr>
          <a:xfrm>
            <a:off x="2641600" y="71374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2" name="文本框 29751"/>
          <p:cNvSpPr txBox="1"/>
          <p:nvPr/>
        </p:nvSpPr>
        <p:spPr>
          <a:xfrm>
            <a:off x="1270000" y="7620000"/>
            <a:ext cx="5461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MS Gothic" panose="020B0609070205080204" pitchFamily="34" charset="-128"/>
              </a:rPr>
              <a:t>​</a:t>
            </a:r>
            <a:endParaRPr lang="en-US" altLang="zh-CN" sz="2700">
              <a:solidFill>
                <a:srgbClr val="FFFFFF"/>
              </a:solidFill>
              <a:latin typeface="MS Gothic" panose="020B0609070205080204" pitchFamily="34" charset="-128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MS Gothic" panose="020B0609070205080204" pitchFamily="34" charset="-128"/>
            </a:endParaRPr>
          </a:p>
        </p:txBody>
      </p:sp>
      <p:sp>
        <p:nvSpPr>
          <p:cNvPr id="29753" name="文本框 29752"/>
          <p:cNvSpPr txBox="1"/>
          <p:nvPr/>
        </p:nvSpPr>
        <p:spPr>
          <a:xfrm>
            <a:off x="1270000" y="7620000"/>
            <a:ext cx="7239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第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4" name="文本框 29753"/>
          <p:cNvSpPr txBox="1"/>
          <p:nvPr/>
        </p:nvSpPr>
        <p:spPr>
          <a:xfrm>
            <a:off x="1612900" y="7620000"/>
            <a:ext cx="10668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一是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5" name="文本框 29754"/>
          <p:cNvSpPr txBox="1"/>
          <p:nvPr/>
        </p:nvSpPr>
        <p:spPr>
          <a:xfrm>
            <a:off x="2298700" y="7620000"/>
            <a:ext cx="5207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</a:rPr>
              <a:t>"</a:t>
            </a:r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6" name="文本框 29755"/>
          <p:cNvSpPr txBox="1"/>
          <p:nvPr/>
        </p:nvSpPr>
        <p:spPr>
          <a:xfrm>
            <a:off x="2451100" y="7620000"/>
            <a:ext cx="7239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怕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7" name="文本框 29756"/>
          <p:cNvSpPr txBox="1"/>
          <p:nvPr/>
        </p:nvSpPr>
        <p:spPr>
          <a:xfrm>
            <a:off x="2794000" y="7620000"/>
            <a:ext cx="5207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</a:rPr>
              <a:t>"</a:t>
            </a:r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8" name="文本框 29757"/>
          <p:cNvSpPr txBox="1"/>
          <p:nvPr/>
        </p:nvSpPr>
        <p:spPr>
          <a:xfrm>
            <a:off x="2946400" y="7620000"/>
            <a:ext cx="9982200" cy="342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，吹气的对象是伤者病人有时甚至是死人，如雷击后的外观可能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59" name="文本框 29758"/>
          <p:cNvSpPr txBox="1"/>
          <p:nvPr/>
        </p:nvSpPr>
        <p:spPr>
          <a:xfrm>
            <a:off x="1270000" y="7950200"/>
            <a:ext cx="117094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有点惨不忍睹。第二是不好意思，特别是当救助的对象是一个年轻异性时，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60" name="文本框 29759"/>
          <p:cNvSpPr txBox="1"/>
          <p:nvPr/>
        </p:nvSpPr>
        <p:spPr>
          <a:xfrm>
            <a:off x="1270000" y="8369300"/>
            <a:ext cx="117094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如果抢救没有成功可能还会被别人说三道四。要做好人工呼吸必须克服这些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61" name="文本框 29760"/>
          <p:cNvSpPr txBox="1"/>
          <p:nvPr/>
        </p:nvSpPr>
        <p:spPr>
          <a:xfrm>
            <a:off x="1270000" y="8775700"/>
            <a:ext cx="14097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2700">
                <a:solidFill>
                  <a:srgbClr val="FFFFFF"/>
                </a:solidFill>
                <a:latin typeface="微软雅黑" panose="020B0503020204020204" pitchFamily="34" charset="-122"/>
              </a:rPr>
              <a:t>心理。</a:t>
            </a:r>
            <a:endParaRPr lang="zh-CN" altLang="en-US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9762" name="文本框 29761"/>
          <p:cNvSpPr txBox="1"/>
          <p:nvPr/>
        </p:nvSpPr>
        <p:spPr>
          <a:xfrm>
            <a:off x="2298700" y="8775700"/>
            <a:ext cx="469900" cy="444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2700">
                <a:solidFill>
                  <a:srgbClr val="FFFFFF"/>
                </a:solidFill>
                <a:latin typeface="微软雅黑" panose="020B0503020204020204" pitchFamily="34" charset="-122"/>
              </a:rPr>
              <a:t> </a:t>
            </a:r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en-US" altLang="zh-CN" sz="27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307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307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700"/>
            <a:ext cx="9766300" cy="812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4" name="图片 307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500" y="2730500"/>
            <a:ext cx="9880600" cy="604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文本框 30724"/>
          <p:cNvSpPr txBox="1"/>
          <p:nvPr/>
        </p:nvSpPr>
        <p:spPr>
          <a:xfrm>
            <a:off x="1219200" y="800100"/>
            <a:ext cx="4495800" cy="889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5400">
                <a:solidFill>
                  <a:srgbClr val="FFFFFF"/>
                </a:solidFill>
                <a:latin typeface="微软雅黑" panose="020B0503020204020204" pitchFamily="34" charset="-122"/>
              </a:rPr>
              <a:t>感谢您的观赏</a:t>
            </a:r>
            <a:endParaRPr lang="zh-CN" altLang="en-US" sz="54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0726" name="图片 307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65600"/>
            <a:ext cx="13716000" cy="260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307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79500"/>
            <a:ext cx="13716000" cy="792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8" name="文本框 30727"/>
          <p:cNvSpPr txBox="1"/>
          <p:nvPr/>
        </p:nvSpPr>
        <p:spPr>
          <a:xfrm>
            <a:off x="5334000" y="800100"/>
            <a:ext cx="571500" cy="889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54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54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5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1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346200"/>
            <a:ext cx="7543800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图片 6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3378200"/>
            <a:ext cx="7556500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6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0" y="5435600"/>
            <a:ext cx="7543800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6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600" y="7493000"/>
            <a:ext cx="7543800" cy="1435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 6150"/>
          <p:cNvSpPr txBox="1"/>
          <p:nvPr/>
        </p:nvSpPr>
        <p:spPr>
          <a:xfrm>
            <a:off x="1066800" y="59690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1968500" y="1816100"/>
            <a:ext cx="6731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1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2273300" y="1816100"/>
            <a:ext cx="41148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4100" b="1">
                <a:solidFill>
                  <a:srgbClr val="000000"/>
                </a:solidFill>
                <a:latin typeface="宋体" panose="02010600030101010101" pitchFamily="2" charset="-122"/>
              </a:rPr>
              <a:t>、紧急事件解释</a:t>
            </a:r>
            <a:endParaRPr lang="zh-CN" altLang="en-US" sz="41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6019800" y="1816100"/>
            <a:ext cx="5207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 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  <a:p>
            <a:pPr eaLnBrk="1" hangingPunct="1"/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55" name="文本框 6154"/>
          <p:cNvSpPr txBox="1"/>
          <p:nvPr/>
        </p:nvSpPr>
        <p:spPr>
          <a:xfrm>
            <a:off x="1841500" y="3784600"/>
            <a:ext cx="6731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2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56" name="文本框 6155"/>
          <p:cNvSpPr txBox="1"/>
          <p:nvPr/>
        </p:nvSpPr>
        <p:spPr>
          <a:xfrm>
            <a:off x="2146300" y="3784600"/>
            <a:ext cx="57277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4100" b="1">
                <a:solidFill>
                  <a:srgbClr val="000000"/>
                </a:solidFill>
                <a:latin typeface="宋体" panose="02010600030101010101" pitchFamily="2" charset="-122"/>
              </a:rPr>
              <a:t>、处理紧急事件的要求</a:t>
            </a:r>
            <a:endParaRPr lang="zh-CN" altLang="en-US" sz="41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57" name="文本框 6156"/>
          <p:cNvSpPr txBox="1"/>
          <p:nvPr/>
        </p:nvSpPr>
        <p:spPr>
          <a:xfrm>
            <a:off x="7493000" y="3784600"/>
            <a:ext cx="5207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 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  <a:p>
            <a:pPr eaLnBrk="1" hangingPunct="1"/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58" name="文本框 6157"/>
          <p:cNvSpPr txBox="1"/>
          <p:nvPr/>
        </p:nvSpPr>
        <p:spPr>
          <a:xfrm>
            <a:off x="1841500" y="5956300"/>
            <a:ext cx="6731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3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59" name="文本框 6158"/>
          <p:cNvSpPr txBox="1"/>
          <p:nvPr/>
        </p:nvSpPr>
        <p:spPr>
          <a:xfrm>
            <a:off x="2146300" y="5956300"/>
            <a:ext cx="51816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4100" b="1">
                <a:solidFill>
                  <a:srgbClr val="000000"/>
                </a:solidFill>
                <a:latin typeface="宋体" panose="02010600030101010101" pitchFamily="2" charset="-122"/>
              </a:rPr>
              <a:t>、紧急事件处理过程</a:t>
            </a:r>
            <a:endParaRPr lang="zh-CN" altLang="en-US" sz="41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60" name="文本框 6159"/>
          <p:cNvSpPr txBox="1"/>
          <p:nvPr/>
        </p:nvSpPr>
        <p:spPr>
          <a:xfrm>
            <a:off x="6959600" y="5956300"/>
            <a:ext cx="5207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 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  <a:p>
            <a:pPr eaLnBrk="1" hangingPunct="1"/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61" name="文本框 6160"/>
          <p:cNvSpPr txBox="1"/>
          <p:nvPr/>
        </p:nvSpPr>
        <p:spPr>
          <a:xfrm>
            <a:off x="1727200" y="7950200"/>
            <a:ext cx="6731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4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6162" name="文本框 6161"/>
          <p:cNvSpPr txBox="1"/>
          <p:nvPr/>
        </p:nvSpPr>
        <p:spPr>
          <a:xfrm>
            <a:off x="2032000" y="7950200"/>
            <a:ext cx="51816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4100" b="1">
                <a:solidFill>
                  <a:srgbClr val="000000"/>
                </a:solidFill>
                <a:latin typeface="宋体" panose="02010600030101010101" pitchFamily="2" charset="-122"/>
              </a:rPr>
              <a:t>、紧急事件事例解析</a:t>
            </a:r>
            <a:endParaRPr lang="zh-CN" altLang="en-US" sz="4100" b="1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6163" name="文本框 6162"/>
          <p:cNvSpPr txBox="1"/>
          <p:nvPr/>
        </p:nvSpPr>
        <p:spPr>
          <a:xfrm>
            <a:off x="6845300" y="7950200"/>
            <a:ext cx="520700" cy="558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4100" b="1">
                <a:solidFill>
                  <a:srgbClr val="000000"/>
                </a:solidFill>
                <a:latin typeface="Arial Bold" pitchFamily="34" charset="0"/>
              </a:rPr>
              <a:t> </a:t>
            </a:r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  <a:p>
            <a:pPr eaLnBrk="1" hangingPunct="1"/>
            <a:endParaRPr lang="en-US" altLang="zh-CN" sz="4100" b="1">
              <a:solidFill>
                <a:srgbClr val="000000"/>
              </a:solidFill>
              <a:latin typeface="Arial Bold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图片 7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13716000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图片 7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5500"/>
            <a:ext cx="1371600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文本框 7172"/>
          <p:cNvSpPr txBox="1"/>
          <p:nvPr/>
        </p:nvSpPr>
        <p:spPr>
          <a:xfrm>
            <a:off x="825500" y="825500"/>
            <a:ext cx="635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Arial Bold" pitchFamily="34" charset="0"/>
              </a:rPr>
              <a:t>1</a:t>
            </a:r>
            <a:endParaRPr lang="en-US" altLang="zh-CN" sz="36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7174" name="文本框 7173"/>
          <p:cNvSpPr txBox="1"/>
          <p:nvPr/>
        </p:nvSpPr>
        <p:spPr>
          <a:xfrm>
            <a:off x="1079500" y="825500"/>
            <a:ext cx="35814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微软雅黑 Bold" pitchFamily="34" charset="0"/>
              </a:rPr>
              <a:t>、紧急事件解释</a:t>
            </a:r>
            <a:endParaRPr lang="zh-CN" altLang="en-US" sz="3600" b="1">
              <a:solidFill>
                <a:srgbClr val="000000"/>
              </a:solidFill>
              <a:latin typeface="微软雅黑 Bold" pitchFamily="34" charset="0"/>
            </a:endParaRPr>
          </a:p>
        </p:txBody>
      </p:sp>
      <p:pic>
        <p:nvPicPr>
          <p:cNvPr id="7175" name="图片 71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图片 71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90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图片 71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2479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图片 71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7051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图片 71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623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图片 71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95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图片 71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2" name="文本框 7181"/>
          <p:cNvSpPr txBox="1"/>
          <p:nvPr/>
        </p:nvSpPr>
        <p:spPr>
          <a:xfrm>
            <a:off x="4279900" y="8255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183" name="文本框 7182"/>
          <p:cNvSpPr txBox="1"/>
          <p:nvPr/>
        </p:nvSpPr>
        <p:spPr>
          <a:xfrm>
            <a:off x="825500" y="1714500"/>
            <a:ext cx="5969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 Bold" pitchFamily="34" charset="0"/>
              </a:rPr>
              <a:t>  </a:t>
            </a:r>
            <a:endParaRPr lang="en-US" altLang="zh-CN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4" name="文本框 7183"/>
          <p:cNvSpPr txBox="1"/>
          <p:nvPr/>
        </p:nvSpPr>
        <p:spPr>
          <a:xfrm>
            <a:off x="1054100" y="17145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目前，国际上对突发紧急事件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5" name="文本框 7184"/>
          <p:cNvSpPr txBox="1"/>
          <p:nvPr/>
        </p:nvSpPr>
        <p:spPr>
          <a:xfrm>
            <a:off x="825500" y="21717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有代表性的定义是对“公共紧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6" name="文本框 7185"/>
          <p:cNvSpPr txBox="1"/>
          <p:nvPr/>
        </p:nvSpPr>
        <p:spPr>
          <a:xfrm>
            <a:off x="825500" y="26289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急状态的解释，即“一种特别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7" name="文本框 7186"/>
          <p:cNvSpPr txBox="1"/>
          <p:nvPr/>
        </p:nvSpPr>
        <p:spPr>
          <a:xfrm>
            <a:off x="825500" y="3086100"/>
            <a:ext cx="533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的、迫在眉睫的危机或危险局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8" name="文本框 7187"/>
          <p:cNvSpPr txBox="1"/>
          <p:nvPr/>
        </p:nvSpPr>
        <p:spPr>
          <a:xfrm>
            <a:off x="825500" y="3543300"/>
            <a:ext cx="114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势”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89" name="文本框 7188"/>
          <p:cNvSpPr txBox="1"/>
          <p:nvPr/>
        </p:nvSpPr>
        <p:spPr>
          <a:xfrm>
            <a:off x="1600200" y="3543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微软雅黑 Bold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90" name="文本框 7189"/>
          <p:cNvSpPr txBox="1"/>
          <p:nvPr/>
        </p:nvSpPr>
        <p:spPr>
          <a:xfrm>
            <a:off x="7073900" y="1714500"/>
            <a:ext cx="7874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  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7191" name="文本框 7190"/>
          <p:cNvSpPr txBox="1"/>
          <p:nvPr/>
        </p:nvSpPr>
        <p:spPr>
          <a:xfrm>
            <a:off x="7493000" y="1714500"/>
            <a:ext cx="5334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物业紧急事件，是物业在服务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92" name="文本框 7191"/>
          <p:cNvSpPr txBox="1"/>
          <p:nvPr/>
        </p:nvSpPr>
        <p:spPr>
          <a:xfrm>
            <a:off x="7073900" y="2184400"/>
            <a:ext cx="571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活动过程中突然发生的，对服务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93" name="文本框 7192"/>
          <p:cNvSpPr txBox="1"/>
          <p:nvPr/>
        </p:nvSpPr>
        <p:spPr>
          <a:xfrm>
            <a:off x="7073900" y="2730500"/>
            <a:ext cx="571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客户、物业企业和公众危害，需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94" name="文本框 7193"/>
          <p:cNvSpPr txBox="1"/>
          <p:nvPr/>
        </p:nvSpPr>
        <p:spPr>
          <a:xfrm>
            <a:off x="7073900" y="3289300"/>
            <a:ext cx="342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要立即处理的事件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7195" name="文本框 7194"/>
          <p:cNvSpPr txBox="1"/>
          <p:nvPr/>
        </p:nvSpPr>
        <p:spPr>
          <a:xfrm>
            <a:off x="10134600" y="3289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7196" name="文本框 7195"/>
          <p:cNvSpPr txBox="1"/>
          <p:nvPr/>
        </p:nvSpPr>
        <p:spPr>
          <a:xfrm>
            <a:off x="10223500" y="32893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 b="1">
                <a:solidFill>
                  <a:srgbClr val="FFFFFF"/>
                </a:solidFill>
                <a:latin typeface="微软雅黑 Bold" pitchFamily="34" charset="0"/>
              </a:rPr>
              <a:t>。</a:t>
            </a:r>
            <a:endParaRPr lang="zh-CN" altLang="en-US" sz="30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pic>
        <p:nvPicPr>
          <p:cNvPr id="7197" name="图片 719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330700"/>
            <a:ext cx="13716000" cy="495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8" name="图片 71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330700"/>
            <a:ext cx="13716000" cy="495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9" name="文本框 7198"/>
          <p:cNvSpPr txBox="1"/>
          <p:nvPr/>
        </p:nvSpPr>
        <p:spPr>
          <a:xfrm>
            <a:off x="10604500" y="32893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000" b="1">
              <a:solidFill>
                <a:srgbClr val="FFFFFF"/>
              </a:solidFill>
              <a:latin typeface="Arial Bold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81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200"/>
            <a:ext cx="13716000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8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400"/>
            <a:ext cx="13716000" cy="50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8196"/>
          <p:cNvSpPr txBox="1"/>
          <p:nvPr/>
        </p:nvSpPr>
        <p:spPr>
          <a:xfrm>
            <a:off x="1028700" y="546100"/>
            <a:ext cx="635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Arial Bold" pitchFamily="34" charset="0"/>
              </a:rPr>
              <a:t>2</a:t>
            </a:r>
            <a:endParaRPr lang="en-US" altLang="zh-CN" sz="36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1282700" y="546100"/>
            <a:ext cx="4953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微软雅黑 Bold" pitchFamily="34" charset="0"/>
              </a:rPr>
              <a:t>、处理紧急事件的要求</a:t>
            </a:r>
            <a:endParaRPr lang="zh-CN" altLang="en-US" sz="3600" b="1">
              <a:solidFill>
                <a:srgbClr val="000000"/>
              </a:solidFill>
              <a:latin typeface="微软雅黑 Bold" pitchFamily="34" charset="0"/>
            </a:endParaRPr>
          </a:p>
        </p:txBody>
      </p:sp>
      <p:pic>
        <p:nvPicPr>
          <p:cNvPr id="8199" name="图片 819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文本框 8199"/>
          <p:cNvSpPr txBox="1"/>
          <p:nvPr/>
        </p:nvSpPr>
        <p:spPr>
          <a:xfrm>
            <a:off x="5854700" y="5461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01" name="文本框 8200"/>
          <p:cNvSpPr txBox="1"/>
          <p:nvPr/>
        </p:nvSpPr>
        <p:spPr>
          <a:xfrm>
            <a:off x="1028700" y="16256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 b="1">
                <a:solidFill>
                  <a:srgbClr val="000000"/>
                </a:solidFill>
                <a:latin typeface="Arial Bold" pitchFamily="34" charset="0"/>
              </a:rPr>
              <a:t> </a:t>
            </a:r>
            <a:endParaRPr lang="en-US" altLang="zh-CN" sz="30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8202" name="文本框 8201"/>
          <p:cNvSpPr txBox="1"/>
          <p:nvPr/>
        </p:nvSpPr>
        <p:spPr>
          <a:xfrm>
            <a:off x="1130300" y="1625600"/>
            <a:ext cx="762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03" name="文本框 8202"/>
          <p:cNvSpPr txBox="1"/>
          <p:nvPr/>
        </p:nvSpPr>
        <p:spPr>
          <a:xfrm>
            <a:off x="1511300" y="1625600"/>
            <a:ext cx="5842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文本框 8203"/>
          <p:cNvSpPr txBox="1"/>
          <p:nvPr/>
        </p:nvSpPr>
        <p:spPr>
          <a:xfrm>
            <a:off x="1727200" y="1625600"/>
            <a:ext cx="10287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）在发生紧急事件时，企业应尽可能努力控制事态的恶化和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1028700" y="20066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蔓延，把因事件造成的损失减少到最低限度，在最短的时间内恢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06" name="文本框 8205"/>
          <p:cNvSpPr txBox="1"/>
          <p:nvPr/>
        </p:nvSpPr>
        <p:spPr>
          <a:xfrm>
            <a:off x="1028700" y="2463800"/>
            <a:ext cx="190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复正常。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07" name="文本框 8206"/>
          <p:cNvSpPr txBox="1"/>
          <p:nvPr/>
        </p:nvSpPr>
        <p:spPr>
          <a:xfrm>
            <a:off x="2552700" y="24638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08" name="文本框 8207"/>
          <p:cNvSpPr txBox="1"/>
          <p:nvPr/>
        </p:nvSpPr>
        <p:spPr>
          <a:xfrm>
            <a:off x="1028700" y="30734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09" name="文本框 8208"/>
          <p:cNvSpPr txBox="1"/>
          <p:nvPr/>
        </p:nvSpPr>
        <p:spPr>
          <a:xfrm>
            <a:off x="1409700" y="30734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0" name="文本框 8209"/>
          <p:cNvSpPr txBox="1"/>
          <p:nvPr/>
        </p:nvSpPr>
        <p:spPr>
          <a:xfrm>
            <a:off x="1612900" y="3073400"/>
            <a:ext cx="1028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）在发生紧急事件时，管理人员不能以消极、推脱甚至是回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1" name="文本框 8210"/>
          <p:cNvSpPr txBox="1"/>
          <p:nvPr/>
        </p:nvSpPr>
        <p:spPr>
          <a:xfrm>
            <a:off x="1028700" y="3530600"/>
            <a:ext cx="952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避的态度来对待，应主动出击，直面矛盾，及时处理。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2" name="文本框 8211"/>
          <p:cNvSpPr txBox="1"/>
          <p:nvPr/>
        </p:nvSpPr>
        <p:spPr>
          <a:xfrm>
            <a:off x="10172700" y="3530600"/>
            <a:ext cx="5715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文本框 8212"/>
          <p:cNvSpPr txBox="1"/>
          <p:nvPr/>
        </p:nvSpPr>
        <p:spPr>
          <a:xfrm>
            <a:off x="1028700" y="41402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4" name="文本框 8213"/>
          <p:cNvSpPr txBox="1"/>
          <p:nvPr/>
        </p:nvSpPr>
        <p:spPr>
          <a:xfrm>
            <a:off x="1409700" y="41402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文本框 8214"/>
          <p:cNvSpPr txBox="1"/>
          <p:nvPr/>
        </p:nvSpPr>
        <p:spPr>
          <a:xfrm>
            <a:off x="1612900" y="4140200"/>
            <a:ext cx="1028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）随着事件的不断发展、变化，对原订的预防措施或应对方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6" name="文本框 8215"/>
          <p:cNvSpPr txBox="1"/>
          <p:nvPr/>
        </p:nvSpPr>
        <p:spPr>
          <a:xfrm>
            <a:off x="1028700" y="45974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案要能灵活运用，要能随各种环境与条件的变化而有针对性地提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7" name="文本框 8216"/>
          <p:cNvSpPr txBox="1"/>
          <p:nvPr/>
        </p:nvSpPr>
        <p:spPr>
          <a:xfrm>
            <a:off x="1028700" y="5054600"/>
            <a:ext cx="4953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出有效的处理措施和方法。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18" name="文本框 8217"/>
          <p:cNvSpPr txBox="1"/>
          <p:nvPr/>
        </p:nvSpPr>
        <p:spPr>
          <a:xfrm>
            <a:off x="5600700" y="5054600"/>
            <a:ext cx="5715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9" name="文本框 8218"/>
          <p:cNvSpPr txBox="1"/>
          <p:nvPr/>
        </p:nvSpPr>
        <p:spPr>
          <a:xfrm>
            <a:off x="1028700" y="56642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0" name="文本框 8219"/>
          <p:cNvSpPr txBox="1"/>
          <p:nvPr/>
        </p:nvSpPr>
        <p:spPr>
          <a:xfrm>
            <a:off x="1409700" y="56642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文本框 8220"/>
          <p:cNvSpPr txBox="1"/>
          <p:nvPr/>
        </p:nvSpPr>
        <p:spPr>
          <a:xfrm>
            <a:off x="1612900" y="5664200"/>
            <a:ext cx="10668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）在紧急事件发生后应由物业项目负责人做统一的现场指挥，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2" name="文本框 8221"/>
          <p:cNvSpPr txBox="1"/>
          <p:nvPr/>
        </p:nvSpPr>
        <p:spPr>
          <a:xfrm>
            <a:off x="1028700" y="6121400"/>
            <a:ext cx="838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安排调度，以免出现“多头领导”，造成混乱。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3" name="文本框 8222"/>
          <p:cNvSpPr txBox="1"/>
          <p:nvPr/>
        </p:nvSpPr>
        <p:spPr>
          <a:xfrm>
            <a:off x="9029700" y="6121400"/>
            <a:ext cx="5715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4" name="文本框 8223"/>
          <p:cNvSpPr txBox="1"/>
          <p:nvPr/>
        </p:nvSpPr>
        <p:spPr>
          <a:xfrm>
            <a:off x="1028700" y="6731000"/>
            <a:ext cx="762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5" name="文本框 8224"/>
          <p:cNvSpPr txBox="1"/>
          <p:nvPr/>
        </p:nvSpPr>
        <p:spPr>
          <a:xfrm>
            <a:off x="1409700" y="67310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6" name="文本框 8225"/>
          <p:cNvSpPr txBox="1"/>
          <p:nvPr/>
        </p:nvSpPr>
        <p:spPr>
          <a:xfrm>
            <a:off x="1612900" y="6731000"/>
            <a:ext cx="1028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）处理紧急事件应以不造成新的损失为前提，不能因急于处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7" name="文本框 8226"/>
          <p:cNvSpPr txBox="1"/>
          <p:nvPr/>
        </p:nvSpPr>
        <p:spPr>
          <a:xfrm>
            <a:off x="1028700" y="7188200"/>
            <a:ext cx="5715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理，而不顾后果，造成更大损失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228" name="文本框 8227"/>
          <p:cNvSpPr txBox="1"/>
          <p:nvPr/>
        </p:nvSpPr>
        <p:spPr>
          <a:xfrm>
            <a:off x="6362700" y="71882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9" name="文本框 8228"/>
          <p:cNvSpPr txBox="1"/>
          <p:nvPr/>
        </p:nvSpPr>
        <p:spPr>
          <a:xfrm>
            <a:off x="1155700" y="78740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图片 92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13716000" cy="40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图片 92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13716000" cy="50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文本框 9220"/>
          <p:cNvSpPr txBox="1"/>
          <p:nvPr/>
        </p:nvSpPr>
        <p:spPr>
          <a:xfrm>
            <a:off x="1079500" y="1130300"/>
            <a:ext cx="635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000000"/>
                </a:solidFill>
                <a:latin typeface="Arial Bold" pitchFamily="34" charset="0"/>
              </a:rPr>
              <a:t>3</a:t>
            </a:r>
            <a:endParaRPr lang="en-US" altLang="zh-CN" sz="3600" b="1">
              <a:solidFill>
                <a:srgbClr val="000000"/>
              </a:solidFill>
              <a:latin typeface="Arial Bold" pitchFamily="34" charset="0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1333500" y="1130300"/>
            <a:ext cx="44958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000000"/>
                </a:solidFill>
                <a:latin typeface="微软雅黑 Bold" pitchFamily="34" charset="0"/>
              </a:rPr>
              <a:t>、紧急事件处理过程</a:t>
            </a:r>
            <a:endParaRPr lang="zh-CN" altLang="en-US" sz="3600" b="1">
              <a:solidFill>
                <a:srgbClr val="000000"/>
              </a:solidFill>
              <a:latin typeface="微软雅黑 Bold" pitchFamily="34" charset="0"/>
            </a:endParaRPr>
          </a:p>
        </p:txBody>
      </p:sp>
      <p:pic>
        <p:nvPicPr>
          <p:cNvPr id="9223" name="图片 92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73400"/>
            <a:ext cx="13716000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图片 92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图片 92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908300"/>
            <a:ext cx="137160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图片 92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08300"/>
            <a:ext cx="13716000" cy="50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7" name="图片 9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文本框 9227"/>
          <p:cNvSpPr txBox="1"/>
          <p:nvPr/>
        </p:nvSpPr>
        <p:spPr>
          <a:xfrm>
            <a:off x="5448300" y="11303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29" name="文本框 9228"/>
          <p:cNvSpPr txBox="1"/>
          <p:nvPr/>
        </p:nvSpPr>
        <p:spPr>
          <a:xfrm>
            <a:off x="1079500" y="2908300"/>
            <a:ext cx="5334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</a:rPr>
              <a:t>•</a:t>
            </a: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0" name="文本框 9229"/>
          <p:cNvSpPr txBox="1"/>
          <p:nvPr/>
        </p:nvSpPr>
        <p:spPr>
          <a:xfrm>
            <a:off x="1333500" y="29083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1" name="文本框 9230"/>
          <p:cNvSpPr txBox="1"/>
          <p:nvPr/>
        </p:nvSpPr>
        <p:spPr>
          <a:xfrm>
            <a:off x="1460500" y="2908300"/>
            <a:ext cx="54102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</a:rPr>
              <a:t>紧急事件可分为三个阶段</a:t>
            </a:r>
            <a:endParaRPr lang="zh-CN" altLang="en-US" sz="3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9232" name="图片 92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7400" y="4229100"/>
            <a:ext cx="20193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3" name="文本框 9232"/>
          <p:cNvSpPr txBox="1"/>
          <p:nvPr/>
        </p:nvSpPr>
        <p:spPr>
          <a:xfrm>
            <a:off x="6489700" y="2908300"/>
            <a:ext cx="508000" cy="48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234" name="文本框 9233"/>
          <p:cNvSpPr txBox="1"/>
          <p:nvPr/>
        </p:nvSpPr>
        <p:spPr>
          <a:xfrm>
            <a:off x="2819400" y="4851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事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35" name="文本框 9234"/>
          <p:cNvSpPr txBox="1"/>
          <p:nvPr/>
        </p:nvSpPr>
        <p:spPr>
          <a:xfrm>
            <a:off x="3276600" y="4851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36" name="文本框 9235"/>
          <p:cNvSpPr txBox="1"/>
          <p:nvPr/>
        </p:nvSpPr>
        <p:spPr>
          <a:xfrm>
            <a:off x="2819400" y="54102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先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37" name="文本框 9236"/>
          <p:cNvSpPr txBox="1"/>
          <p:nvPr/>
        </p:nvSpPr>
        <p:spPr>
          <a:xfrm>
            <a:off x="3276600" y="54102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38" name="文本框 9237"/>
          <p:cNvSpPr txBox="1"/>
          <p:nvPr/>
        </p:nvSpPr>
        <p:spPr>
          <a:xfrm>
            <a:off x="2819400" y="59563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39" name="文本框 9238"/>
          <p:cNvSpPr txBox="1"/>
          <p:nvPr/>
        </p:nvSpPr>
        <p:spPr>
          <a:xfrm>
            <a:off x="3276600" y="59563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40" name="文本框 9239"/>
          <p:cNvSpPr txBox="1"/>
          <p:nvPr/>
        </p:nvSpPr>
        <p:spPr>
          <a:xfrm>
            <a:off x="2819400" y="6502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备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pic>
        <p:nvPicPr>
          <p:cNvPr id="9241" name="图片 92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5800" y="4229100"/>
            <a:ext cx="2006600" cy="355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2" name="文本框 9241"/>
          <p:cNvSpPr txBox="1"/>
          <p:nvPr/>
        </p:nvSpPr>
        <p:spPr>
          <a:xfrm>
            <a:off x="3276600" y="6502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43" name="文本框 9242"/>
          <p:cNvSpPr txBox="1"/>
          <p:nvPr/>
        </p:nvSpPr>
        <p:spPr>
          <a:xfrm>
            <a:off x="6527800" y="4851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事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44" name="文本框 9243"/>
          <p:cNvSpPr txBox="1"/>
          <p:nvPr/>
        </p:nvSpPr>
        <p:spPr>
          <a:xfrm>
            <a:off x="6985000" y="4851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45" name="文本框 9244"/>
          <p:cNvSpPr txBox="1"/>
          <p:nvPr/>
        </p:nvSpPr>
        <p:spPr>
          <a:xfrm>
            <a:off x="6527800" y="54102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中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46" name="文本框 9245"/>
          <p:cNvSpPr txBox="1"/>
          <p:nvPr/>
        </p:nvSpPr>
        <p:spPr>
          <a:xfrm>
            <a:off x="6985000" y="54102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47" name="文本框 9246"/>
          <p:cNvSpPr txBox="1"/>
          <p:nvPr/>
        </p:nvSpPr>
        <p:spPr>
          <a:xfrm>
            <a:off x="6527800" y="59563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控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48" name="文本框 9247"/>
          <p:cNvSpPr txBox="1"/>
          <p:nvPr/>
        </p:nvSpPr>
        <p:spPr>
          <a:xfrm>
            <a:off x="6985000" y="59563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49" name="文本框 9248"/>
          <p:cNvSpPr txBox="1"/>
          <p:nvPr/>
        </p:nvSpPr>
        <p:spPr>
          <a:xfrm>
            <a:off x="6527800" y="6502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制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pic>
        <p:nvPicPr>
          <p:cNvPr id="9250" name="图片 92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42400" y="4216400"/>
            <a:ext cx="2082800" cy="356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51" name="文本框 9250"/>
          <p:cNvSpPr txBox="1"/>
          <p:nvPr/>
        </p:nvSpPr>
        <p:spPr>
          <a:xfrm>
            <a:off x="6985000" y="6502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52" name="文本框 9251"/>
          <p:cNvSpPr txBox="1"/>
          <p:nvPr/>
        </p:nvSpPr>
        <p:spPr>
          <a:xfrm>
            <a:off x="9842500" y="43053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事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53" name="文本框 9252"/>
          <p:cNvSpPr txBox="1"/>
          <p:nvPr/>
        </p:nvSpPr>
        <p:spPr>
          <a:xfrm>
            <a:off x="10299700" y="43053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54" name="文本框 9253"/>
          <p:cNvSpPr txBox="1"/>
          <p:nvPr/>
        </p:nvSpPr>
        <p:spPr>
          <a:xfrm>
            <a:off x="9842500" y="4851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后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55" name="文本框 9254"/>
          <p:cNvSpPr txBox="1"/>
          <p:nvPr/>
        </p:nvSpPr>
        <p:spPr>
          <a:xfrm>
            <a:off x="10299700" y="4851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56" name="文本框 9255"/>
          <p:cNvSpPr txBox="1"/>
          <p:nvPr/>
        </p:nvSpPr>
        <p:spPr>
          <a:xfrm>
            <a:off x="9842500" y="53975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处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57" name="文本框 9256"/>
          <p:cNvSpPr txBox="1"/>
          <p:nvPr/>
        </p:nvSpPr>
        <p:spPr>
          <a:xfrm>
            <a:off x="10299700" y="53975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58" name="文本框 9257"/>
          <p:cNvSpPr txBox="1"/>
          <p:nvPr/>
        </p:nvSpPr>
        <p:spPr>
          <a:xfrm>
            <a:off x="9842500" y="59563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59" name="文本框 9258"/>
          <p:cNvSpPr txBox="1"/>
          <p:nvPr/>
        </p:nvSpPr>
        <p:spPr>
          <a:xfrm>
            <a:off x="10299700" y="59563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60" name="文本框 9259"/>
          <p:cNvSpPr txBox="1"/>
          <p:nvPr/>
        </p:nvSpPr>
        <p:spPr>
          <a:xfrm>
            <a:off x="9842500" y="65024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分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61" name="文本框 9260"/>
          <p:cNvSpPr txBox="1"/>
          <p:nvPr/>
        </p:nvSpPr>
        <p:spPr>
          <a:xfrm>
            <a:off x="10299700" y="65024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  <p:sp>
        <p:nvSpPr>
          <p:cNvPr id="9262" name="文本框 9261"/>
          <p:cNvSpPr txBox="1"/>
          <p:nvPr/>
        </p:nvSpPr>
        <p:spPr>
          <a:xfrm>
            <a:off x="9842500" y="7048500"/>
            <a:ext cx="8382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 b="1">
                <a:solidFill>
                  <a:srgbClr val="FFFFFF"/>
                </a:solidFill>
                <a:latin typeface="微软雅黑 Bold" pitchFamily="34" charset="0"/>
              </a:rPr>
              <a:t>析</a:t>
            </a:r>
            <a:endParaRPr lang="zh-CN" altLang="en-US" sz="3600" b="1">
              <a:solidFill>
                <a:srgbClr val="FFFFFF"/>
              </a:solidFill>
              <a:latin typeface="微软雅黑 Bold" pitchFamily="34" charset="0"/>
            </a:endParaRPr>
          </a:p>
        </p:txBody>
      </p:sp>
      <p:sp>
        <p:nvSpPr>
          <p:cNvPr id="9263" name="文本框 9262"/>
          <p:cNvSpPr txBox="1"/>
          <p:nvPr/>
        </p:nvSpPr>
        <p:spPr>
          <a:xfrm>
            <a:off x="10299700" y="70485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 b="1">
                <a:solidFill>
                  <a:srgbClr val="FFFFFF"/>
                </a:solidFill>
                <a:latin typeface="Arial Bold" pitchFamily="34" charset="0"/>
              </a:rPr>
              <a:t> </a:t>
            </a:r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  <a:p>
            <a:pPr eaLnBrk="1" hangingPunct="1"/>
            <a:endParaRPr lang="en-US" altLang="zh-CN" sz="3600" b="1">
              <a:solidFill>
                <a:srgbClr val="FFFFFF"/>
              </a:solidFill>
              <a:latin typeface="Arial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02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02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0300"/>
            <a:ext cx="13716000" cy="49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10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8" name="图片 102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89100"/>
            <a:ext cx="1371600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102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383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02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图片 10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图片 10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图片 102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955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图片 102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0955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5" name="图片 102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0955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6" name="图片 102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图片 10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图片 102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2603500"/>
            <a:ext cx="13716000" cy="33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图片 102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5527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图片 102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图片 102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图片 102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图片 102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0099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4" name="图片 1026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78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5" name="图片 1026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670300"/>
            <a:ext cx="13716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6" name="图片 1026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33782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图片 102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7465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图片 102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148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图片 10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图片 10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图片 102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图片 1027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4610100"/>
            <a:ext cx="137160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3" name="图片 1027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5720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4" name="图片 102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5" name="图片 102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6" name="图片 1027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5029200"/>
            <a:ext cx="13716000" cy="43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7" name="图片 1027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5384800"/>
            <a:ext cx="137160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8" name="图片 102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9" name="图片 10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0" name="文本框 10279"/>
          <p:cNvSpPr txBox="1"/>
          <p:nvPr/>
        </p:nvSpPr>
        <p:spPr>
          <a:xfrm>
            <a:off x="1562100" y="863600"/>
            <a:ext cx="419100" cy="152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12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1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1" name="文本框 10280"/>
          <p:cNvSpPr txBox="1"/>
          <p:nvPr/>
        </p:nvSpPr>
        <p:spPr>
          <a:xfrm>
            <a:off x="1041400" y="1054100"/>
            <a:ext cx="33020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</a:rPr>
              <a:t>（一）事先准备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82" name="文本框 10281"/>
          <p:cNvSpPr txBox="1"/>
          <p:nvPr/>
        </p:nvSpPr>
        <p:spPr>
          <a:xfrm>
            <a:off x="3975100" y="1054100"/>
            <a:ext cx="6096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2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3" name="文本框 10282"/>
          <p:cNvSpPr txBox="1"/>
          <p:nvPr/>
        </p:nvSpPr>
        <p:spPr>
          <a:xfrm>
            <a:off x="1041400" y="1638300"/>
            <a:ext cx="8001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1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4" name="文本框 10283"/>
          <p:cNvSpPr txBox="1"/>
          <p:nvPr/>
        </p:nvSpPr>
        <p:spPr>
          <a:xfrm>
            <a:off x="1460500" y="1638300"/>
            <a:ext cx="4584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．成立紧急事件处理小组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85" name="文本框 10284"/>
          <p:cNvSpPr txBox="1"/>
          <p:nvPr/>
        </p:nvSpPr>
        <p:spPr>
          <a:xfrm>
            <a:off x="5664200" y="1638300"/>
            <a:ext cx="571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6" name="文本框 10285"/>
          <p:cNvSpPr txBox="1"/>
          <p:nvPr/>
        </p:nvSpPr>
        <p:spPr>
          <a:xfrm>
            <a:off x="1041400" y="2095500"/>
            <a:ext cx="901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7" name="文本框 10286"/>
          <p:cNvSpPr txBox="1"/>
          <p:nvPr/>
        </p:nvSpPr>
        <p:spPr>
          <a:xfrm>
            <a:off x="1562100" y="2095500"/>
            <a:ext cx="952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紧急事件处理小组应由企业的各部门管理层共同参加。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88" name="文本框 10287"/>
          <p:cNvSpPr txBox="1"/>
          <p:nvPr/>
        </p:nvSpPr>
        <p:spPr>
          <a:xfrm>
            <a:off x="10718800" y="20955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89" name="文本框 10288"/>
          <p:cNvSpPr txBox="1"/>
          <p:nvPr/>
        </p:nvSpPr>
        <p:spPr>
          <a:xfrm>
            <a:off x="1041400" y="2552700"/>
            <a:ext cx="8001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2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0" name="文本框 10289"/>
          <p:cNvSpPr txBox="1"/>
          <p:nvPr/>
        </p:nvSpPr>
        <p:spPr>
          <a:xfrm>
            <a:off x="1460500" y="2552700"/>
            <a:ext cx="4584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．制订紧急事件备选方案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1" name="文本框 10290"/>
          <p:cNvSpPr txBox="1"/>
          <p:nvPr/>
        </p:nvSpPr>
        <p:spPr>
          <a:xfrm>
            <a:off x="5664200" y="2552700"/>
            <a:ext cx="5715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2" name="文本框 10291"/>
          <p:cNvSpPr txBox="1"/>
          <p:nvPr/>
        </p:nvSpPr>
        <p:spPr>
          <a:xfrm>
            <a:off x="1041400" y="3009900"/>
            <a:ext cx="901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3" name="文本框 10292"/>
          <p:cNvSpPr txBox="1"/>
          <p:nvPr/>
        </p:nvSpPr>
        <p:spPr>
          <a:xfrm>
            <a:off x="1562100" y="3009900"/>
            <a:ext cx="11442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紧急事件处理工作小组必须细致地考虑各种可能发生的紧急情况，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4" name="文本框 10293"/>
          <p:cNvSpPr txBox="1"/>
          <p:nvPr/>
        </p:nvSpPr>
        <p:spPr>
          <a:xfrm>
            <a:off x="1041400" y="3302000"/>
            <a:ext cx="381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制定相应的行动计划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5" name="文本框 10294"/>
          <p:cNvSpPr txBox="1"/>
          <p:nvPr/>
        </p:nvSpPr>
        <p:spPr>
          <a:xfrm>
            <a:off x="4483100" y="3302000"/>
            <a:ext cx="5842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296" name="文本框 10295"/>
          <p:cNvSpPr txBox="1"/>
          <p:nvPr/>
        </p:nvSpPr>
        <p:spPr>
          <a:xfrm>
            <a:off x="4686300" y="3302000"/>
            <a:ext cx="83947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一旦出现紧急情况，小组就可按照应急计划立刻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7" name="文本框 10296"/>
          <p:cNvSpPr txBox="1"/>
          <p:nvPr/>
        </p:nvSpPr>
        <p:spPr>
          <a:xfrm>
            <a:off x="1041400" y="3657600"/>
            <a:ext cx="118237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投入行动。对物业管理常见的紧急事件，不仅要准备预案，而且针对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8" name="文本框 10297"/>
          <p:cNvSpPr txBox="1"/>
          <p:nvPr/>
        </p:nvSpPr>
        <p:spPr>
          <a:xfrm>
            <a:off x="1041400" y="4025900"/>
            <a:ext cx="76327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相同类型的事件要制定两个以上预选方案。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299" name="文本框 10298"/>
          <p:cNvSpPr txBox="1"/>
          <p:nvPr/>
        </p:nvSpPr>
        <p:spPr>
          <a:xfrm>
            <a:off x="8293100" y="4025900"/>
            <a:ext cx="5715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0" name="文本框 10299"/>
          <p:cNvSpPr txBox="1"/>
          <p:nvPr/>
        </p:nvSpPr>
        <p:spPr>
          <a:xfrm>
            <a:off x="1041400" y="45593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3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1" name="文本框 10300"/>
          <p:cNvSpPr txBox="1"/>
          <p:nvPr/>
        </p:nvSpPr>
        <p:spPr>
          <a:xfrm>
            <a:off x="1358900" y="4559300"/>
            <a:ext cx="4584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．制订紧急事件沟通计划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302" name="文本框 10301"/>
          <p:cNvSpPr txBox="1"/>
          <p:nvPr/>
        </p:nvSpPr>
        <p:spPr>
          <a:xfrm>
            <a:off x="5562600" y="45593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3" name="文本框 10302"/>
          <p:cNvSpPr txBox="1"/>
          <p:nvPr/>
        </p:nvSpPr>
        <p:spPr>
          <a:xfrm>
            <a:off x="1041400" y="50165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304" name="文本框 10303"/>
          <p:cNvSpPr txBox="1"/>
          <p:nvPr/>
        </p:nvSpPr>
        <p:spPr>
          <a:xfrm>
            <a:off x="1358900" y="5016500"/>
            <a:ext cx="114427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紧急事件控制的一个重要工作是沟通。沟通包括企业内部沟通和与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0305" name="图片 1030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6438900"/>
            <a:ext cx="13716000" cy="294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6" name="图片 1030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6438900"/>
            <a:ext cx="13716000" cy="294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07" name="图片 1030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438900"/>
            <a:ext cx="13716000" cy="294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08" name="文本框 10307"/>
          <p:cNvSpPr txBox="1"/>
          <p:nvPr/>
        </p:nvSpPr>
        <p:spPr>
          <a:xfrm>
            <a:off x="1041400" y="5308600"/>
            <a:ext cx="3810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外部沟通两个方面。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eaLnBrk="1" hangingPunct="1"/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11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文本框 11266"/>
          <p:cNvSpPr txBox="1"/>
          <p:nvPr/>
        </p:nvSpPr>
        <p:spPr>
          <a:xfrm>
            <a:off x="1079500" y="635000"/>
            <a:ext cx="35687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600">
                <a:solidFill>
                  <a:srgbClr val="FFFFFF"/>
                </a:solidFill>
                <a:latin typeface="微软雅黑" panose="020B0503020204020204" pitchFamily="34" charset="-122"/>
              </a:rPr>
              <a:t>（二）事中控制</a:t>
            </a:r>
            <a:endParaRPr lang="zh-CN" altLang="en-US" sz="36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4279900" y="6350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文本框 11268"/>
          <p:cNvSpPr txBox="1"/>
          <p:nvPr/>
        </p:nvSpPr>
        <p:spPr>
          <a:xfrm>
            <a:off x="4394200" y="635000"/>
            <a:ext cx="508000" cy="596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1079500" y="12700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1" name="文本框 11270"/>
          <p:cNvSpPr txBox="1"/>
          <p:nvPr/>
        </p:nvSpPr>
        <p:spPr>
          <a:xfrm>
            <a:off x="1384300" y="12700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（：在发生紧急事件时，首先必须确认危机的类型和性质，立即启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2" name="文本框 11271"/>
          <p:cNvSpPr txBox="1"/>
          <p:nvPr/>
        </p:nvSpPr>
        <p:spPr>
          <a:xfrm>
            <a:off x="1587500" y="1574800"/>
            <a:ext cx="342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动相应行动计划；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3" name="文本框 11272"/>
          <p:cNvSpPr txBox="1"/>
          <p:nvPr/>
        </p:nvSpPr>
        <p:spPr>
          <a:xfrm>
            <a:off x="4648200" y="15748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4" name="文本框 11273"/>
          <p:cNvSpPr txBox="1"/>
          <p:nvPr/>
        </p:nvSpPr>
        <p:spPr>
          <a:xfrm>
            <a:off x="1079500" y="21209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5" name="文本框 11274"/>
          <p:cNvSpPr txBox="1"/>
          <p:nvPr/>
        </p:nvSpPr>
        <p:spPr>
          <a:xfrm>
            <a:off x="1384300" y="2120900"/>
            <a:ext cx="6858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（：负责人应迅速赶到现场协调指挥；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6" name="文本框 11275"/>
          <p:cNvSpPr txBox="1"/>
          <p:nvPr/>
        </p:nvSpPr>
        <p:spPr>
          <a:xfrm>
            <a:off x="7874000" y="21209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7" name="文本框 11276"/>
          <p:cNvSpPr txBox="1"/>
          <p:nvPr/>
        </p:nvSpPr>
        <p:spPr>
          <a:xfrm>
            <a:off x="1079500" y="25908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78" name="文本框 11277"/>
          <p:cNvSpPr txBox="1"/>
          <p:nvPr/>
        </p:nvSpPr>
        <p:spPr>
          <a:xfrm>
            <a:off x="1384300" y="2590800"/>
            <a:ext cx="9525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（：应调动各方面的资源，化解事件可能造成的恶果；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79" name="文本框 11278"/>
          <p:cNvSpPr txBox="1"/>
          <p:nvPr/>
        </p:nvSpPr>
        <p:spPr>
          <a:xfrm>
            <a:off x="10541000" y="25908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0" name="文本框 11279"/>
          <p:cNvSpPr txBox="1"/>
          <p:nvPr/>
        </p:nvSpPr>
        <p:spPr>
          <a:xfrm>
            <a:off x="1079500" y="3060700"/>
            <a:ext cx="6858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1" name="文本框 11280"/>
          <p:cNvSpPr txBox="1"/>
          <p:nvPr/>
        </p:nvSpPr>
        <p:spPr>
          <a:xfrm>
            <a:off x="1384300" y="3060700"/>
            <a:ext cx="11430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（：对涉及公众的紧急事件，应制订专人向外界发布信息，避免受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2" name="文本框 11281"/>
          <p:cNvSpPr txBox="1"/>
          <p:nvPr/>
        </p:nvSpPr>
        <p:spPr>
          <a:xfrm>
            <a:off x="1587500" y="3365500"/>
            <a:ext cx="6477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到干扰，影响紧急事件的正常处理。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283" name="文本框 11282"/>
          <p:cNvSpPr txBox="1"/>
          <p:nvPr/>
        </p:nvSpPr>
        <p:spPr>
          <a:xfrm>
            <a:off x="7696200" y="3365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284" name="文本框 11283"/>
          <p:cNvSpPr txBox="1"/>
          <p:nvPr/>
        </p:nvSpPr>
        <p:spPr>
          <a:xfrm>
            <a:off x="7785100" y="3365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285" name="图片 112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13716000" cy="494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6" name="文本框 11285"/>
          <p:cNvSpPr txBox="1"/>
          <p:nvPr/>
        </p:nvSpPr>
        <p:spPr>
          <a:xfrm>
            <a:off x="1079500" y="4203700"/>
            <a:ext cx="4826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3716000" cy="1028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1079500" y="939800"/>
            <a:ext cx="41402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200">
                <a:solidFill>
                  <a:srgbClr val="FFFFFF"/>
                </a:solidFill>
                <a:latin typeface="微软雅黑" panose="020B0503020204020204" pitchFamily="34" charset="-122"/>
              </a:rPr>
              <a:t>（三）事后处理分析</a:t>
            </a:r>
            <a:endParaRPr lang="zh-CN" altLang="en-US" sz="32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4838700" y="939800"/>
            <a:ext cx="495300" cy="5461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1079500" y="1536700"/>
            <a:ext cx="10033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    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1701800" y="1536700"/>
            <a:ext cx="11049000" cy="406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对于紧急事件的善后处理，一方面要考虑如何弥补损失和消除事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1587500" y="18415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件后遗症；另一方面，要总结紧急事件处理过程，评估应急方案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1587500" y="2222500"/>
            <a:ext cx="11049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的有效性，改进应急流程和制度，提高企业应对紧急事件的综合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297" name="文本框 12296"/>
          <p:cNvSpPr txBox="1"/>
          <p:nvPr/>
        </p:nvSpPr>
        <p:spPr>
          <a:xfrm>
            <a:off x="1587500" y="2603500"/>
            <a:ext cx="15240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zh-CN" altLang="en-US" sz="3000">
                <a:solidFill>
                  <a:srgbClr val="FFFFFF"/>
                </a:solidFill>
                <a:latin typeface="微软雅黑" panose="020B0503020204020204" pitchFamily="34" charset="-122"/>
              </a:rPr>
              <a:t>能力。</a:t>
            </a:r>
            <a:endParaRPr lang="zh-CN" altLang="en-US" sz="300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2298" name="图片 122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1200"/>
            <a:ext cx="13716000" cy="656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图片 122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1200"/>
            <a:ext cx="13716000" cy="6565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0" name="文本框 12299"/>
          <p:cNvSpPr txBox="1"/>
          <p:nvPr/>
        </p:nvSpPr>
        <p:spPr>
          <a:xfrm>
            <a:off x="2730500" y="2603500"/>
            <a:ext cx="482600" cy="4953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1" hangingPunct="1"/>
            <a:r>
              <a:rPr lang="en-US" altLang="zh-CN" sz="300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sz="3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4554</Words>
  <Application>WPS 演示</Application>
  <PresentationFormat>On-screen Show</PresentationFormat>
  <Paragraphs>1595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 Bold</vt:lpstr>
      <vt:lpstr>黑体</vt:lpstr>
      <vt:lpstr>华文中宋</vt:lpstr>
      <vt:lpstr>Arial Bold</vt:lpstr>
      <vt:lpstr>微软雅黑</vt:lpstr>
      <vt:lpstr>Times New Roman</vt:lpstr>
      <vt:lpstr>MS Gothic</vt:lpstr>
      <vt:lpstr>Arial Unicode MS</vt:lpstr>
      <vt:lpstr>Calibri</vt:lpstr>
      <vt:lpstr/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baby</cp:lastModifiedBy>
  <cp:revision>1</cp:revision>
  <dcterms:created xsi:type="dcterms:W3CDTF">2024-11-27T08:23:07Z</dcterms:created>
  <dcterms:modified xsi:type="dcterms:W3CDTF">2024-11-27T08:24:25Z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19DF012BC1C1435F9150F2657C36C462_13</vt:lpwstr>
  </property>
  <property fmtid="{D5CDD505-2E9C-101B-9397-08002B2CF9AE}" pid="4" name="KSOProductBuildVer">
    <vt:lpwstr>2052-12.1.0.18912</vt:lpwstr>
  </property>
</Properties>
</file>