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396" r:id="rId4"/>
    <p:sldId id="397" r:id="rId5"/>
    <p:sldId id="356" r:id="rId6"/>
    <p:sldId id="355" r:id="rId7"/>
    <p:sldId id="379" r:id="rId8"/>
    <p:sldId id="398" r:id="rId9"/>
    <p:sldId id="400" r:id="rId10"/>
    <p:sldId id="401" r:id="rId11"/>
    <p:sldId id="402" r:id="rId12"/>
    <p:sldId id="361" r:id="rId13"/>
    <p:sldId id="409" r:id="rId14"/>
    <p:sldId id="406" r:id="rId15"/>
    <p:sldId id="407" r:id="rId16"/>
    <p:sldId id="408" r:id="rId17"/>
    <p:sldId id="410" r:id="rId18"/>
    <p:sldId id="412" r:id="rId19"/>
    <p:sldId id="411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FAA13-F5BD-4761-8CF0-E36EDDEBDD69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E890C-0DE1-4CCA-9DEC-33B534F788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prstClr val="black"/>
                </a:solidFill>
                <a:cs typeface="Calibri" panose="020F0502020204030204" charset="0"/>
              </a:rPr>
              <a:t>1</a:t>
            </a:fld>
            <a:endParaRPr lang="zh-CN" altLang="en-US">
              <a:solidFill>
                <a:prstClr val="black"/>
              </a:solidFill>
              <a:cs typeface="Calibri" panose="020F0502020204030204" charset="0"/>
            </a:endParaRPr>
          </a:p>
        </p:txBody>
      </p:sp>
      <p:sp>
        <p:nvSpPr>
          <p:cNvPr id="33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4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10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11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12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13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119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14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15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6167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16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4014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17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675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18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6182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19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782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2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3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4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5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6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7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8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fld id="{CAD2D6BD-DE1B-4B5F-8B41-2702339687B9}" type="slidenum">
              <a:rPr lang="en-US" altLang="zh-CN">
                <a:solidFill>
                  <a:srgbClr val="000000"/>
                </a:solidFill>
                <a:cs typeface="Calibri" panose="020F0502020204030204" charset="0"/>
              </a:rPr>
              <a:t>9</a:t>
            </a:fld>
            <a:endParaRPr lang="zh-CN" altLang="en-US">
              <a:solidFill>
                <a:srgbClr val="000000"/>
              </a:solidFill>
              <a:cs typeface="Calibri" panose="020F0502020204030204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339"/>
            <a:ext cx="9144000" cy="131838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-10084" y="6811052"/>
            <a:ext cx="9154085" cy="0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-10084" y="6721475"/>
            <a:ext cx="9154085" cy="0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28" y="839007"/>
            <a:ext cx="5446571" cy="5382744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 flipV="1">
            <a:off x="36095" y="-10046"/>
            <a:ext cx="0" cy="7004404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V="1">
            <a:off x="118281" y="-23372"/>
            <a:ext cx="0" cy="6985647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7806" y="-10047"/>
            <a:ext cx="746195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339"/>
            <a:ext cx="9144000" cy="131838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552074" y="-5816"/>
            <a:ext cx="6963276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-10084" y="6811052"/>
            <a:ext cx="9154085" cy="0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-10084" y="6721475"/>
            <a:ext cx="9154085" cy="0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339"/>
            <a:ext cx="9144000" cy="1318381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552074" y="-5816"/>
            <a:ext cx="6963276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-10084" y="6811052"/>
            <a:ext cx="9154085" cy="0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-10084" y="6721475"/>
            <a:ext cx="9154085" cy="0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339"/>
            <a:ext cx="9144000" cy="131838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552074" y="-5816"/>
            <a:ext cx="6963276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-10084" y="6811052"/>
            <a:ext cx="9154085" cy="0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-10084" y="6721475"/>
            <a:ext cx="9154085" cy="0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339"/>
            <a:ext cx="9144000" cy="1318381"/>
          </a:xfrm>
          <a:prstGeom prst="rect">
            <a:avLst/>
          </a:prstGeom>
        </p:spPr>
      </p:pic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552074" y="-5816"/>
            <a:ext cx="6963276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0084" y="6811052"/>
            <a:ext cx="9154085" cy="0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-10084" y="6721475"/>
            <a:ext cx="9154085" cy="0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339"/>
            <a:ext cx="9144000" cy="131838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-10084" y="6811052"/>
            <a:ext cx="9154085" cy="0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-10084" y="6721475"/>
            <a:ext cx="9154085" cy="0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339"/>
            <a:ext cx="9144000" cy="1318381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-10084" y="6811052"/>
            <a:ext cx="9154085" cy="0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-10084" y="6721475"/>
            <a:ext cx="9154085" cy="0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339"/>
            <a:ext cx="9144000" cy="131838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-10084" y="6811052"/>
            <a:ext cx="9154085" cy="0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-10084" y="6721475"/>
            <a:ext cx="9154085" cy="0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339"/>
            <a:ext cx="9144000" cy="1318381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-10084" y="6811052"/>
            <a:ext cx="9154085" cy="0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-10084" y="6721475"/>
            <a:ext cx="9154085" cy="0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>
            <a:off x="-10084" y="6811052"/>
            <a:ext cx="9154085" cy="0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-10084" y="6721475"/>
            <a:ext cx="9154085" cy="0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 flipV="1">
            <a:off x="9107906" y="-16042"/>
            <a:ext cx="0" cy="7004404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9021649" y="-29368"/>
            <a:ext cx="0" cy="6985647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" y="-5996"/>
            <a:ext cx="746195" cy="688805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716" y="1293943"/>
            <a:ext cx="5446571" cy="5382744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 flipV="1">
            <a:off x="9107906" y="-16042"/>
            <a:ext cx="0" cy="7004404"/>
          </a:xfrm>
          <a:prstGeom prst="line">
            <a:avLst/>
          </a:prstGeom>
          <a:ln w="1016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9021649" y="-29368"/>
            <a:ext cx="0" cy="6985647"/>
          </a:xfrm>
          <a:prstGeom prst="line">
            <a:avLst/>
          </a:prstGeom>
          <a:ln w="25400">
            <a:solidFill>
              <a:srgbClr val="50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" y="-5996"/>
            <a:ext cx="746195" cy="688805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B59A-E7B4-4B85-8D58-76EFB781CB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B4239-3401-498E-AA23-388AED85A5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68580" tIns="34290" rIns="68580" bIns="34290" rtlCol="0" anchor="t" anchorCtr="0"/>
          <a:lstStyle/>
          <a:p>
            <a:fld id="{CAD2D6BD-DE1B-4B5F-8B41-2702339687B9}" type="slidenum">
              <a:rPr lang="en-US" altLang="zh-CN">
                <a:solidFill>
                  <a:srgbClr val="898989"/>
                </a:solidFill>
                <a:cs typeface="Calibri" panose="020F0502020204030204" charset="0"/>
              </a:rPr>
              <a:t>1</a:t>
            </a:fld>
            <a:endParaRPr lang="zh-CN" altLang="en-US">
              <a:solidFill>
                <a:srgbClr val="898989"/>
              </a:solidFill>
              <a:cs typeface="Calibri" panose="020F0502020204030204" charset="0"/>
            </a:endParaRPr>
          </a:p>
        </p:txBody>
      </p:sp>
      <p:sp>
        <p:nvSpPr>
          <p:cNvPr id="30" name="文本框"/>
          <p:cNvSpPr>
            <a:spLocks noGrp="1"/>
          </p:cNvSpPr>
          <p:nvPr>
            <p:ph type="ctrTitle" idx="4294967295"/>
          </p:nvPr>
        </p:nvSpPr>
        <p:spPr>
          <a:xfrm>
            <a:off x="0" y="1998663"/>
            <a:ext cx="9144000" cy="1860550"/>
          </a:xfrm>
          <a:prstGeom prst="rect">
            <a:avLst/>
          </a:prstGeom>
          <a:solidFill>
            <a:srgbClr val="505891"/>
          </a:solidFill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>
              <a:lnSpc>
                <a:spcPts val="5400"/>
              </a:lnSpc>
              <a:spcBef>
                <a:spcPts val="0"/>
              </a:spcBef>
            </a:pPr>
            <a:r>
              <a:rPr lang="zh-CN" altLang="en-US" b="1" dirty="0" smtClean="0">
                <a:solidFill>
                  <a:schemeClr val="bg1"/>
                </a:solidFill>
                <a:cs typeface="Times New Roman" panose="02020603050405020304" charset="0"/>
                <a:sym typeface="+mn-ea"/>
              </a:rPr>
              <a:t>仪表技能培训</a:t>
            </a:r>
            <a:r>
              <a:rPr dirty="0" smtClean="0">
                <a:solidFill>
                  <a:schemeClr val="bg1"/>
                </a:solidFill>
                <a:cs typeface="Times New Roman" panose="02020603050405020304" charset="0"/>
              </a:rPr>
              <a:t/>
            </a:r>
            <a:br>
              <a:rPr dirty="0" smtClean="0">
                <a:solidFill>
                  <a:schemeClr val="bg1"/>
                </a:solidFill>
                <a:cs typeface="Times New Roman" panose="02020603050405020304" charset="0"/>
              </a:rPr>
            </a:br>
            <a:r>
              <a:rPr lang="en-US" b="1" dirty="0" smtClean="0">
                <a:solidFill>
                  <a:schemeClr val="bg1"/>
                </a:solidFill>
                <a:cs typeface="Times New Roman" panose="02020603050405020304" charset="0"/>
              </a:rPr>
              <a:t>H-101</a:t>
            </a:r>
            <a:r>
              <a:rPr lang="zh-CN" altLang="en-US" b="1" dirty="0" smtClean="0">
                <a:solidFill>
                  <a:schemeClr val="bg1"/>
                </a:solidFill>
                <a:cs typeface="Times New Roman" panose="02020603050405020304" charset="0"/>
              </a:rPr>
              <a:t>启炉程序及故障排除</a:t>
            </a:r>
          </a:p>
        </p:txBody>
      </p:sp>
      <p:sp>
        <p:nvSpPr>
          <p:cNvPr id="31" name="文本框"/>
          <p:cNvSpPr>
            <a:spLocks noGrp="1"/>
          </p:cNvSpPr>
          <p:nvPr>
            <p:ph type="subTitle" idx="4294967295"/>
          </p:nvPr>
        </p:nvSpPr>
        <p:spPr>
          <a:xfrm>
            <a:off x="2564130" y="4811395"/>
            <a:ext cx="5152390" cy="12414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t" anchorCtr="0">
            <a:normAutofit/>
          </a:bodyPr>
          <a:lstStyle/>
          <a:p>
            <a:pPr marL="0" indent="0" algn="r">
              <a:lnSpc>
                <a:spcPct val="129000"/>
              </a:lnSpc>
              <a:buNone/>
            </a:pPr>
            <a:r>
              <a:rPr lang="en-US" altLang="zh-CN" b="1" dirty="0" smtClean="0">
                <a:cs typeface="Times New Roman" panose="02020603050405020304" charset="0"/>
              </a:rPr>
              <a:t>2023</a:t>
            </a:r>
            <a:r>
              <a:rPr lang="zh-CN" altLang="en-US" b="1" dirty="0" smtClean="0">
                <a:cs typeface="Times New Roman" panose="02020603050405020304" charset="0"/>
              </a:rPr>
              <a:t>年</a:t>
            </a:r>
            <a:r>
              <a:rPr lang="en-US" altLang="zh-CN" b="1" dirty="0" smtClean="0">
                <a:cs typeface="Times New Roman" panose="02020603050405020304" charset="0"/>
              </a:rPr>
              <a:t>5</a:t>
            </a:r>
            <a:r>
              <a:rPr lang="zh-CN" altLang="en-US" b="1" dirty="0" smtClean="0">
                <a:cs typeface="Times New Roman" panose="02020603050405020304" charset="0"/>
              </a:rPr>
              <a:t>月</a:t>
            </a:r>
            <a:endParaRPr lang="zh-CN" altLang="en-US" b="1" dirty="0"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73" name="表格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905" y="1849120"/>
          <a:ext cx="9142095" cy="486029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914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0290">
                <a:tc>
                  <a:txBody>
                    <a:bodyPr/>
                    <a:lstStyle/>
                    <a:p>
                      <a:pPr algn="l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837233"/>
              </p:ext>
            </p:extLst>
          </p:nvPr>
        </p:nvGraphicFramePr>
        <p:xfrm>
          <a:off x="1905" y="1300480"/>
          <a:ext cx="9142095" cy="5486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0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九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H-101</a:t>
                      </a:r>
                      <a:r>
                        <a:rPr lang="en-US" altLang="zh-CN" sz="36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锅炉燃烧器结构图</a:t>
                      </a:r>
                      <a:endParaRPr lang="en-US" altLang="zh-CN" sz="3600" b="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1849120"/>
            <a:ext cx="9142095" cy="486029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73" name="表格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905" y="1849120"/>
          <a:ext cx="9142095" cy="486029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914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0290">
                <a:tc>
                  <a:txBody>
                    <a:bodyPr/>
                    <a:lstStyle/>
                    <a:p>
                      <a:pPr algn="l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592336"/>
              </p:ext>
            </p:extLst>
          </p:nvPr>
        </p:nvGraphicFramePr>
        <p:xfrm>
          <a:off x="1905" y="1300480"/>
          <a:ext cx="9142095" cy="5486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0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十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H-101</a:t>
                      </a:r>
                      <a:r>
                        <a:rPr lang="en-US" altLang="zh-CN" sz="36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锅炉风门执行器</a:t>
                      </a:r>
                      <a:endParaRPr lang="en-US" altLang="zh-CN" sz="3600" b="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1848485"/>
            <a:ext cx="9145270" cy="48609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73" name="表格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8972768"/>
              </p:ext>
            </p:extLst>
          </p:nvPr>
        </p:nvGraphicFramePr>
        <p:xfrm>
          <a:off x="1905" y="1997710"/>
          <a:ext cx="9140825" cy="49911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94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ym typeface="+mn-ea"/>
                        </a:rPr>
                        <a:t>故障现象</a:t>
                      </a:r>
                      <a:endParaRPr lang="en-US" altLang="en-US" sz="1800" b="0" dirty="0">
                        <a:latin typeface="+mn-ea"/>
                        <a:ea typeface="微软雅黑 Ligh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ym typeface="+mn-ea"/>
                        </a:rPr>
                        <a:t>故障原因</a:t>
                      </a:r>
                      <a:endParaRPr lang="zh-CN" altLang="en-US" sz="1800" b="0" dirty="0" smtClean="0">
                        <a:latin typeface="+mn-ea"/>
                        <a:ea typeface="微软雅黑 Light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latin typeface="+mn-ea"/>
                          <a:ea typeface="微软雅黑 Light"/>
                        </a:rPr>
                        <a:t>故障排除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65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+mj-ea"/>
                          <a:ea typeface="+mj-ea"/>
                          <a:sym typeface="+mn-ea"/>
                        </a:rPr>
                        <a:t>1</a:t>
                      </a: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、启动后前吹扫正常，但点火失败 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dirty="0" smtClean="0">
                          <a:latin typeface="+mj-ea"/>
                          <a:ea typeface="+mj-ea"/>
                          <a:sym typeface="+mn-ea"/>
                        </a:rPr>
                        <a:t>1</a:t>
                      </a: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、点火变压器坏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更换新点火变压器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dirty="0" smtClean="0">
                          <a:latin typeface="+mj-ea"/>
                          <a:ea typeface="+mj-ea"/>
                          <a:sym typeface="+mn-ea"/>
                        </a:rPr>
                        <a:t>2</a:t>
                      </a: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、点火电极高压线损坏或脱落或点火电极接地短路</a:t>
                      </a:r>
                      <a:endParaRPr lang="en-US" altLang="zh-CN" sz="1800" dirty="0" smtClean="0">
                        <a:latin typeface="+mj-ea"/>
                        <a:ea typeface="+mj-ea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 dirty="0" smtClean="0">
                          <a:latin typeface="+mj-ea"/>
                          <a:ea typeface="+mj-ea"/>
                        </a:rPr>
                        <a:t>更换</a:t>
                      </a: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换新高压线、处理点火电极绝缘</a:t>
                      </a:r>
                      <a:endParaRPr lang="en-US" altLang="zh-CN" sz="1800" b="0" dirty="0">
                        <a:latin typeface="+mn-ea"/>
                        <a:ea typeface="微软雅黑 Ligh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dirty="0" smtClean="0">
                          <a:latin typeface="+mj-ea"/>
                          <a:ea typeface="+mj-ea"/>
                          <a:sym typeface="+mn-ea"/>
                        </a:rPr>
                        <a:t>3</a:t>
                      </a: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、点火电极位置间距过大或过小</a:t>
                      </a:r>
                      <a:endParaRPr lang="en-US" altLang="zh-CN" sz="1800" dirty="0" smtClean="0">
                        <a:latin typeface="+mj-ea"/>
                        <a:ea typeface="+mj-ea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调整位置间距</a:t>
                      </a:r>
                      <a:endParaRPr lang="zh-CN" altLang="en-US" sz="1800" b="0" dirty="0">
                        <a:latin typeface="+mn-ea"/>
                        <a:ea typeface="微软雅黑 Ligh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dirty="0" smtClean="0">
                          <a:latin typeface="+mj-ea"/>
                          <a:ea typeface="+mj-ea"/>
                          <a:sym typeface="+mn-ea"/>
                        </a:rPr>
                        <a:t>4</a:t>
                      </a: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、点火电磁阀不工作</a:t>
                      </a:r>
                      <a:endParaRPr lang="en-US" altLang="zh-CN" sz="1800" dirty="0" smtClean="0">
                        <a:latin typeface="+mj-ea"/>
                        <a:ea typeface="+mj-ea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检查或更换点火电磁阀</a:t>
                      </a:r>
                      <a:endParaRPr lang="en-US" altLang="zh-CN" sz="1800" dirty="0" smtClean="0">
                        <a:latin typeface="+mj-ea"/>
                        <a:ea typeface="+mj-ea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dirty="0" smtClean="0">
                          <a:latin typeface="+mj-ea"/>
                          <a:ea typeface="+mj-ea"/>
                          <a:sym typeface="+mn-ea"/>
                        </a:rPr>
                        <a:t>5</a:t>
                      </a: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、风量太大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调整</a:t>
                      </a:r>
                      <a:r>
                        <a:rPr lang="en-US" altLang="zh-CN" sz="1800" dirty="0" smtClean="0">
                          <a:latin typeface="+mj-ea"/>
                          <a:ea typeface="+mj-ea"/>
                          <a:sym typeface="+mn-ea"/>
                        </a:rPr>
                        <a:t>风门开度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215">
                <a:tc rowSpan="2"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2、点火正常，但稍后故障停炉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+mj-ea"/>
                          <a:ea typeface="+mj-ea"/>
                          <a:sym typeface="+mn-ea"/>
                        </a:rPr>
                        <a:t>1</a:t>
                      </a: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、主气电磁阀没打开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dirty="0" smtClean="0">
                          <a:latin typeface="+mj-ea"/>
                          <a:ea typeface="+mj-ea"/>
                          <a:sym typeface="+mn-ea"/>
                        </a:rPr>
                        <a:t>检查</a:t>
                      </a: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电路是否正常，检查电磁阀线圈是否损坏，检查检火电极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dirty="0" smtClean="0">
                          <a:latin typeface="+mj-ea"/>
                          <a:ea typeface="+mj-ea"/>
                          <a:sym typeface="+mn-ea"/>
                        </a:rPr>
                        <a:t>2</a:t>
                      </a: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、燃气压力低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检查燃气稳压阀工作是否正常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850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latin typeface="+mn-ea"/>
                        </a:rPr>
                        <a:t>3</a:t>
                      </a:r>
                      <a:r>
                        <a:rPr lang="zh-CN" altLang="en-US" sz="1800" b="0" dirty="0">
                          <a:latin typeface="+mn-ea"/>
                        </a:rPr>
                        <a:t>、运行中故障熄火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 dirty="0">
                          <a:latin typeface="+mn-ea"/>
                        </a:rPr>
                        <a:t>1</a:t>
                      </a:r>
                      <a:r>
                        <a:rPr lang="zh-CN" altLang="en-US" sz="1800" b="0" dirty="0">
                          <a:latin typeface="+mn-ea"/>
                        </a:rPr>
                        <a:t>、主气电磁阀坏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dirty="0" smtClean="0">
                          <a:latin typeface="+mj-ea"/>
                          <a:ea typeface="+mj-ea"/>
                          <a:sym typeface="+mn-ea"/>
                        </a:rPr>
                        <a:t>检查电磁阀线圈是否损坏、更换新电磁阀</a:t>
                      </a:r>
                      <a:endParaRPr lang="zh-CN" altLang="en-US" sz="1800" b="0" dirty="0">
                        <a:latin typeface="+mn-ea"/>
                        <a:cs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 dirty="0">
                          <a:latin typeface="+mn-ea"/>
                        </a:rPr>
                        <a:t>2</a:t>
                      </a:r>
                      <a:r>
                        <a:rPr lang="zh-CN" altLang="en-US" sz="1800" b="0" dirty="0">
                          <a:latin typeface="+mn-ea"/>
                        </a:rPr>
                        <a:t>、火焰检测故障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 dirty="0">
                          <a:latin typeface="+mn-ea"/>
                          <a:cs typeface="+mn-ea"/>
                        </a:rPr>
                        <a:t>检查离子检测棒及线路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 dirty="0">
                          <a:latin typeface="+mn-ea"/>
                        </a:rPr>
                        <a:t>3</a:t>
                      </a:r>
                      <a:r>
                        <a:rPr lang="zh-CN" altLang="en-US" sz="1800" b="0" dirty="0">
                          <a:latin typeface="+mn-ea"/>
                        </a:rPr>
                        <a:t>、燃气空气混合调节不均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 dirty="0">
                          <a:latin typeface="+mn-ea"/>
                        </a:rPr>
                        <a:t>重新调整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 dirty="0">
                          <a:latin typeface="+mn-ea"/>
                        </a:rPr>
                        <a:t>1</a:t>
                      </a:r>
                      <a:r>
                        <a:rPr lang="zh-CN" altLang="en-US" sz="1800" b="0" dirty="0">
                          <a:latin typeface="+mn-ea"/>
                        </a:rPr>
                        <a:t>、锅炉液位测量仪表故障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 dirty="0">
                          <a:latin typeface="+mn-ea"/>
                        </a:rPr>
                        <a:t>检查处理仪表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035"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 dirty="0">
                          <a:latin typeface="+mn-ea"/>
                        </a:rPr>
                        <a:t>4</a:t>
                      </a:r>
                      <a:r>
                        <a:rPr lang="zh-CN" altLang="en-US" sz="1800" b="0" dirty="0">
                          <a:latin typeface="+mn-ea"/>
                        </a:rPr>
                        <a:t>、锅炉液位低低联  锁停炉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78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 dirty="0">
                          <a:latin typeface="+mn-ea"/>
                        </a:rPr>
                        <a:t>2</a:t>
                      </a:r>
                      <a:r>
                        <a:rPr lang="zh-CN" altLang="en-US" sz="1800" b="0" dirty="0">
                          <a:latin typeface="+mn-ea"/>
                        </a:rPr>
                        <a:t>、锅炉液位低低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 dirty="0">
                          <a:latin typeface="+mn-ea"/>
                        </a:rPr>
                        <a:t>停炉后待锅炉温度降低后补充脱盐水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14419"/>
              </p:ext>
            </p:extLst>
          </p:nvPr>
        </p:nvGraphicFramePr>
        <p:xfrm>
          <a:off x="1905" y="1300480"/>
          <a:ext cx="9142095" cy="67881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815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1" u="none" strike="noStrike" kern="1200" cap="none" spc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charset="0"/>
                        </a:rPr>
                        <a:t>十一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故障排除及维护</a:t>
                      </a: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5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21230"/>
              </p:ext>
            </p:extLst>
          </p:nvPr>
        </p:nvGraphicFramePr>
        <p:xfrm>
          <a:off x="1905" y="1300480"/>
          <a:ext cx="9142095" cy="67881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815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1" u="none" strike="noStrike" kern="1200" cap="none" spc="0" baseline="0" dirty="0" smtClean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Calibri" panose="020F0502020204030204" charset="0"/>
                        </a:rPr>
                        <a:t>十二</a:t>
                      </a: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程序控制器</a:t>
                      </a: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053" y="1979295"/>
            <a:ext cx="4495710" cy="47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50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5" name="表格"/>
          <p:cNvGraphicFramePr>
            <a:graphicFrameLocks noGrp="1"/>
          </p:cNvGraphicFramePr>
          <p:nvPr/>
        </p:nvGraphicFramePr>
        <p:xfrm>
          <a:off x="1905" y="1300480"/>
          <a:ext cx="9142095" cy="67881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815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1300480"/>
            <a:ext cx="4119313" cy="54879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299" y="1300480"/>
            <a:ext cx="4175612" cy="548794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5" name="表格"/>
          <p:cNvGraphicFramePr>
            <a:graphicFrameLocks noGrp="1"/>
          </p:cNvGraphicFramePr>
          <p:nvPr/>
        </p:nvGraphicFramePr>
        <p:xfrm>
          <a:off x="1905" y="1300480"/>
          <a:ext cx="9142095" cy="67881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815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42" y="1300480"/>
            <a:ext cx="6627826" cy="542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7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5" name="表格"/>
          <p:cNvGraphicFramePr>
            <a:graphicFrameLocks noGrp="1"/>
          </p:cNvGraphicFramePr>
          <p:nvPr/>
        </p:nvGraphicFramePr>
        <p:xfrm>
          <a:off x="1905" y="1300480"/>
          <a:ext cx="9142095" cy="67881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815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90" y="1300480"/>
            <a:ext cx="7714642" cy="54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72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5" name="表格"/>
          <p:cNvGraphicFramePr>
            <a:graphicFrameLocks noGrp="1"/>
          </p:cNvGraphicFramePr>
          <p:nvPr/>
        </p:nvGraphicFramePr>
        <p:xfrm>
          <a:off x="1905" y="1300480"/>
          <a:ext cx="9142095" cy="67881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815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93" y="1300480"/>
            <a:ext cx="7190729" cy="54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69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5" name="表格"/>
          <p:cNvGraphicFramePr>
            <a:graphicFrameLocks noGrp="1"/>
          </p:cNvGraphicFramePr>
          <p:nvPr/>
        </p:nvGraphicFramePr>
        <p:xfrm>
          <a:off x="1905" y="1300480"/>
          <a:ext cx="9142095" cy="67881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815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29" y="1300480"/>
            <a:ext cx="7056495" cy="55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0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5" name="表格"/>
          <p:cNvGraphicFramePr>
            <a:graphicFrameLocks noGrp="1"/>
          </p:cNvGraphicFramePr>
          <p:nvPr/>
        </p:nvGraphicFramePr>
        <p:xfrm>
          <a:off x="1905" y="1300480"/>
          <a:ext cx="9142095" cy="67881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815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u="none" strike="noStrike" kern="1200" cap="none" spc="0" baseline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9" y="1300480"/>
            <a:ext cx="7741048" cy="53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996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n-ea"/>
                <a:ea typeface="+mn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n-ea"/>
                <a:ea typeface="+mn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73" name="表格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9389722"/>
              </p:ext>
            </p:extLst>
          </p:nvPr>
        </p:nvGraphicFramePr>
        <p:xfrm>
          <a:off x="0" y="1300480"/>
          <a:ext cx="9144000" cy="54127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78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1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1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H-101</a:t>
                      </a:r>
                      <a:r>
                        <a:rPr lang="en-US" altLang="zh-CN" sz="36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1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锅炉简介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6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    </a:t>
                      </a:r>
                      <a:r>
                        <a:rPr lang="en-US" altLang="zh-CN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H-101</a:t>
                      </a:r>
                      <a:r>
                        <a:rPr lang="zh-CN" altLang="en-US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为</a:t>
                      </a:r>
                      <a:r>
                        <a:rPr lang="en-US" altLang="zh-CN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卧式燃气蒸汽锅炉</a:t>
                      </a:r>
                      <a:r>
                        <a:rPr lang="zh-CN" altLang="en-US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，燃料气由燃烧器在锅炉前部喷入炉胆，在炉胆内燃烧产生高温烟气进入回燃室，由回燃室经第二回程烟管进入前烟箱，再由前烟箱经烟道依次进入空气预热器，最后经烟囱排入大气。锅炉产生的蒸汽主要用于</a:t>
                      </a:r>
                      <a:r>
                        <a:rPr lang="en-US" altLang="zh-CN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E-104</a:t>
                      </a:r>
                      <a:r>
                        <a:rPr lang="zh-CN" altLang="en-US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、</a:t>
                      </a:r>
                      <a:r>
                        <a:rPr lang="en-US" altLang="zh-CN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E-107</a:t>
                      </a:r>
                      <a:r>
                        <a:rPr lang="zh-CN" altLang="en-US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换热，换热后的冷凝液回到锅炉再次利用。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3600" b="0" u="none" strike="noStrike" kern="1200" cap="none" spc="0" baseline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73" name="表格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0798076"/>
              </p:ext>
            </p:extLst>
          </p:nvPr>
        </p:nvGraphicFramePr>
        <p:xfrm>
          <a:off x="0" y="1300480"/>
          <a:ext cx="9144000" cy="54127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78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1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1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H-101</a:t>
                      </a:r>
                      <a:r>
                        <a:rPr lang="en-US" altLang="zh-CN" sz="36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1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锅炉配置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6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    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H-101</a:t>
                      </a:r>
                      <a:r>
                        <a:rPr lang="en-US" altLang="zh-CN" sz="36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锅炉配置：锅炉炉体、空气预热器、鼓风机、烟囱、燃气阀组、燃烧机、防爆控制系统柜。</a:t>
                      </a:r>
                      <a:endParaRPr lang="zh-CN" altLang="en-US" sz="3600" b="0" u="none" strike="noStrike" kern="1200" cap="none" spc="0" baseline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73" name="表格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6568652"/>
              </p:ext>
            </p:extLst>
          </p:nvPr>
        </p:nvGraphicFramePr>
        <p:xfrm>
          <a:off x="0" y="1300480"/>
          <a:ext cx="9144000" cy="54127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78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0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三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0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H-101</a:t>
                      </a:r>
                      <a:r>
                        <a:rPr lang="en-US" altLang="zh-CN" sz="36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0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锅炉控制系统配置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6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    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H-101</a:t>
                      </a:r>
                      <a:r>
                        <a:rPr lang="en-US" altLang="zh-CN" sz="36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锅炉控制系统配置：鼓风机控制回路、锅炉汽包压力测量、锅炉液位测量、锅炉燃气测量、锅炉燃气压力稳压控制、燃气系统检漏控制、燃烧机运行控制、人机对话界面</a:t>
                      </a:r>
                      <a:r>
                        <a:rPr lang="zh-CN" altLang="en-US" sz="3600" b="0" u="none" strike="noStrike" kern="1200" cap="none" spc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3600" b="0" u="none" strike="noStrike" kern="1200" cap="none" spc="0" baseline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73" name="表格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192509"/>
              </p:ext>
            </p:extLst>
          </p:nvPr>
        </p:nvGraphicFramePr>
        <p:xfrm>
          <a:off x="1905" y="2096135"/>
          <a:ext cx="9143365" cy="4582961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914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296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    </a:t>
                      </a:r>
                      <a:r>
                        <a:rPr lang="en-US" altLang="zh-CN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1、检查</a:t>
                      </a:r>
                      <a:r>
                        <a:rPr lang="en-US" altLang="zh-CN" sz="36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燃气</a:t>
                      </a:r>
                      <a:r>
                        <a:rPr lang="en-US" altLang="zh-CN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管道阀门有无泄漏</a:t>
                      </a:r>
                      <a:r>
                        <a:rPr lang="zh-CN" altLang="en-US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</a:p>
                    <a:p>
                      <a:pPr algn="l"/>
                      <a:r>
                        <a:rPr lang="zh-CN" altLang="en-US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lang="en-US" altLang="zh-CN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2、</a:t>
                      </a:r>
                      <a:r>
                        <a:rPr lang="en-US" altLang="zh-CN" sz="36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检查</a:t>
                      </a:r>
                      <a:r>
                        <a:rPr lang="en-US" altLang="zh-CN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阀门开关是否到位。</a:t>
                      </a:r>
                    </a:p>
                    <a:p>
                      <a:pPr algn="l"/>
                      <a:r>
                        <a:rPr lang="en-US" altLang="zh-CN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  3、检查燃气压力是否正常。</a:t>
                      </a:r>
                    </a:p>
                    <a:p>
                      <a:pPr algn="l"/>
                      <a:r>
                        <a:rPr lang="en-US" altLang="zh-CN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  4、检查锅炉水位是否正常</a:t>
                      </a:r>
                      <a:r>
                        <a:rPr lang="zh-CN" altLang="en-US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  <a:endParaRPr lang="en-US" altLang="zh-CN" sz="3600" b="0" dirty="0" smtClean="0"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en-US" altLang="zh-CN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  5、检查</a:t>
                      </a:r>
                      <a:r>
                        <a:rPr lang="zh-CN" altLang="en-US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脱盐水</a:t>
                      </a:r>
                      <a:r>
                        <a:rPr lang="en-US" altLang="zh-CN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系统是否正常。</a:t>
                      </a:r>
                    </a:p>
                    <a:p>
                      <a:pPr algn="l"/>
                      <a:r>
                        <a:rPr lang="en-US" altLang="zh-CN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  6、检查电控柜电源总开关、各部位是否</a:t>
                      </a:r>
                      <a:r>
                        <a:rPr lang="zh-CN" altLang="en-US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处于</a:t>
                      </a:r>
                      <a:r>
                        <a:rPr lang="en-US" altLang="zh-CN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正常</a:t>
                      </a:r>
                      <a:r>
                        <a:rPr lang="zh-CN" altLang="en-US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位置</a:t>
                      </a:r>
                      <a:r>
                        <a:rPr lang="en-US" altLang="zh-CN" sz="3600" b="0" dirty="0" smtClean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618402"/>
              </p:ext>
            </p:extLst>
          </p:nvPr>
        </p:nvGraphicFramePr>
        <p:xfrm>
          <a:off x="1905" y="1300480"/>
          <a:ext cx="9142095" cy="79565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655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0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四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H-101</a:t>
                      </a:r>
                      <a:r>
                        <a:rPr lang="en-US" altLang="zh-CN" sz="36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锅炉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启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炉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前检查</a:t>
                      </a:r>
                      <a:endParaRPr lang="en-US" altLang="zh-CN" sz="3600" b="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73" name="表格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036390"/>
              </p:ext>
            </p:extLst>
          </p:nvPr>
        </p:nvGraphicFramePr>
        <p:xfrm>
          <a:off x="1905" y="2096135"/>
          <a:ext cx="9143365" cy="45929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914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9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1、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按下控制柜门上程序复位按钮，等待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分钟左右，让程序控制器复位。</a:t>
                      </a:r>
                      <a:endParaRPr lang="en-US" altLang="zh-CN" sz="3000" dirty="0" smtClean="0">
                        <a:latin typeface="+mn-ea"/>
                        <a:ea typeface="+mn-ea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  2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3000" dirty="0" err="1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按下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锅炉运行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按钮，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程序进行燃气阀组检漏。</a:t>
                      </a:r>
                      <a:endParaRPr lang="en-US" altLang="zh-CN" sz="3000" dirty="0" smtClean="0">
                        <a:latin typeface="+mn-ea"/>
                        <a:ea typeface="+mn-ea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  3、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检漏完成后，程序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启动锅炉引风机，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并将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燃烧机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风门打开到最大，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进行炉膛吹扫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</a:p>
                    <a:p>
                      <a:pPr algn="l"/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4、吹扫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完成后关小风门，程序进行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自动点火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点火成功后先是小火运行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，再根据参数设定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自动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进行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PID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控制运行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若点火不成功则停鼓风机。</a:t>
                      </a:r>
                      <a:endParaRPr lang="en-US" altLang="zh-CN" sz="3000" dirty="0" smtClean="0">
                        <a:latin typeface="+mn-ea"/>
                        <a:ea typeface="+mn-ea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  5、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在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正常运行中，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控制程序会根据工艺要求的设定，自动进行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PID</a:t>
                      </a:r>
                      <a:r>
                        <a:rPr lang="zh-CN" altLang="en-US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控制运行</a:t>
                      </a:r>
                      <a:r>
                        <a:rPr lang="en-US" altLang="zh-CN" sz="3000" dirty="0" smtClean="0">
                          <a:latin typeface="+mn-ea"/>
                          <a:ea typeface="+mn-ea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32448"/>
              </p:ext>
            </p:extLst>
          </p:nvPr>
        </p:nvGraphicFramePr>
        <p:xfrm>
          <a:off x="1905" y="1300480"/>
          <a:ext cx="9142095" cy="79565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655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0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五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H-101</a:t>
                      </a:r>
                      <a:r>
                        <a:rPr lang="en-US" altLang="zh-CN" sz="36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锅炉</a:t>
                      </a:r>
                      <a:r>
                        <a:rPr lang="zh-CN" altLang="en-US" sz="3600" b="0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启炉程序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73" name="表格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905" y="2096135"/>
          <a:ext cx="9142095" cy="461327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914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3275">
                <a:tc>
                  <a:txBody>
                    <a:bodyPr/>
                    <a:lstStyle/>
                    <a:p>
                      <a:pPr algn="l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59750"/>
              </p:ext>
            </p:extLst>
          </p:nvPr>
        </p:nvGraphicFramePr>
        <p:xfrm>
          <a:off x="1905" y="1300480"/>
          <a:ext cx="9142095" cy="79565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655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0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六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H-101</a:t>
                      </a:r>
                      <a:r>
                        <a:rPr lang="en-US" altLang="zh-CN" sz="36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锅炉启炉程序</a:t>
                      </a:r>
                      <a:endParaRPr lang="en-US" altLang="zh-CN" sz="3600" b="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2096135"/>
            <a:ext cx="9144000" cy="461264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73" name="表格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905" y="2096135"/>
          <a:ext cx="9142095" cy="461327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914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3275">
                <a:tc>
                  <a:txBody>
                    <a:bodyPr/>
                    <a:lstStyle/>
                    <a:p>
                      <a:pPr algn="l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96392"/>
              </p:ext>
            </p:extLst>
          </p:nvPr>
        </p:nvGraphicFramePr>
        <p:xfrm>
          <a:off x="1905" y="1300480"/>
          <a:ext cx="9142095" cy="5486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0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七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H-101</a:t>
                      </a:r>
                      <a:r>
                        <a:rPr lang="en-US" altLang="zh-CN" sz="36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锅炉参数设置</a:t>
                      </a:r>
                      <a:endParaRPr lang="en-US" altLang="zh-CN" sz="3600" b="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1849120"/>
            <a:ext cx="9142095" cy="486029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>
            <a:off x="1440542" y="189594"/>
            <a:ext cx="7075715" cy="99417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zh-CN" b="1" dirty="0" smtClean="0">
                <a:latin typeface="+mj-ea"/>
                <a:cs typeface="Times New Roman" panose="02020603050405020304" charset="0"/>
                <a:sym typeface="+mn-ea"/>
              </a:rPr>
              <a:t>H-101</a:t>
            </a:r>
            <a:r>
              <a:rPr lang="zh-CN" altLang="en-US" b="1" dirty="0" smtClean="0">
                <a:latin typeface="+mj-ea"/>
                <a:cs typeface="Times New Roman" panose="02020603050405020304" charset="0"/>
                <a:sym typeface="+mn-ea"/>
              </a:rPr>
              <a:t>启炉程序及故障排除</a:t>
            </a:r>
          </a:p>
        </p:txBody>
      </p:sp>
      <p:graphicFrame>
        <p:nvGraphicFramePr>
          <p:cNvPr id="73" name="表格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905" y="1849120"/>
          <a:ext cx="9142095" cy="486029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914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0290">
                <a:tc>
                  <a:txBody>
                    <a:bodyPr/>
                    <a:lstStyle/>
                    <a:p>
                      <a:pPr algn="l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979486"/>
              </p:ext>
            </p:extLst>
          </p:nvPr>
        </p:nvGraphicFramePr>
        <p:xfrm>
          <a:off x="1905" y="1300480"/>
          <a:ext cx="9142095" cy="5486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600" b="0" u="none" strike="noStrike" kern="1200" cap="none" spc="0" baseline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八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H-101</a:t>
                      </a:r>
                      <a:r>
                        <a:rPr lang="en-US" altLang="zh-CN" sz="36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蒸汽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  <a:sym typeface="+mn-ea"/>
                        </a:rPr>
                        <a:t>锅炉报警代码</a:t>
                      </a:r>
                      <a:endParaRPr lang="en-US" altLang="zh-CN" sz="3600" b="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1849755"/>
            <a:ext cx="9142730" cy="486029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5eb366d-7f95-494a-bfc5-276db23a50eb}"/>
  <p:tag name="TABLE_ENDDRAG_ORIGIN_RECT" val="720*426"/>
  <p:tag name="TABLE_ENDDRAG_RECT" val="0*102*720*4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5eb366d-7f95-494a-bfc5-276db23a50eb}"/>
  <p:tag name="TABLE_ENDDRAG_ORIGIN_RECT" val="720*426"/>
  <p:tag name="TABLE_ENDDRAG_RECT" val="0*102*720*4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5eb366d-7f95-494a-bfc5-276db23a50eb}"/>
  <p:tag name="TABLE_ENDDRAG_ORIGIN_RECT" val="720*426"/>
  <p:tag name="TABLE_ENDDRAG_RECT" val="0*102*720*4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0157c2f-2792-408e-91f7-0b0f9f4b8a3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0157c2f-2792-408e-91f7-0b0f9f4b8a3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0157c2f-2792-408e-91f7-0b0f9f4b8a3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0157c2f-2792-408e-91f7-0b0f9f4b8a3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0157c2f-2792-408e-91f7-0b0f9f4b8a3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d4823b4-0a87-459f-a4b2-472f17386250}"/>
  <p:tag name="TABLE_ENDDRAG_ORIGIN_RECT" val="719*391"/>
  <p:tag name="TABLE_ENDDRAG_RECT" val="0*157*719*391"/>
</p:tagLst>
</file>

<file path=ppt/theme/theme1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3164</TotalTime>
  <Words>704</Words>
  <Application>Microsoft Office PowerPoint</Application>
  <PresentationFormat>全屏显示(4:3)</PresentationFormat>
  <Paragraphs>109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宋体</vt:lpstr>
      <vt:lpstr>微软雅黑</vt:lpstr>
      <vt:lpstr>微软雅黑 Light</vt:lpstr>
      <vt:lpstr>Arial</vt:lpstr>
      <vt:lpstr>Calibri</vt:lpstr>
      <vt:lpstr>Calibri Light</vt:lpstr>
      <vt:lpstr>Times New Roman</vt:lpstr>
      <vt:lpstr>2_Office 主题</vt:lpstr>
      <vt:lpstr>仪表技能培训 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  <vt:lpstr>H-101启炉程序及故障排除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元坝气田天然气储气调峰工程 项目部·综合组</dc:title>
  <dc:creator>wanshu lee</dc:creator>
  <cp:lastModifiedBy>杨军</cp:lastModifiedBy>
  <cp:revision>424</cp:revision>
  <dcterms:created xsi:type="dcterms:W3CDTF">2016-01-15T01:56:00Z</dcterms:created>
  <dcterms:modified xsi:type="dcterms:W3CDTF">2023-10-30T11:36:59Z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