
<file path=[Content_Types].xml><?xml version="1.0" encoding="utf-8"?>
<Types xmlns="http://schemas.openxmlformats.org/package/2006/content-types">
  <Default Extension="jpeg" ContentType="image/jpeg"/>
  <Default Extension="gif" ContentType="image/gi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3"/>
  </p:sldMasterIdLst>
  <p:notesMasterIdLst>
    <p:notesMasterId r:id="rId5"/>
  </p:notesMasterIdLst>
  <p:handoutMasterIdLst>
    <p:handoutMasterId r:id="rId46"/>
  </p:handoutMasterIdLst>
  <p:sldIdLst>
    <p:sldId id="1222" r:id="rId4"/>
    <p:sldId id="1223" r:id="rId6"/>
    <p:sldId id="1231" r:id="rId7"/>
    <p:sldId id="1174" r:id="rId8"/>
    <p:sldId id="1176" r:id="rId9"/>
    <p:sldId id="1180" r:id="rId10"/>
    <p:sldId id="1177" r:id="rId11"/>
    <p:sldId id="1178" r:id="rId12"/>
    <p:sldId id="1235" r:id="rId13"/>
    <p:sldId id="1298" r:id="rId14"/>
    <p:sldId id="1299" r:id="rId15"/>
    <p:sldId id="1300" r:id="rId16"/>
    <p:sldId id="1301" r:id="rId17"/>
    <p:sldId id="1302" r:id="rId18"/>
    <p:sldId id="1303" r:id="rId19"/>
    <p:sldId id="1304" r:id="rId20"/>
    <p:sldId id="1305" r:id="rId21"/>
    <p:sldId id="1306" r:id="rId22"/>
    <p:sldId id="1307" r:id="rId23"/>
    <p:sldId id="1308" r:id="rId24"/>
    <p:sldId id="1309" r:id="rId25"/>
    <p:sldId id="1310" r:id="rId26"/>
    <p:sldId id="1311" r:id="rId27"/>
    <p:sldId id="1312" r:id="rId28"/>
    <p:sldId id="1313" r:id="rId29"/>
    <p:sldId id="1314" r:id="rId30"/>
    <p:sldId id="1315" r:id="rId31"/>
    <p:sldId id="1316" r:id="rId32"/>
    <p:sldId id="1317" r:id="rId33"/>
    <p:sldId id="1318" r:id="rId34"/>
    <p:sldId id="1319" r:id="rId35"/>
    <p:sldId id="1320" r:id="rId36"/>
    <p:sldId id="1321" r:id="rId37"/>
    <p:sldId id="1322" r:id="rId38"/>
    <p:sldId id="1323" r:id="rId39"/>
    <p:sldId id="1324" r:id="rId40"/>
    <p:sldId id="1325" r:id="rId41"/>
    <p:sldId id="1326" r:id="rId42"/>
    <p:sldId id="1327" r:id="rId43"/>
    <p:sldId id="1293" r:id="rId44"/>
    <p:sldId id="1199" r:id="rId45"/>
  </p:sldIdLst>
  <p:sldSz cx="9144000" cy="5143500" type="screen16x9"/>
  <p:notesSz cx="6858000" cy="9144000"/>
  <p:custDataLst>
    <p:tags r:id="rId50"/>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EB003A"/>
    <a:srgbClr val="FC4361"/>
    <a:srgbClr val="C22209"/>
    <a:srgbClr val="020001"/>
    <a:srgbClr val="C0352A"/>
    <a:srgbClr val="A70602"/>
    <a:srgbClr val="FE4D67"/>
    <a:srgbClr val="DA251D"/>
    <a:srgbClr val="A7DDF5"/>
    <a:srgbClr val="386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11" autoAdjust="0"/>
    <p:restoredTop sz="94434" autoAdjust="0"/>
  </p:normalViewPr>
  <p:slideViewPr>
    <p:cSldViewPr snapToGrid="0">
      <p:cViewPr varScale="1">
        <p:scale>
          <a:sx n="92" d="100"/>
          <a:sy n="92" d="100"/>
        </p:scale>
        <p:origin x="-510" y="-96"/>
      </p:cViewPr>
      <p:guideLst>
        <p:guide orient="horz" pos="2078"/>
        <p:guide orient="horz" pos="1620"/>
        <p:guide pos="3946"/>
        <p:guide pos="498"/>
        <p:guide pos="7152"/>
        <p:guide pos="2893"/>
        <p:guide pos="434"/>
        <p:guide pos="5354"/>
      </p:guideLst>
    </p:cSldViewPr>
  </p:slideViewPr>
  <p:notesTextViewPr>
    <p:cViewPr>
      <p:scale>
        <a:sx n="1" d="1"/>
        <a:sy n="1" d="1"/>
      </p:scale>
      <p:origin x="0" y="0"/>
    </p:cViewPr>
  </p:notesTextViewPr>
  <p:sorterViewPr>
    <p:cViewPr>
      <p:scale>
        <a:sx n="64" d="100"/>
        <a:sy n="64" d="100"/>
      </p:scale>
      <p:origin x="0" y="27102"/>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0" Type="http://schemas.openxmlformats.org/officeDocument/2006/relationships/tags" Target="tags/tag1.xml"/><Relationship Id="rId5" Type="http://schemas.openxmlformats.org/officeDocument/2006/relationships/notesMaster" Target="notesMasters/notesMaster1.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istrator\Desktop\&#26032;&#24314;%20Microsoft%20Excel%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0"/>
          <c:dPt>
            <c:idx val="0"/>
            <c:bubble3D val="0"/>
            <c:spPr>
              <a:solidFill>
                <a:srgbClr val="FFC000"/>
              </a:solidFill>
              <a:ln w="19050">
                <a:solidFill>
                  <a:schemeClr val="lt1"/>
                </a:solidFill>
              </a:ln>
              <a:effectLst/>
            </c:spPr>
          </c:dPt>
          <c:dPt>
            <c:idx val="1"/>
            <c:bubble3D val="0"/>
            <c:spPr>
              <a:solidFill>
                <a:srgbClr val="C00000"/>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tx1"/>
                    </a:solidFill>
                    <a:latin typeface="+mn-lt"/>
                    <a:ea typeface="+mn-ea"/>
                    <a:cs typeface="+mn-cs"/>
                  </a:defRPr>
                </a:pPr>
              </a:p>
            </c:txP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'[新建 Microsoft Excel 工作表.xlsx]Sheet2'!$A$62:$A$63</c:f>
              <c:strCache>
                <c:ptCount val="2"/>
                <c:pt idx="0">
                  <c:v>生产</c:v>
                </c:pt>
                <c:pt idx="1">
                  <c:v>检维修</c:v>
                </c:pt>
              </c:strCache>
            </c:strRef>
          </c:cat>
          <c:val>
            <c:numRef>
              <c:f>'[新建 Microsoft Excel 工作表.xlsx]Sheet2'!$B$62:$B$63</c:f>
              <c:numCache>
                <c:formatCode>General</c:formatCode>
                <c:ptCount val="2"/>
                <c:pt idx="0">
                  <c:v>5</c:v>
                </c:pt>
                <c:pt idx="1">
                  <c:v>5</c:v>
                </c:pt>
              </c:numCache>
            </c:numRef>
          </c:val>
        </c:ser>
        <c:dLbls>
          <c:showLegendKey val="0"/>
          <c:showVal val="0"/>
          <c:showCatName val="0"/>
          <c:showSerName val="0"/>
          <c:showPercent val="0"/>
          <c:showBubbleSize val="0"/>
          <c:showLeaderLines val="1"/>
        </c:dLbls>
        <c:firstSliceAng val="0"/>
        <c:holeSize val="75"/>
      </c:doughnutChart>
    </c:plotArea>
    <c:legend>
      <c:legendPos val="b"/>
      <c:layout/>
      <c:overlay val="0"/>
      <c:spPr>
        <a:noFill/>
        <a:ln>
          <a:noFill/>
        </a:ln>
        <a:effectLst/>
      </c:spPr>
      <c:txPr>
        <a:bodyPr rot="0" spcFirstLastPara="1"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noFill/>
      <a:prstDash val="solid"/>
      <a:round/>
    </a:ln>
    <a:effectLst/>
  </c:spPr>
  <c:txPr>
    <a:bodyPr/>
    <a:lstStyle/>
    <a:p>
      <a:pPr>
        <a:defRPr lang="zh-CN"/>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1" y="1878806"/>
            <a:ext cx="3868340"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A3A5C8A-7AEA-40FD-91DD-F4877B532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66744-AF81-403C-807C-C00C0BA778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descr="qrcode_for_gh_a2da7ae020e0_258"/>
          <p:cNvPicPr>
            <a:picLocks noChangeAspect="1"/>
          </p:cNvPicPr>
          <p:nvPr userDrawn="1"/>
        </p:nvPicPr>
        <p:blipFill>
          <a:blip r:embed="rId2"/>
          <a:stretch>
            <a:fillRect/>
          </a:stretch>
        </p:blipFill>
        <p:spPr>
          <a:xfrm>
            <a:off x="8430895" y="4434840"/>
            <a:ext cx="715010" cy="715010"/>
          </a:xfrm>
          <a:prstGeom prst="rect">
            <a:avLst/>
          </a:prstGeom>
        </p:spPr>
      </p:pic>
      <p:pic>
        <p:nvPicPr>
          <p:cNvPr id="5" name="图片 4" descr="卡形3 副本(1)"/>
          <p:cNvPicPr>
            <a:picLocks noChangeAspect="1"/>
          </p:cNvPicPr>
          <p:nvPr userDrawn="1"/>
        </p:nvPicPr>
        <p:blipFill>
          <a:blip r:embed="rId3"/>
          <a:stretch>
            <a:fillRect/>
          </a:stretch>
        </p:blipFill>
        <p:spPr>
          <a:xfrm>
            <a:off x="1270" y="4434840"/>
            <a:ext cx="571500" cy="699135"/>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1" descr="qrcode_for_gh_a2da7ae020e0_258"/>
          <p:cNvPicPr>
            <a:picLocks noChangeAspect="1"/>
          </p:cNvPicPr>
          <p:nvPr userDrawn="1"/>
        </p:nvPicPr>
        <p:blipFill>
          <a:blip r:embed="rId2"/>
          <a:stretch>
            <a:fillRect/>
          </a:stretch>
        </p:blipFill>
        <p:spPr>
          <a:xfrm>
            <a:off x="8430895" y="4440555"/>
            <a:ext cx="715010" cy="715010"/>
          </a:xfrm>
          <a:prstGeom prst="rect">
            <a:avLst/>
          </a:prstGeom>
        </p:spPr>
      </p:pic>
      <p:pic>
        <p:nvPicPr>
          <p:cNvPr id="3" name="图片 2" descr="卡形3 副本(1)"/>
          <p:cNvPicPr>
            <a:picLocks noChangeAspect="1"/>
          </p:cNvPicPr>
          <p:nvPr userDrawn="1"/>
        </p:nvPicPr>
        <p:blipFill>
          <a:blip r:embed="rId3"/>
          <a:stretch>
            <a:fillRect/>
          </a:stretch>
        </p:blipFill>
        <p:spPr>
          <a:xfrm>
            <a:off x="1270" y="4440555"/>
            <a:ext cx="571500" cy="699135"/>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3.png"/><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5" Type="http://schemas.openxmlformats.org/officeDocument/2006/relationships/theme" Target="../theme/theme2.xml"/><Relationship Id="rId14" Type="http://schemas.openxmlformats.org/officeDocument/2006/relationships/image" Target="../media/image2.png"/><Relationship Id="rId13" Type="http://schemas.openxmlformats.org/officeDocument/2006/relationships/image" Target="../media/image1.jpeg"/><Relationship Id="rId12" Type="http://schemas.openxmlformats.org/officeDocument/2006/relationships/image" Target="../media/image3.png"/><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3A5C8A-7AEA-40FD-91DD-F4877B532368}"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EF66744-AF81-403C-807C-C00C0BA7783B}" type="slidenum">
              <a:rPr lang="zh-CN" altLang="en-US" smtClean="0"/>
            </a:fld>
            <a:endParaRPr lang="zh-CN" altLang="en-US"/>
          </a:p>
        </p:txBody>
      </p:sp>
      <p:pic>
        <p:nvPicPr>
          <p:cNvPr id="7" name="图片 6" descr="qrcode_for_gh_a2da7ae020e0_258"/>
          <p:cNvPicPr>
            <a:picLocks noChangeAspect="1"/>
          </p:cNvPicPr>
          <p:nvPr userDrawn="1"/>
        </p:nvPicPr>
        <p:blipFill>
          <a:blip r:embed="rId13"/>
          <a:stretch>
            <a:fillRect/>
          </a:stretch>
        </p:blipFill>
        <p:spPr>
          <a:xfrm>
            <a:off x="8430895" y="4440555"/>
            <a:ext cx="715010" cy="715010"/>
          </a:xfrm>
          <a:prstGeom prst="rect">
            <a:avLst/>
          </a:prstGeom>
        </p:spPr>
      </p:pic>
      <p:pic>
        <p:nvPicPr>
          <p:cNvPr id="8" name="图片 7" descr="卡形3 副本(1)"/>
          <p:cNvPicPr>
            <a:picLocks noChangeAspect="1"/>
          </p:cNvPicPr>
          <p:nvPr userDrawn="1"/>
        </p:nvPicPr>
        <p:blipFill>
          <a:blip r:embed="rId14"/>
          <a:stretch>
            <a:fillRect/>
          </a:stretch>
        </p:blipFill>
        <p:spPr>
          <a:xfrm>
            <a:off x="1270" y="4440555"/>
            <a:ext cx="571500" cy="699135"/>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8.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image" Target="../media/image11.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image" Target="../media/image24.GI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image" Target="../media/image11.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image" Target="../media/image2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36195"/>
            <a:ext cx="9167813" cy="5216366"/>
          </a:xfrm>
          <a:prstGeom prst="rect">
            <a:avLst/>
          </a:prstGeom>
        </p:spPr>
      </p:pic>
      <p:sp>
        <p:nvSpPr>
          <p:cNvPr id="2" name="矩形 1"/>
          <p:cNvSpPr/>
          <p:nvPr/>
        </p:nvSpPr>
        <p:spPr>
          <a:xfrm>
            <a:off x="0" y="2958906"/>
            <a:ext cx="9144000" cy="2008346"/>
          </a:xfrm>
          <a:prstGeom prst="rect">
            <a:avLst/>
          </a:prstGeom>
          <a:solidFill>
            <a:srgbClr val="D834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17" name="矩形 259"/>
          <p:cNvSpPr>
            <a:spLocks noChangeArrowheads="1"/>
          </p:cNvSpPr>
          <p:nvPr/>
        </p:nvSpPr>
        <p:spPr bwMode="auto">
          <a:xfrm>
            <a:off x="217170" y="3216275"/>
            <a:ext cx="9022080"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zh-CN" sz="4400" b="1" dirty="0">
                <a:solidFill>
                  <a:schemeClr val="bg1"/>
                </a:solidFill>
                <a:cs typeface="Arial" panose="020B0604020202020204" pitchFamily="34" charset="0"/>
              </a:rPr>
              <a:t>销售部充装站</a:t>
            </a:r>
            <a:r>
              <a:rPr lang="zh-CN" altLang="en-US" sz="4400" b="1" dirty="0">
                <a:solidFill>
                  <a:schemeClr val="bg1"/>
                </a:solidFill>
                <a:cs typeface="Arial" panose="020B0604020202020204" pitchFamily="34" charset="0"/>
              </a:rPr>
              <a:t>典型事故案例学习</a:t>
            </a:r>
            <a:endParaRPr lang="zh-CN" altLang="en-US" sz="4400" b="1" dirty="0">
              <a:solidFill>
                <a:schemeClr val="bg1"/>
              </a:solidFill>
              <a:cs typeface="Arial" panose="020B0604020202020204" pitchFamily="34" charset="0"/>
            </a:endParaRPr>
          </a:p>
        </p:txBody>
      </p:sp>
      <p:sp>
        <p:nvSpPr>
          <p:cNvPr id="18" name="矩形 259"/>
          <p:cNvSpPr>
            <a:spLocks noChangeArrowheads="1"/>
          </p:cNvSpPr>
          <p:nvPr/>
        </p:nvSpPr>
        <p:spPr bwMode="auto">
          <a:xfrm>
            <a:off x="2228586" y="4248229"/>
            <a:ext cx="4727787"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sz="2275" b="1" dirty="0">
                <a:solidFill>
                  <a:schemeClr val="bg1"/>
                </a:solidFill>
                <a:cs typeface="Arial" panose="020B0604020202020204" pitchFamily="34" charset="0"/>
                <a:sym typeface="+mn-ea"/>
              </a:rPr>
              <a:t>——国内十大火灾爆炸事故</a:t>
            </a:r>
            <a:endParaRPr lang="zh-CN" altLang="en-US" sz="2275" dirty="0">
              <a:solidFill>
                <a:schemeClr val="bg1"/>
              </a:solidFill>
              <a:cs typeface="Arial" panose="020B0604020202020204" pitchFamily="34" charset="0"/>
            </a:endParaRPr>
          </a:p>
        </p:txBody>
      </p:sp>
      <p:pic>
        <p:nvPicPr>
          <p:cNvPr id="10" name="纯音乐 - 阿兰蒂斯之恋 - aranjuez mon auour">
            <a:hlinkClick r:id="" action="ppaction://media"/>
          </p:cNvPr>
          <p:cNvPicPr>
            <a:picLocks noChangeAspect="1"/>
          </p:cNvPicPr>
          <p:nvPr>
            <a:audioFile r:link="rId2"/>
            <p:extLst>
              <p:ext uri="{DAA4B4D4-6D71-4841-9C94-3DE7FCFB9230}">
                <p14:media xmlns:p14="http://schemas.microsoft.com/office/powerpoint/2010/main" r:embed="rId3">
                  <p14:fade in="500.000000" out="500.000000"/>
                </p14:media>
              </p:ext>
            </p:extLst>
          </p:nvPr>
        </p:nvPicPr>
        <p:blipFill>
          <a:blip r:embed="rId4"/>
          <a:stretch>
            <a:fillRect/>
          </a:stretch>
        </p:blipFill>
        <p:spPr>
          <a:xfrm>
            <a:off x="-684584" y="44998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7"/>
                                        </p:tgtEl>
                                        <p:attrNameLst>
                                          <p:attrName>ppt_y</p:attrName>
                                        </p:attrNameLst>
                                      </p:cBhvr>
                                      <p:tavLst>
                                        <p:tav tm="0">
                                          <p:val>
                                            <p:strVal val="#ppt_y"/>
                                          </p:val>
                                        </p:tav>
                                        <p:tav tm="100000">
                                          <p:val>
                                            <p:strVal val="#ppt_y"/>
                                          </p:val>
                                        </p:tav>
                                      </p:tavLst>
                                    </p:anim>
                                    <p:anim calcmode="lin" valueType="num">
                                      <p:cBhvr>
                                        <p:cTn id="1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7"/>
                                        </p:tgtEl>
                                      </p:cBhvr>
                                    </p:animEffect>
                                  </p:childTnLst>
                                </p:cTn>
                              </p:par>
                            </p:childTnLst>
                          </p:cTn>
                        </p:par>
                        <p:par>
                          <p:cTn id="16" fill="hold">
                            <p:stCondLst>
                              <p:cond delay="1149"/>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17"/>
                                        </p:tgtEl>
                                      </p:cBhvr>
                                    </p:animEffect>
                                    <p:animScale>
                                      <p:cBhvr>
                                        <p:cTn id="19" dur="250" autoRev="1" fill="hold"/>
                                        <p:tgtEl>
                                          <p:spTgt spid="17"/>
                                        </p:tgtEl>
                                      </p:cBhvr>
                                      <p:by x="105000" y="105000"/>
                                    </p:animScale>
                                  </p:childTnLst>
                                </p:cTn>
                              </p:par>
                            </p:childTnLst>
                          </p:cTn>
                        </p:par>
                        <p:par>
                          <p:cTn id="20" fill="hold">
                            <p:stCondLst>
                              <p:cond delay="1649"/>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10"/>
                </p:tgtEl>
              </p:cMediaNode>
            </p:audio>
          </p:childTnLst>
        </p:cTn>
      </p:par>
    </p:tnLst>
    <p:bldLst>
      <p:bldP spid="2" grpId="0" bldLvl="0" animBg="1"/>
      <p:bldP spid="17" grpId="0"/>
      <p:bldP spid="17" grpId="1"/>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3669665" y="1167765"/>
            <a:ext cx="5133340" cy="3138170"/>
          </a:xfrm>
          <a:prstGeom prst="rect">
            <a:avLst/>
          </a:prstGeom>
          <a:noFill/>
          <a:ln w="9525">
            <a:noFill/>
          </a:ln>
        </p:spPr>
        <p:txBody>
          <a:bodyPr wrap="square">
            <a:spAutoFit/>
          </a:bodyPr>
          <a:p>
            <a:pPr indent="0" algn="ctr">
              <a:lnSpc>
                <a:spcPct val="150000"/>
              </a:lnSpc>
            </a:pPr>
            <a:r>
              <a:rPr lang="zh-CN" sz="2200" b="1">
                <a:latin typeface="方正兰亭细黑_GBK" panose="02000000000000000000" charset="-122"/>
                <a:ea typeface="方正兰亭细黑_GBK" panose="02000000000000000000" charset="-122"/>
                <a:cs typeface="方正兰亭细黑_GBK" panose="02000000000000000000" charset="-122"/>
              </a:rPr>
              <a:t>关键词：</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【检维修</a:t>
            </a:r>
            <a:r>
              <a:rPr lang="en-US"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  </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违规动火</a:t>
            </a:r>
            <a:r>
              <a:rPr lang="en-US"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  </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闪爆】</a:t>
            </a:r>
            <a:endPar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endParaRPr>
          </a:p>
          <a:p>
            <a:pPr indent="0" algn="l">
              <a:lnSpc>
                <a:spcPct val="150000"/>
              </a:lnSpc>
            </a:pPr>
            <a:r>
              <a:rPr lang="zh-CN" sz="2200" b="0">
                <a:latin typeface="方正兰亭细黑_GBK" panose="02000000000000000000" charset="-122"/>
                <a:ea typeface="方正兰亭细黑_GBK" panose="02000000000000000000" charset="-122"/>
                <a:cs typeface="方正兰亭细黑_GBK" panose="02000000000000000000" charset="-122"/>
              </a:rPr>
              <a:t>2018年1月24日11时20分左右，新疆吐鲁番市恒泽煤化有限公司在对改质沥青高位槽油气回收管道进行检维修作业时发生闪爆，事故造成</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3人</a:t>
            </a:r>
            <a:r>
              <a:rPr lang="zh-CN" sz="2200" b="0">
                <a:latin typeface="方正兰亭细黑_GBK" panose="02000000000000000000" charset="-122"/>
                <a:ea typeface="方正兰亭细黑_GBK" panose="02000000000000000000" charset="-122"/>
                <a:cs typeface="方正兰亭细黑_GBK" panose="02000000000000000000" charset="-122"/>
              </a:rPr>
              <a:t>死亡，</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1人</a:t>
            </a:r>
            <a:r>
              <a:rPr lang="zh-CN" sz="2200" b="0">
                <a:latin typeface="方正兰亭细黑_GBK" panose="02000000000000000000" charset="-122"/>
                <a:ea typeface="方正兰亭细黑_GBK" panose="02000000000000000000" charset="-122"/>
                <a:cs typeface="方正兰亭细黑_GBK" panose="02000000000000000000" charset="-122"/>
              </a:rPr>
              <a:t>重伤。</a:t>
            </a:r>
            <a:endParaRPr lang="zh-CN" altLang="en-US" sz="220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690452" y="339142"/>
            <a:ext cx="8210550" cy="460375"/>
          </a:xfrm>
          <a:prstGeom prst="rect">
            <a:avLst/>
          </a:prstGeom>
        </p:spPr>
        <p:txBody>
          <a:bodyPr wrap="none">
            <a:spAutoFit/>
          </a:bodyPr>
          <a:p>
            <a:pPr algn="l"/>
            <a:r>
              <a:rPr lang="en-US"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a:t>
            </a:r>
            <a:r>
              <a:rPr lang="zh-CN"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10  新疆吐鲁番市恒泽煤化有限公司“1•24”闪爆事故</a:t>
            </a:r>
            <a:endParaRPr lang="zh-CN" altLang="en-US" sz="2400" b="1" dirty="0">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pic>
        <p:nvPicPr>
          <p:cNvPr id="14340" name="图片 8" descr="C:\Users\an\Desktop\5月29日专题会议\IMG_989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229870" y="1445895"/>
            <a:ext cx="3155315" cy="25825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descr="461a032353f8484ebd151a54b24f07c4"/>
          <p:cNvPicPr>
            <a:picLocks noChangeAspect="1"/>
          </p:cNvPicPr>
          <p:nvPr/>
        </p:nvPicPr>
        <p:blipFill>
          <a:blip r:embed="rId1"/>
          <a:stretch>
            <a:fillRect/>
          </a:stretch>
        </p:blipFill>
        <p:spPr>
          <a:xfrm>
            <a:off x="723265" y="976630"/>
            <a:ext cx="3050540" cy="2961640"/>
          </a:xfrm>
          <a:prstGeom prst="rect">
            <a:avLst/>
          </a:prstGeom>
        </p:spPr>
      </p:pic>
      <p:sp>
        <p:nvSpPr>
          <p:cNvPr id="4" name="原创设计师QQ598969553          _4"/>
          <p:cNvSpPr/>
          <p:nvPr/>
        </p:nvSpPr>
        <p:spPr>
          <a:xfrm>
            <a:off x="1802339" y="3661341"/>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802130" y="3662680"/>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闪爆</a:t>
            </a:r>
            <a:endParaRPr lang="zh-CN" altLang="en-US" sz="1200" dirty="0">
              <a:solidFill>
                <a:schemeClr val="bg1"/>
              </a:solidFill>
              <a:cs typeface="+mn-ea"/>
              <a:sym typeface="+mn-lt"/>
            </a:endParaRPr>
          </a:p>
        </p:txBody>
      </p:sp>
      <p:sp>
        <p:nvSpPr>
          <p:cNvPr id="6" name="原创设计师QQ598969553          _6"/>
          <p:cNvSpPr txBox="1"/>
          <p:nvPr/>
        </p:nvSpPr>
        <p:spPr>
          <a:xfrm>
            <a:off x="4114800" y="715645"/>
            <a:ext cx="4473575" cy="4154170"/>
          </a:xfrm>
          <a:prstGeom prst="rect">
            <a:avLst/>
          </a:prstGeom>
          <a:noFill/>
        </p:spPr>
        <p:txBody>
          <a:bodyPr wrap="square" rtlCol="0">
            <a:spAutoFit/>
          </a:bodyPr>
          <a:lstStyle/>
          <a:p>
            <a:pPr indent="0">
              <a:lnSpc>
                <a:spcPct val="200000"/>
              </a:lnSpc>
            </a:pPr>
            <a:r>
              <a:rPr lang="zh-CN" sz="2200" b="1">
                <a:latin typeface="方正兰亭细黑_GBK" panose="02000000000000000000" charset="-122"/>
                <a:ea typeface="方正兰亭细黑_GBK" panose="02000000000000000000" charset="-122"/>
                <a:cs typeface="方正兰亭细黑_GBK" panose="02000000000000000000" charset="-122"/>
                <a:sym typeface="+mn-ea"/>
              </a:rPr>
              <a:t>事故直接原因：</a:t>
            </a:r>
            <a:r>
              <a:rPr lang="zh-CN" sz="2200">
                <a:latin typeface="方正兰亭细黑_GBK" panose="02000000000000000000" charset="-122"/>
                <a:ea typeface="方正兰亭细黑_GBK" panose="02000000000000000000" charset="-122"/>
                <a:cs typeface="方正兰亭细黑_GBK" panose="02000000000000000000" charset="-122"/>
                <a:sym typeface="+mn-ea"/>
              </a:rPr>
              <a:t>有关作业人员严重</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违规操作</a:t>
            </a:r>
            <a:r>
              <a:rPr lang="zh-CN" sz="2200">
                <a:latin typeface="方正兰亭细黑_GBK" panose="02000000000000000000" charset="-122"/>
                <a:ea typeface="方正兰亭细黑_GBK" panose="02000000000000000000" charset="-122"/>
                <a:cs typeface="方正兰亭细黑_GBK" panose="02000000000000000000" charset="-122"/>
                <a:sym typeface="+mn-ea"/>
              </a:rPr>
              <a:t>，在没有取得动火许可证、没有采取安全措施和监管人员未到位情况下擅自</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违章使用明火烘烤法兰螺丝</a:t>
            </a:r>
            <a:r>
              <a:rPr lang="zh-CN" sz="2200">
                <a:latin typeface="方正兰亭细黑_GBK" panose="02000000000000000000" charset="-122"/>
                <a:ea typeface="方正兰亭细黑_GBK" panose="02000000000000000000" charset="-122"/>
                <a:cs typeface="方正兰亭细黑_GBK" panose="02000000000000000000" charset="-122"/>
                <a:sym typeface="+mn-ea"/>
              </a:rPr>
              <a:t>，引发沥青高位槽内部的挥发性</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可燃气体闪爆</a:t>
            </a:r>
            <a:r>
              <a:rPr lang="zh-CN" sz="2200">
                <a:latin typeface="方正兰亭细黑_GBK" panose="02000000000000000000" charset="-122"/>
                <a:ea typeface="方正兰亭细黑_GBK" panose="02000000000000000000" charset="-122"/>
                <a:cs typeface="方正兰亭细黑_GBK" panose="02000000000000000000" charset="-122"/>
                <a:sym typeface="+mn-ea"/>
              </a:rPr>
              <a:t>。</a:t>
            </a:r>
            <a:endParaRPr lang="en-US" altLang="zh-CN" sz="2200" dirty="0">
              <a:solidFill>
                <a:schemeClr val="tx2"/>
              </a:solidFill>
              <a:cs typeface="+mn-ea"/>
              <a:sym typeface="+mn-lt"/>
            </a:endParaRPr>
          </a:p>
        </p:txBody>
      </p:sp>
      <p:sp>
        <p:nvSpPr>
          <p:cNvPr id="2" name="矩形 1"/>
          <p:cNvSpPr/>
          <p:nvPr userDrawn="1"/>
        </p:nvSpPr>
        <p:spPr>
          <a:xfrm>
            <a:off x="690452" y="339142"/>
            <a:ext cx="8210550" cy="460375"/>
          </a:xfrm>
          <a:prstGeom prst="rect">
            <a:avLst/>
          </a:prstGeom>
        </p:spPr>
        <p:txBody>
          <a:bodyPr wrap="none">
            <a:spAutoFit/>
          </a:bodyPr>
          <a:p>
            <a:pPr algn="l"/>
            <a:r>
              <a:rPr lang="en-US"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a:t>
            </a:r>
            <a:r>
              <a:rPr lang="zh-CN"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10  新疆吐鲁番市恒泽煤化有限公司“1•24”闪爆事故</a:t>
            </a:r>
            <a:endParaRPr lang="zh-CN" altLang="en-US" sz="2400" b="1" dirty="0">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3" name="矩形 2"/>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 name="文本框 129"/>
          <p:cNvSpPr txBox="1"/>
          <p:nvPr/>
        </p:nvSpPr>
        <p:spPr>
          <a:xfrm>
            <a:off x="1093470" y="171069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804545" y="1621155"/>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183255" y="162560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729355" y="162242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236085" y="162560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742180" y="162814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248910" y="163131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725160" y="163131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271260" y="162814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777990" y="163131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284085" y="163385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五角星 30"/>
          <p:cNvSpPr/>
          <p:nvPr/>
        </p:nvSpPr>
        <p:spPr>
          <a:xfrm>
            <a:off x="7790815" y="163703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127125" y="250317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838200" y="2413635"/>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093470" y="335216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804545" y="3262630"/>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223260" y="24085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769360" y="24053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276090" y="24085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782185" y="241109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288915" y="241427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765165" y="241427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311265" y="241109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五角星 58"/>
          <p:cNvSpPr/>
          <p:nvPr/>
        </p:nvSpPr>
        <p:spPr>
          <a:xfrm>
            <a:off x="6817995" y="241427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五角星 59"/>
          <p:cNvSpPr/>
          <p:nvPr/>
        </p:nvSpPr>
        <p:spPr>
          <a:xfrm>
            <a:off x="7324090" y="241681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830820" y="241998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263265" y="32575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809365" y="325437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316095" y="32575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822190" y="326009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328920" y="32632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805170" y="326326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351270" y="326009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五角星 68"/>
          <p:cNvSpPr/>
          <p:nvPr/>
        </p:nvSpPr>
        <p:spPr>
          <a:xfrm>
            <a:off x="6858000" y="326326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五角星 69"/>
          <p:cNvSpPr/>
          <p:nvPr/>
        </p:nvSpPr>
        <p:spPr>
          <a:xfrm>
            <a:off x="7364095" y="326580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五角星 70"/>
          <p:cNvSpPr/>
          <p:nvPr/>
        </p:nvSpPr>
        <p:spPr>
          <a:xfrm>
            <a:off x="7870825" y="326898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userDrawn="1"/>
        </p:nvSpPr>
        <p:spPr>
          <a:xfrm>
            <a:off x="690452" y="339142"/>
            <a:ext cx="8210550" cy="460375"/>
          </a:xfrm>
          <a:prstGeom prst="rect">
            <a:avLst/>
          </a:prstGeom>
        </p:spPr>
        <p:txBody>
          <a:bodyPr wrap="none">
            <a:spAutoFit/>
          </a:bodyPr>
          <a:p>
            <a:pPr algn="l"/>
            <a:r>
              <a:rPr lang="en-US"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a:t>
            </a:r>
            <a:r>
              <a:rPr lang="zh-CN"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10  新疆吐鲁番市恒泽煤化有限公司“1•24”闪爆事故</a:t>
            </a:r>
            <a:endParaRPr lang="zh-CN" altLang="en-US" sz="2400" b="1" dirty="0">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3437255" y="845185"/>
            <a:ext cx="5284470" cy="4154170"/>
          </a:xfrm>
          <a:prstGeom prst="rect">
            <a:avLst/>
          </a:prstGeom>
          <a:noFill/>
          <a:ln w="9525">
            <a:noFill/>
          </a:ln>
        </p:spPr>
        <p:txBody>
          <a:bodyPr wrap="square">
            <a:spAutoFit/>
          </a:bodyPr>
          <a:p>
            <a:pPr indent="0" algn="ctr">
              <a:lnSpc>
                <a:spcPct val="150000"/>
              </a:lnSpc>
            </a:pPr>
            <a:r>
              <a:rPr sz="2200" b="1">
                <a:latin typeface="方正兰亭细黑_GBK" panose="02000000000000000000" charset="-122"/>
                <a:ea typeface="方正兰亭细黑_GBK" panose="02000000000000000000" charset="-122"/>
                <a:cs typeface="方正兰亭细黑_GBK" panose="02000000000000000000" charset="-122"/>
              </a:rPr>
              <a:t>关键词：</a:t>
            </a:r>
            <a:r>
              <a:rPr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【污水储罐  承包商  检维修】</a:t>
            </a:r>
            <a:endParaRPr sz="2200" b="1">
              <a:solidFill>
                <a:srgbClr val="C00000"/>
              </a:solidFill>
              <a:latin typeface="方正兰亭细黑_GBK" panose="02000000000000000000" charset="-122"/>
              <a:ea typeface="方正兰亭细黑_GBK" panose="02000000000000000000" charset="-122"/>
              <a:cs typeface="方正兰亭细黑_GBK" panose="02000000000000000000" charset="-122"/>
            </a:endParaRPr>
          </a:p>
          <a:p>
            <a:pPr indent="0" algn="l">
              <a:lnSpc>
                <a:spcPct val="150000"/>
              </a:lnSpc>
            </a:pPr>
            <a:r>
              <a:rPr lang="zh-CN" sz="2200" b="0">
                <a:latin typeface="方正兰亭细黑_GBK" panose="02000000000000000000" charset="-122"/>
                <a:ea typeface="方正兰亭细黑_GBK" panose="02000000000000000000" charset="-122"/>
                <a:cs typeface="方正兰亭细黑_GBK" panose="02000000000000000000" charset="-122"/>
              </a:rPr>
              <a:t>2018年3月1日12时20分，迁安市天良建筑机电安装工程有限公司在其承包的唐山华熠实业股份有限公司苯加氢车间酸性污水暂存罐管道改造作业过程中发生爆燃引发火灾事故，造成4人死亡，1人受伤，直接经济损失约537.25万元。</a:t>
            </a:r>
            <a:endParaRPr lang="zh-CN" sz="2200" b="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345012" y="280722"/>
            <a:ext cx="863473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NO.9  河北唐山华熠实业股份有限公司“3·1”较大火灾事故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298953" y="21963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
        <p:nvSpPr>
          <p:cNvPr id="2" name="文本框 1"/>
          <p:cNvSpPr txBox="1"/>
          <p:nvPr/>
        </p:nvSpPr>
        <p:spPr>
          <a:xfrm>
            <a:off x="2032000" y="-130492"/>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pic>
        <p:nvPicPr>
          <p:cNvPr id="3" name="图片 2"/>
          <p:cNvPicPr/>
          <p:nvPr/>
        </p:nvPicPr>
        <p:blipFill>
          <a:blip r:embed="rId1"/>
          <a:stretch>
            <a:fillRect/>
          </a:stretch>
        </p:blipFill>
        <p:spPr>
          <a:xfrm>
            <a:off x="344805" y="1706880"/>
            <a:ext cx="2949575" cy="2713990"/>
          </a:xfrm>
          <a:prstGeom prst="rect">
            <a:avLst/>
          </a:prstGeom>
          <a:noFill/>
          <a:ln w="9525">
            <a:noFill/>
          </a:ln>
        </p:spPr>
      </p:pic>
      <p:sp>
        <p:nvSpPr>
          <p:cNvPr id="101" name="文本框 100"/>
          <p:cNvSpPr txBox="1"/>
          <p:nvPr/>
        </p:nvSpPr>
        <p:spPr>
          <a:xfrm>
            <a:off x="2032000" y="2566988"/>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457200" y="1081405"/>
            <a:ext cx="3190875" cy="3195320"/>
          </a:xfrm>
          <a:prstGeom prst="rect">
            <a:avLst/>
          </a:prstGeom>
          <a:noFill/>
          <a:ln w="9525">
            <a:noFill/>
          </a:ln>
        </p:spPr>
      </p:pic>
      <p:sp>
        <p:nvSpPr>
          <p:cNvPr id="4" name="原创设计师QQ598969553          _4"/>
          <p:cNvSpPr/>
          <p:nvPr/>
        </p:nvSpPr>
        <p:spPr>
          <a:xfrm>
            <a:off x="1598504" y="3999796"/>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598295" y="4001135"/>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爆燃</a:t>
            </a:r>
            <a:endParaRPr lang="zh-CN" altLang="en-US" sz="1200" dirty="0">
              <a:solidFill>
                <a:schemeClr val="bg1"/>
              </a:solidFill>
              <a:cs typeface="+mn-ea"/>
              <a:sym typeface="+mn-lt"/>
            </a:endParaRPr>
          </a:p>
        </p:txBody>
      </p:sp>
      <p:sp>
        <p:nvSpPr>
          <p:cNvPr id="6" name="原创设计师QQ598969553          _6"/>
          <p:cNvSpPr txBox="1"/>
          <p:nvPr/>
        </p:nvSpPr>
        <p:spPr>
          <a:xfrm>
            <a:off x="4025900" y="1018540"/>
            <a:ext cx="4473575" cy="3476625"/>
          </a:xfrm>
          <a:prstGeom prst="rect">
            <a:avLst/>
          </a:prstGeom>
          <a:noFill/>
        </p:spPr>
        <p:txBody>
          <a:bodyPr wrap="square" rtlCol="0">
            <a:spAutoFit/>
          </a:bodyPr>
          <a:lstStyle/>
          <a:p>
            <a:pPr indent="0">
              <a:lnSpc>
                <a:spcPct val="200000"/>
              </a:lnSpc>
            </a:pPr>
            <a:r>
              <a:rPr lang="zh-CN" sz="2200" b="1">
                <a:latin typeface="方正兰亭细黑_GBK" panose="02000000000000000000" charset="-122"/>
                <a:ea typeface="方正兰亭细黑_GBK" panose="02000000000000000000" charset="-122"/>
                <a:cs typeface="方正兰亭细黑_GBK" panose="02000000000000000000" charset="-122"/>
                <a:sym typeface="+mn-ea"/>
              </a:rPr>
              <a:t>事故直接原因：</a:t>
            </a:r>
            <a:r>
              <a:rPr lang="zh-CN" sz="2200">
                <a:latin typeface="方正兰亭细黑_GBK" panose="02000000000000000000" charset="-122"/>
                <a:ea typeface="方正兰亭细黑_GBK" panose="02000000000000000000" charset="-122"/>
                <a:cs typeface="方正兰亭细黑_GBK" panose="02000000000000000000" charset="-122"/>
                <a:sym typeface="+mn-ea"/>
              </a:rPr>
              <a:t>作业人员拆除酸性污水暂存罐罐顶备用口盲板后，</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未采取封闭措施</a:t>
            </a:r>
            <a:r>
              <a:rPr lang="zh-CN" sz="2200">
                <a:latin typeface="方正兰亭细黑_GBK" panose="02000000000000000000" charset="-122"/>
                <a:ea typeface="方正兰亭细黑_GBK" panose="02000000000000000000" charset="-122"/>
                <a:cs typeface="方正兰亭细黑_GBK" panose="02000000000000000000" charset="-122"/>
                <a:sym typeface="+mn-ea"/>
              </a:rPr>
              <a:t>，因</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工具碰撞产生火花</a:t>
            </a:r>
            <a:r>
              <a:rPr lang="zh-CN" sz="2200">
                <a:latin typeface="方正兰亭细黑_GBK" panose="02000000000000000000" charset="-122"/>
                <a:ea typeface="方正兰亭细黑_GBK" panose="02000000000000000000" charset="-122"/>
                <a:cs typeface="方正兰亭细黑_GBK" panose="02000000000000000000" charset="-122"/>
                <a:sym typeface="+mn-ea"/>
              </a:rPr>
              <a:t>，引起从备用口逸出的和罐内的</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爆炸性气体爆燃</a:t>
            </a:r>
            <a:r>
              <a:rPr lang="zh-CN" sz="2200">
                <a:latin typeface="方正兰亭细黑_GBK" panose="02000000000000000000" charset="-122"/>
                <a:ea typeface="方正兰亭细黑_GBK" panose="02000000000000000000" charset="-122"/>
                <a:cs typeface="方正兰亭细黑_GBK" panose="02000000000000000000" charset="-122"/>
                <a:sym typeface="+mn-ea"/>
              </a:rPr>
              <a:t>发生着火。</a:t>
            </a:r>
            <a:endParaRPr lang="zh-CN" sz="2200">
              <a:latin typeface="方正兰亭细黑_GBK" panose="02000000000000000000" charset="-122"/>
              <a:ea typeface="方正兰亭细黑_GBK" panose="02000000000000000000" charset="-122"/>
              <a:cs typeface="方正兰亭细黑_GBK" panose="02000000000000000000" charset="-122"/>
              <a:sym typeface="+mn-ea"/>
            </a:endParaRPr>
          </a:p>
        </p:txBody>
      </p:sp>
      <p:sp>
        <p:nvSpPr>
          <p:cNvPr id="8" name="矩形 7"/>
          <p:cNvSpPr/>
          <p:nvPr userDrawn="1"/>
        </p:nvSpPr>
        <p:spPr>
          <a:xfrm>
            <a:off x="345012" y="280722"/>
            <a:ext cx="863473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NO.9  河北唐山华熠实业股份有限公司“3·1”较大火灾事故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9" name="矩形 8"/>
          <p:cNvSpPr/>
          <p:nvPr userDrawn="1"/>
        </p:nvSpPr>
        <p:spPr>
          <a:xfrm flipH="1">
            <a:off x="298953" y="21963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 name="文本框 129"/>
          <p:cNvSpPr txBox="1"/>
          <p:nvPr/>
        </p:nvSpPr>
        <p:spPr>
          <a:xfrm>
            <a:off x="1082675" y="177419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793750" y="1684655"/>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172460" y="168910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718560" y="168592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225290" y="168910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731385" y="169164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238115" y="169481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714365" y="169481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260465" y="169164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767195" y="169481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273290" y="169735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五角星 30"/>
          <p:cNvSpPr/>
          <p:nvPr/>
        </p:nvSpPr>
        <p:spPr>
          <a:xfrm>
            <a:off x="7780020" y="170053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116330" y="256667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827405" y="2477135"/>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082675" y="341566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793750" y="3326130"/>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212465" y="24720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758565" y="24688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265295" y="24720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771390" y="247459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278120" y="247777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754370" y="247777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300470" y="247459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五角星 58"/>
          <p:cNvSpPr/>
          <p:nvPr/>
        </p:nvSpPr>
        <p:spPr>
          <a:xfrm>
            <a:off x="6807200" y="247777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五角星 59"/>
          <p:cNvSpPr/>
          <p:nvPr/>
        </p:nvSpPr>
        <p:spPr>
          <a:xfrm>
            <a:off x="7313295" y="248031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820025" y="248348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252470" y="33210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798570" y="331787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305300" y="33210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811395" y="332359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318125" y="33267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794375" y="332676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340475" y="332359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五角星 68"/>
          <p:cNvSpPr/>
          <p:nvPr/>
        </p:nvSpPr>
        <p:spPr>
          <a:xfrm>
            <a:off x="6847205" y="332676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五角星 69"/>
          <p:cNvSpPr/>
          <p:nvPr/>
        </p:nvSpPr>
        <p:spPr>
          <a:xfrm>
            <a:off x="7353300" y="332930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五角星 70"/>
          <p:cNvSpPr/>
          <p:nvPr/>
        </p:nvSpPr>
        <p:spPr>
          <a:xfrm>
            <a:off x="7860030" y="333248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userDrawn="1"/>
        </p:nvSpPr>
        <p:spPr>
          <a:xfrm>
            <a:off x="345012" y="280722"/>
            <a:ext cx="863473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NO.9  河北唐山华熠实业股份有限公司“3·1”较大火灾事故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3" name="矩形 2"/>
          <p:cNvSpPr/>
          <p:nvPr userDrawn="1"/>
        </p:nvSpPr>
        <p:spPr>
          <a:xfrm flipH="1">
            <a:off x="298953" y="21963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3122295" y="1089025"/>
            <a:ext cx="5908675" cy="3646170"/>
          </a:xfrm>
          <a:prstGeom prst="rect">
            <a:avLst/>
          </a:prstGeom>
          <a:noFill/>
          <a:ln w="9525">
            <a:noFill/>
          </a:ln>
        </p:spPr>
        <p:txBody>
          <a:bodyPr wrap="square">
            <a:spAutoFit/>
          </a:bodyPr>
          <a:p>
            <a:pPr indent="0" algn="ctr">
              <a:lnSpc>
                <a:spcPct val="150000"/>
              </a:lnSpc>
            </a:pPr>
            <a:r>
              <a:rPr sz="2200" b="1">
                <a:latin typeface="方正兰亭细黑_GBK" panose="02000000000000000000" charset="-122"/>
                <a:ea typeface="方正兰亭细黑_GBK" panose="02000000000000000000" charset="-122"/>
                <a:cs typeface="方正兰亭细黑_GBK" panose="02000000000000000000" charset="-122"/>
              </a:rPr>
              <a:t>关键词：</a:t>
            </a:r>
            <a:r>
              <a:rPr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【非法生产  反应失控  四甲基硅烷】</a:t>
            </a:r>
            <a:endParaRPr sz="2200" b="1">
              <a:solidFill>
                <a:srgbClr val="C00000"/>
              </a:solidFill>
              <a:latin typeface="方正兰亭细黑_GBK" panose="02000000000000000000" charset="-122"/>
              <a:ea typeface="方正兰亭细黑_GBK" panose="02000000000000000000" charset="-122"/>
              <a:cs typeface="方正兰亭细黑_GBK" panose="02000000000000000000" charset="-122"/>
            </a:endParaRPr>
          </a:p>
          <a:p>
            <a:pPr indent="0">
              <a:lnSpc>
                <a:spcPct val="150000"/>
              </a:lnSpc>
            </a:pPr>
            <a:r>
              <a:rPr lang="zh-CN" sz="2200" b="0">
                <a:latin typeface="方正兰亭细黑_GBK" panose="02000000000000000000" charset="-122"/>
                <a:ea typeface="方正兰亭细黑_GBK" panose="02000000000000000000" charset="-122"/>
                <a:cs typeface="方正兰亭细黑_GBK" panose="02000000000000000000" charset="-122"/>
              </a:rPr>
              <a:t>2018年2月3日上午10时51分左右，位于山东省临沂市临沭县经济开发区化工园区的临沂市金山化工有限公司（以下简称金山化工公司）苯甲醛生产车间发生较大爆燃事故，造成</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5人</a:t>
            </a:r>
            <a:r>
              <a:rPr lang="zh-CN" sz="2200" b="0">
                <a:latin typeface="方正兰亭细黑_GBK" panose="02000000000000000000" charset="-122"/>
                <a:ea typeface="方正兰亭细黑_GBK" panose="02000000000000000000" charset="-122"/>
                <a:cs typeface="方正兰亭细黑_GBK" panose="02000000000000000000" charset="-122"/>
              </a:rPr>
              <a:t>死亡，</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5人</a:t>
            </a:r>
            <a:r>
              <a:rPr lang="zh-CN" sz="2200" b="0">
                <a:latin typeface="方正兰亭细黑_GBK" panose="02000000000000000000" charset="-122"/>
                <a:ea typeface="方正兰亭细黑_GBK" panose="02000000000000000000" charset="-122"/>
                <a:cs typeface="方正兰亭细黑_GBK" panose="02000000000000000000" charset="-122"/>
              </a:rPr>
              <a:t>受伤，直接经济损失</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1770余万元</a:t>
            </a:r>
            <a:r>
              <a:rPr lang="zh-CN" sz="2200" b="0">
                <a:latin typeface="方正兰亭细黑_GBK" panose="02000000000000000000" charset="-122"/>
                <a:ea typeface="方正兰亭细黑_GBK" panose="02000000000000000000" charset="-122"/>
                <a:cs typeface="方正兰亭细黑_GBK" panose="02000000000000000000" charset="-122"/>
              </a:rPr>
              <a:t>。</a:t>
            </a:r>
            <a:endParaRPr lang="zh-CN" sz="2200" b="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736172" y="354382"/>
            <a:ext cx="772795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NO.8  临沂市金山化工有限公司“2·3”较大爆燃事故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
        <p:nvSpPr>
          <p:cNvPr id="2" name="文本框 1"/>
          <p:cNvSpPr txBox="1"/>
          <p:nvPr/>
        </p:nvSpPr>
        <p:spPr>
          <a:xfrm>
            <a:off x="2032000" y="-130492"/>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pic>
        <p:nvPicPr>
          <p:cNvPr id="17415" name="Picture 5" descr="209461638"/>
          <p:cNvPicPr>
            <a:picLocks noChangeAspect="1" noChangeArrowheads="1"/>
          </p:cNvPicPr>
          <p:nvPr/>
        </p:nvPicPr>
        <p:blipFill>
          <a:blip r:embed="rId1" cstate="print">
            <a:extLst>
              <a:ext uri="{28A0092B-C50C-407E-A947-70E740481C1C}">
                <a14:useLocalDpi xmlns:a14="http://schemas.microsoft.com/office/drawing/2010/main" val="0"/>
              </a:ext>
            </a:extLst>
          </a:blip>
          <a:srcRect l="19830" t="13811" r="19263" b="35197"/>
          <a:stretch>
            <a:fillRect/>
          </a:stretch>
        </p:blipFill>
        <p:spPr>
          <a:xfrm>
            <a:off x="174625" y="1758950"/>
            <a:ext cx="2799715" cy="21323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4" name="Picture 4" descr="IMG_833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46685" y="1275080"/>
            <a:ext cx="3140710" cy="2311400"/>
          </a:xfrm>
          <a:prstGeom prst="rect">
            <a:avLst/>
          </a:prstGeom>
          <a:noFill/>
          <a:ln>
            <a:noFill/>
          </a:ln>
        </p:spPr>
      </p:pic>
      <p:sp>
        <p:nvSpPr>
          <p:cNvPr id="4" name="原创设计师QQ598969553          _4"/>
          <p:cNvSpPr/>
          <p:nvPr/>
        </p:nvSpPr>
        <p:spPr>
          <a:xfrm>
            <a:off x="1341964" y="3309551"/>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295400" y="3310890"/>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爆燃</a:t>
            </a:r>
            <a:endParaRPr lang="zh-CN" altLang="en-US" sz="1200" dirty="0">
              <a:solidFill>
                <a:schemeClr val="bg1"/>
              </a:solidFill>
              <a:cs typeface="+mn-ea"/>
              <a:sym typeface="+mn-lt"/>
            </a:endParaRPr>
          </a:p>
        </p:txBody>
      </p:sp>
      <p:sp>
        <p:nvSpPr>
          <p:cNvPr id="6" name="原创设计师QQ598969553          _6"/>
          <p:cNvSpPr txBox="1"/>
          <p:nvPr/>
        </p:nvSpPr>
        <p:spPr>
          <a:xfrm>
            <a:off x="3702050" y="695960"/>
            <a:ext cx="5361305" cy="4154170"/>
          </a:xfrm>
          <a:prstGeom prst="rect">
            <a:avLst/>
          </a:prstGeom>
          <a:noFill/>
        </p:spPr>
        <p:txBody>
          <a:bodyPr wrap="square" rtlCol="0">
            <a:spAutoFit/>
          </a:bodyPr>
          <a:lstStyle/>
          <a:p>
            <a:pPr indent="0">
              <a:lnSpc>
                <a:spcPct val="150000"/>
              </a:lnSpc>
            </a:pPr>
            <a:r>
              <a:rPr lang="zh-CN" sz="2200" b="1">
                <a:latin typeface="方正兰亭细黑_GBK" panose="02000000000000000000" charset="-122"/>
                <a:ea typeface="方正兰亭细黑_GBK" panose="02000000000000000000" charset="-122"/>
                <a:cs typeface="方正兰亭细黑_GBK" panose="02000000000000000000" charset="-122"/>
                <a:sym typeface="+mn-ea"/>
              </a:rPr>
              <a:t>事故直接原因：</a:t>
            </a:r>
            <a:r>
              <a:rPr lang="zh-CN" sz="2200">
                <a:latin typeface="方正兰亭细黑_GBK" panose="02000000000000000000" charset="-122"/>
                <a:ea typeface="方正兰亭细黑_GBK" panose="02000000000000000000" charset="-122"/>
                <a:cs typeface="方正兰亭细黑_GBK" panose="02000000000000000000" charset="-122"/>
                <a:sym typeface="+mn-ea"/>
              </a:rPr>
              <a:t>金山化工公司氯甲基三甲基硅烷（C-43）生产装置的四甲基硅烷（TMS）与氯气发生放热反应过程中，</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未及时冷却降温</a:t>
            </a:r>
            <a:r>
              <a:rPr lang="zh-CN" sz="2200">
                <a:latin typeface="方正兰亭细黑_GBK" panose="02000000000000000000" charset="-122"/>
                <a:ea typeface="方正兰亭细黑_GBK" panose="02000000000000000000" charset="-122"/>
                <a:cs typeface="方正兰亭细黑_GBK" panose="02000000000000000000" charset="-122"/>
                <a:sym typeface="+mn-ea"/>
              </a:rPr>
              <a:t>，导致反应失控，造成釜内大量液相四甲基硅烷（TMS）迅速气化，压力急剧升高，四甲基硅烷等物料喷出，与</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空气混合形成爆炸性混合气体</a:t>
            </a:r>
            <a:r>
              <a:rPr lang="zh-CN" sz="2200">
                <a:latin typeface="方正兰亭细黑_GBK" panose="02000000000000000000" charset="-122"/>
                <a:ea typeface="方正兰亭细黑_GBK" panose="02000000000000000000" charset="-122"/>
                <a:cs typeface="方正兰亭细黑_GBK" panose="02000000000000000000" charset="-122"/>
                <a:sym typeface="+mn-ea"/>
              </a:rPr>
              <a:t>，遇点火源发生</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爆燃</a:t>
            </a:r>
            <a:r>
              <a:rPr lang="zh-CN" sz="2200">
                <a:latin typeface="方正兰亭细黑_GBK" panose="02000000000000000000" charset="-122"/>
                <a:ea typeface="方正兰亭细黑_GBK" panose="02000000000000000000" charset="-122"/>
                <a:cs typeface="方正兰亭细黑_GBK" panose="02000000000000000000" charset="-122"/>
                <a:sym typeface="+mn-ea"/>
              </a:rPr>
              <a:t>，并引发连环爆炸。</a:t>
            </a:r>
            <a:endParaRPr lang="zh-CN" sz="2200">
              <a:latin typeface="方正兰亭细黑_GBK" panose="02000000000000000000" charset="-122"/>
              <a:ea typeface="方正兰亭细黑_GBK" panose="02000000000000000000" charset="-122"/>
              <a:cs typeface="方正兰亭细黑_GBK" panose="02000000000000000000" charset="-122"/>
              <a:sym typeface="+mn-ea"/>
            </a:endParaRPr>
          </a:p>
        </p:txBody>
      </p:sp>
      <p:sp>
        <p:nvSpPr>
          <p:cNvPr id="2" name="矩形 1"/>
          <p:cNvSpPr/>
          <p:nvPr userDrawn="1"/>
        </p:nvSpPr>
        <p:spPr>
          <a:xfrm>
            <a:off x="708232" y="235637"/>
            <a:ext cx="772795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NO.8  临沂市金山化工有限公司“2·3”较大爆燃事故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3" name="矩形 2"/>
          <p:cNvSpPr/>
          <p:nvPr userDrawn="1"/>
        </p:nvSpPr>
        <p:spPr>
          <a:xfrm flipH="1">
            <a:off x="662173" y="174553"/>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 name="文本框 129"/>
          <p:cNvSpPr txBox="1"/>
          <p:nvPr/>
        </p:nvSpPr>
        <p:spPr>
          <a:xfrm>
            <a:off x="1138555" y="165100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849630" y="1561465"/>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228340" y="156591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774440" y="156273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281170" y="156591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787265" y="15684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293995" y="157162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770245" y="157162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316345" y="156845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823075" y="157162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329170" y="157416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五角星 30"/>
          <p:cNvSpPr/>
          <p:nvPr/>
        </p:nvSpPr>
        <p:spPr>
          <a:xfrm>
            <a:off x="7835900" y="157734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172210" y="244348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883285" y="2353945"/>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138555" y="329247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849630" y="3202940"/>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268345" y="23488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814445" y="234569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321175" y="23488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827270" y="23514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334000" y="23545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810250" y="235458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356350" y="235140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五角星 58"/>
          <p:cNvSpPr/>
          <p:nvPr/>
        </p:nvSpPr>
        <p:spPr>
          <a:xfrm>
            <a:off x="6863080" y="235458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五角星 59"/>
          <p:cNvSpPr/>
          <p:nvPr/>
        </p:nvSpPr>
        <p:spPr>
          <a:xfrm>
            <a:off x="7369175" y="235712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875905" y="236029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308350" y="319786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854450" y="319468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361180" y="319786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867275" y="320040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374005" y="320357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850255" y="320357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396355" y="320040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五角星 68"/>
          <p:cNvSpPr/>
          <p:nvPr/>
        </p:nvSpPr>
        <p:spPr>
          <a:xfrm>
            <a:off x="6903085" y="320357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五角星 69"/>
          <p:cNvSpPr/>
          <p:nvPr/>
        </p:nvSpPr>
        <p:spPr>
          <a:xfrm>
            <a:off x="7409180" y="320611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五角星 70"/>
          <p:cNvSpPr/>
          <p:nvPr/>
        </p:nvSpPr>
        <p:spPr>
          <a:xfrm>
            <a:off x="7915910" y="320929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userDrawn="1"/>
        </p:nvSpPr>
        <p:spPr>
          <a:xfrm>
            <a:off x="736172" y="354382"/>
            <a:ext cx="772795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NO.8  临沂市金山化工有限公司“2·3”较大爆燃事故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3426460" y="1118870"/>
            <a:ext cx="5299710" cy="3609975"/>
          </a:xfrm>
          <a:prstGeom prst="rect">
            <a:avLst/>
          </a:prstGeom>
          <a:noFill/>
          <a:ln w="9525">
            <a:noFill/>
          </a:ln>
        </p:spPr>
        <p:txBody>
          <a:bodyPr wrap="square">
            <a:spAutoFit/>
          </a:bodyPr>
          <a:p>
            <a:pPr indent="0" algn="ctr">
              <a:lnSpc>
                <a:spcPct val="130000"/>
              </a:lnSpc>
              <a:spcBef>
                <a:spcPts val="0"/>
              </a:spcBef>
              <a:spcAft>
                <a:spcPts val="0"/>
              </a:spcAft>
            </a:pPr>
            <a:r>
              <a:rPr sz="2200" b="1">
                <a:latin typeface="方正兰亭细黑_GBK" panose="02000000000000000000" charset="-122"/>
                <a:ea typeface="方正兰亭细黑_GBK" panose="02000000000000000000" charset="-122"/>
                <a:cs typeface="方正兰亭细黑_GBK" panose="02000000000000000000" charset="-122"/>
              </a:rPr>
              <a:t>关键词：</a:t>
            </a:r>
            <a:r>
              <a:rPr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【苯罐  检维修  受限空间】</a:t>
            </a:r>
            <a:endParaRPr sz="2200" b="1">
              <a:solidFill>
                <a:srgbClr val="C00000"/>
              </a:solidFill>
              <a:latin typeface="方正兰亭细黑_GBK" panose="02000000000000000000" charset="-122"/>
              <a:ea typeface="方正兰亭细黑_GBK" panose="02000000000000000000" charset="-122"/>
              <a:cs typeface="方正兰亭细黑_GBK" panose="02000000000000000000" charset="-122"/>
            </a:endParaRPr>
          </a:p>
          <a:p>
            <a:pPr indent="0">
              <a:lnSpc>
                <a:spcPct val="130000"/>
              </a:lnSpc>
              <a:spcBef>
                <a:spcPts val="0"/>
              </a:spcBef>
              <a:spcAft>
                <a:spcPts val="0"/>
              </a:spcAft>
            </a:pPr>
            <a:endParaRPr lang="zh-CN" sz="2200" b="0">
              <a:latin typeface="方正兰亭细黑_GBK" panose="02000000000000000000" charset="-122"/>
              <a:ea typeface="方正兰亭细黑_GBK" panose="02000000000000000000" charset="-122"/>
              <a:cs typeface="方正兰亭细黑_GBK" panose="02000000000000000000" charset="-122"/>
            </a:endParaRPr>
          </a:p>
          <a:p>
            <a:pPr indent="0">
              <a:lnSpc>
                <a:spcPct val="130000"/>
              </a:lnSpc>
              <a:spcBef>
                <a:spcPts val="0"/>
              </a:spcBef>
              <a:spcAft>
                <a:spcPts val="0"/>
              </a:spcAft>
            </a:pPr>
            <a:r>
              <a:rPr lang="zh-CN" sz="2200">
                <a:latin typeface="方正兰亭细黑_GBK" panose="02000000000000000000" charset="-122"/>
                <a:ea typeface="方正兰亭细黑_GBK" panose="02000000000000000000" charset="-122"/>
                <a:cs typeface="方正兰亭细黑_GBK" panose="02000000000000000000" charset="-122"/>
              </a:rPr>
              <a:t>2018年5月12日15时25分左右，在上海赛科石油化工有限责任公司公用工程罐区位置，上海埃金科工程建设服务有限公司的作业人员在对苯罐进行检维修作业过程中，因苯罐发生闪爆，造成在该苯罐内进行浮盘拆除作业的</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6</a:t>
            </a:r>
            <a:r>
              <a:rPr lang="zh-CN" sz="2200">
                <a:latin typeface="方正兰亭细黑_GBK" panose="02000000000000000000" charset="-122"/>
                <a:ea typeface="方正兰亭细黑_GBK" panose="02000000000000000000" charset="-122"/>
                <a:cs typeface="方正兰亭细黑_GBK" panose="02000000000000000000" charset="-122"/>
              </a:rPr>
              <a:t>名作业人员当场死亡。</a:t>
            </a:r>
            <a:endParaRPr lang="zh-CN" sz="220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736172" y="354382"/>
            <a:ext cx="822007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NO.7  上海赛科石油化工有限责任公司“5·12”爆炸事故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
        <p:nvSpPr>
          <p:cNvPr id="2" name="文本框 1"/>
          <p:cNvSpPr txBox="1"/>
          <p:nvPr/>
        </p:nvSpPr>
        <p:spPr>
          <a:xfrm>
            <a:off x="2032000" y="-130492"/>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pic>
        <p:nvPicPr>
          <p:cNvPr id="3" name="图片 1" descr="D:\杨猛\2018年石化事故搜集\中石化上海赛科石油化工有限责任公司“5·12”闪爆事故\640.webp.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243840" y="1725930"/>
            <a:ext cx="2938145" cy="20707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0800" y="-35560"/>
            <a:ext cx="9221470" cy="5185410"/>
          </a:xfrm>
          <a:prstGeom prst="rect">
            <a:avLst/>
          </a:prstGeom>
        </p:spPr>
      </p:pic>
      <p:sp>
        <p:nvSpPr>
          <p:cNvPr id="3" name="矩形 2"/>
          <p:cNvSpPr/>
          <p:nvPr/>
        </p:nvSpPr>
        <p:spPr>
          <a:xfrm>
            <a:off x="1073785" y="1017270"/>
            <a:ext cx="7426960" cy="2936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1410970" y="1470660"/>
            <a:ext cx="6923405" cy="2030095"/>
          </a:xfrm>
          <a:prstGeom prst="rect">
            <a:avLst/>
          </a:prstGeom>
          <a:noFill/>
          <a:ln w="9525">
            <a:noFill/>
          </a:ln>
        </p:spPr>
        <p:txBody>
          <a:bodyPr wrap="square">
            <a:spAutoFit/>
          </a:bodyPr>
          <a:p>
            <a:pPr indent="304800">
              <a:lnSpc>
                <a:spcPct val="150000"/>
              </a:lnSpc>
            </a:pPr>
            <a:r>
              <a:rPr lang="zh-CN" sz="2800" b="0">
                <a:solidFill>
                  <a:schemeClr val="bg1"/>
                </a:solidFill>
                <a:latin typeface="方正兰亭细黑_GBK" panose="02000000000000000000" charset="-122"/>
                <a:ea typeface="方正兰亭细黑_GBK" panose="02000000000000000000" charset="-122"/>
                <a:cs typeface="方正兰亭细黑_GBK" panose="02000000000000000000" charset="-122"/>
              </a:rPr>
              <a:t>危化品较大及重大事故，特别是火灾爆炸事故，不仅造成重大人员伤亡，还会造成了恶劣的社会影响。</a:t>
            </a:r>
            <a:endParaRPr lang="zh-CN" altLang="en-US" sz="2800" b="0">
              <a:solidFill>
                <a:schemeClr val="bg1"/>
              </a:solidFill>
              <a:latin typeface="方正兰亭细黑_GBK" panose="02000000000000000000" charset="-122"/>
              <a:ea typeface="方正兰亭细黑_GBK" panose="02000000000000000000" charset="-122"/>
              <a:cs typeface="方正兰亭细黑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3" descr="D:\杨猛\2018年石化事故搜集\中石化上海赛科石油化工有限责任公司“5·12”闪爆事故\pdcW-haysviy7192828.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60655" y="1351280"/>
            <a:ext cx="2774315" cy="2021205"/>
          </a:xfrm>
          <a:prstGeom prst="rect">
            <a:avLst/>
          </a:prstGeom>
          <a:noFill/>
          <a:ln>
            <a:noFill/>
          </a:ln>
        </p:spPr>
      </p:pic>
      <p:sp>
        <p:nvSpPr>
          <p:cNvPr id="4" name="原创设计师QQ598969553          _4"/>
          <p:cNvSpPr/>
          <p:nvPr/>
        </p:nvSpPr>
        <p:spPr>
          <a:xfrm>
            <a:off x="1086694" y="3096826"/>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086485" y="3096895"/>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爆燃</a:t>
            </a:r>
            <a:endParaRPr lang="zh-CN" altLang="en-US" sz="1200" dirty="0">
              <a:solidFill>
                <a:schemeClr val="bg1"/>
              </a:solidFill>
              <a:cs typeface="+mn-ea"/>
              <a:sym typeface="+mn-lt"/>
            </a:endParaRPr>
          </a:p>
        </p:txBody>
      </p:sp>
      <p:sp>
        <p:nvSpPr>
          <p:cNvPr id="6" name="原创设计师QQ598969553          _6"/>
          <p:cNvSpPr txBox="1"/>
          <p:nvPr/>
        </p:nvSpPr>
        <p:spPr>
          <a:xfrm>
            <a:off x="3118485" y="955040"/>
            <a:ext cx="5855335" cy="3784600"/>
          </a:xfrm>
          <a:prstGeom prst="rect">
            <a:avLst/>
          </a:prstGeom>
          <a:noFill/>
        </p:spPr>
        <p:txBody>
          <a:bodyPr wrap="square" rtlCol="0">
            <a:spAutoFit/>
          </a:bodyPr>
          <a:lstStyle/>
          <a:p>
            <a:pPr indent="0">
              <a:lnSpc>
                <a:spcPct val="120000"/>
              </a:lnSpc>
              <a:spcBef>
                <a:spcPts val="0"/>
              </a:spcBef>
              <a:spcAft>
                <a:spcPts val="0"/>
              </a:spcAft>
            </a:pPr>
            <a:r>
              <a:rPr lang="zh-CN" sz="2000" b="1">
                <a:latin typeface="方正兰亭细黑_GBK" panose="02000000000000000000" charset="-122"/>
                <a:ea typeface="方正兰亭细黑_GBK" panose="02000000000000000000" charset="-122"/>
                <a:cs typeface="方正兰亭细黑_GBK" panose="02000000000000000000" charset="-122"/>
                <a:sym typeface="+mn-ea"/>
              </a:rPr>
              <a:t>事故直接原因：</a:t>
            </a:r>
            <a:r>
              <a:rPr lang="zh-CN" sz="2000">
                <a:latin typeface="方正兰亭细黑_GBK" panose="02000000000000000000" charset="-122"/>
                <a:ea typeface="方正兰亭细黑_GBK" panose="02000000000000000000" charset="-122"/>
                <a:cs typeface="方正兰亭细黑_GBK" panose="02000000000000000000" charset="-122"/>
                <a:sym typeface="+mn-ea"/>
              </a:rPr>
              <a:t>75-TK-0201内浮顶储罐的浮盘铝合金浮箱组件有内漏积液（苯），在拆除浮箱过程中，</a:t>
            </a:r>
            <a:r>
              <a:rPr lang="zh-CN" sz="20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浮箱内的苯外泄在储罐底板上且未被及时清理</a:t>
            </a:r>
            <a:r>
              <a:rPr lang="zh-CN" sz="2000">
                <a:latin typeface="方正兰亭细黑_GBK" panose="02000000000000000000" charset="-122"/>
                <a:ea typeface="方正兰亭细黑_GBK" panose="02000000000000000000" charset="-122"/>
                <a:cs typeface="方正兰亭细黑_GBK" panose="02000000000000000000" charset="-122"/>
                <a:sym typeface="+mn-ea"/>
              </a:rPr>
              <a:t>。由于苯易挥发且储罐内封闭环境无有效通风，易燃的苯蒸气与空气混合形成爆炸环境，局部浓度达到爆炸极限。罐内作业人员拆除浮箱过程中，使用的</a:t>
            </a:r>
            <a:r>
              <a:rPr lang="zh-CN" sz="20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非防爆工具</a:t>
            </a:r>
            <a:r>
              <a:rPr lang="zh-CN" sz="2000">
                <a:latin typeface="方正兰亭细黑_GBK" panose="02000000000000000000" charset="-122"/>
                <a:ea typeface="方正兰亭细黑_GBK" panose="02000000000000000000" charset="-122"/>
                <a:cs typeface="方正兰亭细黑_GBK" panose="02000000000000000000" charset="-122"/>
                <a:sym typeface="+mn-ea"/>
              </a:rPr>
              <a:t>及作业过程可能产生的点火能量，遇混合气体发生</a:t>
            </a:r>
            <a:r>
              <a:rPr lang="zh-CN" sz="20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爆燃</a:t>
            </a:r>
            <a:r>
              <a:rPr lang="zh-CN" sz="2000">
                <a:latin typeface="方正兰亭细黑_GBK" panose="02000000000000000000" charset="-122"/>
                <a:ea typeface="方正兰亭细黑_GBK" panose="02000000000000000000" charset="-122"/>
                <a:cs typeface="方正兰亭细黑_GBK" panose="02000000000000000000" charset="-122"/>
                <a:sym typeface="+mn-ea"/>
              </a:rPr>
              <a:t>，燃烧产生的高温又将其他铝合金浮箱熔融，使浮箱内积存的苯外泄造成短时间持续燃烧。</a:t>
            </a:r>
            <a:endParaRPr lang="zh-CN" sz="2000">
              <a:latin typeface="方正兰亭细黑_GBK" panose="02000000000000000000" charset="-122"/>
              <a:ea typeface="方正兰亭细黑_GBK" panose="02000000000000000000" charset="-122"/>
              <a:cs typeface="方正兰亭细黑_GBK" panose="02000000000000000000" charset="-122"/>
              <a:sym typeface="+mn-ea"/>
            </a:endParaRPr>
          </a:p>
        </p:txBody>
      </p:sp>
      <p:sp>
        <p:nvSpPr>
          <p:cNvPr id="8" name="矩形 7"/>
          <p:cNvSpPr/>
          <p:nvPr userDrawn="1"/>
        </p:nvSpPr>
        <p:spPr>
          <a:xfrm>
            <a:off x="736172" y="354382"/>
            <a:ext cx="822007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NO.7  上海赛科石油化工有限责任公司“5·12”爆炸事故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9" name="矩形 8"/>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 name="文本框 129"/>
          <p:cNvSpPr txBox="1"/>
          <p:nvPr/>
        </p:nvSpPr>
        <p:spPr>
          <a:xfrm>
            <a:off x="1009650" y="165544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720725" y="1565910"/>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099435" y="15703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645535" y="15671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152265" y="15703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658360" y="157289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165090" y="157607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641340" y="157607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187440" y="157289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694170" y="157607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200265" y="157861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五角星 30"/>
          <p:cNvSpPr/>
          <p:nvPr/>
        </p:nvSpPr>
        <p:spPr>
          <a:xfrm>
            <a:off x="7706995" y="158178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043305" y="244792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754380" y="2358390"/>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009650" y="329692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720725" y="3207385"/>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139440" y="235331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685540" y="235013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192270" y="235331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698365" y="23558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205095" y="235902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681345" y="235902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227445" y="235585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五角星 58"/>
          <p:cNvSpPr/>
          <p:nvPr/>
        </p:nvSpPr>
        <p:spPr>
          <a:xfrm>
            <a:off x="6734175" y="235902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五角星 59"/>
          <p:cNvSpPr/>
          <p:nvPr/>
        </p:nvSpPr>
        <p:spPr>
          <a:xfrm>
            <a:off x="7240270" y="236156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747000" y="236474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179445" y="32023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725545" y="319913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232275" y="32023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738370" y="320484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245100" y="320802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721350" y="320802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267450" y="320484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五角星 69"/>
          <p:cNvSpPr/>
          <p:nvPr/>
        </p:nvSpPr>
        <p:spPr>
          <a:xfrm>
            <a:off x="7280275" y="321056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五角星 70"/>
          <p:cNvSpPr/>
          <p:nvPr/>
        </p:nvSpPr>
        <p:spPr>
          <a:xfrm>
            <a:off x="7787005" y="321373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未标题-2"/>
          <p:cNvPicPr>
            <a:picLocks noChangeAspect="1"/>
          </p:cNvPicPr>
          <p:nvPr/>
        </p:nvPicPr>
        <p:blipFill>
          <a:blip r:embed="rId1"/>
          <a:srcRect l="13514" t="5792" r="4826" b="15444"/>
          <a:stretch>
            <a:fillRect/>
          </a:stretch>
        </p:blipFill>
        <p:spPr>
          <a:xfrm>
            <a:off x="6727825" y="3131185"/>
            <a:ext cx="551815" cy="532130"/>
          </a:xfrm>
          <a:prstGeom prst="rect">
            <a:avLst/>
          </a:prstGeom>
        </p:spPr>
      </p:pic>
      <p:sp>
        <p:nvSpPr>
          <p:cNvPr id="5" name="矩形 4"/>
          <p:cNvSpPr/>
          <p:nvPr userDrawn="1"/>
        </p:nvSpPr>
        <p:spPr>
          <a:xfrm>
            <a:off x="736172" y="354382"/>
            <a:ext cx="822007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NO.7  上海赛科石油化工有限责任公司“5·12”爆炸事故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3841115" y="1074420"/>
            <a:ext cx="4859020" cy="3646170"/>
          </a:xfrm>
          <a:prstGeom prst="rect">
            <a:avLst/>
          </a:prstGeom>
          <a:noFill/>
          <a:ln w="9525">
            <a:noFill/>
          </a:ln>
        </p:spPr>
        <p:txBody>
          <a:bodyPr wrap="square">
            <a:spAutoFit/>
          </a:bodyPr>
          <a:p>
            <a:pPr indent="0" algn="ctr">
              <a:lnSpc>
                <a:spcPct val="150000"/>
              </a:lnSpc>
            </a:pPr>
            <a:r>
              <a:rPr sz="2200" b="1">
                <a:latin typeface="方正兰亭细黑_GBK" panose="02000000000000000000" charset="-122"/>
                <a:ea typeface="方正兰亭细黑_GBK" panose="02000000000000000000" charset="-122"/>
                <a:cs typeface="方正兰亭细黑_GBK" panose="02000000000000000000" charset="-122"/>
              </a:rPr>
              <a:t>关键词：</a:t>
            </a:r>
            <a:r>
              <a:rPr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【检维修  沥青储存池】</a:t>
            </a:r>
            <a:endParaRPr sz="2200" b="1">
              <a:latin typeface="方正兰亭细黑_GBK" panose="02000000000000000000" charset="-122"/>
              <a:ea typeface="方正兰亭细黑_GBK" panose="02000000000000000000" charset="-122"/>
              <a:cs typeface="方正兰亭细黑_GBK" panose="02000000000000000000" charset="-122"/>
            </a:endParaRPr>
          </a:p>
          <a:p>
            <a:pPr indent="0">
              <a:lnSpc>
                <a:spcPct val="150000"/>
              </a:lnSpc>
            </a:pPr>
            <a:endParaRPr lang="zh-CN" sz="2200" b="0">
              <a:latin typeface="方正兰亭细黑_GBK" panose="02000000000000000000" charset="-122"/>
              <a:ea typeface="方正兰亭细黑_GBK" panose="02000000000000000000" charset="-122"/>
              <a:cs typeface="方正兰亭细黑_GBK" panose="02000000000000000000" charset="-122"/>
            </a:endParaRPr>
          </a:p>
          <a:p>
            <a:pPr indent="0">
              <a:lnSpc>
                <a:spcPct val="150000"/>
              </a:lnSpc>
            </a:pPr>
            <a:r>
              <a:rPr lang="zh-CN" sz="2200">
                <a:latin typeface="方正兰亭细黑_GBK" panose="02000000000000000000" charset="-122"/>
                <a:ea typeface="方正兰亭细黑_GBK" panose="02000000000000000000" charset="-122"/>
                <a:cs typeface="方正兰亭细黑_GBK" panose="02000000000000000000" charset="-122"/>
              </a:rPr>
              <a:t>2018年11月12日9时40分许，山东省济南市平阴县孔村镇济南汇丰炭素有限公司在组织沥青储存池导热炉维修过程中，发生燃爆事故，造成</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6</a:t>
            </a:r>
            <a:r>
              <a:rPr lang="zh-CN" sz="2200">
                <a:latin typeface="方正兰亭细黑_GBK" panose="02000000000000000000" charset="-122"/>
                <a:ea typeface="方正兰亭细黑_GBK" panose="02000000000000000000" charset="-122"/>
                <a:cs typeface="方正兰亭细黑_GBK" panose="02000000000000000000" charset="-122"/>
              </a:rPr>
              <a:t>名员工当场死亡，</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5</a:t>
            </a:r>
            <a:r>
              <a:rPr lang="zh-CN" sz="2200">
                <a:latin typeface="方正兰亭细黑_GBK" panose="02000000000000000000" charset="-122"/>
                <a:ea typeface="方正兰亭细黑_GBK" panose="02000000000000000000" charset="-122"/>
                <a:cs typeface="方正兰亭细黑_GBK" panose="02000000000000000000" charset="-122"/>
              </a:rPr>
              <a:t>名员工受伤。</a:t>
            </a:r>
            <a:endParaRPr lang="zh-CN" sz="220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487887" y="326442"/>
            <a:ext cx="839343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NO.6  山东济南汇丰炭素有限公司“11·12”较大爆燃事故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441828" y="26535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
        <p:nvSpPr>
          <p:cNvPr id="2" name="文本框 1"/>
          <p:cNvSpPr txBox="1"/>
          <p:nvPr/>
        </p:nvSpPr>
        <p:spPr>
          <a:xfrm>
            <a:off x="2032000" y="-130492"/>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pic>
        <p:nvPicPr>
          <p:cNvPr id="626" name="图片 6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925" y="1544955"/>
            <a:ext cx="3444240" cy="2705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7" name="图片 6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7065" y="1324610"/>
            <a:ext cx="2887980" cy="2427605"/>
          </a:xfrm>
          <a:prstGeom prst="rect">
            <a:avLst/>
          </a:prstGeom>
        </p:spPr>
      </p:pic>
      <p:sp>
        <p:nvSpPr>
          <p:cNvPr id="4" name="原创设计师QQ598969553          _4"/>
          <p:cNvSpPr/>
          <p:nvPr/>
        </p:nvSpPr>
        <p:spPr>
          <a:xfrm>
            <a:off x="1655654" y="3476556"/>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655445" y="3476625"/>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燃爆</a:t>
            </a:r>
            <a:endParaRPr lang="zh-CN" altLang="en-US" sz="1200" dirty="0">
              <a:solidFill>
                <a:schemeClr val="bg1"/>
              </a:solidFill>
              <a:cs typeface="+mn-ea"/>
              <a:sym typeface="+mn-lt"/>
            </a:endParaRPr>
          </a:p>
        </p:txBody>
      </p:sp>
      <p:sp>
        <p:nvSpPr>
          <p:cNvPr id="6" name="原创设计师QQ598969553          _6"/>
          <p:cNvSpPr txBox="1"/>
          <p:nvPr/>
        </p:nvSpPr>
        <p:spPr>
          <a:xfrm>
            <a:off x="4429125" y="1270635"/>
            <a:ext cx="3896360" cy="2799715"/>
          </a:xfrm>
          <a:prstGeom prst="rect">
            <a:avLst/>
          </a:prstGeom>
          <a:noFill/>
        </p:spPr>
        <p:txBody>
          <a:bodyPr wrap="square" rtlCol="0">
            <a:spAutoFit/>
          </a:bodyPr>
          <a:lstStyle/>
          <a:p>
            <a:pPr indent="0">
              <a:lnSpc>
                <a:spcPct val="200000"/>
              </a:lnSpc>
            </a:pPr>
            <a:r>
              <a:rPr lang="zh-CN" sz="2200" b="1">
                <a:latin typeface="方正兰亭细黑_GBK" panose="02000000000000000000" charset="-122"/>
                <a:ea typeface="方正兰亭细黑_GBK" panose="02000000000000000000" charset="-122"/>
                <a:cs typeface="方正兰亭细黑_GBK" panose="02000000000000000000" charset="-122"/>
                <a:sym typeface="+mn-ea"/>
              </a:rPr>
              <a:t>事故原因初步分析：</a:t>
            </a:r>
            <a:r>
              <a:rPr lang="zh-CN" sz="2200">
                <a:latin typeface="方正兰亭细黑_GBK" panose="02000000000000000000" charset="-122"/>
                <a:ea typeface="方正兰亭细黑_GBK" panose="02000000000000000000" charset="-122"/>
                <a:cs typeface="方正兰亭细黑_GBK" panose="02000000000000000000" charset="-122"/>
                <a:sym typeface="+mn-ea"/>
              </a:rPr>
              <a:t>该企业的沥青储存池</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(密闭)</a:t>
            </a:r>
            <a:r>
              <a:rPr lang="zh-CN" sz="2200">
                <a:latin typeface="方正兰亭细黑_GBK" panose="02000000000000000000" charset="-122"/>
                <a:ea typeface="方正兰亭细黑_GBK" panose="02000000000000000000" charset="-122"/>
                <a:cs typeface="方正兰亭细黑_GBK" panose="02000000000000000000" charset="-122"/>
                <a:sym typeface="+mn-ea"/>
              </a:rPr>
              <a:t>气相空间形成的</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爆炸性混合气体</a:t>
            </a:r>
            <a:r>
              <a:rPr lang="zh-CN" sz="2200">
                <a:latin typeface="方正兰亭细黑_GBK" panose="02000000000000000000" charset="-122"/>
                <a:ea typeface="方正兰亭细黑_GBK" panose="02000000000000000000" charset="-122"/>
                <a:cs typeface="方正兰亭细黑_GBK" panose="02000000000000000000" charset="-122"/>
                <a:sym typeface="+mn-ea"/>
              </a:rPr>
              <a:t>，遇维修过程中产生的</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明火</a:t>
            </a:r>
            <a:r>
              <a:rPr lang="zh-CN" sz="2200">
                <a:latin typeface="方正兰亭细黑_GBK" panose="02000000000000000000" charset="-122"/>
                <a:ea typeface="方正兰亭细黑_GBK" panose="02000000000000000000" charset="-122"/>
                <a:cs typeface="方正兰亭细黑_GBK" panose="02000000000000000000" charset="-122"/>
                <a:sym typeface="+mn-ea"/>
              </a:rPr>
              <a:t>后发生燃爆。</a:t>
            </a:r>
            <a:endParaRPr lang="zh-CN" sz="2200">
              <a:latin typeface="方正兰亭细黑_GBK" panose="02000000000000000000" charset="-122"/>
              <a:ea typeface="方正兰亭细黑_GBK" panose="02000000000000000000" charset="-122"/>
              <a:cs typeface="方正兰亭细黑_GBK" panose="02000000000000000000" charset="-122"/>
              <a:sym typeface="+mn-ea"/>
            </a:endParaRPr>
          </a:p>
        </p:txBody>
      </p:sp>
      <p:sp>
        <p:nvSpPr>
          <p:cNvPr id="2" name="矩形 1"/>
          <p:cNvSpPr/>
          <p:nvPr userDrawn="1"/>
        </p:nvSpPr>
        <p:spPr>
          <a:xfrm>
            <a:off x="487887" y="326442"/>
            <a:ext cx="839343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NO.6  山东济南汇丰炭素有限公司“11·12”较大爆燃事故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3" name="矩形 2"/>
          <p:cNvSpPr/>
          <p:nvPr userDrawn="1"/>
        </p:nvSpPr>
        <p:spPr>
          <a:xfrm flipH="1">
            <a:off x="441828" y="26535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 name="文本框 129"/>
          <p:cNvSpPr txBox="1"/>
          <p:nvPr/>
        </p:nvSpPr>
        <p:spPr>
          <a:xfrm>
            <a:off x="1036955" y="166624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748030" y="1576705"/>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126740" y="15811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672840" y="157797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179570" y="15811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685665" y="158369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192395" y="15868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668645" y="158686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214745" y="158369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721475" y="158686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227570" y="158940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五角星 30"/>
          <p:cNvSpPr/>
          <p:nvPr/>
        </p:nvSpPr>
        <p:spPr>
          <a:xfrm>
            <a:off x="7734300" y="159258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070610" y="245872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781685" y="2369185"/>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036955" y="330771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748030" y="3218180"/>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166745" y="23641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712845" y="236093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219575" y="23641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725670" y="236664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232400" y="236982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708650" y="236982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254750" y="236664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五角星 59"/>
          <p:cNvSpPr/>
          <p:nvPr/>
        </p:nvSpPr>
        <p:spPr>
          <a:xfrm>
            <a:off x="7267575" y="237236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774305" y="237553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206750" y="321310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752850" y="320992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259580" y="321310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765675" y="321564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272405" y="321881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748655" y="321881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294755" y="321564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五角星 69"/>
          <p:cNvSpPr/>
          <p:nvPr/>
        </p:nvSpPr>
        <p:spPr>
          <a:xfrm>
            <a:off x="7307580" y="322135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五角星 70"/>
          <p:cNvSpPr/>
          <p:nvPr/>
        </p:nvSpPr>
        <p:spPr>
          <a:xfrm>
            <a:off x="7814310" y="322453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未标题-2"/>
          <p:cNvPicPr>
            <a:picLocks noChangeAspect="1"/>
          </p:cNvPicPr>
          <p:nvPr/>
        </p:nvPicPr>
        <p:blipFill>
          <a:blip r:embed="rId1"/>
          <a:srcRect l="13514" t="5792" r="4826" b="15444"/>
          <a:stretch>
            <a:fillRect/>
          </a:stretch>
        </p:blipFill>
        <p:spPr>
          <a:xfrm>
            <a:off x="6755130" y="3141980"/>
            <a:ext cx="551815" cy="532130"/>
          </a:xfrm>
          <a:prstGeom prst="rect">
            <a:avLst/>
          </a:prstGeom>
        </p:spPr>
      </p:pic>
      <p:pic>
        <p:nvPicPr>
          <p:cNvPr id="2" name="图片 1" descr="未标题-2"/>
          <p:cNvPicPr>
            <a:picLocks noChangeAspect="1"/>
          </p:cNvPicPr>
          <p:nvPr/>
        </p:nvPicPr>
        <p:blipFill>
          <a:blip r:embed="rId1"/>
          <a:srcRect l="13514" t="5792" r="4826" b="15444"/>
          <a:stretch>
            <a:fillRect/>
          </a:stretch>
        </p:blipFill>
        <p:spPr>
          <a:xfrm>
            <a:off x="6732905" y="2299335"/>
            <a:ext cx="551815" cy="532130"/>
          </a:xfrm>
          <a:prstGeom prst="rect">
            <a:avLst/>
          </a:prstGeom>
        </p:spPr>
      </p:pic>
      <p:sp>
        <p:nvSpPr>
          <p:cNvPr id="5" name="矩形 4"/>
          <p:cNvSpPr/>
          <p:nvPr userDrawn="1"/>
        </p:nvSpPr>
        <p:spPr>
          <a:xfrm>
            <a:off x="487887" y="326442"/>
            <a:ext cx="839343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NO.6  山东济南汇丰炭素有限公司“11·12”较大爆燃事故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441828" y="26535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3599815" y="1380490"/>
            <a:ext cx="5115560" cy="3138170"/>
          </a:xfrm>
          <a:prstGeom prst="rect">
            <a:avLst/>
          </a:prstGeom>
          <a:noFill/>
          <a:ln w="9525">
            <a:noFill/>
          </a:ln>
        </p:spPr>
        <p:txBody>
          <a:bodyPr wrap="square">
            <a:spAutoFit/>
          </a:bodyPr>
          <a:p>
            <a:pPr indent="0" algn="ctr">
              <a:lnSpc>
                <a:spcPct val="150000"/>
              </a:lnSpc>
            </a:pPr>
            <a:r>
              <a:rPr sz="2200" b="1">
                <a:latin typeface="方正兰亭细黑_GBK" panose="02000000000000000000" charset="-122"/>
                <a:ea typeface="方正兰亭细黑_GBK" panose="02000000000000000000" charset="-122"/>
                <a:cs typeface="方正兰亭细黑_GBK" panose="02000000000000000000" charset="-122"/>
              </a:rPr>
              <a:t>关键词：</a:t>
            </a:r>
            <a:r>
              <a:rPr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【复产复工  煤气  燃烧炉】</a:t>
            </a:r>
            <a:endParaRPr sz="2200" b="1">
              <a:solidFill>
                <a:srgbClr val="C00000"/>
              </a:solidFill>
              <a:latin typeface="方正兰亭细黑_GBK" panose="02000000000000000000" charset="-122"/>
              <a:ea typeface="方正兰亭细黑_GBK" panose="02000000000000000000" charset="-122"/>
              <a:cs typeface="方正兰亭细黑_GBK" panose="02000000000000000000" charset="-122"/>
            </a:endParaRPr>
          </a:p>
          <a:p>
            <a:pPr indent="0">
              <a:lnSpc>
                <a:spcPct val="150000"/>
              </a:lnSpc>
            </a:pPr>
            <a:endParaRPr lang="zh-CN" sz="2200" b="0">
              <a:latin typeface="方正兰亭细黑_GBK" panose="02000000000000000000" charset="-122"/>
              <a:ea typeface="方正兰亭细黑_GBK" panose="02000000000000000000" charset="-122"/>
              <a:cs typeface="方正兰亭细黑_GBK" panose="02000000000000000000" charset="-122"/>
            </a:endParaRPr>
          </a:p>
          <a:p>
            <a:pPr indent="0">
              <a:lnSpc>
                <a:spcPct val="150000"/>
              </a:lnSpc>
            </a:pPr>
            <a:r>
              <a:rPr lang="zh-CN" sz="2200">
                <a:latin typeface="方正兰亭细黑_GBK" panose="02000000000000000000" charset="-122"/>
                <a:ea typeface="方正兰亭细黑_GBK" panose="02000000000000000000" charset="-122"/>
                <a:cs typeface="方正兰亭细黑_GBK" panose="02000000000000000000" charset="-122"/>
              </a:rPr>
              <a:t>2018年11月7日15时许，河北金万泰化肥有限责任公司在擅自组织合成氨装置投料开车过程中，造气车间尾气燃烧炉发生爆炸，造成</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6人</a:t>
            </a:r>
            <a:r>
              <a:rPr lang="zh-CN" sz="2200">
                <a:latin typeface="方正兰亭细黑_GBK" panose="02000000000000000000" charset="-122"/>
                <a:ea typeface="方正兰亭细黑_GBK" panose="02000000000000000000" charset="-122"/>
                <a:cs typeface="方正兰亭细黑_GBK" panose="02000000000000000000" charset="-122"/>
              </a:rPr>
              <a:t>死亡，</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7人</a:t>
            </a:r>
            <a:r>
              <a:rPr lang="zh-CN" sz="2200">
                <a:latin typeface="方正兰亭细黑_GBK" panose="02000000000000000000" charset="-122"/>
                <a:ea typeface="方正兰亭细黑_GBK" panose="02000000000000000000" charset="-122"/>
                <a:cs typeface="方正兰亭细黑_GBK" panose="02000000000000000000" charset="-122"/>
              </a:rPr>
              <a:t>受伤。</a:t>
            </a:r>
            <a:endParaRPr lang="zh-CN" sz="220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388827" y="283262"/>
            <a:ext cx="851471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NO.5  河北金万泰化肥有限责任公司“11·7”较大爆炸事故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342768" y="22217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
        <p:nvSpPr>
          <p:cNvPr id="2" name="文本框 1"/>
          <p:cNvSpPr txBox="1"/>
          <p:nvPr/>
        </p:nvSpPr>
        <p:spPr>
          <a:xfrm>
            <a:off x="2032000" y="-130492"/>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pic>
        <p:nvPicPr>
          <p:cNvPr id="430"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8765" y="1640205"/>
            <a:ext cx="3193415" cy="2400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1"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6410" y="1262380"/>
            <a:ext cx="3149600" cy="2142490"/>
          </a:xfrm>
          <a:prstGeom prst="rect">
            <a:avLst/>
          </a:prstGeom>
        </p:spPr>
      </p:pic>
      <p:sp>
        <p:nvSpPr>
          <p:cNvPr id="4" name="原创设计师QQ598969553          _4"/>
          <p:cNvSpPr/>
          <p:nvPr/>
        </p:nvSpPr>
        <p:spPr>
          <a:xfrm>
            <a:off x="1511509" y="3127941"/>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511300" y="3129280"/>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爆炸</a:t>
            </a:r>
            <a:endParaRPr lang="zh-CN" altLang="en-US" sz="1200" dirty="0">
              <a:solidFill>
                <a:schemeClr val="bg1"/>
              </a:solidFill>
              <a:cs typeface="+mn-ea"/>
              <a:sym typeface="+mn-lt"/>
            </a:endParaRPr>
          </a:p>
        </p:txBody>
      </p:sp>
      <p:sp>
        <p:nvSpPr>
          <p:cNvPr id="6" name="原创设计师QQ598969553          _6"/>
          <p:cNvSpPr txBox="1"/>
          <p:nvPr/>
        </p:nvSpPr>
        <p:spPr>
          <a:xfrm>
            <a:off x="3952875" y="886460"/>
            <a:ext cx="4704080" cy="3476625"/>
          </a:xfrm>
          <a:prstGeom prst="rect">
            <a:avLst/>
          </a:prstGeom>
          <a:noFill/>
        </p:spPr>
        <p:txBody>
          <a:bodyPr wrap="square" rtlCol="0">
            <a:spAutoFit/>
          </a:bodyPr>
          <a:lstStyle/>
          <a:p>
            <a:pPr indent="0">
              <a:lnSpc>
                <a:spcPct val="200000"/>
              </a:lnSpc>
            </a:pPr>
            <a:r>
              <a:rPr lang="zh-CN" sz="2200" b="1">
                <a:latin typeface="方正兰亭细黑_GBK" panose="02000000000000000000" charset="-122"/>
                <a:ea typeface="方正兰亭细黑_GBK" panose="02000000000000000000" charset="-122"/>
                <a:cs typeface="方正兰亭细黑_GBK" panose="02000000000000000000" charset="-122"/>
                <a:sym typeface="+mn-ea"/>
              </a:rPr>
              <a:t>事故原因初步分析</a:t>
            </a:r>
            <a:r>
              <a:rPr lang="zh-CN" sz="2200">
                <a:latin typeface="方正兰亭细黑_GBK" panose="02000000000000000000" charset="-122"/>
                <a:ea typeface="方正兰亭细黑_GBK" panose="02000000000000000000" charset="-122"/>
                <a:cs typeface="方正兰亭细黑_GBK" panose="02000000000000000000" charset="-122"/>
                <a:sym typeface="+mn-ea"/>
              </a:rPr>
              <a:t>：在对检修后的尾气燃烧炉进行烘炉作业时，在熄火切换燃料过程中由于</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阀门内漏</a:t>
            </a:r>
            <a:r>
              <a:rPr lang="zh-CN" sz="2200">
                <a:latin typeface="方正兰亭细黑_GBK" panose="02000000000000000000" charset="-122"/>
                <a:ea typeface="方正兰亭细黑_GBK" panose="02000000000000000000" charset="-122"/>
                <a:cs typeface="方正兰亭细黑_GBK" panose="02000000000000000000" charset="-122"/>
                <a:sym typeface="+mn-ea"/>
              </a:rPr>
              <a:t>造成煤气进入燃烧炉内，煤气与空气在炉内混合遇火源发生爆炸。</a:t>
            </a:r>
            <a:endParaRPr lang="zh-CN" sz="2200">
              <a:latin typeface="方正兰亭细黑_GBK" panose="02000000000000000000" charset="-122"/>
              <a:ea typeface="方正兰亭细黑_GBK" panose="02000000000000000000" charset="-122"/>
              <a:cs typeface="方正兰亭细黑_GBK" panose="02000000000000000000" charset="-122"/>
              <a:sym typeface="+mn-ea"/>
            </a:endParaRPr>
          </a:p>
        </p:txBody>
      </p:sp>
      <p:sp>
        <p:nvSpPr>
          <p:cNvPr id="2" name="矩形 1"/>
          <p:cNvSpPr/>
          <p:nvPr userDrawn="1"/>
        </p:nvSpPr>
        <p:spPr>
          <a:xfrm>
            <a:off x="388827" y="283262"/>
            <a:ext cx="851471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NO.5  河北金万泰化肥有限责任公司“11·7”较大爆炸事故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3" name="矩形 2"/>
          <p:cNvSpPr/>
          <p:nvPr userDrawn="1"/>
        </p:nvSpPr>
        <p:spPr>
          <a:xfrm flipH="1">
            <a:off x="342768" y="22217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 name="文本框 129"/>
          <p:cNvSpPr txBox="1"/>
          <p:nvPr/>
        </p:nvSpPr>
        <p:spPr>
          <a:xfrm>
            <a:off x="1051560" y="174117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762635" y="1651635"/>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141345" y="16560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687445" y="16529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194175" y="16560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700270" y="165862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207000" y="166179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683250" y="166179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229350" y="165862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736080" y="166179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242175" y="166433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五角星 30"/>
          <p:cNvSpPr/>
          <p:nvPr/>
        </p:nvSpPr>
        <p:spPr>
          <a:xfrm>
            <a:off x="7748905" y="166751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085215" y="253365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796290" y="2444115"/>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051560" y="338264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762635" y="3293110"/>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181350" y="243903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727450" y="243586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234180" y="243903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740275" y="244157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247005" y="24447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723255" y="244475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269355" y="244157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五角星 59"/>
          <p:cNvSpPr/>
          <p:nvPr/>
        </p:nvSpPr>
        <p:spPr>
          <a:xfrm>
            <a:off x="7282180" y="244729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788910" y="245046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221355" y="328803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767455" y="32848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274185" y="328803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780280" y="329057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287010" y="329374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763260" y="329374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309360" y="329057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五角星 69"/>
          <p:cNvSpPr/>
          <p:nvPr/>
        </p:nvSpPr>
        <p:spPr>
          <a:xfrm>
            <a:off x="7322185" y="329628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五角星 70"/>
          <p:cNvSpPr/>
          <p:nvPr/>
        </p:nvSpPr>
        <p:spPr>
          <a:xfrm>
            <a:off x="7828915" y="329946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五角星 3"/>
          <p:cNvSpPr/>
          <p:nvPr/>
        </p:nvSpPr>
        <p:spPr>
          <a:xfrm>
            <a:off x="6769735" y="244157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五角星 6"/>
          <p:cNvSpPr/>
          <p:nvPr/>
        </p:nvSpPr>
        <p:spPr>
          <a:xfrm>
            <a:off x="6809740" y="329057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userDrawn="1"/>
        </p:nvSpPr>
        <p:spPr>
          <a:xfrm>
            <a:off x="388827" y="283262"/>
            <a:ext cx="851471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NO.5  河北金万泰化肥有限责任公司“11·7”较大爆炸事故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342768" y="22217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2940685" y="1175385"/>
            <a:ext cx="6214745" cy="3170555"/>
          </a:xfrm>
          <a:prstGeom prst="rect">
            <a:avLst/>
          </a:prstGeom>
          <a:noFill/>
          <a:ln w="9525">
            <a:noFill/>
          </a:ln>
        </p:spPr>
        <p:txBody>
          <a:bodyPr wrap="square">
            <a:spAutoFit/>
          </a:bodyPr>
          <a:p>
            <a:pPr indent="0" algn="ctr">
              <a:lnSpc>
                <a:spcPct val="130000"/>
              </a:lnSpc>
              <a:spcBef>
                <a:spcPts val="0"/>
              </a:spcBef>
              <a:spcAft>
                <a:spcPts val="0"/>
              </a:spcAft>
            </a:pPr>
            <a:r>
              <a:rPr sz="2200" b="1">
                <a:latin typeface="方正兰亭细黑_GBK" panose="02000000000000000000" charset="-122"/>
                <a:ea typeface="方正兰亭细黑_GBK" panose="02000000000000000000" charset="-122"/>
                <a:cs typeface="方正兰亭细黑_GBK" panose="02000000000000000000" charset="-122"/>
              </a:rPr>
              <a:t>关键词：</a:t>
            </a:r>
            <a:r>
              <a:rPr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【废旧储罐  违规动火  2,6-二硝基苯酚】</a:t>
            </a:r>
            <a:endParaRPr sz="2200" b="1">
              <a:solidFill>
                <a:srgbClr val="C00000"/>
              </a:solidFill>
              <a:latin typeface="方正兰亭细黑_GBK" panose="02000000000000000000" charset="-122"/>
              <a:ea typeface="方正兰亭细黑_GBK" panose="02000000000000000000" charset="-122"/>
              <a:cs typeface="方正兰亭细黑_GBK" panose="02000000000000000000" charset="-122"/>
            </a:endParaRPr>
          </a:p>
          <a:p>
            <a:pPr indent="0">
              <a:lnSpc>
                <a:spcPct val="130000"/>
              </a:lnSpc>
              <a:spcBef>
                <a:spcPts val="0"/>
              </a:spcBef>
              <a:spcAft>
                <a:spcPts val="0"/>
              </a:spcAft>
            </a:pPr>
            <a:endParaRPr lang="zh-CN" sz="2200" b="0">
              <a:latin typeface="方正兰亭细黑_GBK" panose="02000000000000000000" charset="-122"/>
              <a:ea typeface="方正兰亭细黑_GBK" panose="02000000000000000000" charset="-122"/>
              <a:cs typeface="方正兰亭细黑_GBK" panose="02000000000000000000" charset="-122"/>
            </a:endParaRPr>
          </a:p>
          <a:p>
            <a:pPr indent="0">
              <a:lnSpc>
                <a:spcPct val="130000"/>
              </a:lnSpc>
              <a:spcBef>
                <a:spcPts val="0"/>
              </a:spcBef>
              <a:spcAft>
                <a:spcPts val="0"/>
              </a:spcAft>
            </a:pPr>
            <a:r>
              <a:rPr lang="zh-CN" sz="2200">
                <a:latin typeface="方正兰亭细黑_GBK" panose="02000000000000000000" charset="-122"/>
                <a:ea typeface="方正兰亭细黑_GBK" panose="02000000000000000000" charset="-122"/>
                <a:cs typeface="方正兰亭细黑_GBK" panose="02000000000000000000" charset="-122"/>
              </a:rPr>
              <a:t>2018年3月27日16时52分，山东枣庄市薛城区泓劲商贸有限公司租赁枣庄甘霖实业有限公司旧仓库，准备制造油漆原料(尚在建设过程中)，在切割改造废旧油罐过程中发生爆炸事故，造成</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7人</a:t>
            </a:r>
            <a:r>
              <a:rPr lang="zh-CN" sz="2200">
                <a:latin typeface="方正兰亭细黑_GBK" panose="02000000000000000000" charset="-122"/>
                <a:ea typeface="方正兰亭细黑_GBK" panose="02000000000000000000" charset="-122"/>
                <a:cs typeface="方正兰亭细黑_GBK" panose="02000000000000000000" charset="-122"/>
              </a:rPr>
              <a:t>死亡，</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3人</a:t>
            </a:r>
            <a:r>
              <a:rPr lang="zh-CN" sz="2200">
                <a:latin typeface="方正兰亭细黑_GBK" panose="02000000000000000000" charset="-122"/>
                <a:ea typeface="方正兰亭细黑_GBK" panose="02000000000000000000" charset="-122"/>
                <a:cs typeface="方正兰亭细黑_GBK" panose="02000000000000000000" charset="-122"/>
              </a:rPr>
              <a:t>受伤。</a:t>
            </a:r>
            <a:endParaRPr lang="zh-CN" sz="220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459312" y="318822"/>
            <a:ext cx="854011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NO.4  山东枣庄市泓劲商贸有限公司“3·27”较大爆炸事故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413253" y="25773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
        <p:nvSpPr>
          <p:cNvPr id="2" name="文本框 1"/>
          <p:cNvSpPr txBox="1"/>
          <p:nvPr/>
        </p:nvSpPr>
        <p:spPr>
          <a:xfrm>
            <a:off x="2032000" y="-130492"/>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pic>
        <p:nvPicPr>
          <p:cNvPr id="441" name="图片 441" descr="C:\Users\lenovo\AppData\Local\Temp\1543383168(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39065" y="1604010"/>
            <a:ext cx="2694940" cy="24085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584_2016070561143621"/>
          <p:cNvPicPr>
            <a:picLocks noChangeAspect="1"/>
          </p:cNvPicPr>
          <p:nvPr/>
        </p:nvPicPr>
        <p:blipFill>
          <a:blip r:embed="rId1"/>
          <a:stretch>
            <a:fillRect/>
          </a:stretch>
        </p:blipFill>
        <p:spPr>
          <a:xfrm>
            <a:off x="189865" y="1327785"/>
            <a:ext cx="3249295" cy="1822450"/>
          </a:xfrm>
          <a:prstGeom prst="rect">
            <a:avLst/>
          </a:prstGeom>
        </p:spPr>
      </p:pic>
      <p:sp>
        <p:nvSpPr>
          <p:cNvPr id="4" name="原创设计师QQ598969553          _4"/>
          <p:cNvSpPr/>
          <p:nvPr/>
        </p:nvSpPr>
        <p:spPr>
          <a:xfrm>
            <a:off x="1439754" y="2828221"/>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439545" y="2829560"/>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爆炸</a:t>
            </a:r>
            <a:endParaRPr lang="zh-CN" altLang="en-US" sz="1200" dirty="0">
              <a:solidFill>
                <a:schemeClr val="bg1"/>
              </a:solidFill>
              <a:cs typeface="+mn-ea"/>
              <a:sym typeface="+mn-lt"/>
            </a:endParaRPr>
          </a:p>
        </p:txBody>
      </p:sp>
      <p:sp>
        <p:nvSpPr>
          <p:cNvPr id="6" name="原创设计师QQ598969553          _6"/>
          <p:cNvSpPr txBox="1"/>
          <p:nvPr/>
        </p:nvSpPr>
        <p:spPr>
          <a:xfrm>
            <a:off x="3636645" y="665480"/>
            <a:ext cx="5256530" cy="4154170"/>
          </a:xfrm>
          <a:prstGeom prst="rect">
            <a:avLst/>
          </a:prstGeom>
          <a:noFill/>
        </p:spPr>
        <p:txBody>
          <a:bodyPr wrap="square" rtlCol="0">
            <a:spAutoFit/>
          </a:bodyPr>
          <a:lstStyle/>
          <a:p>
            <a:pPr indent="0">
              <a:lnSpc>
                <a:spcPct val="200000"/>
              </a:lnSpc>
            </a:pPr>
            <a:r>
              <a:rPr lang="zh-CN" sz="2200" b="1">
                <a:latin typeface="方正兰亭细黑_GBK" panose="02000000000000000000" charset="-122"/>
                <a:ea typeface="方正兰亭细黑_GBK" panose="02000000000000000000" charset="-122"/>
                <a:cs typeface="方正兰亭细黑_GBK" panose="02000000000000000000" charset="-122"/>
                <a:sym typeface="+mn-ea"/>
              </a:rPr>
              <a:t>事故直接原因：</a:t>
            </a:r>
            <a:r>
              <a:rPr lang="zh-CN" sz="2200">
                <a:latin typeface="方正兰亭细黑_GBK" panose="02000000000000000000" charset="-122"/>
                <a:ea typeface="方正兰亭细黑_GBK" panose="02000000000000000000" charset="-122"/>
                <a:cs typeface="方正兰亭细黑_GBK" panose="02000000000000000000" charset="-122"/>
                <a:sym typeface="+mn-ea"/>
              </a:rPr>
              <a:t>现场施工队伍不具备资质处置废旧罐体，施工作业前</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未采取清洗、置换、检测等安全措</a:t>
            </a:r>
            <a:r>
              <a:rPr lang="zh-CN" sz="2200">
                <a:latin typeface="方正兰亭细黑_GBK" panose="02000000000000000000" charset="-122"/>
                <a:ea typeface="方正兰亭细黑_GBK" panose="02000000000000000000" charset="-122"/>
                <a:cs typeface="方正兰亭细黑_GBK" panose="02000000000000000000" charset="-122"/>
                <a:sym typeface="+mn-ea"/>
              </a:rPr>
              <a:t>施，</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违规动火作业</a:t>
            </a:r>
            <a:r>
              <a:rPr lang="zh-CN" sz="2200">
                <a:latin typeface="方正兰亭细黑_GBK" panose="02000000000000000000" charset="-122"/>
                <a:ea typeface="方正兰亭细黑_GBK" panose="02000000000000000000" charset="-122"/>
                <a:cs typeface="方正兰亭细黑_GBK" panose="02000000000000000000" charset="-122"/>
                <a:sym typeface="+mn-ea"/>
              </a:rPr>
              <a:t>产生的高温或火花引爆罐体内残留的2,6-二硝基苯酚，加之罐体相对密闭，导致爆炸破坏力加强。</a:t>
            </a:r>
            <a:endParaRPr lang="zh-CN" sz="2200">
              <a:latin typeface="方正兰亭细黑_GBK" panose="02000000000000000000" charset="-122"/>
              <a:ea typeface="方正兰亭细黑_GBK" panose="02000000000000000000" charset="-122"/>
              <a:cs typeface="方正兰亭细黑_GBK" panose="02000000000000000000" charset="-122"/>
              <a:sym typeface="+mn-ea"/>
            </a:endParaRPr>
          </a:p>
        </p:txBody>
      </p:sp>
      <p:sp>
        <p:nvSpPr>
          <p:cNvPr id="3" name="矩形 2"/>
          <p:cNvSpPr/>
          <p:nvPr userDrawn="1"/>
        </p:nvSpPr>
        <p:spPr>
          <a:xfrm>
            <a:off x="459312" y="318822"/>
            <a:ext cx="854011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NO.4  山东枣庄市泓劲商贸有限公司“3·27”较大爆炸事故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7" name="矩形 6"/>
          <p:cNvSpPr/>
          <p:nvPr userDrawn="1"/>
        </p:nvSpPr>
        <p:spPr>
          <a:xfrm flipH="1">
            <a:off x="413253" y="25773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p:pic>
        <p:nvPicPr>
          <p:cNvPr id="4" name="图片 3"/>
          <p:cNvPicPr>
            <a:picLocks noChangeAspect="1"/>
          </p:cNvPicPr>
          <p:nvPr/>
        </p:nvPicPr>
        <p:blipFill>
          <a:blip r:embed="rId1"/>
          <a:srcRect t="7883" b="9324"/>
          <a:stretch>
            <a:fillRect/>
          </a:stretch>
        </p:blipFill>
        <p:spPr>
          <a:xfrm>
            <a:off x="996950" y="280035"/>
            <a:ext cx="6873875" cy="4552950"/>
          </a:xfrm>
          <a:prstGeom prst="rect">
            <a:avLst/>
          </a:prstGeom>
        </p:spPr>
      </p:pic>
      <p:sp>
        <p:nvSpPr>
          <p:cNvPr id="2" name="文本框 1"/>
          <p:cNvSpPr txBox="1"/>
          <p:nvPr/>
        </p:nvSpPr>
        <p:spPr>
          <a:xfrm>
            <a:off x="1108075" y="130810"/>
            <a:ext cx="6927850" cy="4523105"/>
          </a:xfrm>
          <a:prstGeom prst="rect">
            <a:avLst/>
          </a:prstGeom>
          <a:noFill/>
        </p:spPr>
        <p:txBody>
          <a:bodyPr wrap="square" rtlCol="0" anchor="t">
            <a:spAutoFit/>
          </a:bodyPr>
          <a:p>
            <a:pPr algn="ctr">
              <a:lnSpc>
                <a:spcPct val="200000"/>
              </a:lnSpc>
            </a:pPr>
            <a:r>
              <a:rPr lang="zh-CN" sz="4800">
                <a:solidFill>
                  <a:schemeClr val="bg1"/>
                </a:solidFill>
                <a:latin typeface="方正兰亭超细黑简体" panose="02000000000000000000" charset="-122"/>
                <a:ea typeface="方正兰亭超细黑简体" panose="02000000000000000000" charset="-122"/>
                <a:cs typeface="方正兰亭细黑_GBK" panose="02000000000000000000" charset="-122"/>
                <a:sym typeface="+mn-ea"/>
              </a:rPr>
              <a:t>生命只有一次</a:t>
            </a:r>
            <a:endParaRPr lang="zh-CN" sz="4800">
              <a:solidFill>
                <a:schemeClr val="bg1"/>
              </a:solidFill>
              <a:latin typeface="方正兰亭超细黑简体" panose="02000000000000000000" charset="-122"/>
              <a:ea typeface="方正兰亭超细黑简体" panose="02000000000000000000" charset="-122"/>
              <a:cs typeface="方正兰亭细黑_GBK" panose="02000000000000000000" charset="-122"/>
              <a:sym typeface="+mn-ea"/>
            </a:endParaRPr>
          </a:p>
          <a:p>
            <a:pPr algn="ctr">
              <a:lnSpc>
                <a:spcPct val="200000"/>
              </a:lnSpc>
            </a:pPr>
            <a:endParaRPr lang="zh-CN" sz="4800">
              <a:solidFill>
                <a:schemeClr val="bg1"/>
              </a:solidFill>
              <a:latin typeface="方正兰亭超细黑简体" panose="02000000000000000000" charset="-122"/>
              <a:ea typeface="方正兰亭超细黑简体" panose="02000000000000000000" charset="-122"/>
              <a:cs typeface="方正兰亭细黑_GBK" panose="02000000000000000000" charset="-122"/>
              <a:sym typeface="+mn-ea"/>
            </a:endParaRPr>
          </a:p>
          <a:p>
            <a:pPr algn="ctr">
              <a:lnSpc>
                <a:spcPct val="200000"/>
              </a:lnSpc>
            </a:pPr>
            <a:r>
              <a:rPr lang="zh-CN" sz="4800">
                <a:solidFill>
                  <a:schemeClr val="bg1"/>
                </a:solidFill>
                <a:latin typeface="方正兰亭超细黑简体" panose="02000000000000000000" charset="-122"/>
                <a:ea typeface="方正兰亭超细黑简体" panose="02000000000000000000" charset="-122"/>
                <a:cs typeface="方正兰亭细黑_GBK" panose="02000000000000000000" charset="-122"/>
                <a:sym typeface="+mn-ea"/>
              </a:rPr>
              <a:t>安全时刻牢记</a:t>
            </a:r>
            <a:endParaRPr lang="zh-CN" sz="4800">
              <a:solidFill>
                <a:schemeClr val="bg1"/>
              </a:solidFill>
              <a:latin typeface="方正兰亭超细黑简体" panose="02000000000000000000" charset="-122"/>
              <a:ea typeface="方正兰亭超细黑简体" panose="02000000000000000000" charset="-122"/>
              <a:cs typeface="方正兰亭细黑_GBK" panose="020000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 name="文本框 129"/>
          <p:cNvSpPr txBox="1"/>
          <p:nvPr/>
        </p:nvSpPr>
        <p:spPr>
          <a:xfrm>
            <a:off x="1027430" y="149098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738505" y="1401445"/>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117215" y="140589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663315" y="140271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170045" y="140589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676140" y="140843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182870" y="14116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659120" y="141160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205220" y="140843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711950" y="141160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218045" y="141414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五角星 30"/>
          <p:cNvSpPr/>
          <p:nvPr/>
        </p:nvSpPr>
        <p:spPr>
          <a:xfrm>
            <a:off x="7724775" y="141732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061085" y="228346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772160" y="2193925"/>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027430" y="313245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738505" y="3042920"/>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157220" y="218884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703320" y="218567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210050" y="218884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716145" y="219138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222875" y="219456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699125" y="219456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245225" y="219138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764780" y="220027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197225" y="303784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743325" y="30346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250055" y="303784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756150" y="30403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262880" y="30435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739130" y="304355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285230" y="304038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五角星 70"/>
          <p:cNvSpPr/>
          <p:nvPr/>
        </p:nvSpPr>
        <p:spPr>
          <a:xfrm>
            <a:off x="7804785" y="304927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五角星 3"/>
          <p:cNvSpPr/>
          <p:nvPr/>
        </p:nvSpPr>
        <p:spPr>
          <a:xfrm>
            <a:off x="6745605" y="219138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五角星 6"/>
          <p:cNvSpPr/>
          <p:nvPr/>
        </p:nvSpPr>
        <p:spPr>
          <a:xfrm>
            <a:off x="6785610" y="304038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未标题-2"/>
          <p:cNvPicPr>
            <a:picLocks noChangeAspect="1"/>
          </p:cNvPicPr>
          <p:nvPr/>
        </p:nvPicPr>
        <p:blipFill>
          <a:blip r:embed="rId1"/>
          <a:srcRect l="13514" t="5792" r="4826" b="15444"/>
          <a:stretch>
            <a:fillRect/>
          </a:stretch>
        </p:blipFill>
        <p:spPr>
          <a:xfrm>
            <a:off x="7240270" y="2962275"/>
            <a:ext cx="551815" cy="532130"/>
          </a:xfrm>
          <a:prstGeom prst="rect">
            <a:avLst/>
          </a:prstGeom>
        </p:spPr>
      </p:pic>
      <p:pic>
        <p:nvPicPr>
          <p:cNvPr id="2" name="图片 1" descr="未标题-2"/>
          <p:cNvPicPr>
            <a:picLocks noChangeAspect="1"/>
          </p:cNvPicPr>
          <p:nvPr/>
        </p:nvPicPr>
        <p:blipFill>
          <a:blip r:embed="rId1"/>
          <a:srcRect l="13514" t="5792" r="4826" b="15444"/>
          <a:stretch>
            <a:fillRect/>
          </a:stretch>
        </p:blipFill>
        <p:spPr>
          <a:xfrm>
            <a:off x="7218045" y="2119630"/>
            <a:ext cx="551815" cy="532130"/>
          </a:xfrm>
          <a:prstGeom prst="rect">
            <a:avLst/>
          </a:prstGeom>
        </p:spPr>
      </p:pic>
      <p:sp>
        <p:nvSpPr>
          <p:cNvPr id="5" name="矩形 4"/>
          <p:cNvSpPr/>
          <p:nvPr userDrawn="1"/>
        </p:nvSpPr>
        <p:spPr>
          <a:xfrm>
            <a:off x="459312" y="318822"/>
            <a:ext cx="854011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NO.4  山东枣庄市泓劲商贸有限公司“3·27”较大爆炸事故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413253" y="25773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3890645" y="1268095"/>
            <a:ext cx="4839335" cy="3138170"/>
          </a:xfrm>
          <a:prstGeom prst="rect">
            <a:avLst/>
          </a:prstGeom>
          <a:noFill/>
          <a:ln w="9525">
            <a:noFill/>
          </a:ln>
        </p:spPr>
        <p:txBody>
          <a:bodyPr wrap="square">
            <a:spAutoFit/>
          </a:bodyPr>
          <a:p>
            <a:pPr indent="0" algn="ctr">
              <a:lnSpc>
                <a:spcPct val="150000"/>
              </a:lnSpc>
            </a:pPr>
            <a:r>
              <a:rPr sz="2200" b="1">
                <a:latin typeface="方正兰亭细黑_GBK" panose="02000000000000000000" charset="-122"/>
                <a:ea typeface="方正兰亭细黑_GBK" panose="02000000000000000000" charset="-122"/>
                <a:cs typeface="方正兰亭细黑_GBK" panose="02000000000000000000" charset="-122"/>
              </a:rPr>
              <a:t>关键词：</a:t>
            </a:r>
            <a:r>
              <a:rPr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【丙烷  燃爆】</a:t>
            </a:r>
            <a:endParaRPr sz="2200" b="1">
              <a:latin typeface="方正兰亭细黑_GBK" panose="02000000000000000000" charset="-122"/>
              <a:ea typeface="方正兰亭细黑_GBK" panose="02000000000000000000" charset="-122"/>
              <a:cs typeface="方正兰亭细黑_GBK" panose="02000000000000000000" charset="-122"/>
            </a:endParaRPr>
          </a:p>
          <a:p>
            <a:pPr indent="0">
              <a:lnSpc>
                <a:spcPct val="150000"/>
              </a:lnSpc>
            </a:pPr>
            <a:endParaRPr lang="zh-CN" sz="2200" b="0">
              <a:latin typeface="方正兰亭细黑_GBK" panose="02000000000000000000" charset="-122"/>
              <a:ea typeface="方正兰亭细黑_GBK" panose="02000000000000000000" charset="-122"/>
              <a:cs typeface="方正兰亭细黑_GBK" panose="02000000000000000000" charset="-122"/>
            </a:endParaRPr>
          </a:p>
          <a:p>
            <a:pPr indent="0">
              <a:lnSpc>
                <a:spcPct val="150000"/>
              </a:lnSpc>
            </a:pPr>
            <a:r>
              <a:rPr lang="zh-CN" sz="2200">
                <a:latin typeface="方正兰亭细黑_GBK" panose="02000000000000000000" charset="-122"/>
                <a:ea typeface="方正兰亭细黑_GBK" panose="02000000000000000000" charset="-122"/>
                <a:cs typeface="方正兰亭细黑_GBK" panose="02000000000000000000" charset="-122"/>
              </a:rPr>
              <a:t>2018年11月3日6时40分许，河南省兰考县河南鑫宏保温材料有限公司在生产过程中发生爆燃事故，造成</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8人</a:t>
            </a:r>
            <a:r>
              <a:rPr lang="zh-CN" sz="2200">
                <a:latin typeface="方正兰亭细黑_GBK" panose="02000000000000000000" charset="-122"/>
                <a:ea typeface="方正兰亭细黑_GBK" panose="02000000000000000000" charset="-122"/>
                <a:cs typeface="方正兰亭细黑_GBK" panose="02000000000000000000" charset="-122"/>
              </a:rPr>
              <a:t>死亡、</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1人</a:t>
            </a:r>
            <a:r>
              <a:rPr lang="zh-CN" sz="2200">
                <a:latin typeface="方正兰亭细黑_GBK" panose="02000000000000000000" charset="-122"/>
                <a:ea typeface="方正兰亭细黑_GBK" panose="02000000000000000000" charset="-122"/>
                <a:cs typeface="方正兰亭细黑_GBK" panose="02000000000000000000" charset="-122"/>
              </a:rPr>
              <a:t>受伤。</a:t>
            </a:r>
            <a:endParaRPr lang="zh-CN" sz="220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569802" y="361367"/>
            <a:ext cx="820483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NO.3  河南鑫宏保温材料有限公司“11·3”较大爆炸事故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523743" y="300283"/>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
        <p:nvSpPr>
          <p:cNvPr id="2" name="文本框 1"/>
          <p:cNvSpPr txBox="1"/>
          <p:nvPr/>
        </p:nvSpPr>
        <p:spPr>
          <a:xfrm>
            <a:off x="2032000" y="-130492"/>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pic>
        <p:nvPicPr>
          <p:cNvPr id="23" name="图片 23" descr="C:\Users\lenovo\AppData\Roaming\Tencent\Users\420431502\QQ\WinTemp\RichOle\KG158~%DHI87@69QKPLKTKL.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569595" y="1344930"/>
            <a:ext cx="3061970" cy="32245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descr="461a032353f8484ebd151a54b24f07c4"/>
          <p:cNvPicPr>
            <a:picLocks noChangeAspect="1"/>
          </p:cNvPicPr>
          <p:nvPr/>
        </p:nvPicPr>
        <p:blipFill>
          <a:blip r:embed="rId1"/>
          <a:stretch>
            <a:fillRect/>
          </a:stretch>
        </p:blipFill>
        <p:spPr>
          <a:xfrm>
            <a:off x="526415" y="1061720"/>
            <a:ext cx="3050540" cy="2961640"/>
          </a:xfrm>
          <a:prstGeom prst="rect">
            <a:avLst/>
          </a:prstGeom>
        </p:spPr>
      </p:pic>
      <p:sp>
        <p:nvSpPr>
          <p:cNvPr id="4" name="原创设计师QQ598969553          _4"/>
          <p:cNvSpPr/>
          <p:nvPr/>
        </p:nvSpPr>
        <p:spPr>
          <a:xfrm>
            <a:off x="1593424" y="3747701"/>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593215" y="3747770"/>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燃爆</a:t>
            </a:r>
            <a:endParaRPr lang="zh-CN" altLang="en-US" sz="1200" dirty="0">
              <a:solidFill>
                <a:schemeClr val="bg1"/>
              </a:solidFill>
              <a:cs typeface="+mn-ea"/>
              <a:sym typeface="+mn-lt"/>
            </a:endParaRPr>
          </a:p>
        </p:txBody>
      </p:sp>
      <p:sp>
        <p:nvSpPr>
          <p:cNvPr id="6" name="原创设计师QQ598969553          _6"/>
          <p:cNvSpPr txBox="1"/>
          <p:nvPr/>
        </p:nvSpPr>
        <p:spPr>
          <a:xfrm>
            <a:off x="4288155" y="1223645"/>
            <a:ext cx="3896360" cy="2799715"/>
          </a:xfrm>
          <a:prstGeom prst="rect">
            <a:avLst/>
          </a:prstGeom>
          <a:noFill/>
        </p:spPr>
        <p:txBody>
          <a:bodyPr wrap="square" rtlCol="0">
            <a:spAutoFit/>
          </a:bodyPr>
          <a:lstStyle/>
          <a:p>
            <a:pPr indent="0">
              <a:lnSpc>
                <a:spcPct val="200000"/>
              </a:lnSpc>
            </a:pPr>
            <a:r>
              <a:rPr lang="zh-CN" sz="2200" b="1">
                <a:latin typeface="方正兰亭细黑_GBK" panose="02000000000000000000" charset="-122"/>
                <a:ea typeface="方正兰亭细黑_GBK" panose="02000000000000000000" charset="-122"/>
                <a:cs typeface="方正兰亭细黑_GBK" panose="02000000000000000000" charset="-122"/>
                <a:sym typeface="+mn-ea"/>
              </a:rPr>
              <a:t>事故原因初步分析：</a:t>
            </a:r>
            <a:r>
              <a:rPr lang="zh-CN" sz="2200">
                <a:latin typeface="方正兰亭细黑_GBK" panose="02000000000000000000" charset="-122"/>
                <a:ea typeface="方正兰亭细黑_GBK" panose="02000000000000000000" charset="-122"/>
                <a:cs typeface="方正兰亭细黑_GBK" panose="02000000000000000000" charset="-122"/>
                <a:sym typeface="+mn-ea"/>
              </a:rPr>
              <a:t>企业在生产过程中使用的</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丙烷泄漏</a:t>
            </a:r>
            <a:r>
              <a:rPr lang="zh-CN" sz="2200">
                <a:latin typeface="方正兰亭细黑_GBK" panose="02000000000000000000" charset="-122"/>
                <a:ea typeface="方正兰亭细黑_GBK" panose="02000000000000000000" charset="-122"/>
                <a:cs typeface="方正兰亭细黑_GBK" panose="02000000000000000000" charset="-122"/>
                <a:sym typeface="+mn-ea"/>
              </a:rPr>
              <a:t>集聚，操作人员启闭配电箱时引发燃爆。</a:t>
            </a:r>
            <a:endParaRPr lang="zh-CN" sz="2200">
              <a:latin typeface="方正兰亭细黑_GBK" panose="02000000000000000000" charset="-122"/>
              <a:ea typeface="方正兰亭细黑_GBK" panose="02000000000000000000" charset="-122"/>
              <a:cs typeface="方正兰亭细黑_GBK" panose="02000000000000000000" charset="-122"/>
              <a:sym typeface="+mn-ea"/>
            </a:endParaRPr>
          </a:p>
        </p:txBody>
      </p:sp>
      <p:sp>
        <p:nvSpPr>
          <p:cNvPr id="2" name="矩形 1"/>
          <p:cNvSpPr/>
          <p:nvPr userDrawn="1"/>
        </p:nvSpPr>
        <p:spPr>
          <a:xfrm>
            <a:off x="569802" y="361367"/>
            <a:ext cx="820483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NO.3  河南鑫宏保温材料有限公司“11·3”较大爆炸事故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3" name="矩形 2"/>
          <p:cNvSpPr/>
          <p:nvPr userDrawn="1"/>
        </p:nvSpPr>
        <p:spPr>
          <a:xfrm flipH="1">
            <a:off x="523743" y="300283"/>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0" name="文本框 129"/>
          <p:cNvSpPr txBox="1"/>
          <p:nvPr/>
        </p:nvSpPr>
        <p:spPr>
          <a:xfrm>
            <a:off x="1116330" y="171577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827405" y="1626235"/>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206115" y="16306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752215" y="16275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258945" y="16306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765040" y="163322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271770" y="163639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748020" y="163639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294120" y="163322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800850" y="163639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306945" y="163893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五角星 30"/>
          <p:cNvSpPr/>
          <p:nvPr/>
        </p:nvSpPr>
        <p:spPr>
          <a:xfrm>
            <a:off x="7813675" y="164211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149985" y="250825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861060" y="2418715"/>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116330" y="335724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827405" y="3267710"/>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246120" y="241363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792220" y="241046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298950" y="241363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805045" y="241617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311775" y="24193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788025" y="241935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334125" y="241617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853680" y="2425065"/>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286125" y="326263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832225" y="32594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338955" y="326263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845050" y="326517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351780" y="326834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828030" y="326834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374130" y="326517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五角星 70"/>
          <p:cNvSpPr/>
          <p:nvPr/>
        </p:nvSpPr>
        <p:spPr>
          <a:xfrm>
            <a:off x="7893685" y="3274060"/>
            <a:ext cx="466725" cy="409575"/>
          </a:xfrm>
          <a:prstGeom prst="star5">
            <a:avLst/>
          </a:prstGeom>
          <a:noFill/>
          <a:ln>
            <a:solidFill>
              <a:srgbClr val="FC436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五角星 3"/>
          <p:cNvSpPr/>
          <p:nvPr/>
        </p:nvSpPr>
        <p:spPr>
          <a:xfrm>
            <a:off x="6834505" y="241617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五角星 6"/>
          <p:cNvSpPr/>
          <p:nvPr/>
        </p:nvSpPr>
        <p:spPr>
          <a:xfrm>
            <a:off x="6874510" y="326517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未标题-2"/>
          <p:cNvPicPr>
            <a:picLocks noChangeAspect="1"/>
          </p:cNvPicPr>
          <p:nvPr/>
        </p:nvPicPr>
        <p:blipFill>
          <a:blip r:embed="rId1"/>
          <a:srcRect l="13514" t="5792" r="4826" b="15444"/>
          <a:stretch>
            <a:fillRect/>
          </a:stretch>
        </p:blipFill>
        <p:spPr>
          <a:xfrm>
            <a:off x="7329170" y="3187065"/>
            <a:ext cx="551815" cy="532130"/>
          </a:xfrm>
          <a:prstGeom prst="rect">
            <a:avLst/>
          </a:prstGeom>
        </p:spPr>
      </p:pic>
      <p:sp>
        <p:nvSpPr>
          <p:cNvPr id="8" name="五角星 7"/>
          <p:cNvSpPr/>
          <p:nvPr/>
        </p:nvSpPr>
        <p:spPr>
          <a:xfrm>
            <a:off x="7341235" y="241046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userDrawn="1"/>
        </p:nvSpPr>
        <p:spPr>
          <a:xfrm>
            <a:off x="569802" y="361367"/>
            <a:ext cx="820483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NO.3  河南鑫宏保温材料有限公司“11·3”较大爆炸事故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523743" y="300283"/>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3458845" y="1062355"/>
            <a:ext cx="5441315" cy="3609975"/>
          </a:xfrm>
          <a:prstGeom prst="rect">
            <a:avLst/>
          </a:prstGeom>
          <a:noFill/>
          <a:ln w="9525">
            <a:noFill/>
          </a:ln>
        </p:spPr>
        <p:txBody>
          <a:bodyPr wrap="square">
            <a:spAutoFit/>
          </a:bodyPr>
          <a:p>
            <a:pPr indent="0" algn="ctr">
              <a:lnSpc>
                <a:spcPct val="130000"/>
              </a:lnSpc>
              <a:spcBef>
                <a:spcPts val="0"/>
              </a:spcBef>
              <a:spcAft>
                <a:spcPts val="0"/>
              </a:spcAft>
            </a:pPr>
            <a:r>
              <a:rPr sz="2200" b="1">
                <a:latin typeface="方正兰亭细黑_GBK" panose="02000000000000000000" charset="-122"/>
                <a:ea typeface="方正兰亭细黑_GBK" panose="02000000000000000000" charset="-122"/>
                <a:cs typeface="方正兰亭细黑_GBK" panose="02000000000000000000" charset="-122"/>
              </a:rPr>
              <a:t>关键词：</a:t>
            </a:r>
            <a:r>
              <a:rPr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【违法违规  误操作  混合反应】</a:t>
            </a:r>
            <a:endParaRPr sz="2200" b="1">
              <a:latin typeface="方正兰亭细黑_GBK" panose="02000000000000000000" charset="-122"/>
              <a:ea typeface="方正兰亭细黑_GBK" panose="02000000000000000000" charset="-122"/>
              <a:cs typeface="方正兰亭细黑_GBK" panose="02000000000000000000" charset="-122"/>
            </a:endParaRPr>
          </a:p>
          <a:p>
            <a:pPr indent="0">
              <a:lnSpc>
                <a:spcPct val="130000"/>
              </a:lnSpc>
              <a:spcBef>
                <a:spcPts val="0"/>
              </a:spcBef>
              <a:spcAft>
                <a:spcPts val="0"/>
              </a:spcAft>
            </a:pPr>
            <a:endParaRPr lang="zh-CN" sz="2200" b="0">
              <a:latin typeface="方正兰亭细黑_GBK" panose="02000000000000000000" charset="-122"/>
              <a:ea typeface="方正兰亭细黑_GBK" panose="02000000000000000000" charset="-122"/>
              <a:cs typeface="方正兰亭细黑_GBK" panose="02000000000000000000" charset="-122"/>
            </a:endParaRPr>
          </a:p>
          <a:p>
            <a:pPr indent="0">
              <a:lnSpc>
                <a:spcPct val="130000"/>
              </a:lnSpc>
              <a:spcBef>
                <a:spcPts val="0"/>
              </a:spcBef>
              <a:spcAft>
                <a:spcPts val="0"/>
              </a:spcAft>
            </a:pPr>
            <a:r>
              <a:rPr lang="zh-CN" sz="2200">
                <a:latin typeface="方正兰亭细黑_GBK" panose="02000000000000000000" charset="-122"/>
                <a:ea typeface="方正兰亭细黑_GBK" panose="02000000000000000000" charset="-122"/>
                <a:cs typeface="方正兰亭细黑_GBK" panose="02000000000000000000" charset="-122"/>
              </a:rPr>
              <a:t>2018年7月12日18时42分，四川省宜宾市江安县阳春工业园区，宜宾恒达科技有限公司（以下简称恒达科技公司）二车间脱水釜发生爆炸，连锁反应引起二车间、三车间内的设备及物料起火燃烧，事故造成</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19人</a:t>
            </a:r>
            <a:r>
              <a:rPr lang="zh-CN" sz="2200">
                <a:latin typeface="方正兰亭细黑_GBK" panose="02000000000000000000" charset="-122"/>
                <a:ea typeface="方正兰亭细黑_GBK" panose="02000000000000000000" charset="-122"/>
                <a:cs typeface="方正兰亭细黑_GBK" panose="02000000000000000000" charset="-122"/>
              </a:rPr>
              <a:t>死亡、</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12人</a:t>
            </a:r>
            <a:r>
              <a:rPr lang="zh-CN" sz="2200">
                <a:latin typeface="方正兰亭细黑_GBK" panose="02000000000000000000" charset="-122"/>
                <a:ea typeface="方正兰亭细黑_GBK" panose="02000000000000000000" charset="-122"/>
                <a:cs typeface="方正兰亭细黑_GBK" panose="02000000000000000000" charset="-122"/>
              </a:rPr>
              <a:t>受伤。</a:t>
            </a:r>
            <a:endParaRPr lang="zh-CN" sz="220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545037" y="346762"/>
            <a:ext cx="821626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NO.2  四川宜宾恒达科技有限公司“7·12”重大爆炸事故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498978" y="28567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
        <p:nvSpPr>
          <p:cNvPr id="2" name="文本框 1"/>
          <p:cNvSpPr txBox="1"/>
          <p:nvPr/>
        </p:nvSpPr>
        <p:spPr>
          <a:xfrm>
            <a:off x="2032000" y="-130492"/>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pic>
        <p:nvPicPr>
          <p:cNvPr id="23583" name="图片 2358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1605" y="1670685"/>
            <a:ext cx="3260090" cy="2436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8" name="图片 6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980" y="1311275"/>
            <a:ext cx="3050540" cy="2287905"/>
          </a:xfrm>
          <a:prstGeom prst="rect">
            <a:avLst/>
          </a:prstGeom>
        </p:spPr>
      </p:pic>
      <p:sp>
        <p:nvSpPr>
          <p:cNvPr id="4" name="原创设计师QQ598969553          _4"/>
          <p:cNvSpPr/>
          <p:nvPr/>
        </p:nvSpPr>
        <p:spPr>
          <a:xfrm>
            <a:off x="1307039" y="3322251"/>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235710" y="3323590"/>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爆炸</a:t>
            </a:r>
            <a:endParaRPr lang="zh-CN" altLang="en-US" sz="1200" dirty="0">
              <a:solidFill>
                <a:schemeClr val="bg1"/>
              </a:solidFill>
              <a:cs typeface="+mn-ea"/>
              <a:sym typeface="+mn-lt"/>
            </a:endParaRPr>
          </a:p>
        </p:txBody>
      </p:sp>
      <p:sp>
        <p:nvSpPr>
          <p:cNvPr id="6" name="原创设计师QQ598969553          _6"/>
          <p:cNvSpPr txBox="1"/>
          <p:nvPr/>
        </p:nvSpPr>
        <p:spPr>
          <a:xfrm>
            <a:off x="3496310" y="813435"/>
            <a:ext cx="5490210" cy="4154170"/>
          </a:xfrm>
          <a:prstGeom prst="rect">
            <a:avLst/>
          </a:prstGeom>
          <a:noFill/>
        </p:spPr>
        <p:txBody>
          <a:bodyPr wrap="square" rtlCol="0">
            <a:spAutoFit/>
          </a:bodyPr>
          <a:lstStyle/>
          <a:p>
            <a:pPr indent="0">
              <a:lnSpc>
                <a:spcPct val="200000"/>
              </a:lnSpc>
            </a:pPr>
            <a:r>
              <a:rPr lang="zh-CN" sz="2200" b="1">
                <a:latin typeface="方正兰亭细黑_GBK" panose="02000000000000000000" charset="-122"/>
                <a:ea typeface="方正兰亭细黑_GBK" panose="02000000000000000000" charset="-122"/>
                <a:cs typeface="方正兰亭细黑_GBK" panose="02000000000000000000" charset="-122"/>
                <a:sym typeface="+mn-ea"/>
              </a:rPr>
              <a:t>事故直接原因：</a:t>
            </a:r>
            <a:r>
              <a:rPr lang="zh-CN" sz="2200">
                <a:latin typeface="方正兰亭细黑_GBK" panose="02000000000000000000" charset="-122"/>
                <a:ea typeface="方正兰亭细黑_GBK" panose="02000000000000000000" charset="-122"/>
                <a:cs typeface="方正兰亭细黑_GBK" panose="02000000000000000000" charset="-122"/>
                <a:sym typeface="+mn-ea"/>
              </a:rPr>
              <a:t>恒达科技公司在咪草烟生产过程中，</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误将氯酸钠当作生产原料丁酰胺投入二车间的甲苯脱水釜R301</a:t>
            </a:r>
            <a:r>
              <a:rPr lang="zh-CN" sz="2200">
                <a:latin typeface="方正兰亭细黑_GBK" panose="02000000000000000000" charset="-122"/>
                <a:ea typeface="方正兰亭细黑_GBK" panose="02000000000000000000" charset="-122"/>
                <a:cs typeface="方正兰亭细黑_GBK" panose="02000000000000000000" charset="-122"/>
                <a:sym typeface="+mn-ea"/>
              </a:rPr>
              <a:t>（容积为3立方米），氯酸钠、丁酰胺和甲苯混合物在加热条件下</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剧烈反应</a:t>
            </a:r>
            <a:r>
              <a:rPr lang="zh-CN" sz="2200">
                <a:latin typeface="方正兰亭细黑_GBK" panose="02000000000000000000" charset="-122"/>
                <a:ea typeface="方正兰亭细黑_GBK" panose="02000000000000000000" charset="-122"/>
                <a:cs typeface="方正兰亭细黑_GBK" panose="02000000000000000000" charset="-122"/>
                <a:sym typeface="+mn-ea"/>
              </a:rPr>
              <a:t>，形成化学爆炸，并引起二、三车间起火燃烧。</a:t>
            </a:r>
            <a:endParaRPr lang="zh-CN" sz="2200">
              <a:latin typeface="方正兰亭细黑_GBK" panose="02000000000000000000" charset="-122"/>
              <a:ea typeface="方正兰亭细黑_GBK" panose="02000000000000000000" charset="-122"/>
              <a:cs typeface="方正兰亭细黑_GBK" panose="02000000000000000000" charset="-122"/>
              <a:sym typeface="+mn-ea"/>
            </a:endParaRPr>
          </a:p>
        </p:txBody>
      </p:sp>
      <p:sp>
        <p:nvSpPr>
          <p:cNvPr id="2" name="矩形 1"/>
          <p:cNvSpPr/>
          <p:nvPr userDrawn="1"/>
        </p:nvSpPr>
        <p:spPr>
          <a:xfrm>
            <a:off x="545037" y="346762"/>
            <a:ext cx="821626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NO.2  四川宜宾恒达科技有限公司“7·12”重大爆炸事故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3" name="矩形 2"/>
          <p:cNvSpPr/>
          <p:nvPr userDrawn="1"/>
        </p:nvSpPr>
        <p:spPr>
          <a:xfrm flipH="1">
            <a:off x="498978" y="28567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 name="文本框 129"/>
          <p:cNvSpPr txBox="1"/>
          <p:nvPr/>
        </p:nvSpPr>
        <p:spPr>
          <a:xfrm>
            <a:off x="1115695" y="153670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826770" y="1447165"/>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205480" y="145161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751580" y="144843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258310" y="145161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764405" y="145415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271135" y="145732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747385" y="145732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293485" y="145415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800215" y="145732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306310" y="145986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149350" y="232918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860425" y="2239645"/>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115695" y="317817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826770" y="3088640"/>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245485" y="22345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791585" y="223139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298315" y="22345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804410" y="22371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311140" y="22402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787390" y="224028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333490" y="223710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853045" y="224599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285490" y="308356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831590" y="308038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338320" y="308356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844415" y="308610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351145" y="308927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827395" y="308927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373495" y="308610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五角星 3"/>
          <p:cNvSpPr/>
          <p:nvPr/>
        </p:nvSpPr>
        <p:spPr>
          <a:xfrm>
            <a:off x="6833870" y="223710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五角星 6"/>
          <p:cNvSpPr/>
          <p:nvPr/>
        </p:nvSpPr>
        <p:spPr>
          <a:xfrm>
            <a:off x="6873875" y="308610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未标题-2"/>
          <p:cNvPicPr>
            <a:picLocks noChangeAspect="1"/>
          </p:cNvPicPr>
          <p:nvPr/>
        </p:nvPicPr>
        <p:blipFill>
          <a:blip r:embed="rId1"/>
          <a:srcRect l="13514" t="5792" r="4826" b="15444"/>
          <a:stretch>
            <a:fillRect/>
          </a:stretch>
        </p:blipFill>
        <p:spPr>
          <a:xfrm>
            <a:off x="7853045" y="3014345"/>
            <a:ext cx="551815" cy="532130"/>
          </a:xfrm>
          <a:prstGeom prst="rect">
            <a:avLst/>
          </a:prstGeom>
        </p:spPr>
      </p:pic>
      <p:sp>
        <p:nvSpPr>
          <p:cNvPr id="8" name="五角星 7"/>
          <p:cNvSpPr/>
          <p:nvPr/>
        </p:nvSpPr>
        <p:spPr>
          <a:xfrm>
            <a:off x="7340600" y="223139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五角星 1"/>
          <p:cNvSpPr/>
          <p:nvPr/>
        </p:nvSpPr>
        <p:spPr>
          <a:xfrm>
            <a:off x="7386320" y="309880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未标题-2"/>
          <p:cNvPicPr>
            <a:picLocks noChangeAspect="1"/>
          </p:cNvPicPr>
          <p:nvPr/>
        </p:nvPicPr>
        <p:blipFill>
          <a:blip r:embed="rId1"/>
          <a:srcRect l="13514" t="5792" r="4826" b="15444"/>
          <a:stretch>
            <a:fillRect/>
          </a:stretch>
        </p:blipFill>
        <p:spPr>
          <a:xfrm>
            <a:off x="7810500" y="1398905"/>
            <a:ext cx="551815" cy="532130"/>
          </a:xfrm>
          <a:prstGeom prst="rect">
            <a:avLst/>
          </a:prstGeom>
        </p:spPr>
      </p:pic>
      <p:sp>
        <p:nvSpPr>
          <p:cNvPr id="5" name="矩形 4"/>
          <p:cNvSpPr/>
          <p:nvPr userDrawn="1"/>
        </p:nvSpPr>
        <p:spPr>
          <a:xfrm>
            <a:off x="545037" y="346762"/>
            <a:ext cx="8216265"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NO.2  四川宜宾恒达科技有限公司“7·12”重大爆炸事故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498978" y="28567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3876675" y="1174750"/>
            <a:ext cx="4993640" cy="3646170"/>
          </a:xfrm>
          <a:prstGeom prst="rect">
            <a:avLst/>
          </a:prstGeom>
          <a:noFill/>
          <a:ln w="9525">
            <a:noFill/>
          </a:ln>
        </p:spPr>
        <p:txBody>
          <a:bodyPr wrap="square">
            <a:spAutoFit/>
          </a:bodyPr>
          <a:p>
            <a:pPr indent="0" algn="ctr">
              <a:lnSpc>
                <a:spcPct val="150000"/>
              </a:lnSpc>
            </a:pPr>
            <a:r>
              <a:rPr sz="2200" b="1">
                <a:latin typeface="方正兰亭细黑_GBK" panose="02000000000000000000" charset="-122"/>
                <a:ea typeface="方正兰亭细黑_GBK" panose="02000000000000000000" charset="-122"/>
                <a:cs typeface="方正兰亭细黑_GBK" panose="02000000000000000000" charset="-122"/>
              </a:rPr>
              <a:t>关键词：</a:t>
            </a:r>
            <a:r>
              <a:rPr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【氯乙烯  气柜卡顿  爆燃】</a:t>
            </a:r>
            <a:endParaRPr sz="2200" b="1">
              <a:solidFill>
                <a:srgbClr val="C00000"/>
              </a:solidFill>
              <a:latin typeface="方正兰亭细黑_GBK" panose="02000000000000000000" charset="-122"/>
              <a:ea typeface="方正兰亭细黑_GBK" panose="02000000000000000000" charset="-122"/>
              <a:cs typeface="方正兰亭细黑_GBK" panose="02000000000000000000" charset="-122"/>
            </a:endParaRPr>
          </a:p>
          <a:p>
            <a:pPr indent="0">
              <a:lnSpc>
                <a:spcPct val="150000"/>
              </a:lnSpc>
            </a:pPr>
            <a:endParaRPr lang="zh-CN" sz="2200" b="0">
              <a:latin typeface="方正兰亭细黑_GBK" panose="02000000000000000000" charset="-122"/>
              <a:ea typeface="方正兰亭细黑_GBK" panose="02000000000000000000" charset="-122"/>
              <a:cs typeface="方正兰亭细黑_GBK" panose="02000000000000000000" charset="-122"/>
            </a:endParaRPr>
          </a:p>
          <a:p>
            <a:pPr indent="0">
              <a:lnSpc>
                <a:spcPct val="150000"/>
              </a:lnSpc>
            </a:pPr>
            <a:r>
              <a:rPr lang="zh-CN" sz="2200">
                <a:latin typeface="方正兰亭细黑_GBK" panose="02000000000000000000" charset="-122"/>
                <a:ea typeface="方正兰亭细黑_GBK" panose="02000000000000000000" charset="-122"/>
                <a:cs typeface="方正兰亭细黑_GBK" panose="02000000000000000000" charset="-122"/>
              </a:rPr>
              <a:t>2018年11月28日0时41分，河北省张家口市桥东区大仓盖镇河北盛华化工有限公司附近发生爆炸起火，事故造成</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23人</a:t>
            </a:r>
            <a:r>
              <a:rPr lang="zh-CN" sz="2200">
                <a:latin typeface="方正兰亭细黑_GBK" panose="02000000000000000000" charset="-122"/>
                <a:ea typeface="方正兰亭细黑_GBK" panose="02000000000000000000" charset="-122"/>
                <a:cs typeface="方正兰亭细黑_GBK" panose="02000000000000000000" charset="-122"/>
              </a:rPr>
              <a:t>死亡、</a:t>
            </a:r>
            <a:r>
              <a:rPr lang="zh-CN" sz="2200" b="1">
                <a:solidFill>
                  <a:srgbClr val="C00000"/>
                </a:solidFill>
                <a:latin typeface="方正兰亭细黑_GBK" panose="02000000000000000000" charset="-122"/>
                <a:ea typeface="方正兰亭细黑_GBK" panose="02000000000000000000" charset="-122"/>
                <a:cs typeface="方正兰亭细黑_GBK" panose="02000000000000000000" charset="-122"/>
              </a:rPr>
              <a:t>22人</a:t>
            </a:r>
            <a:r>
              <a:rPr lang="zh-CN" sz="2200">
                <a:latin typeface="方正兰亭细黑_GBK" panose="02000000000000000000" charset="-122"/>
                <a:ea typeface="方正兰亭细黑_GBK" panose="02000000000000000000" charset="-122"/>
                <a:cs typeface="方正兰亭细黑_GBK" panose="02000000000000000000" charset="-122"/>
              </a:rPr>
              <a:t>受伤，事故中过火大货车38辆、小型车12辆。</a:t>
            </a:r>
            <a:endParaRPr lang="zh-CN" sz="2200">
              <a:latin typeface="方正兰亭细黑_GBK" panose="02000000000000000000" charset="-122"/>
              <a:ea typeface="方正兰亭细黑_GBK" panose="02000000000000000000" charset="-122"/>
              <a:cs typeface="方正兰亭细黑_GBK" panose="02000000000000000000" charset="-122"/>
            </a:endParaRPr>
          </a:p>
        </p:txBody>
      </p:sp>
      <p:sp>
        <p:nvSpPr>
          <p:cNvPr id="5" name="矩形 4"/>
          <p:cNvSpPr/>
          <p:nvPr userDrawn="1"/>
        </p:nvSpPr>
        <p:spPr>
          <a:xfrm>
            <a:off x="736172" y="354382"/>
            <a:ext cx="686562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NO.1  河北省张家口市“11·28”重大爆燃事故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
        <p:nvSpPr>
          <p:cNvPr id="2" name="文本框 1"/>
          <p:cNvSpPr txBox="1"/>
          <p:nvPr/>
        </p:nvSpPr>
        <p:spPr>
          <a:xfrm>
            <a:off x="2032000" y="-130492"/>
            <a:ext cx="5080000" cy="306705"/>
          </a:xfrm>
          <a:prstGeom prst="rect">
            <a:avLst/>
          </a:prstGeom>
          <a:noFill/>
          <a:ln w="9525">
            <a:noFill/>
          </a:ln>
        </p:spPr>
        <p:txBody>
          <a:bodyPr>
            <a:spAutoFit/>
          </a:bodyPr>
          <a:p>
            <a:pPr indent="0"/>
            <a:r>
              <a:rPr lang="en-US" b="0">
                <a:latin typeface="Calibri" panose="020F0502020204030204" charset="0"/>
                <a:ea typeface="宋体" panose="02010600030101010101" pitchFamily="2" charset="-122"/>
                <a:cs typeface="Times New Roman" panose="02020603050405020304" charset="0"/>
              </a:rPr>
              <a:t> </a:t>
            </a:r>
            <a:endParaRPr lang="zh-CN" altLang="en-US"/>
          </a:p>
        </p:txBody>
      </p:sp>
      <p:pic>
        <p:nvPicPr>
          <p:cNvPr id="14337" name="图片 143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0655" y="1560830"/>
            <a:ext cx="3513455" cy="2387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8" name="图片 6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030" y="1428115"/>
            <a:ext cx="3050540" cy="2287905"/>
          </a:xfrm>
          <a:prstGeom prst="rect">
            <a:avLst/>
          </a:prstGeom>
        </p:spPr>
      </p:pic>
      <p:sp>
        <p:nvSpPr>
          <p:cNvPr id="4" name="原创设计师QQ598969553          _4"/>
          <p:cNvSpPr/>
          <p:nvPr/>
        </p:nvSpPr>
        <p:spPr>
          <a:xfrm>
            <a:off x="1263859" y="3440361"/>
            <a:ext cx="749726"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2"/>
              </a:solidFill>
              <a:cs typeface="+mn-ea"/>
              <a:sym typeface="+mn-lt"/>
            </a:endParaRPr>
          </a:p>
        </p:txBody>
      </p:sp>
      <p:sp>
        <p:nvSpPr>
          <p:cNvPr id="5" name="原创设计师QQ598969553          _5"/>
          <p:cNvSpPr txBox="1"/>
          <p:nvPr/>
        </p:nvSpPr>
        <p:spPr>
          <a:xfrm>
            <a:off x="1263650" y="3440430"/>
            <a:ext cx="749935" cy="275590"/>
          </a:xfrm>
          <a:prstGeom prst="rect">
            <a:avLst/>
          </a:prstGeom>
          <a:noFill/>
        </p:spPr>
        <p:txBody>
          <a:bodyPr wrap="square" rtlCol="0">
            <a:spAutoFit/>
          </a:bodyPr>
          <a:lstStyle/>
          <a:p>
            <a:pPr algn="dist">
              <a:spcBef>
                <a:spcPct val="20000"/>
              </a:spcBef>
            </a:pPr>
            <a:r>
              <a:rPr lang="zh-CN" altLang="en-US" sz="1200" dirty="0">
                <a:solidFill>
                  <a:schemeClr val="bg1"/>
                </a:solidFill>
                <a:cs typeface="+mn-ea"/>
                <a:sym typeface="+mn-lt"/>
              </a:rPr>
              <a:t>爆炸</a:t>
            </a:r>
            <a:endParaRPr lang="zh-CN" altLang="en-US" sz="1200" dirty="0">
              <a:solidFill>
                <a:schemeClr val="bg1"/>
              </a:solidFill>
              <a:cs typeface="+mn-ea"/>
              <a:sym typeface="+mn-lt"/>
            </a:endParaRPr>
          </a:p>
        </p:txBody>
      </p:sp>
      <p:sp>
        <p:nvSpPr>
          <p:cNvPr id="6" name="原创设计师QQ598969553          _6"/>
          <p:cNvSpPr txBox="1"/>
          <p:nvPr/>
        </p:nvSpPr>
        <p:spPr>
          <a:xfrm>
            <a:off x="3262630" y="949325"/>
            <a:ext cx="5915660" cy="3692525"/>
          </a:xfrm>
          <a:prstGeom prst="rect">
            <a:avLst/>
          </a:prstGeom>
          <a:noFill/>
        </p:spPr>
        <p:txBody>
          <a:bodyPr wrap="square" rtlCol="0">
            <a:spAutoFit/>
          </a:bodyPr>
          <a:lstStyle/>
          <a:p>
            <a:pPr indent="0">
              <a:lnSpc>
                <a:spcPct val="130000"/>
              </a:lnSpc>
              <a:spcBef>
                <a:spcPts val="0"/>
              </a:spcBef>
              <a:spcAft>
                <a:spcPts val="0"/>
              </a:spcAft>
            </a:pPr>
            <a:r>
              <a:rPr lang="zh-CN" sz="2000" b="1">
                <a:latin typeface="方正兰亭细黑_GBK" panose="02000000000000000000" charset="-122"/>
                <a:ea typeface="方正兰亭细黑_GBK" panose="02000000000000000000" charset="-122"/>
                <a:cs typeface="方正兰亭细黑_GBK" panose="02000000000000000000" charset="-122"/>
                <a:sym typeface="+mn-ea"/>
              </a:rPr>
              <a:t>事故直接原因：</a:t>
            </a:r>
            <a:r>
              <a:rPr lang="zh-CN" sz="2000">
                <a:latin typeface="方正兰亭细黑_GBK" panose="02000000000000000000" charset="-122"/>
                <a:ea typeface="方正兰亭细黑_GBK" panose="02000000000000000000" charset="-122"/>
                <a:cs typeface="方正兰亭细黑_GBK" panose="02000000000000000000" charset="-122"/>
                <a:sym typeface="+mn-ea"/>
              </a:rPr>
              <a:t>中国化工集团河北盛华化工有限公司聚氯乙烯车间的1#氯乙烯气柜</a:t>
            </a:r>
            <a:r>
              <a:rPr lang="zh-CN" sz="20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长期未按规定检修</a:t>
            </a:r>
            <a:r>
              <a:rPr lang="zh-CN" sz="2000">
                <a:latin typeface="方正兰亭细黑_GBK" panose="02000000000000000000" charset="-122"/>
                <a:ea typeface="方正兰亭细黑_GBK" panose="02000000000000000000" charset="-122"/>
                <a:cs typeface="方正兰亭细黑_GBK" panose="02000000000000000000" charset="-122"/>
                <a:sym typeface="+mn-ea"/>
              </a:rPr>
              <a:t>，事发前氯乙烯气柜升降部分出现卡顿，环形水封失效导致</a:t>
            </a:r>
            <a:r>
              <a:rPr lang="zh-CN" sz="20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氯乙烯发生泄漏</a:t>
            </a:r>
            <a:r>
              <a:rPr lang="zh-CN" sz="2000">
                <a:latin typeface="方正兰亭细黑_GBK" panose="02000000000000000000" charset="-122"/>
                <a:ea typeface="方正兰亭细黑_GBK" panose="02000000000000000000" charset="-122"/>
                <a:cs typeface="方正兰亭细黑_GBK" panose="02000000000000000000" charset="-122"/>
                <a:sym typeface="+mn-ea"/>
              </a:rPr>
              <a:t>，随即压缩机入口压力降低，</a:t>
            </a:r>
            <a:r>
              <a:rPr lang="zh-CN" sz="2000" b="1">
                <a:solidFill>
                  <a:srgbClr val="C00000"/>
                </a:solidFill>
                <a:latin typeface="方正兰亭细黑_GBK" panose="02000000000000000000" charset="-122"/>
                <a:ea typeface="方正兰亭细黑_GBK" panose="02000000000000000000" charset="-122"/>
                <a:cs typeface="方正兰亭细黑_GBK" panose="02000000000000000000" charset="-122"/>
                <a:sym typeface="+mn-ea"/>
              </a:rPr>
              <a:t>操作人员没有及时发现气柜卡顿</a:t>
            </a:r>
            <a:r>
              <a:rPr lang="zh-CN" sz="2000">
                <a:latin typeface="方正兰亭细黑_GBK" panose="02000000000000000000" charset="-122"/>
                <a:ea typeface="方正兰亭细黑_GBK" panose="02000000000000000000" charset="-122"/>
                <a:cs typeface="方正兰亭细黑_GBK" panose="02000000000000000000" charset="-122"/>
                <a:sym typeface="+mn-ea"/>
              </a:rPr>
              <a:t>，仍然按照常规操作方式加大压缩机回流，进入气柜的气量加大，加之阀门调大过快，氯乙烯冲破环形水封，气柜内约2000立方米氯乙烯泄漏，沿风向往厂区外扩散，遇明火发生爆燃。</a:t>
            </a:r>
            <a:endParaRPr lang="zh-CN" sz="2000">
              <a:latin typeface="方正兰亭细黑_GBK" panose="02000000000000000000" charset="-122"/>
              <a:ea typeface="方正兰亭细黑_GBK" panose="02000000000000000000" charset="-122"/>
              <a:cs typeface="方正兰亭细黑_GBK" panose="02000000000000000000" charset="-122"/>
              <a:sym typeface="+mn-ea"/>
            </a:endParaRPr>
          </a:p>
        </p:txBody>
      </p:sp>
      <p:sp>
        <p:nvSpPr>
          <p:cNvPr id="2" name="矩形 1"/>
          <p:cNvSpPr/>
          <p:nvPr userDrawn="1"/>
        </p:nvSpPr>
        <p:spPr>
          <a:xfrm>
            <a:off x="736172" y="354382"/>
            <a:ext cx="686562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NO.1  河北省张家口市“11·28”重大爆燃事故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3" name="矩形 2"/>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 name="文本框 129"/>
          <p:cNvSpPr txBox="1"/>
          <p:nvPr/>
        </p:nvSpPr>
        <p:spPr>
          <a:xfrm>
            <a:off x="1054735" y="134810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伤亡损失等级：</a:t>
            </a:r>
            <a:endParaRPr lang="zh-CN" altLang="en-US" sz="1800" b="1">
              <a:solidFill>
                <a:srgbClr val="C00000"/>
              </a:solidFill>
              <a:latin typeface="方正兰亭中黑_GBK" panose="02000000000000000000" charset="-122"/>
              <a:ea typeface="方正兰亭中黑_GBK" panose="02000000000000000000" charset="-122"/>
            </a:endParaRPr>
          </a:p>
        </p:txBody>
      </p:sp>
      <p:grpSp>
        <p:nvGrpSpPr>
          <p:cNvPr id="13" name="组合 12"/>
          <p:cNvGrpSpPr/>
          <p:nvPr/>
        </p:nvGrpSpPr>
        <p:grpSpPr>
          <a:xfrm>
            <a:off x="765810" y="1258570"/>
            <a:ext cx="574040" cy="501650"/>
            <a:chOff x="882603" y="2302677"/>
            <a:chExt cx="1093895" cy="955612"/>
          </a:xfrm>
          <a:solidFill>
            <a:schemeClr val="accent1"/>
          </a:solidFill>
        </p:grpSpPr>
        <p:sp>
          <p:nvSpPr>
            <p:cNvPr id="1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1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2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22" name="五角星 21"/>
          <p:cNvSpPr/>
          <p:nvPr/>
        </p:nvSpPr>
        <p:spPr>
          <a:xfrm>
            <a:off x="3144520" y="126301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五角星 22"/>
          <p:cNvSpPr/>
          <p:nvPr/>
        </p:nvSpPr>
        <p:spPr>
          <a:xfrm>
            <a:off x="3690620" y="125984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五角星 23"/>
          <p:cNvSpPr/>
          <p:nvPr/>
        </p:nvSpPr>
        <p:spPr>
          <a:xfrm>
            <a:off x="4197350" y="126301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五角星 24"/>
          <p:cNvSpPr/>
          <p:nvPr/>
        </p:nvSpPr>
        <p:spPr>
          <a:xfrm>
            <a:off x="4703445" y="126555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5210175" y="126873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五角星 26"/>
          <p:cNvSpPr/>
          <p:nvPr/>
        </p:nvSpPr>
        <p:spPr>
          <a:xfrm>
            <a:off x="5686425" y="126873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五角星 27"/>
          <p:cNvSpPr/>
          <p:nvPr/>
        </p:nvSpPr>
        <p:spPr>
          <a:xfrm>
            <a:off x="6232525" y="126555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6739255" y="126873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7245350" y="127127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088390" y="2140585"/>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后果影响等级：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33" name="组合 32"/>
          <p:cNvGrpSpPr/>
          <p:nvPr/>
        </p:nvGrpSpPr>
        <p:grpSpPr>
          <a:xfrm>
            <a:off x="799465" y="2051050"/>
            <a:ext cx="574040" cy="501650"/>
            <a:chOff x="882603" y="2302677"/>
            <a:chExt cx="1093895" cy="955612"/>
          </a:xfrm>
          <a:solidFill>
            <a:schemeClr val="accent1"/>
          </a:solidFill>
        </p:grpSpPr>
        <p:sp>
          <p:nvSpPr>
            <p:cNvPr id="3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3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42" name="文本框 41"/>
          <p:cNvSpPr txBox="1"/>
          <p:nvPr/>
        </p:nvSpPr>
        <p:spPr>
          <a:xfrm>
            <a:off x="1054735" y="2989580"/>
            <a:ext cx="1937385" cy="368300"/>
          </a:xfrm>
          <a:prstGeom prst="rect">
            <a:avLst/>
          </a:prstGeom>
          <a:noFill/>
          <a:ln w="9525">
            <a:noFill/>
          </a:ln>
        </p:spPr>
        <p:txBody>
          <a:bodyPr wrap="square">
            <a:spAutoFit/>
          </a:bodyPr>
          <a:p>
            <a:pPr indent="306070"/>
            <a:r>
              <a:rPr lang="zh-CN" sz="1800" b="1">
                <a:solidFill>
                  <a:srgbClr val="C00000"/>
                </a:solidFill>
                <a:latin typeface="方正兰亭中黑_GBK" panose="02000000000000000000" charset="-122"/>
                <a:ea typeface="方正兰亭中黑_GBK" panose="02000000000000000000" charset="-122"/>
              </a:rPr>
              <a:t>综合评定等级：</a:t>
            </a:r>
            <a:endParaRPr lang="zh-CN" sz="1800" b="1">
              <a:solidFill>
                <a:srgbClr val="C00000"/>
              </a:solidFill>
              <a:latin typeface="方正兰亭中黑_GBK" panose="02000000000000000000" charset="-122"/>
              <a:ea typeface="方正兰亭中黑_GBK" panose="02000000000000000000" charset="-122"/>
            </a:endParaRPr>
          </a:p>
        </p:txBody>
      </p:sp>
      <p:grpSp>
        <p:nvGrpSpPr>
          <p:cNvPr id="43" name="组合 42"/>
          <p:cNvGrpSpPr/>
          <p:nvPr/>
        </p:nvGrpSpPr>
        <p:grpSpPr>
          <a:xfrm>
            <a:off x="765810" y="2900045"/>
            <a:ext cx="574040" cy="501650"/>
            <a:chOff x="882603" y="2302677"/>
            <a:chExt cx="1093895" cy="955612"/>
          </a:xfrm>
          <a:solidFill>
            <a:schemeClr val="accent1"/>
          </a:solidFill>
        </p:grpSpPr>
        <p:sp>
          <p:nvSpPr>
            <p:cNvPr id="44" name="Freeform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5" name="Freeform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6" name="Freeform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7" name="Freeform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8" name="Freeform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49" name="Freeform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0" name="Freeform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sp>
          <p:nvSpPr>
            <p:cNvPr id="51" name="Freeform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HK" altLang="en-US">
                <a:solidFill>
                  <a:schemeClr val="tx2"/>
                </a:solidFill>
                <a:cs typeface="+mn-ea"/>
                <a:sym typeface="+mn-lt"/>
              </a:endParaRPr>
            </a:p>
          </p:txBody>
        </p:sp>
      </p:grpSp>
      <p:sp>
        <p:nvSpPr>
          <p:cNvPr id="52" name="五角星 51"/>
          <p:cNvSpPr/>
          <p:nvPr/>
        </p:nvSpPr>
        <p:spPr>
          <a:xfrm>
            <a:off x="3184525" y="204597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3730625" y="204279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4237355" y="204597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4743450" y="204851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五角星 55"/>
          <p:cNvSpPr/>
          <p:nvPr/>
        </p:nvSpPr>
        <p:spPr>
          <a:xfrm>
            <a:off x="5250180" y="205168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五角星 56"/>
          <p:cNvSpPr/>
          <p:nvPr/>
        </p:nvSpPr>
        <p:spPr>
          <a:xfrm>
            <a:off x="5726430" y="205168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五角星 57"/>
          <p:cNvSpPr/>
          <p:nvPr/>
        </p:nvSpPr>
        <p:spPr>
          <a:xfrm>
            <a:off x="6272530" y="204851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五角星 60"/>
          <p:cNvSpPr/>
          <p:nvPr/>
        </p:nvSpPr>
        <p:spPr>
          <a:xfrm>
            <a:off x="7792085" y="205740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五角星 61"/>
          <p:cNvSpPr/>
          <p:nvPr/>
        </p:nvSpPr>
        <p:spPr>
          <a:xfrm>
            <a:off x="3224530" y="28949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五角星 62"/>
          <p:cNvSpPr/>
          <p:nvPr/>
        </p:nvSpPr>
        <p:spPr>
          <a:xfrm>
            <a:off x="3770630" y="289179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五角星 63"/>
          <p:cNvSpPr/>
          <p:nvPr/>
        </p:nvSpPr>
        <p:spPr>
          <a:xfrm>
            <a:off x="4277360" y="289496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五角星 64"/>
          <p:cNvSpPr/>
          <p:nvPr/>
        </p:nvSpPr>
        <p:spPr>
          <a:xfrm>
            <a:off x="4783455" y="2897505"/>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五角星 65"/>
          <p:cNvSpPr/>
          <p:nvPr/>
        </p:nvSpPr>
        <p:spPr>
          <a:xfrm>
            <a:off x="5290185" y="2900680"/>
            <a:ext cx="466725" cy="409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五角星 66"/>
          <p:cNvSpPr/>
          <p:nvPr/>
        </p:nvSpPr>
        <p:spPr>
          <a:xfrm>
            <a:off x="5766435" y="290068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五角星 67"/>
          <p:cNvSpPr/>
          <p:nvPr/>
        </p:nvSpPr>
        <p:spPr>
          <a:xfrm>
            <a:off x="6312535" y="289750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五角星 3"/>
          <p:cNvSpPr/>
          <p:nvPr/>
        </p:nvSpPr>
        <p:spPr>
          <a:xfrm>
            <a:off x="6772910" y="2048510"/>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五角星 6"/>
          <p:cNvSpPr/>
          <p:nvPr/>
        </p:nvSpPr>
        <p:spPr>
          <a:xfrm>
            <a:off x="6812915" y="289750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五角星 7"/>
          <p:cNvSpPr/>
          <p:nvPr/>
        </p:nvSpPr>
        <p:spPr>
          <a:xfrm>
            <a:off x="7279640" y="204279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五角星 1"/>
          <p:cNvSpPr/>
          <p:nvPr/>
        </p:nvSpPr>
        <p:spPr>
          <a:xfrm>
            <a:off x="7325360" y="2910205"/>
            <a:ext cx="466725" cy="409575"/>
          </a:xfrm>
          <a:prstGeom prst="star5">
            <a:avLst/>
          </a:prstGeom>
          <a:solidFill>
            <a:srgbClr val="EB003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五角星 9"/>
          <p:cNvSpPr/>
          <p:nvPr/>
        </p:nvSpPr>
        <p:spPr>
          <a:xfrm>
            <a:off x="7836535" y="2910205"/>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五角星 10"/>
          <p:cNvSpPr/>
          <p:nvPr/>
        </p:nvSpPr>
        <p:spPr>
          <a:xfrm>
            <a:off x="7792085" y="1304290"/>
            <a:ext cx="466725" cy="409575"/>
          </a:xfrm>
          <a:prstGeom prst="star5">
            <a:avLst/>
          </a:prstGeom>
          <a:solidFill>
            <a:srgbClr val="EB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userDrawn="1"/>
        </p:nvSpPr>
        <p:spPr>
          <a:xfrm>
            <a:off x="736172" y="354382"/>
            <a:ext cx="6865620" cy="460375"/>
          </a:xfrm>
          <a:prstGeom prst="rect">
            <a:avLst/>
          </a:prstGeom>
        </p:spPr>
        <p:txBody>
          <a:bodyPr wrap="none">
            <a:spAutoFit/>
          </a:bodyPr>
          <a:p>
            <a:pPr algn="l"/>
            <a:r>
              <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rPr>
              <a:t>NO.1  河北省张家口市“11·28”重大爆燃事故</a:t>
            </a:r>
            <a:endParaRPr sz="2400" b="1">
              <a:solidFill>
                <a:srgbClr val="C00000"/>
              </a:solidFill>
              <a:latin typeface="方正兰亭中黑_GBK" panose="02000000000000000000" charset="-122"/>
              <a:ea typeface="方正兰亭中黑_GBK" panose="02000000000000000000" charset="-122"/>
              <a:cs typeface="方正兰亭中黑_GBK" panose="02000000000000000000" charset="-122"/>
              <a:sym typeface="+mn-ea"/>
            </a:endParaRPr>
          </a:p>
        </p:txBody>
      </p:sp>
      <p:sp>
        <p:nvSpPr>
          <p:cNvPr id="6" name="矩形 5"/>
          <p:cNvSpPr/>
          <p:nvPr userDrawn="1"/>
        </p:nvSpPr>
        <p:spPr>
          <a:xfrm flipH="1">
            <a:off x="690113" y="293298"/>
            <a:ext cx="45719" cy="552077"/>
          </a:xfrm>
          <a:prstGeom prst="rect">
            <a:avLst/>
          </a:prstGeom>
          <a:solidFill>
            <a:schemeClr val="tx1">
              <a:lumMod val="65000"/>
              <a:lumOff val="35000"/>
            </a:scheme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华文细黑"/>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Title 1"/>
          <p:cNvSpPr txBox="1"/>
          <p:nvPr/>
        </p:nvSpPr>
        <p:spPr>
          <a:xfrm>
            <a:off x="3859530" y="821690"/>
            <a:ext cx="1424305" cy="55943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500" dirty="0" smtClean="0">
                <a:solidFill>
                  <a:schemeClr val="accent2"/>
                </a:solidFill>
                <a:latin typeface="+mn-lt"/>
                <a:ea typeface="+mn-ea"/>
                <a:cs typeface="+mn-ea"/>
                <a:sym typeface="+mn-lt"/>
              </a:rPr>
              <a:t>目录</a:t>
            </a:r>
            <a:endParaRPr lang="en-GB" sz="4500" dirty="0">
              <a:solidFill>
                <a:schemeClr val="accent2"/>
              </a:solidFill>
              <a:latin typeface="+mn-lt"/>
              <a:ea typeface="+mn-ea"/>
              <a:cs typeface="+mn-ea"/>
              <a:sym typeface="+mn-lt"/>
            </a:endParaRPr>
          </a:p>
        </p:txBody>
      </p:sp>
      <p:sp>
        <p:nvSpPr>
          <p:cNvPr id="49" name="_6"/>
          <p:cNvSpPr txBox="1"/>
          <p:nvPr/>
        </p:nvSpPr>
        <p:spPr>
          <a:xfrm>
            <a:off x="2156673" y="2650129"/>
            <a:ext cx="1975091" cy="553085"/>
          </a:xfrm>
          <a:prstGeom prst="rect">
            <a:avLst/>
          </a:prstGeom>
          <a:noFill/>
        </p:spPr>
        <p:txBody>
          <a:bodyPr wrap="square" rtlCol="0">
            <a:spAutoFit/>
          </a:bodyPr>
          <a:lstStyle/>
          <a:p>
            <a:pPr algn="ctr" eaLnBrk="1" hangingPunct="1"/>
            <a:r>
              <a:rPr lang="zh-CN" altLang="en-US" sz="3000" dirty="0" smtClean="0">
                <a:solidFill>
                  <a:schemeClr val="accent1"/>
                </a:solidFill>
                <a:cs typeface="+mn-ea"/>
                <a:sym typeface="+mn-lt"/>
              </a:rPr>
              <a:t>数据盘点</a:t>
            </a:r>
            <a:endParaRPr lang="en-US" altLang="zh-CN" sz="3000" dirty="0">
              <a:solidFill>
                <a:schemeClr val="tx2"/>
              </a:solidFill>
              <a:cs typeface="+mn-ea"/>
              <a:sym typeface="+mn-lt"/>
            </a:endParaRPr>
          </a:p>
        </p:txBody>
      </p:sp>
      <p:sp>
        <p:nvSpPr>
          <p:cNvPr id="51" name="TextBox 21"/>
          <p:cNvSpPr txBox="1"/>
          <p:nvPr/>
        </p:nvSpPr>
        <p:spPr>
          <a:xfrm>
            <a:off x="1273193" y="2735917"/>
            <a:ext cx="945874" cy="738664"/>
          </a:xfrm>
          <a:prstGeom prst="rect">
            <a:avLst/>
          </a:prstGeom>
          <a:noFill/>
        </p:spPr>
        <p:txBody>
          <a:bodyPr wrap="square" rtlCol="0">
            <a:spAutoFit/>
          </a:bodyPr>
          <a:lstStyle/>
          <a:p>
            <a:pPr algn="ctr"/>
            <a:r>
              <a:rPr lang="en-US" sz="4200" b="1" dirty="0">
                <a:solidFill>
                  <a:schemeClr val="accent1"/>
                </a:solidFill>
                <a:cs typeface="+mn-ea"/>
                <a:sym typeface="+mn-lt"/>
              </a:rPr>
              <a:t>01</a:t>
            </a:r>
            <a:endParaRPr lang="id-ID" sz="4200" b="1" dirty="0">
              <a:solidFill>
                <a:schemeClr val="accent1"/>
              </a:solidFill>
              <a:cs typeface="+mn-ea"/>
              <a:sym typeface="+mn-lt"/>
            </a:endParaRPr>
          </a:p>
        </p:txBody>
      </p:sp>
      <p:sp>
        <p:nvSpPr>
          <p:cNvPr id="52" name="半闭框 51"/>
          <p:cNvSpPr/>
          <p:nvPr/>
        </p:nvSpPr>
        <p:spPr>
          <a:xfrm>
            <a:off x="1171317" y="2534523"/>
            <a:ext cx="784483" cy="784483"/>
          </a:xfrm>
          <a:prstGeom prst="halfFrame">
            <a:avLst>
              <a:gd name="adj1" fmla="val 15151"/>
              <a:gd name="adj2" fmla="val 1308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sym typeface="+mn-lt"/>
            </a:endParaRPr>
          </a:p>
        </p:txBody>
      </p:sp>
      <p:sp>
        <p:nvSpPr>
          <p:cNvPr id="53" name="_6"/>
          <p:cNvSpPr txBox="1"/>
          <p:nvPr/>
        </p:nvSpPr>
        <p:spPr>
          <a:xfrm>
            <a:off x="5918413" y="2650129"/>
            <a:ext cx="1975091" cy="553085"/>
          </a:xfrm>
          <a:prstGeom prst="rect">
            <a:avLst/>
          </a:prstGeom>
          <a:noFill/>
        </p:spPr>
        <p:txBody>
          <a:bodyPr wrap="square" rtlCol="0">
            <a:spAutoFit/>
          </a:bodyPr>
          <a:lstStyle/>
          <a:p>
            <a:pPr algn="ctr" eaLnBrk="1" hangingPunct="1"/>
            <a:r>
              <a:rPr lang="zh-CN" altLang="en-US" sz="3000" dirty="0">
                <a:solidFill>
                  <a:schemeClr val="accent2"/>
                </a:solidFill>
                <a:cs typeface="+mn-ea"/>
                <a:sym typeface="+mn-lt"/>
              </a:rPr>
              <a:t>事故盘点</a:t>
            </a:r>
            <a:endParaRPr lang="zh-CN" altLang="en-US" sz="3000" dirty="0">
              <a:solidFill>
                <a:schemeClr val="accent2"/>
              </a:solidFill>
              <a:cs typeface="+mn-ea"/>
              <a:sym typeface="+mn-lt"/>
            </a:endParaRPr>
          </a:p>
        </p:txBody>
      </p:sp>
      <p:sp>
        <p:nvSpPr>
          <p:cNvPr id="55" name="TextBox 21"/>
          <p:cNvSpPr txBox="1"/>
          <p:nvPr/>
        </p:nvSpPr>
        <p:spPr>
          <a:xfrm>
            <a:off x="5035568" y="2735917"/>
            <a:ext cx="945874" cy="738664"/>
          </a:xfrm>
          <a:prstGeom prst="rect">
            <a:avLst/>
          </a:prstGeom>
          <a:noFill/>
        </p:spPr>
        <p:txBody>
          <a:bodyPr wrap="square" rtlCol="0">
            <a:spAutoFit/>
          </a:bodyPr>
          <a:lstStyle/>
          <a:p>
            <a:pPr algn="ctr"/>
            <a:r>
              <a:rPr lang="en-US" sz="4200" b="1" dirty="0" smtClean="0">
                <a:solidFill>
                  <a:schemeClr val="accent2"/>
                </a:solidFill>
                <a:cs typeface="+mn-ea"/>
                <a:sym typeface="+mn-lt"/>
              </a:rPr>
              <a:t>02</a:t>
            </a:r>
            <a:endParaRPr lang="id-ID" sz="4200" b="1" dirty="0">
              <a:solidFill>
                <a:schemeClr val="accent2"/>
              </a:solidFill>
              <a:cs typeface="+mn-ea"/>
              <a:sym typeface="+mn-lt"/>
            </a:endParaRPr>
          </a:p>
        </p:txBody>
      </p:sp>
      <p:sp>
        <p:nvSpPr>
          <p:cNvPr id="56" name="半闭框 55"/>
          <p:cNvSpPr/>
          <p:nvPr/>
        </p:nvSpPr>
        <p:spPr>
          <a:xfrm>
            <a:off x="4933692" y="2534523"/>
            <a:ext cx="784483" cy="784483"/>
          </a:xfrm>
          <a:prstGeom prst="halfFrame">
            <a:avLst>
              <a:gd name="adj1" fmla="val 15151"/>
              <a:gd name="adj2" fmla="val 130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500" fill="hold"/>
                                        <p:tgtEl>
                                          <p:spTgt spid="55"/>
                                        </p:tgtEl>
                                        <p:attrNameLst>
                                          <p:attrName>ppt_w</p:attrName>
                                        </p:attrNameLst>
                                      </p:cBhvr>
                                      <p:tavLst>
                                        <p:tav tm="0">
                                          <p:val>
                                            <p:fltVal val="0"/>
                                          </p:val>
                                        </p:tav>
                                        <p:tav tm="100000">
                                          <p:val>
                                            <p:strVal val="#ppt_w"/>
                                          </p:val>
                                        </p:tav>
                                      </p:tavLst>
                                    </p:anim>
                                    <p:anim calcmode="lin" valueType="num">
                                      <p:cBhvr>
                                        <p:cTn id="27" dur="500" fill="hold"/>
                                        <p:tgtEl>
                                          <p:spTgt spid="55"/>
                                        </p:tgtEl>
                                        <p:attrNameLst>
                                          <p:attrName>ppt_h</p:attrName>
                                        </p:attrNameLst>
                                      </p:cBhvr>
                                      <p:tavLst>
                                        <p:tav tm="0">
                                          <p:val>
                                            <p:fltVal val="0"/>
                                          </p:val>
                                        </p:tav>
                                        <p:tav tm="100000">
                                          <p:val>
                                            <p:strVal val="#ppt_h"/>
                                          </p:val>
                                        </p:tav>
                                      </p:tavLst>
                                    </p:anim>
                                    <p:animEffect transition="in" filter="fade">
                                      <p:cBhvr>
                                        <p:cTn id="28" dur="500"/>
                                        <p:tgtEl>
                                          <p:spTgt spid="5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Effect transition="in" filter="fad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1000"/>
                                        <p:tgtEl>
                                          <p:spTgt spid="53"/>
                                        </p:tgtEl>
                                      </p:cBhvr>
                                    </p:animEffect>
                                    <p:anim calcmode="lin" valueType="num">
                                      <p:cBhvr>
                                        <p:cTn id="39" dur="1000" fill="hold"/>
                                        <p:tgtEl>
                                          <p:spTgt spid="53"/>
                                        </p:tgtEl>
                                        <p:attrNameLst>
                                          <p:attrName>ppt_x</p:attrName>
                                        </p:attrNameLst>
                                      </p:cBhvr>
                                      <p:tavLst>
                                        <p:tav tm="0">
                                          <p:val>
                                            <p:strVal val="#ppt_x"/>
                                          </p:val>
                                        </p:tav>
                                        <p:tav tm="100000">
                                          <p:val>
                                            <p:strVal val="#ppt_x"/>
                                          </p:val>
                                        </p:tav>
                                      </p:tavLst>
                                    </p:anim>
                                    <p:anim calcmode="lin" valueType="num">
                                      <p:cBhvr>
                                        <p:cTn id="4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bldLvl="0" animBg="1"/>
      <p:bldP spid="53" grpId="0"/>
      <p:bldP spid="55" grpId="0"/>
      <p:bldP spid="5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r="2635" b="13534"/>
          <a:stretch>
            <a:fillRect/>
          </a:stretch>
        </p:blipFill>
        <p:spPr>
          <a:xfrm>
            <a:off x="1905" y="-124460"/>
            <a:ext cx="9192260" cy="5432425"/>
          </a:xfrm>
          <a:prstGeom prst="rect">
            <a:avLst/>
          </a:prstGeom>
        </p:spPr>
      </p:pic>
      <p:sp>
        <p:nvSpPr>
          <p:cNvPr id="5" name="矩形 4"/>
          <p:cNvSpPr/>
          <p:nvPr/>
        </p:nvSpPr>
        <p:spPr>
          <a:xfrm>
            <a:off x="1270" y="-124460"/>
            <a:ext cx="9192895" cy="5432425"/>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1837690" y="391795"/>
            <a:ext cx="5927725" cy="4399915"/>
          </a:xfrm>
          <a:prstGeom prst="rect">
            <a:avLst/>
          </a:prstGeom>
          <a:noFill/>
        </p:spPr>
        <p:txBody>
          <a:bodyPr wrap="square" rtlCol="0">
            <a:spAutoFit/>
          </a:bodyPr>
          <a:p>
            <a:pPr algn="ctr">
              <a:lnSpc>
                <a:spcPct val="200000"/>
              </a:lnSpc>
            </a:pPr>
            <a:r>
              <a:rPr lang="zh-CN" altLang="en-US" sz="2000" kern="1600">
                <a:solidFill>
                  <a:srgbClr val="C00000"/>
                </a:solidFill>
                <a:uFillTx/>
                <a:latin typeface="方正兰亭中黑_GBK" panose="02000000000000000000" charset="-122"/>
                <a:ea typeface="方正兰亭中黑_GBK" panose="02000000000000000000" charset="-122"/>
              </a:rPr>
              <a:t>安全生产，责任重于泰山，</a:t>
            </a:r>
            <a:endParaRPr lang="zh-CN" altLang="en-US" sz="2000" kern="1600">
              <a:solidFill>
                <a:srgbClr val="C00000"/>
              </a:solidFill>
              <a:uFillTx/>
              <a:latin typeface="方正兰亭中黑_GBK" panose="02000000000000000000" charset="-122"/>
              <a:ea typeface="方正兰亭中黑_GBK" panose="02000000000000000000" charset="-122"/>
            </a:endParaRPr>
          </a:p>
          <a:p>
            <a:pPr algn="ctr">
              <a:lnSpc>
                <a:spcPct val="200000"/>
              </a:lnSpc>
            </a:pPr>
            <a:r>
              <a:rPr lang="zh-CN" altLang="en-US" sz="2000" kern="1600">
                <a:solidFill>
                  <a:srgbClr val="C00000"/>
                </a:solidFill>
                <a:uFillTx/>
                <a:latin typeface="方正兰亭中黑_GBK" panose="02000000000000000000" charset="-122"/>
                <a:ea typeface="方正兰亭中黑_GBK" panose="02000000000000000000" charset="-122"/>
              </a:rPr>
              <a:t>责任在每个人的肩头，在每个人的心头，</a:t>
            </a:r>
            <a:endParaRPr lang="zh-CN" altLang="en-US" sz="2000" kern="1600">
              <a:solidFill>
                <a:srgbClr val="C00000"/>
              </a:solidFill>
              <a:uFillTx/>
              <a:latin typeface="方正兰亭中黑_GBK" panose="02000000000000000000" charset="-122"/>
              <a:ea typeface="方正兰亭中黑_GBK" panose="02000000000000000000" charset="-122"/>
            </a:endParaRPr>
          </a:p>
          <a:p>
            <a:pPr algn="ctr">
              <a:lnSpc>
                <a:spcPct val="200000"/>
              </a:lnSpc>
            </a:pPr>
            <a:r>
              <a:rPr lang="zh-CN" altLang="en-US" sz="2000" kern="1600">
                <a:solidFill>
                  <a:srgbClr val="C00000"/>
                </a:solidFill>
                <a:uFillTx/>
                <a:latin typeface="方正兰亭中黑_GBK" panose="02000000000000000000" charset="-122"/>
                <a:ea typeface="方正兰亭中黑_GBK" panose="02000000000000000000" charset="-122"/>
              </a:rPr>
              <a:t>只有人人不忘安全初心，牢记责任使命，</a:t>
            </a:r>
            <a:endParaRPr lang="zh-CN" altLang="en-US" sz="2000" kern="1600">
              <a:solidFill>
                <a:srgbClr val="C00000"/>
              </a:solidFill>
              <a:uFillTx/>
              <a:latin typeface="方正兰亭中黑_GBK" panose="02000000000000000000" charset="-122"/>
              <a:ea typeface="方正兰亭中黑_GBK" panose="02000000000000000000" charset="-122"/>
            </a:endParaRPr>
          </a:p>
          <a:p>
            <a:pPr algn="ctr">
              <a:lnSpc>
                <a:spcPct val="200000"/>
              </a:lnSpc>
            </a:pPr>
            <a:r>
              <a:rPr lang="zh-CN" altLang="en-US" sz="2000" kern="1600">
                <a:solidFill>
                  <a:srgbClr val="C00000"/>
                </a:solidFill>
                <a:uFillTx/>
                <a:latin typeface="方正兰亭中黑_GBK" panose="02000000000000000000" charset="-122"/>
                <a:ea typeface="方正兰亭中黑_GBK" panose="02000000000000000000" charset="-122"/>
              </a:rPr>
              <a:t>紧绷安全生产这根弦，时时想着安全，</a:t>
            </a:r>
            <a:endParaRPr lang="zh-CN" altLang="en-US" sz="2000" kern="1600">
              <a:solidFill>
                <a:srgbClr val="C00000"/>
              </a:solidFill>
              <a:uFillTx/>
              <a:latin typeface="方正兰亭中黑_GBK" panose="02000000000000000000" charset="-122"/>
              <a:ea typeface="方正兰亭中黑_GBK" panose="02000000000000000000" charset="-122"/>
            </a:endParaRPr>
          </a:p>
          <a:p>
            <a:pPr algn="ctr">
              <a:lnSpc>
                <a:spcPct val="200000"/>
              </a:lnSpc>
            </a:pPr>
            <a:r>
              <a:rPr lang="zh-CN" altLang="en-US" sz="2000" kern="1600">
                <a:solidFill>
                  <a:srgbClr val="C00000"/>
                </a:solidFill>
                <a:uFillTx/>
                <a:latin typeface="方正兰亭中黑_GBK" panose="02000000000000000000" charset="-122"/>
                <a:ea typeface="方正兰亭中黑_GBK" panose="02000000000000000000" charset="-122"/>
              </a:rPr>
              <a:t>处处抓着安全，按规操作，</a:t>
            </a:r>
            <a:endParaRPr lang="zh-CN" altLang="en-US" sz="2000" kern="1600">
              <a:solidFill>
                <a:srgbClr val="C00000"/>
              </a:solidFill>
              <a:uFillTx/>
              <a:latin typeface="方正兰亭中黑_GBK" panose="02000000000000000000" charset="-122"/>
              <a:ea typeface="方正兰亭中黑_GBK" panose="02000000000000000000" charset="-122"/>
            </a:endParaRPr>
          </a:p>
          <a:p>
            <a:pPr algn="ctr">
              <a:lnSpc>
                <a:spcPct val="200000"/>
              </a:lnSpc>
            </a:pPr>
            <a:r>
              <a:rPr lang="zh-CN" altLang="en-US" sz="2000" kern="1600">
                <a:solidFill>
                  <a:srgbClr val="C00000"/>
                </a:solidFill>
                <a:uFillTx/>
                <a:latin typeface="方正兰亭中黑_GBK" panose="02000000000000000000" charset="-122"/>
                <a:ea typeface="方正兰亭中黑_GBK" panose="02000000000000000000" charset="-122"/>
              </a:rPr>
              <a:t>把措施落实到实处，有问题立即整改，</a:t>
            </a:r>
            <a:endParaRPr lang="zh-CN" altLang="en-US" sz="2000" kern="1600">
              <a:solidFill>
                <a:srgbClr val="C00000"/>
              </a:solidFill>
              <a:uFillTx/>
              <a:latin typeface="方正兰亭中黑_GBK" panose="02000000000000000000" charset="-122"/>
              <a:ea typeface="方正兰亭中黑_GBK" panose="02000000000000000000" charset="-122"/>
            </a:endParaRPr>
          </a:p>
          <a:p>
            <a:pPr algn="ctr">
              <a:lnSpc>
                <a:spcPct val="200000"/>
              </a:lnSpc>
            </a:pPr>
            <a:r>
              <a:rPr lang="zh-CN" altLang="en-US" sz="2000" kern="1600">
                <a:solidFill>
                  <a:srgbClr val="C00000"/>
                </a:solidFill>
                <a:uFillTx/>
                <a:latin typeface="方正兰亭中黑_GBK" panose="02000000000000000000" charset="-122"/>
                <a:ea typeface="方正兰亭中黑_GBK" panose="02000000000000000000" charset="-122"/>
              </a:rPr>
              <a:t>有隐患及时消除，杜绝事故再次发生！</a:t>
            </a:r>
            <a:endParaRPr lang="zh-CN" altLang="en-US" sz="2000" kern="1600">
              <a:solidFill>
                <a:srgbClr val="C00000"/>
              </a:solidFill>
              <a:uFillTx/>
              <a:latin typeface="方正兰亭中黑_GBK" panose="02000000000000000000" charset="-122"/>
              <a:ea typeface="方正兰亭中黑_GBK" panose="02000000000000000000"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矩形 2"/>
          <p:cNvSpPr/>
          <p:nvPr/>
        </p:nvSpPr>
        <p:spPr>
          <a:xfrm>
            <a:off x="3594100" y="2311400"/>
            <a:ext cx="5549899" cy="2311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24"/>
          <p:cNvSpPr txBox="1"/>
          <p:nvPr/>
        </p:nvSpPr>
        <p:spPr>
          <a:xfrm>
            <a:off x="4984193" y="2986167"/>
            <a:ext cx="2929890" cy="744220"/>
          </a:xfrm>
          <a:prstGeom prst="rect">
            <a:avLst/>
          </a:prstGeom>
          <a:noFill/>
        </p:spPr>
        <p:txBody>
          <a:bodyPr wrap="none" lIns="68571" tIns="34285" rIns="68571" bIns="34285" rtlCol="0">
            <a:spAutoFit/>
          </a:bodyPr>
          <a:lstStyle/>
          <a:p>
            <a:r>
              <a:rPr lang="zh-CN" altLang="en-US" sz="4400" b="1" dirty="0">
                <a:solidFill>
                  <a:srgbClr val="C0352A"/>
                </a:solidFill>
                <a:effectLst/>
                <a:cs typeface="+mn-ea"/>
                <a:sym typeface="+mn-lt"/>
              </a:rPr>
              <a:t>谢谢观看！</a:t>
            </a:r>
            <a:endParaRPr lang="zh-CN" altLang="en-US" sz="4400" b="1" dirty="0">
              <a:solidFill>
                <a:srgbClr val="C0352A"/>
              </a:solidFill>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t="10014"/>
          <a:stretch>
            <a:fillRect/>
          </a:stretch>
        </p:blipFill>
        <p:spPr>
          <a:xfrm>
            <a:off x="-28575" y="-201295"/>
            <a:ext cx="9179560" cy="5378450"/>
          </a:xfrm>
          <a:prstGeom prst="rect">
            <a:avLst/>
          </a:prstGeom>
        </p:spPr>
      </p:pic>
      <p:sp>
        <p:nvSpPr>
          <p:cNvPr id="3" name="TextBox 24"/>
          <p:cNvSpPr txBox="1"/>
          <p:nvPr/>
        </p:nvSpPr>
        <p:spPr>
          <a:xfrm>
            <a:off x="4615815" y="2315845"/>
            <a:ext cx="3082925" cy="836295"/>
          </a:xfrm>
          <a:prstGeom prst="rect">
            <a:avLst/>
          </a:prstGeom>
          <a:noFill/>
        </p:spPr>
        <p:txBody>
          <a:bodyPr wrap="square" lIns="68571" tIns="34285" rIns="68571" bIns="34285" rtlCol="0">
            <a:spAutoFit/>
          </a:bodyPr>
          <a:lstStyle/>
          <a:p>
            <a:pPr algn="dist"/>
            <a:r>
              <a:rPr lang="zh-CN" altLang="en-US" sz="5000" dirty="0">
                <a:solidFill>
                  <a:srgbClr val="C00000"/>
                </a:solidFill>
                <a:latin typeface="方正兰亭中黑_GBK" panose="02000000000000000000" charset="-122"/>
                <a:ea typeface="方正兰亭中黑_GBK" panose="02000000000000000000" charset="-122"/>
                <a:cs typeface="+mn-ea"/>
                <a:sym typeface="+mn-lt"/>
              </a:rPr>
              <a:t>数据盘点</a:t>
            </a:r>
            <a:endParaRPr lang="zh-CN" altLang="en-US" sz="5000" dirty="0">
              <a:solidFill>
                <a:srgbClr val="C00000"/>
              </a:solidFill>
              <a:latin typeface="方正兰亭中黑_GBK" panose="02000000000000000000" charset="-122"/>
              <a:ea typeface="方正兰亭中黑_GBK" panose="02000000000000000000" charset="-122"/>
              <a:cs typeface="+mn-ea"/>
              <a:sym typeface="+mn-lt"/>
            </a:endParaRPr>
          </a:p>
        </p:txBody>
      </p:sp>
      <p:grpSp>
        <p:nvGrpSpPr>
          <p:cNvPr id="11" name="组合 10"/>
          <p:cNvGrpSpPr/>
          <p:nvPr/>
        </p:nvGrpSpPr>
        <p:grpSpPr>
          <a:xfrm>
            <a:off x="1924699" y="1421164"/>
            <a:ext cx="2301145" cy="2301145"/>
            <a:chOff x="1732" y="884"/>
            <a:chExt cx="6129" cy="6129"/>
          </a:xfrm>
        </p:grpSpPr>
        <p:sp>
          <p:nvSpPr>
            <p:cNvPr id="7" name="椭圆 6"/>
            <p:cNvSpPr/>
            <p:nvPr/>
          </p:nvSpPr>
          <p:spPr>
            <a:xfrm>
              <a:off x="2042" y="1185"/>
              <a:ext cx="5510" cy="5510"/>
            </a:xfrm>
            <a:prstGeom prst="ellipse">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椭圆 7"/>
            <p:cNvSpPr/>
            <p:nvPr/>
          </p:nvSpPr>
          <p:spPr>
            <a:xfrm>
              <a:off x="2303" y="1425"/>
              <a:ext cx="4987" cy="4987"/>
            </a:xfrm>
            <a:prstGeom prst="ellipse">
              <a:avLst/>
            </a:prstGeom>
            <a:solidFill>
              <a:srgbClr val="FF0A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姚体" panose="02010601030101010101" pitchFamily="2" charset="-122"/>
                <a:ea typeface="方正姚体" panose="02010601030101010101" pitchFamily="2" charset="-122"/>
              </a:endParaRPr>
            </a:p>
          </p:txBody>
        </p:sp>
        <p:sp>
          <p:nvSpPr>
            <p:cNvPr id="5" name="椭圆 4"/>
            <p:cNvSpPr/>
            <p:nvPr/>
          </p:nvSpPr>
          <p:spPr>
            <a:xfrm>
              <a:off x="1732" y="884"/>
              <a:ext cx="6129" cy="6129"/>
            </a:xfrm>
            <a:prstGeom prst="ellipse">
              <a:avLst/>
            </a:prstGeom>
            <a:noFill/>
            <a:ln w="12700">
              <a:solidFill>
                <a:srgbClr val="FF0A1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TextBox 14"/>
            <p:cNvSpPr txBox="1"/>
            <p:nvPr/>
          </p:nvSpPr>
          <p:spPr>
            <a:xfrm>
              <a:off x="2413" y="3180"/>
              <a:ext cx="4768" cy="1883"/>
            </a:xfrm>
            <a:prstGeom prst="rect">
              <a:avLst/>
            </a:prstGeom>
            <a:noFill/>
          </p:spPr>
          <p:txBody>
            <a:bodyPr wrap="square" rtlCol="0">
              <a:spAutoFit/>
            </a:bodyPr>
            <a:lstStyle>
              <a:defPPr>
                <a:defRPr lang="zh-CN"/>
              </a:defPPr>
              <a:lvl1pPr>
                <a:defRPr sz="19900" b="1">
                  <a:gradFill flip="none" rotWithShape="1">
                    <a:gsLst>
                      <a:gs pos="43000">
                        <a:srgbClr val="282828"/>
                      </a:gs>
                      <a:gs pos="43000">
                        <a:srgbClr val="FF4A53"/>
                      </a:gs>
                    </a:gsLst>
                    <a:lin ang="0" scaled="1"/>
                    <a:tileRect/>
                  </a:gradFill>
                  <a:latin typeface="Agency FB" panose="020B0503020202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altLang="zh-CN" sz="4000" b="0" dirty="0">
                  <a:solidFill>
                    <a:schemeClr val="bg1"/>
                  </a:solidFill>
                  <a:effectLst>
                    <a:outerShdw blurRad="38100" dist="38100" dir="2700000" algn="tl">
                      <a:srgbClr val="000000">
                        <a:alpha val="43137"/>
                      </a:srgbClr>
                    </a:outerShdw>
                  </a:effectLst>
                  <a:latin typeface="Impact" panose="020B0806030902050204" pitchFamily="34" charset="0"/>
                </a:rPr>
                <a:t>PART 01</a:t>
              </a:r>
              <a:endParaRPr lang="zh-CN" altLang="en-US" sz="4000" b="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974725" y="285750"/>
            <a:ext cx="7193915" cy="398780"/>
          </a:xfrm>
          <a:prstGeom prst="rect">
            <a:avLst/>
          </a:prstGeom>
          <a:noFill/>
          <a:ln w="9525">
            <a:noFill/>
          </a:ln>
        </p:spPr>
        <p:txBody>
          <a:bodyPr wrap="square">
            <a:spAutoFit/>
          </a:bodyPr>
          <a:p>
            <a:pPr indent="0" algn="dist"/>
            <a:r>
              <a:rPr lang="en-US" sz="2000">
                <a:solidFill>
                  <a:srgbClr val="000000"/>
                </a:solidFill>
                <a:latin typeface="方正兰亭中黑_GBK" panose="02000000000000000000" charset="-122"/>
                <a:ea typeface="方正兰亭中黑_GBK" panose="02000000000000000000" charset="-122"/>
                <a:cs typeface="方正兰亭中黑_GBK" panose="02000000000000000000" charset="-122"/>
              </a:rPr>
              <a:t> </a:t>
            </a:r>
            <a:r>
              <a:rPr lang="zh-CN" altLang="en-US" sz="2000">
                <a:solidFill>
                  <a:srgbClr val="000000"/>
                </a:solidFill>
                <a:latin typeface="方正兰亭中黑_GBK" panose="02000000000000000000" charset="-122"/>
                <a:ea typeface="方正兰亭中黑_GBK" panose="02000000000000000000" charset="-122"/>
                <a:cs typeface="方正兰亭中黑_GBK" panose="02000000000000000000" charset="-122"/>
              </a:rPr>
              <a:t>近期</a:t>
            </a:r>
            <a:r>
              <a:rPr lang="zh-CN" sz="2000">
                <a:solidFill>
                  <a:srgbClr val="000000"/>
                </a:solidFill>
                <a:latin typeface="方正兰亭中黑_GBK" panose="02000000000000000000" charset="-122"/>
                <a:ea typeface="方正兰亭中黑_GBK" panose="02000000000000000000" charset="-122"/>
                <a:cs typeface="方正兰亭中黑_GBK" panose="02000000000000000000" charset="-122"/>
              </a:rPr>
              <a:t>国内十大化学品火灾爆炸事故：</a:t>
            </a:r>
            <a:r>
              <a:rPr lang="zh-CN" sz="2000">
                <a:solidFill>
                  <a:srgbClr val="C00000"/>
                </a:solidFill>
                <a:latin typeface="方正兰亭中黑_GBK" panose="02000000000000000000" charset="-122"/>
                <a:ea typeface="方正兰亭中黑_GBK" panose="02000000000000000000" charset="-122"/>
                <a:cs typeface="方正兰亭中黑_GBK" panose="02000000000000000000" charset="-122"/>
              </a:rPr>
              <a:t>死亡</a:t>
            </a:r>
            <a:r>
              <a:rPr lang="zh-CN" sz="2000">
                <a:solidFill>
                  <a:srgbClr val="000000"/>
                </a:solidFill>
                <a:latin typeface="方正兰亭中黑_GBK" panose="02000000000000000000" charset="-122"/>
                <a:ea typeface="方正兰亭中黑_GBK" panose="02000000000000000000" charset="-122"/>
                <a:cs typeface="方正兰亭中黑_GBK" panose="02000000000000000000" charset="-122"/>
              </a:rPr>
              <a:t>人数</a:t>
            </a:r>
            <a:r>
              <a:rPr lang="en-US" sz="2000">
                <a:solidFill>
                  <a:srgbClr val="000000"/>
                </a:solidFill>
                <a:latin typeface="方正兰亭中黑_GBK" panose="02000000000000000000" charset="-122"/>
                <a:ea typeface="方正兰亭中黑_GBK" panose="02000000000000000000" charset="-122"/>
                <a:cs typeface="方正兰亭中黑_GBK" panose="02000000000000000000" charset="-122"/>
              </a:rPr>
              <a:t>top 10</a:t>
            </a:r>
            <a:endParaRPr lang="zh-CN" altLang="en-US" sz="2000">
              <a:latin typeface="方正兰亭中黑_GBK" panose="02000000000000000000" charset="-122"/>
              <a:ea typeface="方正兰亭中黑_GBK" panose="02000000000000000000" charset="-122"/>
              <a:cs typeface="方正兰亭中黑_GBK" panose="02000000000000000000" charset="-122"/>
            </a:endParaRPr>
          </a:p>
        </p:txBody>
      </p:sp>
      <p:graphicFrame>
        <p:nvGraphicFramePr>
          <p:cNvPr id="11" name="表格 10"/>
          <p:cNvGraphicFramePr/>
          <p:nvPr/>
        </p:nvGraphicFramePr>
        <p:xfrm>
          <a:off x="863600" y="1080135"/>
          <a:ext cx="7416800" cy="3612515"/>
        </p:xfrm>
        <a:graphic>
          <a:graphicData uri="http://schemas.openxmlformats.org/drawingml/2006/table">
            <a:tbl>
              <a:tblPr firstRow="1" bandRow="1">
                <a:tableStyleId>{5940675A-B579-460E-94D1-54222C63F5DA}</a:tableStyleId>
              </a:tblPr>
              <a:tblGrid>
                <a:gridCol w="866775"/>
                <a:gridCol w="5267325"/>
                <a:gridCol w="1282700"/>
              </a:tblGrid>
              <a:tr h="320040">
                <a:tc>
                  <a:txBody>
                    <a:bodyPr/>
                    <a:p>
                      <a:pPr indent="0" algn="ctr">
                        <a:buNone/>
                      </a:pPr>
                      <a:r>
                        <a:rPr lang="en-US" sz="1400" b="1">
                          <a:solidFill>
                            <a:srgbClr val="538DD5"/>
                          </a:solidFill>
                          <a:latin typeface="方正兰亭细黑_GBK" panose="02000000000000000000" charset="-122"/>
                          <a:ea typeface="方正兰亭细黑_GBK" panose="02000000000000000000" charset="-122"/>
                          <a:cs typeface="宋体" panose="02010600030101010101" pitchFamily="2" charset="-122"/>
                        </a:rPr>
                        <a:t>序号</a:t>
                      </a:r>
                      <a:endParaRPr lang="en-US" altLang="en-US" sz="1400" b="1">
                        <a:solidFill>
                          <a:srgbClr val="538DD5"/>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a:noFill/>
                    </a:lnR>
                    <a:lnT cap="flat">
                      <a:noFill/>
                    </a:lnT>
                    <a:lnB cap="flat">
                      <a:noFill/>
                    </a:lnB>
                    <a:lnTlToBr>
                      <a:noFill/>
                    </a:lnTlToBr>
                    <a:lnBlToTr>
                      <a:noFill/>
                    </a:lnBlToTr>
                    <a:solidFill>
                      <a:srgbClr val="D9D9D9"/>
                    </a:solidFill>
                  </a:tcPr>
                </a:tc>
                <a:tc>
                  <a:txBody>
                    <a:bodyPr/>
                    <a:p>
                      <a:pPr indent="0" algn="ctr">
                        <a:buNone/>
                      </a:pPr>
                      <a:r>
                        <a:rPr lang="en-US" sz="1400" b="1">
                          <a:solidFill>
                            <a:srgbClr val="538DD5"/>
                          </a:solidFill>
                          <a:latin typeface="方正兰亭细黑_GBK" panose="02000000000000000000" charset="-122"/>
                          <a:ea typeface="方正兰亭细黑_GBK" panose="02000000000000000000" charset="-122"/>
                          <a:cs typeface="宋体" panose="02010600030101010101" pitchFamily="2" charset="-122"/>
                        </a:rPr>
                        <a:t>事故</a:t>
                      </a:r>
                      <a:endParaRPr lang="en-US" altLang="en-US" sz="1400" b="1">
                        <a:solidFill>
                          <a:srgbClr val="538DD5"/>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a:noFill/>
                    </a:lnR>
                    <a:lnT cap="flat">
                      <a:noFill/>
                    </a:lnT>
                    <a:lnB cap="flat">
                      <a:noFill/>
                    </a:lnB>
                    <a:lnTlToBr>
                      <a:noFill/>
                    </a:lnTlToBr>
                    <a:lnBlToTr>
                      <a:noFill/>
                    </a:lnBlToTr>
                    <a:solidFill>
                      <a:srgbClr val="D9D9D9"/>
                    </a:solidFill>
                  </a:tcPr>
                </a:tc>
                <a:tc>
                  <a:txBody>
                    <a:bodyPr/>
                    <a:p>
                      <a:pPr indent="0" algn="ctr">
                        <a:buNone/>
                      </a:pPr>
                      <a:r>
                        <a:rPr lang="en-US" sz="1400" b="1">
                          <a:solidFill>
                            <a:srgbClr val="538DD5"/>
                          </a:solidFill>
                          <a:latin typeface="方正兰亭细黑_GBK" panose="02000000000000000000" charset="-122"/>
                          <a:ea typeface="方正兰亭细黑_GBK" panose="02000000000000000000" charset="-122"/>
                          <a:cs typeface="宋体" panose="02010600030101010101" pitchFamily="2" charset="-122"/>
                        </a:rPr>
                        <a:t>死亡人数</a:t>
                      </a:r>
                      <a:endParaRPr lang="en-US" altLang="en-US" sz="1400" b="1">
                        <a:solidFill>
                          <a:srgbClr val="538DD5"/>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cap="flat">
                      <a:noFill/>
                    </a:lnR>
                    <a:lnT cap="flat">
                      <a:noFill/>
                    </a:lnT>
                    <a:lnB cap="flat">
                      <a:noFill/>
                    </a:lnB>
                    <a:lnTlToBr>
                      <a:noFill/>
                    </a:lnTlToBr>
                    <a:lnBlToTr>
                      <a:noFill/>
                    </a:lnBlToTr>
                    <a:solidFill>
                      <a:srgbClr val="D9D9D9"/>
                    </a:solidFill>
                  </a:tcPr>
                </a:tc>
              </a:tr>
              <a:tr h="387350">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1</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cap="flat">
                      <a:noFill/>
                    </a:lnT>
                    <a:lnB w="12700" cap="flat" cmpd="sng">
                      <a:solidFill>
                        <a:srgbClr val="EEECE1"/>
                      </a:solidFill>
                      <a:prstDash val="solid"/>
                      <a:headEnd type="none" w="med" len="med"/>
                      <a:tailEnd type="none" w="med" len="med"/>
                    </a:lnB>
                    <a:lnTlToBr>
                      <a:noFill/>
                    </a:lnTlToBr>
                    <a:lnBlToTr>
                      <a:noFill/>
                    </a:lnBlToTr>
                    <a:solidFill>
                      <a:srgbClr val="8DB4E2"/>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河北省张家口市“11•28”重大爆燃事故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cap="flat">
                      <a:noFill/>
                    </a:lnT>
                    <a:lnB w="12700" cap="flat" cmpd="sng">
                      <a:solidFill>
                        <a:srgbClr val="EEECE1"/>
                      </a:solidFill>
                      <a:prstDash val="solid"/>
                      <a:headEnd type="none" w="med" len="med"/>
                      <a:tailEnd type="none" w="med" len="med"/>
                    </a:lnB>
                    <a:lnTlToBr>
                      <a:noFill/>
                    </a:lnTlToBr>
                    <a:lnBlToTr>
                      <a:noFill/>
                    </a:lnBlToTr>
                    <a:solidFill>
                      <a:srgbClr val="8DB4E2"/>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23</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cap="flat">
                      <a:noFill/>
                    </a:lnT>
                    <a:lnB w="12700" cap="flat" cmpd="sng">
                      <a:solidFill>
                        <a:srgbClr val="EEECE1"/>
                      </a:solidFill>
                      <a:prstDash val="solid"/>
                      <a:headEnd type="none" w="med" len="med"/>
                      <a:tailEnd type="none" w="med" len="med"/>
                    </a:lnB>
                    <a:lnTlToBr>
                      <a:noFill/>
                    </a:lnTlToBr>
                    <a:lnBlToTr>
                      <a:noFill/>
                    </a:lnBlToTr>
                    <a:solidFill>
                      <a:srgbClr val="8DB4E2"/>
                    </a:solidFill>
                  </a:tcPr>
                </a:tc>
              </a:tr>
              <a:tr h="339725">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2</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8DB4E2"/>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四川宜宾恒达科技有限公司“7•12”重大爆炸事故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8DB4E2"/>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19</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8DB4E2"/>
                    </a:solidFill>
                  </a:tcPr>
                </a:tc>
              </a:tr>
              <a:tr h="320675">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3</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河南鑫宏保温材料有限公司“11•3”较大爆炸事故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8</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r>
              <a:tr h="282575">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4</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山东枣庄市泓劲商贸有限公司“3•27”较大爆炸事故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7</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r>
              <a:tr h="339725">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5</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河北金万泰化肥有限责任公司“11•7”较大爆炸事故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6</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r>
              <a:tr h="311150">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6</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山东济南汇丰炭素有限公司“11•12”较大爆燃事故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6</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r>
              <a:tr h="320675">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7</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上海赛科石油化工有限责任公司“5•12”爆炸事故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6</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r>
              <a:tr h="339725">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8</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临沂市金山化工有限公司“2•3”较大爆燃事故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5</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r>
              <a:tr h="320675">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9</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河北唐山华熠实业股份有限公司“3•1”较大火灾事故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4</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r>
              <a:tr h="330200">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10</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a:noFill/>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rPr>
                        <a:t>新疆吐鲁番市恒泽煤化有限公司“1•24”闪爆事故</a:t>
                      </a:r>
                      <a:endParaRPr lang="en-US" altLang="en-US" sz="1400" b="0">
                        <a:solidFill>
                          <a:srgbClr val="000000"/>
                        </a:solidFill>
                        <a:latin typeface="方正兰亭细黑_GBK" panose="02000000000000000000" charset="-122"/>
                        <a:ea typeface="方正兰亭细黑_GBK" panose="02000000000000000000" charset="-122"/>
                        <a:cs typeface="方正兰亭细黑_GBK" panose="02000000000000000000" charset="-122"/>
                      </a:endParaRPr>
                    </a:p>
                  </a:txBody>
                  <a:tcPr marL="68580" marR="68580" marT="0" marB="0" vert="horz" anchor="ctr" anchorCtr="0">
                    <a:lnL w="12700" cap="flat" cmpd="sng">
                      <a:solidFill>
                        <a:srgbClr val="EEECE1"/>
                      </a:solidFill>
                      <a:prstDash val="solid"/>
                      <a:headEnd type="none" w="med" len="med"/>
                      <a:tailEnd type="none" w="med" len="med"/>
                    </a:lnL>
                    <a:lnR w="12700" cap="flat" cmpd="sng">
                      <a:solidFill>
                        <a:srgbClr val="EEECE1"/>
                      </a:solidFill>
                      <a:prstDash val="solid"/>
                      <a:headEnd type="none" w="med" len="med"/>
                      <a:tailEnd type="none" w="med" len="med"/>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c>
                  <a:txBody>
                    <a:bodyPr/>
                    <a:p>
                      <a:pPr indent="0" algn="ctr">
                        <a:buNone/>
                      </a:pPr>
                      <a:r>
                        <a:rPr 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rPr>
                        <a:t>3</a:t>
                      </a:r>
                      <a:endParaRPr lang="en-US" altLang="en-US" sz="1400" b="0">
                        <a:solidFill>
                          <a:srgbClr val="000000"/>
                        </a:solidFill>
                        <a:latin typeface="方正兰亭细黑_GBK" panose="02000000000000000000" charset="-122"/>
                        <a:ea typeface="方正兰亭细黑_GBK" panose="02000000000000000000" charset="-122"/>
                        <a:cs typeface="宋体" panose="02010600030101010101" pitchFamily="2" charset="-122"/>
                      </a:endParaRPr>
                    </a:p>
                  </a:txBody>
                  <a:tcPr marL="68580" marR="68580" marT="0" marB="0" vert="horz" anchor="ctr" anchorCtr="0">
                    <a:lnL w="12700" cap="flat" cmpd="sng">
                      <a:solidFill>
                        <a:srgbClr val="EEECE1"/>
                      </a:solidFill>
                      <a:prstDash val="solid"/>
                      <a:headEnd type="none" w="med" len="med"/>
                      <a:tailEnd type="none" w="med" len="med"/>
                    </a:lnL>
                    <a:lnR cap="flat">
                      <a:noFill/>
                    </a:lnR>
                    <a:lnT w="12700" cap="flat" cmpd="sng">
                      <a:solidFill>
                        <a:srgbClr val="EEECE1"/>
                      </a:solidFill>
                      <a:prstDash val="solid"/>
                      <a:headEnd type="none" w="med" len="med"/>
                      <a:tailEnd type="none" w="med" len="med"/>
                    </a:lnT>
                    <a:lnB w="12700" cap="flat" cmpd="sng">
                      <a:solidFill>
                        <a:srgbClr val="EEECE1"/>
                      </a:solidFill>
                      <a:prstDash val="solid"/>
                      <a:headEnd type="none" w="med" len="med"/>
                      <a:tailEnd type="none" w="med" len="med"/>
                    </a:lnB>
                    <a:lnTlToBr>
                      <a:noFill/>
                    </a:lnTlToBr>
                    <a:lnBlToTr>
                      <a:noFill/>
                    </a:lnBlToTr>
                    <a:solidFill>
                      <a:srgbClr val="DCE6F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1489075" y="309880"/>
            <a:ext cx="6308090" cy="398780"/>
          </a:xfrm>
          <a:prstGeom prst="rect">
            <a:avLst/>
          </a:prstGeom>
          <a:noFill/>
          <a:ln w="9525">
            <a:noFill/>
          </a:ln>
        </p:spPr>
        <p:txBody>
          <a:bodyPr wrap="square">
            <a:spAutoFit/>
          </a:bodyPr>
          <a:p>
            <a:pPr indent="0" algn="dist"/>
            <a:r>
              <a:rPr lang="zh-CN" sz="2000">
                <a:latin typeface="方正兰亭中黑_GBK" panose="02000000000000000000" charset="-122"/>
                <a:ea typeface="方正兰亭中黑_GBK" panose="02000000000000000000" charset="-122"/>
                <a:cs typeface="方正兰亭中黑_GBK" panose="02000000000000000000" charset="-122"/>
              </a:rPr>
              <a:t>十大化学品火灾爆炸事故：</a:t>
            </a:r>
            <a:r>
              <a:rPr lang="zh-CN" sz="2000">
                <a:solidFill>
                  <a:srgbClr val="C00000"/>
                </a:solidFill>
                <a:latin typeface="方正兰亭中黑_GBK" panose="02000000000000000000" charset="-122"/>
                <a:ea typeface="方正兰亭中黑_GBK" panose="02000000000000000000" charset="-122"/>
                <a:cs typeface="方正兰亭中黑_GBK" panose="02000000000000000000" charset="-122"/>
              </a:rPr>
              <a:t>地域</a:t>
            </a:r>
            <a:r>
              <a:rPr lang="zh-CN" sz="2000">
                <a:latin typeface="方正兰亭中黑_GBK" panose="02000000000000000000" charset="-122"/>
                <a:ea typeface="方正兰亭中黑_GBK" panose="02000000000000000000" charset="-122"/>
                <a:cs typeface="方正兰亭中黑_GBK" panose="02000000000000000000" charset="-122"/>
              </a:rPr>
              <a:t>分布</a:t>
            </a:r>
            <a:endParaRPr lang="zh-CN" altLang="en-US" sz="2000">
              <a:latin typeface="方正兰亭中黑_GBK" panose="02000000000000000000" charset="-122"/>
              <a:ea typeface="方正兰亭中黑_GBK" panose="02000000000000000000" charset="-122"/>
              <a:cs typeface="方正兰亭中黑_GBK" panose="02000000000000000000" charset="-122"/>
            </a:endParaRPr>
          </a:p>
        </p:txBody>
      </p:sp>
      <p:pic>
        <p:nvPicPr>
          <p:cNvPr id="5"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47570" y="832485"/>
            <a:ext cx="4849495" cy="4182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1508125" y="347980"/>
            <a:ext cx="6488430" cy="398780"/>
          </a:xfrm>
          <a:prstGeom prst="rect">
            <a:avLst/>
          </a:prstGeom>
          <a:noFill/>
          <a:ln w="9525">
            <a:noFill/>
          </a:ln>
        </p:spPr>
        <p:txBody>
          <a:bodyPr wrap="square">
            <a:spAutoFit/>
          </a:bodyPr>
          <a:p>
            <a:pPr indent="0" algn="dist"/>
            <a:r>
              <a:rPr lang="zh-CN" sz="2000">
                <a:latin typeface="方正兰亭中黑_GBK" panose="02000000000000000000" charset="-122"/>
                <a:ea typeface="方正兰亭中黑_GBK" panose="02000000000000000000" charset="-122"/>
                <a:cs typeface="方正兰亭中黑_GBK" panose="02000000000000000000" charset="-122"/>
              </a:rPr>
              <a:t>国内十大化学品火灾爆炸事故：</a:t>
            </a:r>
            <a:r>
              <a:rPr lang="zh-CN" sz="2000">
                <a:solidFill>
                  <a:srgbClr val="C00000"/>
                </a:solidFill>
                <a:latin typeface="方正兰亭中黑_GBK" panose="02000000000000000000" charset="-122"/>
                <a:ea typeface="方正兰亭中黑_GBK" panose="02000000000000000000" charset="-122"/>
                <a:cs typeface="方正兰亭中黑_GBK" panose="02000000000000000000" charset="-122"/>
              </a:rPr>
              <a:t>环节</a:t>
            </a:r>
            <a:r>
              <a:rPr lang="zh-CN" sz="2000">
                <a:latin typeface="方正兰亭中黑_GBK" panose="02000000000000000000" charset="-122"/>
                <a:ea typeface="方正兰亭中黑_GBK" panose="02000000000000000000" charset="-122"/>
                <a:cs typeface="方正兰亭中黑_GBK" panose="02000000000000000000" charset="-122"/>
              </a:rPr>
              <a:t>分布</a:t>
            </a:r>
            <a:endParaRPr lang="zh-CN" altLang="en-US" sz="2000">
              <a:latin typeface="方正兰亭中黑_GBK" panose="02000000000000000000" charset="-122"/>
              <a:ea typeface="方正兰亭中黑_GBK" panose="02000000000000000000" charset="-122"/>
              <a:cs typeface="方正兰亭中黑_GBK" panose="02000000000000000000" charset="-122"/>
            </a:endParaRPr>
          </a:p>
        </p:txBody>
      </p:sp>
      <p:graphicFrame>
        <p:nvGraphicFramePr>
          <p:cNvPr id="20489" name="图表 20489"/>
          <p:cNvGraphicFramePr/>
          <p:nvPr/>
        </p:nvGraphicFramePr>
        <p:xfrm>
          <a:off x="1942465" y="1076325"/>
          <a:ext cx="5619750" cy="345694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t="10014"/>
          <a:stretch>
            <a:fillRect/>
          </a:stretch>
        </p:blipFill>
        <p:spPr>
          <a:xfrm>
            <a:off x="-28575" y="-201295"/>
            <a:ext cx="9179560" cy="5378450"/>
          </a:xfrm>
          <a:prstGeom prst="rect">
            <a:avLst/>
          </a:prstGeom>
        </p:spPr>
      </p:pic>
      <p:sp>
        <p:nvSpPr>
          <p:cNvPr id="3" name="TextBox 24"/>
          <p:cNvSpPr txBox="1"/>
          <p:nvPr/>
        </p:nvSpPr>
        <p:spPr>
          <a:xfrm>
            <a:off x="4615815" y="2315845"/>
            <a:ext cx="3082925" cy="836295"/>
          </a:xfrm>
          <a:prstGeom prst="rect">
            <a:avLst/>
          </a:prstGeom>
          <a:noFill/>
        </p:spPr>
        <p:txBody>
          <a:bodyPr wrap="square" lIns="68571" tIns="34285" rIns="68571" bIns="34285" rtlCol="0">
            <a:spAutoFit/>
          </a:bodyPr>
          <a:lstStyle/>
          <a:p>
            <a:pPr algn="dist"/>
            <a:r>
              <a:rPr lang="zh-CN" altLang="en-US" sz="5000" dirty="0">
                <a:solidFill>
                  <a:srgbClr val="C00000"/>
                </a:solidFill>
                <a:latin typeface="方正兰亭中黑_GBK" panose="02000000000000000000" charset="-122"/>
                <a:ea typeface="方正兰亭中黑_GBK" panose="02000000000000000000" charset="-122"/>
                <a:cs typeface="+mn-ea"/>
                <a:sym typeface="+mn-lt"/>
              </a:rPr>
              <a:t>事故盘点</a:t>
            </a:r>
            <a:endParaRPr lang="zh-CN" altLang="en-US" sz="5000" dirty="0">
              <a:solidFill>
                <a:srgbClr val="C00000"/>
              </a:solidFill>
              <a:latin typeface="方正兰亭中黑_GBK" panose="02000000000000000000" charset="-122"/>
              <a:ea typeface="方正兰亭中黑_GBK" panose="02000000000000000000" charset="-122"/>
              <a:cs typeface="+mn-ea"/>
              <a:sym typeface="+mn-lt"/>
            </a:endParaRPr>
          </a:p>
        </p:txBody>
      </p:sp>
      <p:grpSp>
        <p:nvGrpSpPr>
          <p:cNvPr id="11" name="组合 10"/>
          <p:cNvGrpSpPr/>
          <p:nvPr/>
        </p:nvGrpSpPr>
        <p:grpSpPr>
          <a:xfrm>
            <a:off x="1924699" y="1421164"/>
            <a:ext cx="2301145" cy="2301145"/>
            <a:chOff x="1732" y="884"/>
            <a:chExt cx="6129" cy="6129"/>
          </a:xfrm>
        </p:grpSpPr>
        <p:sp>
          <p:nvSpPr>
            <p:cNvPr id="7" name="椭圆 6"/>
            <p:cNvSpPr/>
            <p:nvPr/>
          </p:nvSpPr>
          <p:spPr>
            <a:xfrm>
              <a:off x="2042" y="1185"/>
              <a:ext cx="5510" cy="5510"/>
            </a:xfrm>
            <a:prstGeom prst="ellipse">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椭圆 7"/>
            <p:cNvSpPr/>
            <p:nvPr/>
          </p:nvSpPr>
          <p:spPr>
            <a:xfrm>
              <a:off x="2303" y="1425"/>
              <a:ext cx="4987" cy="4987"/>
            </a:xfrm>
            <a:prstGeom prst="ellipse">
              <a:avLst/>
            </a:prstGeom>
            <a:solidFill>
              <a:srgbClr val="FF0A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姚体" panose="02010601030101010101" pitchFamily="2" charset="-122"/>
                <a:ea typeface="方正姚体" panose="02010601030101010101" pitchFamily="2" charset="-122"/>
              </a:endParaRPr>
            </a:p>
          </p:txBody>
        </p:sp>
        <p:sp>
          <p:nvSpPr>
            <p:cNvPr id="5" name="椭圆 4"/>
            <p:cNvSpPr/>
            <p:nvPr/>
          </p:nvSpPr>
          <p:spPr>
            <a:xfrm>
              <a:off x="1732" y="884"/>
              <a:ext cx="6129" cy="6129"/>
            </a:xfrm>
            <a:prstGeom prst="ellipse">
              <a:avLst/>
            </a:prstGeom>
            <a:noFill/>
            <a:ln w="12700">
              <a:solidFill>
                <a:srgbClr val="FF0A1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TextBox 14"/>
            <p:cNvSpPr txBox="1"/>
            <p:nvPr/>
          </p:nvSpPr>
          <p:spPr>
            <a:xfrm>
              <a:off x="2304" y="3008"/>
              <a:ext cx="5140" cy="1882"/>
            </a:xfrm>
            <a:prstGeom prst="rect">
              <a:avLst/>
            </a:prstGeom>
            <a:noFill/>
          </p:spPr>
          <p:txBody>
            <a:bodyPr wrap="square" rtlCol="0">
              <a:spAutoFit/>
            </a:bodyPr>
            <a:lstStyle>
              <a:defPPr>
                <a:defRPr lang="zh-CN"/>
              </a:defPPr>
              <a:lvl1pPr>
                <a:defRPr sz="19900" b="1">
                  <a:gradFill flip="none" rotWithShape="1">
                    <a:gsLst>
                      <a:gs pos="43000">
                        <a:srgbClr val="282828"/>
                      </a:gs>
                      <a:gs pos="43000">
                        <a:srgbClr val="FF4A53"/>
                      </a:gs>
                    </a:gsLst>
                    <a:lin ang="0" scaled="1"/>
                    <a:tileRect/>
                  </a:gradFill>
                  <a:latin typeface="Agency FB" panose="020B0503020202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altLang="zh-CN" sz="4000" b="0" dirty="0">
                  <a:solidFill>
                    <a:schemeClr val="bg1"/>
                  </a:solidFill>
                  <a:effectLst>
                    <a:outerShdw blurRad="38100" dist="38100" dir="2700000" algn="tl">
                      <a:srgbClr val="000000">
                        <a:alpha val="43137"/>
                      </a:srgbClr>
                    </a:outerShdw>
                  </a:effectLst>
                  <a:latin typeface="Impact" panose="020B0806030902050204" pitchFamily="34" charset="0"/>
                </a:rPr>
                <a:t>PART 02</a:t>
              </a:r>
              <a:endParaRPr lang="zh-CN" altLang="en-US" sz="4000" b="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p="http://schemas.openxmlformats.org/presentationml/2006/main">
  <p:tag name="COMMONDATA" val="eyJoZGlkIjoiYzQ4Y2QwZmI2YmU5ZDkyNDY4NzhjMzJiY2M2YWNhMTEifQ=="/>
</p:tagLst>
</file>

<file path=ppt/theme/theme1.xml><?xml version="1.0" encoding="utf-8"?>
<a:theme xmlns:a="http://schemas.openxmlformats.org/drawingml/2006/main" name="Office Theme">
  <a:themeElements>
    <a:clrScheme name="Theme 06">
      <a:dk1>
        <a:srgbClr val="262626"/>
      </a:dk1>
      <a:lt1>
        <a:srgbClr val="FFFFFF"/>
      </a:lt1>
      <a:dk2>
        <a:srgbClr val="262626"/>
      </a:dk2>
      <a:lt2>
        <a:srgbClr val="FFFFFF"/>
      </a:lt2>
      <a:accent1>
        <a:srgbClr val="EB003A"/>
      </a:accent1>
      <a:accent2>
        <a:srgbClr val="F80001"/>
      </a:accent2>
      <a:accent3>
        <a:srgbClr val="FE3C00"/>
      </a:accent3>
      <a:accent4>
        <a:srgbClr val="FF7300"/>
      </a:accent4>
      <a:accent5>
        <a:srgbClr val="FF8402"/>
      </a:accent5>
      <a:accent6>
        <a:srgbClr val="FFAE00"/>
      </a:accent6>
      <a:hlink>
        <a:srgbClr val="FFFFFF"/>
      </a:hlink>
      <a:folHlink>
        <a:srgbClr val="595959"/>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3872</Words>
  <Application>WPS 演示</Application>
  <PresentationFormat>全屏显示(16:9)</PresentationFormat>
  <Paragraphs>330</Paragraphs>
  <Slides>41</Slides>
  <Notes>30</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41</vt:i4>
      </vt:variant>
    </vt:vector>
  </HeadingPairs>
  <TitlesOfParts>
    <vt:vector size="61" baseType="lpstr">
      <vt:lpstr>Arial</vt:lpstr>
      <vt:lpstr>宋体</vt:lpstr>
      <vt:lpstr>Wingdings</vt:lpstr>
      <vt:lpstr>微软雅黑</vt:lpstr>
      <vt:lpstr>Calibri</vt:lpstr>
      <vt:lpstr>方正兰亭细黑_GBK</vt:lpstr>
      <vt:lpstr>黑体</vt:lpstr>
      <vt:lpstr>方正兰亭超细黑简体</vt:lpstr>
      <vt:lpstr>方正兰亭中黑_GBK</vt:lpstr>
      <vt:lpstr>方正姚体</vt:lpstr>
      <vt:lpstr>Agency FB</vt:lpstr>
      <vt:lpstr>Trebuchet MS</vt:lpstr>
      <vt:lpstr>Impact</vt:lpstr>
      <vt:lpstr>华文细黑</vt:lpstr>
      <vt:lpstr>微软雅黑 Light</vt:lpstr>
      <vt:lpstr>Arial Unicode MS</vt:lpstr>
      <vt:lpstr>Calibri Light</vt:lpstr>
      <vt:lpstr>Times New Roman</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dc:creator>
  <cp:lastModifiedBy>Administrator</cp:lastModifiedBy>
  <cp:revision>2666</cp:revision>
  <dcterms:created xsi:type="dcterms:W3CDTF">2014-11-26T08:06:00Z</dcterms:created>
  <dcterms:modified xsi:type="dcterms:W3CDTF">2023-02-09T08:35:36Z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ICV">
    <vt:lpwstr>A5CF137BDC5D459CA1E282216B92085D</vt:lpwstr>
  </property>
</Properties>
</file>