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emf"/>
  <Default Extension="wmf" ContentType="image/wmf"/>
  <Default Extension="bin" ContentType="application/vnd.openxmlformats-officedocument.oleObject"/>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xml" ContentType="application/vnd.openxmlformats-officedocument.presentationml.slide+xml"/>
  <Override PartName="/ppt/notesSlides/notesSlide2.xml" ContentType="application/vnd.openxmlformats-officedocument.presentationml.notesSlide+xml"/>
  <Override PartName="/ppt/slides/slide2.xml" ContentType="application/vnd.openxmlformats-officedocument.presentationml.slide+xml"/>
  <Override PartName="/ppt/notesSlides/notesSlide3.xml" ContentType="application/vnd.openxmlformats-officedocument.presentationml.notesSlide+xml"/>
  <Override PartName="/ppt/slides/slide3.xml" ContentType="application/vnd.openxmlformats-officedocument.presentationml.slide+xml"/>
  <Override PartName="/ppt/notesSlides/notesSlide4.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notesSlides/notesSlide6.xml" ContentType="application/vnd.openxmlformats-officedocument.presentationml.notesSlide+xml"/>
  <Override PartName="/ppt/slides/slide6.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notesSlides/notesSlide9.xml" ContentType="application/vnd.openxmlformats-officedocument.presentationml.notesSlide+xml"/>
  <Override PartName="/ppt/slides/slide9.xml" ContentType="application/vnd.openxmlformats-officedocument.presentationml.slide+xml"/>
  <Override PartName="/ppt/notesSlides/notesSlide10.xml" ContentType="application/vnd.openxmlformats-officedocument.presentationml.notesSlide+xml"/>
  <Override PartName="/ppt/slides/slide10.xml" ContentType="application/vnd.openxmlformats-officedocument.presentationml.slide+xml"/>
  <Override PartName="/ppt/notesSlides/notesSlide11.xml" ContentType="application/vnd.openxmlformats-officedocument.presentationml.notesSlide+xml"/>
  <Override PartName="/ppt/slides/slide11.xml" ContentType="application/vnd.openxmlformats-officedocument.presentationml.slide+xml"/>
  <Override PartName="/ppt/notesSlides/notesSlide12.xml" ContentType="application/vnd.openxmlformats-officedocument.presentationml.notesSlide+xml"/>
  <Override PartName="/ppt/slides/slide12.xml" ContentType="application/vnd.openxmlformats-officedocument.presentationml.slide+xml"/>
  <Override PartName="/ppt/notesSlides/notesSlide13.xml" ContentType="application/vnd.openxmlformats-officedocument.presentationml.notesSlide+xml"/>
  <Override PartName="/ppt/slides/slide13.xml" ContentType="application/vnd.openxmlformats-officedocument.presentationml.slide+xml"/>
  <Override PartName="/ppt/notesSlides/notesSlide14.xml" ContentType="application/vnd.openxmlformats-officedocument.presentationml.notesSlide+xml"/>
  <Override PartName="/ppt/slides/slide14.xml" ContentType="application/vnd.openxmlformats-officedocument.presentationml.slide+xml"/>
  <Override PartName="/ppt/notesSlides/notesSlide15.xml" ContentType="application/vnd.openxmlformats-officedocument.presentationml.notesSlide+xml"/>
  <Override PartName="/ppt/slides/slide15.xml" ContentType="application/vnd.openxmlformats-officedocument.presentationml.slide+xml"/>
  <Override PartName="/ppt/notesSlides/notesSlide16.xml" ContentType="application/vnd.openxmlformats-officedocument.presentationml.notesSlide+xml"/>
  <Override PartName="/ppt/slides/slide16.xml" ContentType="application/vnd.openxmlformats-officedocument.presentationml.slide+xml"/>
  <Override PartName="/ppt/notesSlides/notesSlide17.xml" ContentType="application/vnd.openxmlformats-officedocument.presentationml.notesSlide+xml"/>
  <Override PartName="/ppt/slides/slide17.xml" ContentType="application/vnd.openxmlformats-officedocument.presentationml.slide+xml"/>
  <Override PartName="/ppt/notesSlides/notesSlide18.xml" ContentType="application/vnd.openxmlformats-officedocument.presentationml.notes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19.xml" ContentType="application/vnd.openxmlformats-officedocument.presentationml.slide+xml"/>
  <Override PartName="/ppt/notesSlides/notesSlide20.xml" ContentType="application/vnd.openxmlformats-officedocument.presentationml.notesSlide+xml"/>
  <Override PartName="/ppt/slides/slide20.xml" ContentType="application/vnd.openxmlformats-officedocument.presentationml.slide+xml"/>
  <Override PartName="/ppt/notesSlides/notesSlide21.xml" ContentType="application/vnd.openxmlformats-officedocument.presentationml.notesSlide+xml"/>
  <Override PartName="/ppt/slides/slide21.xml" ContentType="application/vnd.openxmlformats-officedocument.presentationml.slide+xml"/>
  <Override PartName="/ppt/notesSlides/notesSlide22.xml" ContentType="application/vnd.openxmlformats-officedocument.presentationml.notesSlide+xml"/>
  <Override PartName="/ppt/slides/slide22.xml" ContentType="application/vnd.openxmlformats-officedocument.presentationml.slide+xml"/>
  <Override PartName="/ppt/notesSlides/notesSlide23.xml" ContentType="application/vnd.openxmlformats-officedocument.presentationml.notesSlide+xml"/>
  <Override PartName="/ppt/slides/slide23.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notesSlides/notesSlide25.xml" ContentType="application/vnd.openxmlformats-officedocument.presentationml.notesSlide+xml"/>
  <Override PartName="/ppt/slides/slide25.xml" ContentType="application/vnd.openxmlformats-officedocument.presentationml.slide+xml"/>
  <Override PartName="/ppt/notesSlides/notesSlide26.xml" ContentType="application/vnd.openxmlformats-officedocument.presentationml.notesSlide+xml"/>
  <Override PartName="/ppt/slides/slide26.xml" ContentType="application/vnd.openxmlformats-officedocument.presentationml.slide+xml"/>
  <Override PartName="/ppt/notesSlides/notesSlide27.xml" ContentType="application/vnd.openxmlformats-officedocument.presentationml.notesSlide+xml"/>
  <Override PartName="/ppt/slides/slide27.xml" ContentType="application/vnd.openxmlformats-officedocument.presentationml.slide+xml"/>
  <Override PartName="/ppt/notesSlides/notesSlide28.xml" ContentType="application/vnd.openxmlformats-officedocument.presentationml.notesSlide+xml"/>
  <Override PartName="/ppt/slides/slide28.xml" ContentType="application/vnd.openxmlformats-officedocument.presentationml.slide+xml"/>
  <Override PartName="/ppt/notesSlides/notesSlide29.xml" ContentType="application/vnd.openxmlformats-officedocument.presentationml.notesSlide+xml"/>
  <Override PartName="/ppt/slides/slide29.xml" ContentType="application/vnd.openxmlformats-officedocument.presentationml.slide+xml"/>
  <Override PartName="/ppt/notesSlides/notesSlide30.xml" ContentType="application/vnd.openxmlformats-officedocument.presentationml.notesSlide+xml"/>
  <Override PartName="/ppt/slides/slide30.xml" ContentType="application/vnd.openxmlformats-officedocument.presentationml.slide+xml"/>
  <Override PartName="/ppt/notesSlides/notesSlide31.xml" ContentType="application/vnd.openxmlformats-officedocument.presentationml.notesSlide+xml"/>
  <Override PartName="/ppt/slides/slide31.xml" ContentType="application/vnd.openxmlformats-officedocument.presentationml.slide+xml"/>
  <Override PartName="/ppt/notesSlides/notesSlide32.xml" ContentType="application/vnd.openxmlformats-officedocument.presentationml.notesSlide+xml"/>
  <Override PartName="/ppt/slides/slide32.xml" ContentType="application/vnd.openxmlformats-officedocument.presentationml.slide+xml"/>
  <Override PartName="/ppt/notesSlides/notesSlide33.xml" ContentType="application/vnd.openxmlformats-officedocument.presentationml.notesSlide+xml"/>
  <Override PartName="/ppt/slides/slide33.xml" ContentType="application/vnd.openxmlformats-officedocument.presentationml.slide+xml"/>
  <Override PartName="/ppt/notesSlides/notesSlide34.xml" ContentType="application/vnd.openxmlformats-officedocument.presentationml.notesSlide+xml"/>
  <Override PartName="/ppt/slides/slide34.xml" ContentType="application/vnd.openxmlformats-officedocument.presentationml.slide+xml"/>
  <Override PartName="/ppt/notesSlides/notesSlide35.xml" ContentType="application/vnd.openxmlformats-officedocument.presentationml.notesSlide+xml"/>
  <Override PartName="/ppt/slides/slide35.xml" ContentType="application/vnd.openxmlformats-officedocument.presentationml.slide+xml"/>
  <Override PartName="/ppt/notesSlides/notesSlide36.xml" ContentType="application/vnd.openxmlformats-officedocument.presentationml.notesSlide+xml"/>
  <Override PartName="/ppt/slides/slide36.xml" ContentType="application/vnd.openxmlformats-officedocument.presentationml.slide+xml"/>
  <Override PartName="/ppt/notesSlides/notesSlide37.xml" ContentType="application/vnd.openxmlformats-officedocument.presentationml.notesSlide+xml"/>
  <Override PartName="/ppt/slides/slide37.xml" ContentType="application/vnd.openxmlformats-officedocument.presentationml.slide+xml"/>
  <Override PartName="/ppt/notesSlides/notesSlide38.xml" ContentType="application/vnd.openxmlformats-officedocument.presentationml.notesSlide+xml"/>
  <Override PartName="/ppt/slides/slide38.xml" ContentType="application/vnd.openxmlformats-officedocument.presentationml.slide+xml"/>
  <Override PartName="/ppt/notesSlides/notesSlide39.xml" ContentType="application/vnd.openxmlformats-officedocument.presentationml.notesSlide+xml"/>
  <Override PartName="/ppt/slides/slide39.xml" ContentType="application/vnd.openxmlformats-officedocument.presentationml.slide+xml"/>
  <Override PartName="/ppt/notesSlides/notesSlide40.xml" ContentType="application/vnd.openxmlformats-officedocument.presentationml.notesSlide+xml"/>
  <Override PartName="/ppt/slides/slide40.xml" ContentType="application/vnd.openxmlformats-officedocument.presentationml.slide+xml"/>
  <Override PartName="/ppt/notesSlides/notesSlide41.xml" ContentType="application/vnd.openxmlformats-officedocument.presentationml.notesSlide+xml"/>
  <Override PartName="/ppt/slides/slide41.xml" ContentType="application/vnd.openxmlformats-officedocument.presentationml.slide+xml"/>
  <Override PartName="/ppt/notesSlides/notesSlide42.xml" ContentType="application/vnd.openxmlformats-officedocument.presentationml.notesSlide+xml"/>
  <Override PartName="/ppt/slides/slide42.xml" ContentType="application/vnd.openxmlformats-officedocument.presentationml.slide+xml"/>
  <Override PartName="/ppt/notesSlides/notesSlide43.xml" ContentType="application/vnd.openxmlformats-officedocument.presentationml.notesSlide+xml"/>
  <Override PartName="/ppt/slides/slide43.xml" ContentType="application/vnd.openxmlformats-officedocument.presentationml.slide+xml"/>
  <Override PartName="/ppt/notesSlides/notesSlide44.xml" ContentType="application/vnd.openxmlformats-officedocument.presentationml.notesSlide+xml"/>
  <Override PartName="/ppt/slides/slide44.xml" ContentType="application/vnd.openxmlformats-officedocument.presentationml.slide+xml"/>
  <Override PartName="/ppt/notesSlides/notesSlide45.xml" ContentType="application/vnd.openxmlformats-officedocument.presentationml.notesSlide+xml"/>
  <Override PartName="/ppt/slides/slide45.xml" ContentType="application/vnd.openxmlformats-officedocument.presentationml.slide+xml"/>
  <Override PartName="/ppt/notesSlides/notesSlide46.xml" ContentType="application/vnd.openxmlformats-officedocument.presentationml.notesSlide+xml"/>
  <Override PartName="/ppt/slides/slide46.xml" ContentType="application/vnd.openxmlformats-officedocument.presentationml.slide+xml"/>
  <Override PartName="/ppt/notesSlides/notesSlide47.xml" ContentType="application/vnd.openxmlformats-officedocument.presentationml.notesSlide+xml"/>
  <Override PartName="/ppt/slides/slide47.xml" ContentType="application/vnd.openxmlformats-officedocument.presentationml.slide+xml"/>
  <Override PartName="/ppt/notesSlides/notesSlide48.xml" ContentType="application/vnd.openxmlformats-officedocument.presentationml.notesSlide+xml"/>
  <Override PartName="/ppt/slides/slide48.xml" ContentType="application/vnd.openxmlformats-officedocument.presentationml.slide+xml"/>
  <Override PartName="/ppt/notesSlides/notesSlide49.xml" ContentType="application/vnd.openxmlformats-officedocument.presentationml.notesSlide+xml"/>
  <Override PartName="/ppt/slides/slide49.xml" ContentType="application/vnd.openxmlformats-officedocument.presentationml.slide+xml"/>
  <Override PartName="/ppt/notesSlides/notesSlide50.xml" ContentType="application/vnd.openxmlformats-officedocument.presentationml.notesSlide+xml"/>
  <Override PartName="/ppt/slides/slide50.xml" ContentType="application/vnd.openxmlformats-officedocument.presentationml.slide+xml"/>
  <Override PartName="/ppt/notesSlides/notesSlide51.xml" ContentType="application/vnd.openxmlformats-officedocument.presentationml.notesSlide+xml"/>
  <Override PartName="/ppt/slides/slide51.xml" ContentType="application/vnd.openxmlformats-officedocument.presentationml.slide+xml"/>
  <Override PartName="/ppt/notesSlides/notesSlide52.xml" ContentType="application/vnd.openxmlformats-officedocument.presentationml.notesSlide+xml"/>
  <Override PartName="/ppt/slides/slide52.xml" ContentType="application/vnd.openxmlformats-officedocument.presentationml.slide+xml"/>
  <Override PartName="/ppt/notesSlides/notesSlide53.xml" ContentType="application/vnd.openxmlformats-officedocument.presentationml.notesSlide+xml"/>
  <Override PartName="/ppt/slides/slide53.xml" ContentType="application/vnd.openxmlformats-officedocument.presentationml.slide+xml"/>
  <Override PartName="/ppt/notesSlides/notesSlide54.xml" ContentType="application/vnd.openxmlformats-officedocument.presentationml.notesSlide+xml"/>
  <Override PartName="/ppt/slides/slide54.xml" ContentType="application/vnd.openxmlformats-officedocument.presentationml.slide+xml"/>
  <Override PartName="/ppt/notesSlides/notesSlide55.xml" ContentType="application/vnd.openxmlformats-officedocument.presentationml.notesSlide+xml"/>
  <Override PartName="/ppt/slides/slide55.xml" ContentType="application/vnd.openxmlformats-officedocument.presentationml.slide+xml"/>
  <Override PartName="/ppt/notesSlides/notesSlide56.xml" ContentType="application/vnd.openxmlformats-officedocument.presentationml.notesSlide+xml"/>
  <Override PartName="/ppt/slides/slide56.xml" ContentType="application/vnd.openxmlformats-officedocument.presentationml.slide+xml"/>
  <Override PartName="/ppt/notesSlides/notesSlide57.xml" ContentType="application/vnd.openxmlformats-officedocument.presentationml.notesSlide+xml"/>
  <Override PartName="/ppt/slides/slide57.xml" ContentType="application/vnd.openxmlformats-officedocument.presentationml.slide+xml"/>
  <Override PartName="/ppt/notesSlides/notesSlide58.xml" ContentType="application/vnd.openxmlformats-officedocument.presentationml.notesSlide+xml"/>
  <Override PartName="/ppt/slides/slide58.xml" ContentType="application/vnd.openxmlformats-officedocument.presentationml.slide+xml"/>
  <Override PartName="/ppt/notesSlides/notesSlide59.xml" ContentType="application/vnd.openxmlformats-officedocument.presentationml.notesSlide+xml"/>
  <Override PartName="/ppt/slides/slide59.xml" ContentType="application/vnd.openxmlformats-officedocument.presentationml.slide+xml"/>
  <Override PartName="/ppt/notesSlides/notesSlide60.xml" ContentType="application/vnd.openxmlformats-officedocument.presentationml.notesSlide+xml"/>
  <Override PartName="/ppt/slides/slide60.xml" ContentType="application/vnd.openxmlformats-officedocument.presentationml.slide+xml"/>
  <Override PartName="/ppt/notesSlides/notesSlide61.xml" ContentType="application/vnd.openxmlformats-officedocument.presentationml.notesSlide+xml"/>
  <Override PartName="/ppt/slides/slide61.xml" ContentType="application/vnd.openxmlformats-officedocument.presentationml.slide+xml"/>
  <Override PartName="/ppt/notesSlides/notesSlide62.xml" ContentType="application/vnd.openxmlformats-officedocument.presentationml.notesSlide+xml"/>
  <Override PartName="/ppt/slides/slide62.xml" ContentType="application/vnd.openxmlformats-officedocument.presentationml.slide+xml"/>
  <Override PartName="/ppt/notesSlides/notesSlide63.xml" ContentType="application/vnd.openxmlformats-officedocument.presentationml.notesSlide+xml"/>
  <Override PartName="/ppt/slides/slide63.xml" ContentType="application/vnd.openxmlformats-officedocument.presentationml.slide+xml"/>
  <Override PartName="/ppt/notesSlides/notesSlide64.xml" ContentType="application/vnd.openxmlformats-officedocument.presentationml.notesSlide+xml"/>
  <Override PartName="/ppt/slides/slide64.xml" ContentType="application/vnd.openxmlformats-officedocument.presentationml.slide+xml"/>
  <Override PartName="/ppt/notesSlides/notesSlide65.xml" ContentType="application/vnd.openxmlformats-officedocument.presentationml.notesSlide+xml"/>
  <Override PartName="/ppt/slides/slide65.xml" ContentType="application/vnd.openxmlformats-officedocument.presentationml.slide+xml"/>
  <Override PartName="/ppt/notesSlides/notesSlide66.xml" ContentType="application/vnd.openxmlformats-officedocument.presentationml.notesSlide+xml"/>
  <Override PartName="/ppt/slides/slide66.xml" ContentType="application/vnd.openxmlformats-officedocument.presentationml.slide+xml"/>
  <Override PartName="/ppt/notesSlides/notesSlide67.xml" ContentType="application/vnd.openxmlformats-officedocument.presentationml.notesSlide+xml"/>
  <Override PartName="/ppt/slides/slide67.xml" ContentType="application/vnd.openxmlformats-officedocument.presentationml.slide+xml"/>
  <Override PartName="/ppt/notesSlides/notesSlide68.xml" ContentType="application/vnd.openxmlformats-officedocument.presentationml.notesSlide+xml"/>
  <Override PartName="/ppt/slides/slide68.xml" ContentType="application/vnd.openxmlformats-officedocument.presentationml.slide+xml"/>
  <Override PartName="/ppt/notesSlides/notesSlide69.xml" ContentType="application/vnd.openxmlformats-officedocument.presentationml.notesSlide+xml"/>
  <Override PartName="/ppt/slides/slide69.xml" ContentType="application/vnd.openxmlformats-officedocument.presentationml.slide+xml"/>
  <Override PartName="/ppt/notesSlides/notesSlide70.xml" ContentType="application/vnd.openxmlformats-officedocument.presentationml.notesSlide+xml"/>
  <Override PartName="/ppt/slides/slide70.xml" ContentType="application/vnd.openxmlformats-officedocument.presentationml.slide+xml"/>
  <Override PartName="/ppt/notesSlides/notesSlide71.xml" ContentType="application/vnd.openxmlformats-officedocument.presentationml.notesSlide+xml"/>
  <Override PartName="/ppt/slides/slide71.xml" ContentType="application/vnd.openxmlformats-officedocument.presentationml.slide+xml"/>
  <Override PartName="/ppt/notesSlides/notesSlide72.xml" ContentType="application/vnd.openxmlformats-officedocument.presentationml.notesSlide+xml"/>
  <Override PartName="/ppt/slides/slide72.xml" ContentType="application/vnd.openxmlformats-officedocument.presentationml.slide+xml"/>
  <Override PartName="/ppt/notesSlides/notesSlide73.xml" ContentType="application/vnd.openxmlformats-officedocument.presentationml.notesSlide+xml"/>
  <Override PartName="/ppt/slides/slide73.xml" ContentType="application/vnd.openxmlformats-officedocument.presentationml.slide+xml"/>
  <Override PartName="/ppt/notesSlides/notesSlide74.xml" ContentType="application/vnd.openxmlformats-officedocument.presentationml.notesSlide+xml"/>
  <Override PartName="/ppt/slides/slide74.xml" ContentType="application/vnd.openxmlformats-officedocument.presentationml.slide+xml"/>
  <Override PartName="/ppt/notesSlides/notesSlide75.xml" ContentType="application/vnd.openxmlformats-officedocument.presentationml.notesSlide+xml"/>
  <Override PartName="/ppt/slides/slide75.xml" ContentType="application/vnd.openxmlformats-officedocument.presentationml.slide+xml"/>
  <Override PartName="/ppt/notesSlides/notesSlide76.xml" ContentType="application/vnd.openxmlformats-officedocument.presentationml.notesSlide+xml"/>
  <Override PartName="/ppt/slides/slide76.xml" ContentType="application/vnd.openxmlformats-officedocument.presentationml.slide+xml"/>
  <Override PartName="/ppt/notesSlides/notesSlide77.xml" ContentType="application/vnd.openxmlformats-officedocument.presentationml.notesSlide+xml"/>
  <Override PartName="/ppt/slides/slide77.xml" ContentType="application/vnd.openxmlformats-officedocument.presentationml.slide+xml"/>
  <Override PartName="/ppt/notesSlides/notesSlide78.xml" ContentType="application/vnd.openxmlformats-officedocument.presentationml.notesSlide+xml"/>
  <Override PartName="/ppt/slides/slide78.xml" ContentType="application/vnd.openxmlformats-officedocument.presentationml.slide+xml"/>
  <Override PartName="/ppt/notesSlides/notesSlide79.xml" ContentType="application/vnd.openxmlformats-officedocument.presentationml.notesSlide+xml"/>
  <Override PartName="/ppt/slides/slide79.xml" ContentType="application/vnd.openxmlformats-officedocument.presentationml.slide+xml"/>
  <Override PartName="/ppt/notesSlides/notesSlide80.xml" ContentType="application/vnd.openxmlformats-officedocument.presentationml.notesSlide+xml"/>
  <Override PartName="/ppt/slides/slide80.xml" ContentType="application/vnd.openxmlformats-officedocument.presentationml.slide+xml"/>
  <Override PartName="/ppt/notesSlides/notesSlide81.xml" ContentType="application/vnd.openxmlformats-officedocument.presentationml.notesSlide+xml"/>
  <Override PartName="/ppt/slides/slide81.xml" ContentType="application/vnd.openxmlformats-officedocument.presentationml.slide+xml"/>
  <Override PartName="/ppt/notesSlides/notesSlide82.xml" ContentType="application/vnd.openxmlformats-officedocument.presentationml.notesSlide+xml"/>
  <Override PartName="/ppt/slides/slide82.xml" ContentType="application/vnd.openxmlformats-officedocument.presentationml.slide+xml"/>
  <Override PartName="/ppt/notesSlides/notesSlide83.xml" ContentType="application/vnd.openxmlformats-officedocument.presentationml.notesSlide+xml"/>
  <Override PartName="/ppt/slides/slide83.xml" ContentType="application/vnd.openxmlformats-officedocument.presentationml.slide+xml"/>
  <Override PartName="/ppt/notesSlides/notesSlide84.xml" ContentType="application/vnd.openxmlformats-officedocument.presentationml.notesSlide+xml"/>
  <Override PartName="/ppt/slides/slide84.xml" ContentType="application/vnd.openxmlformats-officedocument.presentationml.slide+xml"/>
  <Override PartName="/ppt/notesSlides/notesSlide85.xml" ContentType="application/vnd.openxmlformats-officedocument.presentationml.notesSlide+xml"/>
  <Override PartName="/ppt/slides/slide85.xml" ContentType="application/vnd.openxmlformats-officedocument.presentationml.slide+xml"/>
  <Override PartName="/ppt/notesSlides/notesSlide86.xml" ContentType="application/vnd.openxmlformats-officedocument.presentationml.notesSlide+xml"/>
  <Override PartName="/ppt/slides/slide86.xml" ContentType="application/vnd.openxmlformats-officedocument.presentationml.slide+xml"/>
  <Override PartName="/ppt/notesSlides/notesSlide87.xml" ContentType="application/vnd.openxmlformats-officedocument.presentationml.notesSlide+xml"/>
  <Override PartName="/ppt/slides/slide87.xml" ContentType="application/vnd.openxmlformats-officedocument.presentationml.slide+xml"/>
  <Override PartName="/ppt/notesSlides/notesSlide88.xml" ContentType="application/vnd.openxmlformats-officedocument.presentationml.notesSlide+xml"/>
  <Override PartName="/ppt/slides/slide88.xml" ContentType="application/vnd.openxmlformats-officedocument.presentationml.slide+xml"/>
  <Override PartName="/ppt/notesSlides/notesSlide89.xml" ContentType="application/vnd.openxmlformats-officedocument.presentationml.notesSlide+xml"/>
  <Override PartName="/ppt/slides/slide89.xml" ContentType="application/vnd.openxmlformats-officedocument.presentationml.slide+xml"/>
  <Override PartName="/ppt/notesSlides/notesSlide90.xml" ContentType="application/vnd.openxmlformats-officedocument.presentationml.notesSlide+xml"/>
  <Override PartName="/ppt/slides/slide90.xml" ContentType="application/vnd.openxmlformats-officedocument.presentationml.slide+xml"/>
  <Override PartName="/ppt/notesSlides/notesSlide91.xml" ContentType="application/vnd.openxmlformats-officedocument.presentationml.notesSlide+xml"/>
  <Override PartName="/ppt/slides/slide91.xml" ContentType="application/vnd.openxmlformats-officedocument.presentationml.slide+xml"/>
  <Override PartName="/ppt/notesSlides/notesSlide92.xml" ContentType="application/vnd.openxmlformats-officedocument.presentationml.notesSlide+xml"/>
  <Override PartName="/ppt/slides/slide92.xml" ContentType="application/vnd.openxmlformats-officedocument.presentationml.slide+xml"/>
  <Override PartName="/ppt/notesSlides/notesSlide93.xml" ContentType="application/vnd.openxmlformats-officedocument.presentationml.notesSlide+xml"/>
  <Override PartName="/ppt/slides/slide93.xml" ContentType="application/vnd.openxmlformats-officedocument.presentationml.slide+xml"/>
  <Override PartName="/ppt/notesSlides/notesSlide94.xml" ContentType="application/vnd.openxmlformats-officedocument.presentationml.notesSlide+xml"/>
  <Override PartName="/ppt/slides/slide94.xml" ContentType="application/vnd.openxmlformats-officedocument.presentationml.slide+xml"/>
  <Override PartName="/ppt/notesSlides/notesSlide95.xml" ContentType="application/vnd.openxmlformats-officedocument.presentationml.notesSlide+xml"/>
  <Override PartName="/ppt/slides/slide95.xml" ContentType="application/vnd.openxmlformats-officedocument.presentationml.slide+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 Id="rId5" Type="http://schemas.openxmlformats.org/package/2006/relationships/metadata/thumbnail" Target="docProps/thumbnail.jpeg"/></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61" r:id="rId1"/>
  </p:sldMasterIdLst>
  <p:notesMasterIdLst>
    <p:notesMasterId r:id="rId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Lst>
  <p:sldSz cx="12192000" cy="6858000"/>
  <p:notesSz cx="6857895" cy="9143861"/>
  <p:kinsoku lang="zh-CN" invalStChars="!%),.:;&gt;?]}¢¨°·ˇˉ་―‖’”…‰′″›℃∶、。〃々〉》」』】〕〗〞︶︺︾﹀﹄﹚﹜﹞！＂％＇），．：；？］｀｜｝～￠" invalEndChars="$([{£¥·‘“〈《「『【〔〖〝﹙﹛﹝＄（．［｛￡￥"/>
  <p:defaultTextStyle>
    <a:defPPr>
      <a:defRPr lang="zh-CN"/>
    </a:defPPr>
    <a:lvl1pPr marL="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1pPr>
    <a:lvl2pPr marL="4572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2pPr>
    <a:lvl3pPr marL="9144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3pPr>
    <a:lvl4pPr marL="13716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4pPr>
    <a:lvl5pPr marL="18288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5pPr>
    <a:lvl6pPr marL="22860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6pPr>
    <a:lvl7pPr marL="27432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7pPr>
    <a:lvl8pPr marL="32004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8pPr>
    <a:lvl9pPr marL="32004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showNarration="1">
    <p:penClr>
      <a:srgbClr val="FF0000"/>
    </p:penClr>
    <p:extLst>
      <p:ext uri="{EC167BDD-8182-4AB7-AECC-EB403E3ABB37}">
        <p14:laserClr xmlns:p14="http://schemas.microsoft.com/office/powerpoint/2010/main">
          <a:srgbClr val="FF0000"/>
        </p14:laserClr>
      </p:ext>
    </p:extLst>
  </p:showPr>
  <p:clrMru>
    <a:srgbClr val="C10109"/>
    <a:srgbClr val="005EA4"/>
    <a:srgbClr val="0E3D9A"/>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3391" autoAdjust="0"/>
    <p:restoredTop sz="99500"/>
  </p:normalViewPr>
  <p:slideViewPr>
    <p:cSldViewPr snapToGrid="0">
      <p:cViewPr>
        <p:scale>
          <a:sx n="66" d="100"/>
          <a:sy n="66" d="100"/>
        </p:scale>
        <p:origin x="0" y="0"/>
      </p:cViewPr>
      <p:guideLst>
        <p:guide orient="horz" pos="2152"/>
        <p:guide pos="3816"/>
      </p:guideLst>
    </p:cSldViewPr>
  </p:slideViewPr>
  <p:outlineViewPr>
    <p:cViewPr>
      <p:scale>
        <a:sx n="33" d="100"/>
        <a:sy n="33" d="100"/>
      </p:scale>
      <p:origin x="0" y="0"/>
    </p:cViewPr>
    <p:sldLst/>
  </p:outlineViewPr>
  <p:notesTextViewPr>
    <p:cViewPr>
      <p:scale>
        <a:sx n="100" d="100"/>
        <a:sy n="100" d="100"/>
      </p:scale>
      <p:origin x="0" y="0"/>
    </p:cViewPr>
  </p:notesTextViewPr>
  <p:sorterViewPr>
    <p:cViewPr>
      <p:scale>
        <a:sx n="54" d="100"/>
        <a:sy n="54" d="100"/>
      </p:scale>
      <p:origin x="0" y="0"/>
    </p:cViewPr>
  </p:sorterViewPr>
  <p:notesViewPr>
    <p:cSldViewPr snapToGrid="0">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theme" Target="theme/theme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presProps" Target="presProps.xml"/><Relationship Id="rId100" Type="http://schemas.openxmlformats.org/officeDocument/2006/relationships/viewProps" Target="viewProps.xml"/><Relationship Id="rId10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7" name="页眉占位符"/>
          <p:cNvSpPr>
            <a:spLocks noGrp="1"/>
          </p:cNvSpPr>
          <p:nvPr>
            <p:ph type="hdr"/>
          </p:nvPr>
        </p:nvSpPr>
        <p:spPr>
          <a:xfrm rot="0">
            <a:off x="0" y="0"/>
            <a:ext cx="2971799" cy="458787"/>
          </a:xfrm>
          <a:prstGeom prst="rect"/>
          <a:noFill/>
          <a:ln w="9525" cmpd="sng" cap="flat">
            <a:noFill/>
            <a:prstDash val="solid"/>
            <a:miter/>
          </a:ln>
        </p:spPr>
        <p:txBody>
          <a:bodyPr vert="horz" wrap="square" lIns="91440" tIns="45720" rIns="91440" bIns="45720" anchor="t" anchorCtr="0">
            <a:prstTxWarp prst="textNoShape"/>
          </a:bodyPr>
          <a:lstStyle>
            <a:lvl1pPr marL="0" indent="0" algn="l" defTabSz="914400" fontAlgn="base" hangingPunct="0">
              <a:defRPr sz="1200">
                <a:latin typeface="Calibri" pitchFamily="0" charset="0"/>
                <a:ea typeface="宋体" pitchFamily="0" charset="0"/>
                <a:cs typeface="Calibri" pitchFamily="0" charset="0"/>
              </a:defRPr>
            </a:lvl1pPr>
          </a:lstStyle>
          <a:p>
            <a:pPr marL="0" indent="0"/>
            <a:endParaRPr lang="zh-CN" altLang="en-US" sz="1200">
              <a:latin typeface="Calibri" pitchFamily="0" charset="0"/>
              <a:ea typeface="宋体" pitchFamily="0" charset="0"/>
              <a:cs typeface="Calibri" pitchFamily="0" charset="0"/>
            </a:endParaRPr>
          </a:p>
        </p:txBody>
      </p:sp>
      <p:sp>
        <p:nvSpPr>
          <p:cNvPr id="68" name="日期占位符"/>
          <p:cNvSpPr>
            <a:spLocks noGrp="1"/>
          </p:cNvSpPr>
          <p:nvPr>
            <p:ph type="dt" idx="1"/>
          </p:nvPr>
        </p:nvSpPr>
        <p:spPr>
          <a:xfrm rot="0">
            <a:off x="3884613" y="0"/>
            <a:ext cx="2971800" cy="458787"/>
          </a:xfrm>
          <a:prstGeom prst="rect"/>
          <a:noFill/>
          <a:ln w="9525" cmpd="sng" cap="flat">
            <a:noFill/>
            <a:prstDash val="solid"/>
            <a:miter/>
          </a:ln>
        </p:spPr>
        <p:txBody>
          <a:bodyPr vert="horz" wrap="square" lIns="91440" tIns="45720" rIns="91440" bIns="45720" anchor="t" anchorCtr="0">
            <a:prstTxWarp prst="textNoShape"/>
          </a:bodyPr>
          <a:lstStyle>
            <a:lvl1pPr marL="0" indent="0" algn="r" defTabSz="914400" fontAlgn="base" hangingPunct="0">
              <a:defRPr sz="1200">
                <a:latin typeface="Calibri" pitchFamily="0" charset="0"/>
                <a:ea typeface="宋体" pitchFamily="0" charset="0"/>
                <a:cs typeface="Calibri" pitchFamily="0" charset="0"/>
              </a:defRPr>
            </a:lvl1pPr>
          </a:lstStyle>
          <a:p>
            <a:pPr marL="0" indent="0"/>
            <a:fld id="{CAD2D6BD-DE1B-4B5F-8B41-2702339687B9}" type="datetime5">
              <a:rPr lang="zh-CN" altLang="en-US" sz="1200">
                <a:latin typeface="Calibri" pitchFamily="0" charset="0"/>
                <a:ea typeface="宋体" pitchFamily="0" charset="0"/>
                <a:cs typeface="Calibri" pitchFamily="0" charset="0"/>
              </a:rPr>
              <a:t>2022/11/7</a:t>
            </a:fld>
            <a:endParaRPr lang="zh-CN" altLang="en-US" sz="1200">
              <a:latin typeface="Calibri" pitchFamily="0" charset="0"/>
              <a:ea typeface="宋体" pitchFamily="0" charset="0"/>
              <a:cs typeface="Calibri" pitchFamily="0" charset="0"/>
            </a:endParaRPr>
          </a:p>
        </p:txBody>
      </p:sp>
      <p:sp>
        <p:nvSpPr>
          <p:cNvPr id="69" name="文本"/>
          <p:cNvSpPr>
            <a:spLocks noGrp="1" noChangeAspect="1"/>
          </p:cNvSpPr>
          <p:nvPr>
            <p:ph type="sldImg" idx="2"/>
          </p:nvPr>
        </p:nvSpPr>
        <p:spPr>
          <a:xfrm rot="0">
            <a:off x="685800" y="1143000"/>
            <a:ext cx="5486400" cy="3086100"/>
          </a:xfrm>
          <a:prstGeom prst="rect"/>
          <a:noFill/>
          <a:ln w="12700" cmpd="sng" cap="flat">
            <a:solidFill>
              <a:srgbClr val="000000"/>
            </a:solidFill>
            <a:prstDash val="solid"/>
            <a:round/>
          </a:ln>
        </p:spPr>
      </p:sp>
      <p:sp>
        <p:nvSpPr>
          <p:cNvPr id="70" name=""/>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pPr marL="0" indent="0"/>
            <a:r>
              <a:rPr lang="zh-CN" altLang="en-US"/>
              <a:t>单击此处编辑母版文本样式</a:t>
            </a:r>
            <a:endParaRPr lang="en-US" altLang="zh-CN"/>
          </a:p>
          <a:p>
            <a:pPr lvl="1" marL="457200" indent="0"/>
            <a:r>
              <a:rPr lang="zh-CN" altLang="en-US"/>
              <a:t>第二级</a:t>
            </a:r>
            <a:endParaRPr lang="en-US" altLang="zh-CN"/>
          </a:p>
          <a:p>
            <a:pPr lvl="2" marL="914400" indent="0"/>
            <a:r>
              <a:rPr lang="zh-CN" altLang="en-US"/>
              <a:t>第三级</a:t>
            </a:r>
            <a:endParaRPr lang="en-US" altLang="zh-CN"/>
          </a:p>
          <a:p>
            <a:pPr lvl="3" marL="1371600" indent="0"/>
            <a:r>
              <a:rPr lang="zh-CN" altLang="en-US"/>
              <a:t>第四级</a:t>
            </a:r>
            <a:endParaRPr lang="en-US" altLang="zh-CN"/>
          </a:p>
          <a:p>
            <a:pPr lvl="4" marL="1828800" indent="0"/>
            <a:r>
              <a:rPr lang="zh-CN" altLang="en-US"/>
              <a:t>第五级</a:t>
            </a:r>
            <a:endParaRPr lang="zh-CN" altLang="en-US"/>
          </a:p>
        </p:txBody>
      </p:sp>
      <p:sp>
        <p:nvSpPr>
          <p:cNvPr id="71" name="页脚占位符"/>
          <p:cNvSpPr>
            <a:spLocks noGrp="1"/>
          </p:cNvSpPr>
          <p:nvPr>
            <p:ph type="ftr" idx="4"/>
          </p:nvPr>
        </p:nvSpPr>
        <p:spPr>
          <a:xfrm rot="0">
            <a:off x="0" y="8685213"/>
            <a:ext cx="2971799" cy="458787"/>
          </a:xfrm>
          <a:prstGeom prst="rect"/>
          <a:noFill/>
          <a:ln w="9525" cmpd="sng" cap="flat">
            <a:noFill/>
            <a:prstDash val="solid"/>
            <a:miter/>
          </a:ln>
        </p:spPr>
        <p:txBody>
          <a:bodyPr vert="horz" wrap="square" lIns="91440" tIns="45720" rIns="91440" bIns="45720" anchor="b" anchorCtr="0">
            <a:prstTxWarp prst="textNoShape"/>
          </a:bodyPr>
          <a:lstStyle>
            <a:lvl1pPr marL="0" indent="0" algn="l" defTabSz="914400" fontAlgn="base" hangingPunct="0">
              <a:defRPr sz="1200">
                <a:latin typeface="Calibri" pitchFamily="0" charset="0"/>
                <a:ea typeface="宋体" pitchFamily="0" charset="0"/>
                <a:cs typeface="Calibri" pitchFamily="0" charset="0"/>
              </a:defRPr>
            </a:lvl1pPr>
          </a:lstStyle>
          <a:p>
            <a:pPr marL="0" indent="0"/>
            <a:endParaRPr lang="zh-CN" altLang="en-US" sz="1200">
              <a:latin typeface="Calibri" pitchFamily="0" charset="0"/>
              <a:ea typeface="宋体" pitchFamily="0" charset="0"/>
              <a:cs typeface="Calibri" pitchFamily="0" charset="0"/>
            </a:endParaRPr>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marL="0" indent="0" algn="r" defTabSz="914400" fontAlgn="base" hangingPunct="0">
              <a:defRPr sz="1200">
                <a:latin typeface="Calibri" pitchFamily="0" charset="0"/>
                <a:ea typeface="宋体" pitchFamily="0" charset="0"/>
                <a:cs typeface="Calibri" pitchFamily="0" charset="0"/>
              </a:defRPr>
            </a:lvl1pPr>
          </a:lstStyle>
          <a:p>
            <a:pPr marL="0" indent="0"/>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29620696"/>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宋体" pitchFamily="0" charset="0"/>
        <a:cs typeface="Calibri" pitchFamily="0" charset="0"/>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notesSlide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8" name=""/>
          <p:cNvSpPr>
            <a:spLocks noGrp="1" noChangeAspect="1"/>
          </p:cNvSpPr>
          <p:nvPr>
            <p:ph type="sldImg" idx="2"/>
          </p:nvPr>
        </p:nvSpPr>
        <p:spPr>
          <a:xfrm rot="0">
            <a:off x="685800" y="1143000"/>
            <a:ext cx="5486400" cy="3086100"/>
          </a:xfrm>
          <a:prstGeom prst="rect"/>
          <a:noFill/>
          <a:ln w="12700" cmpd="sng" cap="flat">
            <a:solidFill>
              <a:srgbClr val="000000"/>
            </a:solidFill>
            <a:prstDash val="solid"/>
            <a:round/>
          </a:ln>
        </p:spPr>
      </p:sp>
      <p:sp>
        <p:nvSpPr>
          <p:cNvPr id="79" name=""/>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pPr marL="0" indent="0"/>
            <a:r>
              <a:rPr lang="zh-CN" altLang="en-US"/>
              <a:t>更多模板请关注：https://haosc.taobao.com</a:t>
            </a:r>
            <a:endParaRPr lang="zh-CN" altLang="en-US"/>
          </a:p>
        </p:txBody>
      </p:sp>
      <p:sp>
        <p:nvSpPr>
          <p:cNvPr id="80" name="编号占位符"/>
          <p:cNvSpPr>
            <a:spLocks noGrp="1"/>
          </p:cNvSpPr>
          <p:nvPr>
            <p:ph type="sldNum"/>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marL="0" indent="0"/>
            <a:fld id="{CAD2D6BD-DE1B-4B5F-8B41-2702339687B9}" type="slidenum">
              <a:rPr lang="en-US" altLang="zh-CN" sz="1200">
                <a:latin typeface="Calibri" pitchFamily="0" charset="0"/>
                <a:ea typeface="宋体" pitchFamily="0" charset="0"/>
                <a:cs typeface="Calibri" pitchFamily="0" charset="0"/>
              </a:rPr>
              <a:t>1</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379656069"/>
      </p:ext>
    </p:extLst>
  </p:cSld>
  <p:clrMapOvr>
    <a:masterClrMapping/>
  </p:clrMapOvr>
</p:notes>
</file>

<file path=ppt/notesSlides/notesSlide1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7129129"/>
      </p:ext>
    </p:extLst>
  </p:cSld>
  <p:clrMapOvr>
    <a:masterClrMapping/>
  </p:clrMapOvr>
</p:notes>
</file>

<file path=ppt/notesSlides/notesSlide1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00893977"/>
      </p:ext>
    </p:extLst>
  </p:cSld>
  <p:clrMapOvr>
    <a:masterClrMapping/>
  </p:clrMapOvr>
</p:notes>
</file>

<file path=ppt/notesSlides/notesSlide1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677537401"/>
      </p:ext>
    </p:extLst>
  </p:cSld>
  <p:clrMapOvr>
    <a:masterClrMapping/>
  </p:clrMapOvr>
</p:notes>
</file>

<file path=ppt/notesSlides/notesSlide1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57717991"/>
      </p:ext>
    </p:extLst>
  </p:cSld>
  <p:clrMapOvr>
    <a:masterClrMapping/>
  </p:clrMapOvr>
</p:notes>
</file>

<file path=ppt/notesSlides/notesSlide1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61948204"/>
      </p:ext>
    </p:extLst>
  </p:cSld>
  <p:clrMapOvr>
    <a:masterClrMapping/>
  </p:clrMapOvr>
</p:notes>
</file>

<file path=ppt/notesSlides/notesSlide1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314464860"/>
      </p:ext>
    </p:extLst>
  </p:cSld>
  <p:clrMapOvr>
    <a:masterClrMapping/>
  </p:clrMapOvr>
</p:notes>
</file>

<file path=ppt/notesSlides/notesSlide1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866513"/>
      </p:ext>
    </p:extLst>
  </p:cSld>
  <p:clrMapOvr>
    <a:masterClrMapping/>
  </p:clrMapOvr>
</p:notes>
</file>

<file path=ppt/notesSlides/notesSlide1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30728293"/>
      </p:ext>
    </p:extLst>
  </p:cSld>
  <p:clrMapOvr>
    <a:masterClrMapping/>
  </p:clrMapOvr>
</p:notes>
</file>

<file path=ppt/notesSlides/notesSlide1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9242073"/>
      </p:ext>
    </p:extLst>
  </p:cSld>
  <p:clrMapOvr>
    <a:masterClrMapping/>
  </p:clrMapOvr>
</p:notes>
</file>

<file path=ppt/notesSlides/notesSlide1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366974640"/>
      </p:ext>
    </p:extLst>
  </p:cSld>
  <p:clrMapOvr>
    <a:masterClrMapping/>
  </p:clrMapOvr>
</p:notes>
</file>

<file path=ppt/notesSlides/notesSlide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marL="0" indent="0" algn="r" defTabSz="914400" fontAlgn="base" hangingPunct="0">
              <a:defRPr sz="1200">
                <a:latin typeface="Calibri" pitchFamily="0" charset="0"/>
                <a:ea typeface="宋体" pitchFamily="0" charset="0"/>
                <a:cs typeface="Calibri" pitchFamily="0" charset="0"/>
              </a:defRPr>
            </a:lvl1pPr>
          </a:lstStyle>
          <a:p>
            <a:pPr marL="0" indent="0"/>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34689227"/>
      </p:ext>
    </p:extLst>
  </p:cSld>
  <p:clrMapOvr>
    <a:masterClrMapping/>
  </p:clrMapOvr>
</p:notes>
</file>

<file path=ppt/notesSlides/notesSlide2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72094913"/>
      </p:ext>
    </p:extLst>
  </p:cSld>
  <p:clrMapOvr>
    <a:masterClrMapping/>
  </p:clrMapOvr>
</p:notes>
</file>

<file path=ppt/notesSlides/notesSlide2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593225109"/>
      </p:ext>
    </p:extLst>
  </p:cSld>
  <p:clrMapOvr>
    <a:masterClrMapping/>
  </p:clrMapOvr>
</p:notes>
</file>

<file path=ppt/notesSlides/notesSlide2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84526288"/>
      </p:ext>
    </p:extLst>
  </p:cSld>
  <p:clrMapOvr>
    <a:masterClrMapping/>
  </p:clrMapOvr>
</p:notes>
</file>

<file path=ppt/notesSlides/notesSlide2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38204100"/>
      </p:ext>
    </p:extLst>
  </p:cSld>
  <p:clrMapOvr>
    <a:masterClrMapping/>
  </p:clrMapOvr>
</p:notes>
</file>

<file path=ppt/notesSlides/notesSlide2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737979339"/>
      </p:ext>
    </p:extLst>
  </p:cSld>
  <p:clrMapOvr>
    <a:masterClrMapping/>
  </p:clrMapOvr>
</p:notes>
</file>

<file path=ppt/notesSlides/notesSlide2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58793546"/>
      </p:ext>
    </p:extLst>
  </p:cSld>
  <p:clrMapOvr>
    <a:masterClrMapping/>
  </p:clrMapOvr>
</p:notes>
</file>

<file path=ppt/notesSlides/notesSlide2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62715650"/>
      </p:ext>
    </p:extLst>
  </p:cSld>
  <p:clrMapOvr>
    <a:masterClrMapping/>
  </p:clrMapOvr>
</p:notes>
</file>

<file path=ppt/notesSlides/notesSlide2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101934883"/>
      </p:ext>
    </p:extLst>
  </p:cSld>
  <p:clrMapOvr>
    <a:masterClrMapping/>
  </p:clrMapOvr>
</p:notes>
</file>

<file path=ppt/notesSlides/notesSlide2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397174441"/>
      </p:ext>
    </p:extLst>
  </p:cSld>
  <p:clrMapOvr>
    <a:masterClrMapping/>
  </p:clrMapOvr>
</p:notes>
</file>

<file path=ppt/notesSlides/notesSlide2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19943629"/>
      </p:ext>
    </p:extLst>
  </p:cSld>
  <p:clrMapOvr>
    <a:masterClrMapping/>
  </p:clrMapOvr>
</p:notes>
</file>

<file path=ppt/notesSlides/notesSlide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marL="0" indent="0" algn="r" defTabSz="914400" fontAlgn="base" hangingPunct="0">
              <a:defRPr sz="1200">
                <a:latin typeface="Calibri" pitchFamily="0" charset="0"/>
                <a:ea typeface="宋体" pitchFamily="0" charset="0"/>
                <a:cs typeface="Calibri" pitchFamily="0" charset="0"/>
              </a:defRPr>
            </a:lvl1pPr>
          </a:lstStyle>
          <a:p>
            <a:pPr marL="0" indent="0"/>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075966483"/>
      </p:ext>
    </p:extLst>
  </p:cSld>
  <p:clrMapOvr>
    <a:masterClrMapping/>
  </p:clrMapOvr>
</p:notes>
</file>

<file path=ppt/notesSlides/notesSlide3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714226764"/>
      </p:ext>
    </p:extLst>
  </p:cSld>
  <p:clrMapOvr>
    <a:masterClrMapping/>
  </p:clrMapOvr>
</p:notes>
</file>

<file path=ppt/notesSlides/notesSlide3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805182055"/>
      </p:ext>
    </p:extLst>
  </p:cSld>
  <p:clrMapOvr>
    <a:masterClrMapping/>
  </p:clrMapOvr>
</p:notes>
</file>

<file path=ppt/notesSlides/notesSlide3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334140596"/>
      </p:ext>
    </p:extLst>
  </p:cSld>
  <p:clrMapOvr>
    <a:masterClrMapping/>
  </p:clrMapOvr>
</p:notes>
</file>

<file path=ppt/notesSlides/notesSlide3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553373852"/>
      </p:ext>
    </p:extLst>
  </p:cSld>
  <p:clrMapOvr>
    <a:masterClrMapping/>
  </p:clrMapOvr>
</p:notes>
</file>

<file path=ppt/notesSlides/notesSlide3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58787222"/>
      </p:ext>
    </p:extLst>
  </p:cSld>
  <p:clrMapOvr>
    <a:masterClrMapping/>
  </p:clrMapOvr>
</p:notes>
</file>

<file path=ppt/notesSlides/notesSlide3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554322877"/>
      </p:ext>
    </p:extLst>
  </p:cSld>
  <p:clrMapOvr>
    <a:masterClrMapping/>
  </p:clrMapOvr>
</p:notes>
</file>

<file path=ppt/notesSlides/notesSlide3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89002396"/>
      </p:ext>
    </p:extLst>
  </p:cSld>
  <p:clrMapOvr>
    <a:masterClrMapping/>
  </p:clrMapOvr>
</p:notes>
</file>

<file path=ppt/notesSlides/notesSlide3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630726749"/>
      </p:ext>
    </p:extLst>
  </p:cSld>
  <p:clrMapOvr>
    <a:masterClrMapping/>
  </p:clrMapOvr>
</p:notes>
</file>

<file path=ppt/notesSlides/notesSlide3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349762244"/>
      </p:ext>
    </p:extLst>
  </p:cSld>
  <p:clrMapOvr>
    <a:masterClrMapping/>
  </p:clrMapOvr>
</p:notes>
</file>

<file path=ppt/notesSlides/notesSlide3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669448357"/>
      </p:ext>
    </p:extLst>
  </p:cSld>
  <p:clrMapOvr>
    <a:masterClrMapping/>
  </p:clrMapOvr>
</p:notes>
</file>

<file path=ppt/notesSlides/notesSlide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38664323"/>
      </p:ext>
    </p:extLst>
  </p:cSld>
  <p:clrMapOvr>
    <a:masterClrMapping/>
  </p:clrMapOvr>
</p:notes>
</file>

<file path=ppt/notesSlides/notesSlide4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733092851"/>
      </p:ext>
    </p:extLst>
  </p:cSld>
  <p:clrMapOvr>
    <a:masterClrMapping/>
  </p:clrMapOvr>
</p:notes>
</file>

<file path=ppt/notesSlides/notesSlide4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77199927"/>
      </p:ext>
    </p:extLst>
  </p:cSld>
  <p:clrMapOvr>
    <a:masterClrMapping/>
  </p:clrMapOvr>
</p:notes>
</file>

<file path=ppt/notesSlides/notesSlide4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621350352"/>
      </p:ext>
    </p:extLst>
  </p:cSld>
  <p:clrMapOvr>
    <a:masterClrMapping/>
  </p:clrMapOvr>
</p:notes>
</file>

<file path=ppt/notesSlides/notesSlide4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09446183"/>
      </p:ext>
    </p:extLst>
  </p:cSld>
  <p:clrMapOvr>
    <a:masterClrMapping/>
  </p:clrMapOvr>
</p:notes>
</file>

<file path=ppt/notesSlides/notesSlide4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105371270"/>
      </p:ext>
    </p:extLst>
  </p:cSld>
  <p:clrMapOvr>
    <a:masterClrMapping/>
  </p:clrMapOvr>
</p:notes>
</file>

<file path=ppt/notesSlides/notesSlide4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928441019"/>
      </p:ext>
    </p:extLst>
  </p:cSld>
  <p:clrMapOvr>
    <a:masterClrMapping/>
  </p:clrMapOvr>
</p:notes>
</file>

<file path=ppt/notesSlides/notesSlide4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25817964"/>
      </p:ext>
    </p:extLst>
  </p:cSld>
  <p:clrMapOvr>
    <a:masterClrMapping/>
  </p:clrMapOvr>
</p:notes>
</file>

<file path=ppt/notesSlides/notesSlide4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851862559"/>
      </p:ext>
    </p:extLst>
  </p:cSld>
  <p:clrMapOvr>
    <a:masterClrMapping/>
  </p:clrMapOvr>
</p:notes>
</file>

<file path=ppt/notesSlides/notesSlide4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82694399"/>
      </p:ext>
    </p:extLst>
  </p:cSld>
  <p:clrMapOvr>
    <a:masterClrMapping/>
  </p:clrMapOvr>
</p:notes>
</file>

<file path=ppt/notesSlides/notesSlide4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70605619"/>
      </p:ext>
    </p:extLst>
  </p:cSld>
  <p:clrMapOvr>
    <a:masterClrMapping/>
  </p:clrMapOvr>
</p:notes>
</file>

<file path=ppt/notesSlides/notesSlide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52113717"/>
      </p:ext>
    </p:extLst>
  </p:cSld>
  <p:clrMapOvr>
    <a:masterClrMapping/>
  </p:clrMapOvr>
</p:notes>
</file>

<file path=ppt/notesSlides/notesSlide5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806493961"/>
      </p:ext>
    </p:extLst>
  </p:cSld>
  <p:clrMapOvr>
    <a:masterClrMapping/>
  </p:clrMapOvr>
</p:notes>
</file>

<file path=ppt/notesSlides/notesSlide5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15535947"/>
      </p:ext>
    </p:extLst>
  </p:cSld>
  <p:clrMapOvr>
    <a:masterClrMapping/>
  </p:clrMapOvr>
</p:notes>
</file>

<file path=ppt/notesSlides/notesSlide5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71766773"/>
      </p:ext>
    </p:extLst>
  </p:cSld>
  <p:clrMapOvr>
    <a:masterClrMapping/>
  </p:clrMapOvr>
</p:notes>
</file>

<file path=ppt/notesSlides/notesSlide5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653978876"/>
      </p:ext>
    </p:extLst>
  </p:cSld>
  <p:clrMapOvr>
    <a:masterClrMapping/>
  </p:clrMapOvr>
</p:notes>
</file>

<file path=ppt/notesSlides/notesSlide5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016321113"/>
      </p:ext>
    </p:extLst>
  </p:cSld>
  <p:clrMapOvr>
    <a:masterClrMapping/>
  </p:clrMapOvr>
</p:notes>
</file>

<file path=ppt/notesSlides/notesSlide5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01455142"/>
      </p:ext>
    </p:extLst>
  </p:cSld>
  <p:clrMapOvr>
    <a:masterClrMapping/>
  </p:clrMapOvr>
</p:notes>
</file>

<file path=ppt/notesSlides/notesSlide5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41502839"/>
      </p:ext>
    </p:extLst>
  </p:cSld>
  <p:clrMapOvr>
    <a:masterClrMapping/>
  </p:clrMapOvr>
</p:notes>
</file>

<file path=ppt/notesSlides/notesSlide5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01337914"/>
      </p:ext>
    </p:extLst>
  </p:cSld>
  <p:clrMapOvr>
    <a:masterClrMapping/>
  </p:clrMapOvr>
</p:notes>
</file>

<file path=ppt/notesSlides/notesSlide5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755044943"/>
      </p:ext>
    </p:extLst>
  </p:cSld>
  <p:clrMapOvr>
    <a:masterClrMapping/>
  </p:clrMapOvr>
</p:notes>
</file>

<file path=ppt/notesSlides/notesSlide5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841942819"/>
      </p:ext>
    </p:extLst>
  </p:cSld>
  <p:clrMapOvr>
    <a:masterClrMapping/>
  </p:clrMapOvr>
</p:notes>
</file>

<file path=ppt/notesSlides/notesSlide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688505254"/>
      </p:ext>
    </p:extLst>
  </p:cSld>
  <p:clrMapOvr>
    <a:masterClrMapping/>
  </p:clrMapOvr>
</p:notes>
</file>

<file path=ppt/notesSlides/notesSlide6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653928124"/>
      </p:ext>
    </p:extLst>
  </p:cSld>
  <p:clrMapOvr>
    <a:masterClrMapping/>
  </p:clrMapOvr>
</p:notes>
</file>

<file path=ppt/notesSlides/notesSlide6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710545732"/>
      </p:ext>
    </p:extLst>
  </p:cSld>
  <p:clrMapOvr>
    <a:masterClrMapping/>
  </p:clrMapOvr>
</p:notes>
</file>

<file path=ppt/notesSlides/notesSlide6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565254892"/>
      </p:ext>
    </p:extLst>
  </p:cSld>
  <p:clrMapOvr>
    <a:masterClrMapping/>
  </p:clrMapOvr>
</p:notes>
</file>

<file path=ppt/notesSlides/notesSlide6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65048432"/>
      </p:ext>
    </p:extLst>
  </p:cSld>
  <p:clrMapOvr>
    <a:masterClrMapping/>
  </p:clrMapOvr>
</p:notes>
</file>

<file path=ppt/notesSlides/notesSlide6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38423324"/>
      </p:ext>
    </p:extLst>
  </p:cSld>
  <p:clrMapOvr>
    <a:masterClrMapping/>
  </p:clrMapOvr>
</p:notes>
</file>

<file path=ppt/notesSlides/notesSlide6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49221505"/>
      </p:ext>
    </p:extLst>
  </p:cSld>
  <p:clrMapOvr>
    <a:masterClrMapping/>
  </p:clrMapOvr>
</p:notes>
</file>

<file path=ppt/notesSlides/notesSlide6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27244231"/>
      </p:ext>
    </p:extLst>
  </p:cSld>
  <p:clrMapOvr>
    <a:masterClrMapping/>
  </p:clrMapOvr>
</p:notes>
</file>

<file path=ppt/notesSlides/notesSlide6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43675735"/>
      </p:ext>
    </p:extLst>
  </p:cSld>
  <p:clrMapOvr>
    <a:masterClrMapping/>
  </p:clrMapOvr>
</p:notes>
</file>

<file path=ppt/notesSlides/notesSlide6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29124339"/>
      </p:ext>
    </p:extLst>
  </p:cSld>
  <p:clrMapOvr>
    <a:masterClrMapping/>
  </p:clrMapOvr>
</p:notes>
</file>

<file path=ppt/notesSlides/notesSlide6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39640447"/>
      </p:ext>
    </p:extLst>
  </p:cSld>
  <p:clrMapOvr>
    <a:masterClrMapping/>
  </p:clrMapOvr>
</p:notes>
</file>

<file path=ppt/notesSlides/notesSlide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742533421"/>
      </p:ext>
    </p:extLst>
  </p:cSld>
  <p:clrMapOvr>
    <a:masterClrMapping/>
  </p:clrMapOvr>
</p:notes>
</file>

<file path=ppt/notesSlides/notesSlide7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815867898"/>
      </p:ext>
    </p:extLst>
  </p:cSld>
  <p:clrMapOvr>
    <a:masterClrMapping/>
  </p:clrMapOvr>
</p:notes>
</file>

<file path=ppt/notesSlides/notesSlide7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94476045"/>
      </p:ext>
    </p:extLst>
  </p:cSld>
  <p:clrMapOvr>
    <a:masterClrMapping/>
  </p:clrMapOvr>
</p:notes>
</file>

<file path=ppt/notesSlides/notesSlide7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79905926"/>
      </p:ext>
    </p:extLst>
  </p:cSld>
  <p:clrMapOvr>
    <a:masterClrMapping/>
  </p:clrMapOvr>
</p:notes>
</file>

<file path=ppt/notesSlides/notesSlide7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711727917"/>
      </p:ext>
    </p:extLst>
  </p:cSld>
  <p:clrMapOvr>
    <a:masterClrMapping/>
  </p:clrMapOvr>
</p:notes>
</file>

<file path=ppt/notesSlides/notesSlide7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05439998"/>
      </p:ext>
    </p:extLst>
  </p:cSld>
  <p:clrMapOvr>
    <a:masterClrMapping/>
  </p:clrMapOvr>
</p:notes>
</file>

<file path=ppt/notesSlides/notesSlide7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134285734"/>
      </p:ext>
    </p:extLst>
  </p:cSld>
  <p:clrMapOvr>
    <a:masterClrMapping/>
  </p:clrMapOvr>
</p:notes>
</file>

<file path=ppt/notesSlides/notesSlide7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677453466"/>
      </p:ext>
    </p:extLst>
  </p:cSld>
  <p:clrMapOvr>
    <a:masterClrMapping/>
  </p:clrMapOvr>
</p:notes>
</file>

<file path=ppt/notesSlides/notesSlide7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32190642"/>
      </p:ext>
    </p:extLst>
  </p:cSld>
  <p:clrMapOvr>
    <a:masterClrMapping/>
  </p:clrMapOvr>
</p:notes>
</file>

<file path=ppt/notesSlides/notesSlide7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747428827"/>
      </p:ext>
    </p:extLst>
  </p:cSld>
  <p:clrMapOvr>
    <a:masterClrMapping/>
  </p:clrMapOvr>
</p:notes>
</file>

<file path=ppt/notesSlides/notesSlide7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096627183"/>
      </p:ext>
    </p:extLst>
  </p:cSld>
  <p:clrMapOvr>
    <a:masterClrMapping/>
  </p:clrMapOvr>
</p:notes>
</file>

<file path=ppt/notesSlides/notesSlide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069572336"/>
      </p:ext>
    </p:extLst>
  </p:cSld>
  <p:clrMapOvr>
    <a:masterClrMapping/>
  </p:clrMapOvr>
</p:notes>
</file>

<file path=ppt/notesSlides/notesSlide8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73493084"/>
      </p:ext>
    </p:extLst>
  </p:cSld>
  <p:clrMapOvr>
    <a:masterClrMapping/>
  </p:clrMapOvr>
</p:notes>
</file>

<file path=ppt/notesSlides/notesSlide8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85057621"/>
      </p:ext>
    </p:extLst>
  </p:cSld>
  <p:clrMapOvr>
    <a:masterClrMapping/>
  </p:clrMapOvr>
</p:notes>
</file>

<file path=ppt/notesSlides/notesSlide8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41279144"/>
      </p:ext>
    </p:extLst>
  </p:cSld>
  <p:clrMapOvr>
    <a:masterClrMapping/>
  </p:clrMapOvr>
</p:notes>
</file>

<file path=ppt/notesSlides/notesSlide8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346554880"/>
      </p:ext>
    </p:extLst>
  </p:cSld>
  <p:clrMapOvr>
    <a:masterClrMapping/>
  </p:clrMapOvr>
</p:notes>
</file>

<file path=ppt/notesSlides/notesSlide8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880717009"/>
      </p:ext>
    </p:extLst>
  </p:cSld>
  <p:clrMapOvr>
    <a:masterClrMapping/>
  </p:clrMapOvr>
</p:notes>
</file>

<file path=ppt/notesSlides/notesSlide8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64758623"/>
      </p:ext>
    </p:extLst>
  </p:cSld>
  <p:clrMapOvr>
    <a:masterClrMapping/>
  </p:clrMapOvr>
</p:notes>
</file>

<file path=ppt/notesSlides/notesSlide86.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2121328405"/>
      </p:ext>
    </p:extLst>
  </p:cSld>
  <p:clrMapOvr>
    <a:masterClrMapping/>
  </p:clrMapOvr>
</p:notes>
</file>

<file path=ppt/notesSlides/notesSlide87.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732083905"/>
      </p:ext>
    </p:extLst>
  </p:cSld>
  <p:clrMapOvr>
    <a:masterClrMapping/>
  </p:clrMapOvr>
</p:notes>
</file>

<file path=ppt/notesSlides/notesSlide88.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216161334"/>
      </p:ext>
    </p:extLst>
  </p:cSld>
  <p:clrMapOvr>
    <a:masterClrMapping/>
  </p:clrMapOvr>
</p:notes>
</file>

<file path=ppt/notesSlides/notesSlide8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60826188"/>
      </p:ext>
    </p:extLst>
  </p:cSld>
  <p:clrMapOvr>
    <a:masterClrMapping/>
  </p:clrMapOvr>
</p:notes>
</file>

<file path=ppt/notesSlides/notesSlide9.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65290401"/>
      </p:ext>
    </p:extLst>
  </p:cSld>
  <p:clrMapOvr>
    <a:masterClrMapping/>
  </p:clrMapOvr>
</p:notes>
</file>

<file path=ppt/notesSlides/notesSlide90.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3204340"/>
      </p:ext>
    </p:extLst>
  </p:cSld>
  <p:clrMapOvr>
    <a:masterClrMapping/>
  </p:clrMapOvr>
</p:notes>
</file>

<file path=ppt/notesSlides/notesSlide91.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34973379"/>
      </p:ext>
    </p:extLst>
  </p:cSld>
  <p:clrMapOvr>
    <a:masterClrMapping/>
  </p:clrMapOvr>
</p:notes>
</file>

<file path=ppt/notesSlides/notesSlide92.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513966932"/>
      </p:ext>
    </p:extLst>
  </p:cSld>
  <p:clrMapOvr>
    <a:masterClrMapping/>
  </p:clrMapOvr>
</p:notes>
</file>

<file path=ppt/notesSlides/notesSlide93.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1485717706"/>
      </p:ext>
    </p:extLst>
  </p:cSld>
  <p:clrMapOvr>
    <a:masterClrMapping/>
  </p:clrMapOvr>
</p:notes>
</file>

<file path=ppt/notesSlides/notesSlide94.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447005311"/>
      </p:ext>
    </p:extLst>
  </p:cSld>
  <p:clrMapOvr>
    <a:masterClrMapping/>
  </p:clrMapOvr>
</p:notes>
</file>

<file path=ppt/notesSlides/notesSlide95.xml><?xml version="1.0" encoding="utf-8"?>
<p:notes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2" name="编号占位符"/>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lvl1pPr algn="r" defTabSz="914400" fontAlgn="base" hangingPunct="0">
              <a:defRPr sz="1200">
                <a:latin typeface="Calibri" pitchFamily="0" charset="0"/>
                <a:ea typeface="宋体" pitchFamily="0" charset="0"/>
                <a:cs typeface="Calibri" pitchFamily="0" charset="0"/>
              </a:defRPr>
            </a:lvl1pPr>
          </a:lstStyle>
          <a:p>
            <a:fld id="{CAD2D6BD-DE1B-4B5F-8B41-2702339687B9}" type="slidenum">
              <a:rPr lang="zh-CN" altLang="en-US" sz="1200">
                <a:latin typeface="Calibri" pitchFamily="0" charset="0"/>
                <a:ea typeface="宋体" pitchFamily="0" charset="0"/>
                <a:cs typeface="Calibri" pitchFamily="0" charset="0"/>
              </a:rPr>
              <a:t>幻灯片编号</a:t>
            </a:fld>
            <a:endParaRPr lang="zh-CN" altLang="en-US" sz="1200">
              <a:latin typeface="Calibri" pitchFamily="0" charset="0"/>
              <a:ea typeface="宋体" pitchFamily="0" charset="0"/>
              <a:cs typeface="Calibri" pitchFamily="0" charset="0"/>
            </a:endParaRPr>
          </a:p>
        </p:txBody>
      </p:sp>
    </p:spTree>
    <p:extLst>
      <p:ext uri="{BB962C8B-B14F-4D97-AF65-F5344CB8AC3E}">
        <p14:creationId xmlns:p14="http://schemas.microsoft.com/office/powerpoint/2010/main" val="93741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type="title">
  <p:cSld name="标题幻灯片">
    <p:spTree>
      <p:nvGrpSpPr>
        <p:cNvPr id="1" name=""/>
        <p:cNvGrpSpPr/>
        <p:nvPr/>
      </p:nvGrpSpPr>
      <p:grpSpPr>
        <a:xfrm>
          <a:off x="0" y="0"/>
          <a:ext cx="0" cy="0"/>
          <a:chOff x="0" y="0"/>
          <a:chExt cx="0" cy="0"/>
        </a:xfrm>
      </p:grpSpPr>
      <p:sp>
        <p:nvSpPr>
          <p:cNvPr id="7" name="标题"/>
          <p:cNvSpPr>
            <a:spLocks noGrp="1"/>
          </p:cNvSpPr>
          <p:nvPr>
            <p:ph type="ctrTitle"/>
          </p:nvPr>
        </p:nvSpPr>
        <p:spPr>
          <a:xfrm rot="0">
            <a:off x="1524000" y="1122363"/>
            <a:ext cx="9144000" cy="2387600"/>
          </a:xfrm>
          <a:prstGeom prst="rect"/>
        </p:spPr>
        <p:txBody>
          <a:bodyPr anchor="b" anchorCtr="0">
            <a:prstTxWarp prst="textNoShape"/>
          </a:bodyPr>
          <a:lstStyle>
            <a:lvl1pPr marL="0" indent="0" algn="ctr" defTabSz="914400" fontAlgn="auto" hangingPunct="1">
              <a:defRPr sz="6000"/>
            </a:lvl1pPr>
          </a:lstStyle>
          <a:p>
            <a:r>
              <a:rPr lang="zh-CN" altLang="en-US"/>
              <a:t>单击此处编辑母版标题样式</a:t>
            </a:r>
            <a:endParaRPr lang="zh-CN" altLang="en-US"/>
          </a:p>
        </p:txBody>
      </p:sp>
      <p:sp>
        <p:nvSpPr>
          <p:cNvPr id="8" name="文本"/>
          <p:cNvSpPr>
            <a:spLocks noGrp="1"/>
          </p:cNvSpPr>
          <p:nvPr>
            <p:ph type="subTitle" idx="1"/>
          </p:nvPr>
        </p:nvSpPr>
        <p:spPr>
          <a:xfrm rot="0">
            <a:off x="1524000" y="3602038"/>
            <a:ext cx="9144000" cy="1655762"/>
          </a:xfrm>
          <a:prstGeom prst="rect"/>
        </p:spPr>
        <p:txBody>
          <a:bodyPr/>
          <a:lstStyle>
            <a:lvl1pPr marL="0" indent="0" algn="ctr" defTabSz="914400" fontAlgn="auto" hangingPunct="1">
              <a:buNone/>
              <a:defRPr sz="2400"/>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pPr marL="0" indent="0"/>
            <a:r>
              <a:rPr lang="zh-CN" altLang="en-US"/>
              <a:t>单击此处编辑母版副标题样式</a:t>
            </a:r>
            <a:endParaRPr lang="zh-CN" altLang="en-US"/>
          </a:p>
        </p:txBody>
      </p:sp>
      <p:sp>
        <p:nvSpPr>
          <p:cNvPr id="9"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datetime5">
              <a:rPr lang="zh-CN" altLang="en-US"/>
              <a:t>2022/11/7</a:t>
            </a:fld>
            <a:endParaRPr lang="zh-CN" altLang="en-US"/>
          </a:p>
        </p:txBody>
      </p:sp>
      <p:sp>
        <p:nvSpPr>
          <p:cNvPr id="10"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11"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683585239"/>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preserve="1" type="vertTx">
  <p:cSld name="标题和竖排文字">
    <p:spTree>
      <p:nvGrpSpPr>
        <p:cNvPr id="1" name=""/>
        <p:cNvGrpSpPr/>
        <p:nvPr/>
      </p:nvGrpSpPr>
      <p:grpSpPr>
        <a:xfrm>
          <a:off x="0" y="0"/>
          <a:ext cx="0" cy="0"/>
          <a:chOff x="0" y="0"/>
          <a:chExt cx="0" cy="0"/>
        </a:xfrm>
      </p:grpSpPr>
      <p:sp>
        <p:nvSpPr>
          <p:cNvPr id="56" name="标题"/>
          <p:cNvSpPr>
            <a:spLocks noGrp="1"/>
          </p:cNvSpPr>
          <p:nvPr>
            <p:ph type="title"/>
          </p:nvPr>
        </p:nvSpPr>
        <p:spPr>
          <a:xfrm rot="0">
            <a:off x="838200" y="365124"/>
            <a:ext cx="10515600" cy="1325562"/>
          </a:xfrm>
          <a:prstGeom prst="rect"/>
        </p:spPr>
        <p:txBody>
          <a:bodyPr/>
          <a:lstStyle/>
          <a:p>
            <a:pPr marL="0" indent="0"/>
            <a:r>
              <a:rPr lang="zh-CN" altLang="en-US"/>
              <a:t>单击此处编辑母版标题样式</a:t>
            </a:r>
            <a:endParaRPr lang="zh-CN" altLang="en-US"/>
          </a:p>
        </p:txBody>
      </p:sp>
      <p:sp>
        <p:nvSpPr>
          <p:cNvPr id="57" name="竖排文字占位符"/>
          <p:cNvSpPr>
            <a:spLocks noGrp="1"/>
          </p:cNvSpPr>
          <p:nvPr>
            <p:ph type="body" orient="vert" idx="1"/>
          </p:nvPr>
        </p:nvSpPr>
        <p:spPr>
          <a:xfrm rot="0">
            <a:off x="838200" y="1825625"/>
            <a:ext cx="10515600" cy="4351338"/>
          </a:xfrm>
          <a:prstGeom prst="rect"/>
        </p:spPr>
        <p:txBody>
          <a:bodyPr vert="eaVert">
            <a:prstTxWarp prst="textNoShape"/>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58"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fld id="{CAD2D6BD-DE1B-4B5F-8B41-2702339687B9}" type="datetime5">
              <a:rPr lang="zh-CN" altLang="en-US"/>
              <a:t>2022/11/7</a:t>
            </a:fld>
            <a:endParaRPr lang="zh-CN" altLang="en-US"/>
          </a:p>
        </p:txBody>
      </p:sp>
      <p:sp>
        <p:nvSpPr>
          <p:cNvPr id="59"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60"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862591512"/>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preserve="1" type="vertTitleAndTx">
  <p:cSld name="垂直排列标题与文本">
    <p:spTree>
      <p:nvGrpSpPr>
        <p:cNvPr id="1" name=""/>
        <p:cNvGrpSpPr/>
        <p:nvPr/>
      </p:nvGrpSpPr>
      <p:grpSpPr>
        <a:xfrm>
          <a:off x="0" y="0"/>
          <a:ext cx="0" cy="0"/>
          <a:chOff x="0" y="0"/>
          <a:chExt cx="0" cy="0"/>
        </a:xfrm>
      </p:grpSpPr>
      <p:sp>
        <p:nvSpPr>
          <p:cNvPr id="61" name="竖排标题"/>
          <p:cNvSpPr>
            <a:spLocks noGrp="1"/>
          </p:cNvSpPr>
          <p:nvPr>
            <p:ph type="title" orient="vert"/>
          </p:nvPr>
        </p:nvSpPr>
        <p:spPr>
          <a:xfrm rot="0">
            <a:off x="8724900" y="365124"/>
            <a:ext cx="2628899" cy="5811838"/>
          </a:xfrm>
          <a:prstGeom prst="rect"/>
        </p:spPr>
        <p:txBody>
          <a:bodyPr vert="eaVert">
            <a:prstTxWarp prst="textNoShape"/>
          </a:bodyPr>
          <a:lstStyle/>
          <a:p>
            <a:pPr marL="0" indent="0"/>
            <a:r>
              <a:rPr lang="zh-CN" altLang="en-US"/>
              <a:t>单击此处编辑母版标题样式</a:t>
            </a:r>
            <a:endParaRPr lang="zh-CN" altLang="en-US"/>
          </a:p>
        </p:txBody>
      </p:sp>
      <p:sp>
        <p:nvSpPr>
          <p:cNvPr id="62" name="竖排文字占位符"/>
          <p:cNvSpPr>
            <a:spLocks noGrp="1"/>
          </p:cNvSpPr>
          <p:nvPr>
            <p:ph type="body" orient="vert" idx="1"/>
          </p:nvPr>
        </p:nvSpPr>
        <p:spPr>
          <a:xfrm rot="0">
            <a:off x="838200" y="365124"/>
            <a:ext cx="7734300" cy="5811838"/>
          </a:xfrm>
          <a:prstGeom prst="rect"/>
        </p:spPr>
        <p:txBody>
          <a:bodyPr vert="eaVert">
            <a:prstTxWarp prst="textNoShape"/>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63"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fld id="{CAD2D6BD-DE1B-4B5F-8B41-2702339687B9}" type="datetime5">
              <a:rPr lang="zh-CN" altLang="en-US"/>
              <a:t>2022/11/7</a:t>
            </a:fld>
            <a:endParaRPr lang="zh-CN" altLang="en-US"/>
          </a:p>
        </p:txBody>
      </p:sp>
      <p:sp>
        <p:nvSpPr>
          <p:cNvPr id="64"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65"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552877362"/>
      </p:ext>
    </p:extLst>
  </p:cSld>
  <p:clrMapOvr>
    <a:masterClrMapping/>
  </p:clrMapOvr>
</p:sldLayout>
</file>

<file path=ppt/slideLayouts/slideLayout12.xml><?xml version="1.0" encoding="utf-8"?>
<p:sldLayout xmlns:p="http://schemas.openxmlformats.org/presentationml/2006/main" xmlns:a="http://schemas.openxmlformats.org/drawingml/2006/main" xmlns:r="http://schemas.openxmlformats.org/officeDocument/2006/relationships"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54882"/>
      </p:ext>
    </p:extLst>
  </p:cSld>
  <p:clrMapOvr>
    <a:masterClrMapping/>
  </p:clrMapOvr>
</p:sldLayout>
</file>

<file path=ppt/slideLayouts/slideLayout13.xml><?xml version="1.0" encoding="utf-8"?>
<p:sldLayout xmlns:p="http://schemas.openxmlformats.org/presentationml/2006/main" xmlns:a="http://schemas.openxmlformats.org/drawingml/2006/main" xmlns:r="http://schemas.openxmlformats.org/officeDocument/2006/relationships" preserve="1" userDrawn="1">
  <p:cSld name="2_标题和内容">
    <p:bg>
      <p:bgPr>
        <a:solidFill>
          <a:srgbClr val="F3F3F3"/>
        </a:solidFill>
      </p:bgPr>
    </p:bg>
    <p:spTree>
      <p:nvGrpSpPr>
        <p:cNvPr id="1" name=""/>
        <p:cNvGrpSpPr/>
        <p:nvPr/>
      </p:nvGrpSpPr>
      <p:grpSpPr>
        <a:xfrm>
          <a:off x="0" y="0"/>
          <a:ext cx="0" cy="0"/>
          <a:chOff x="0" y="0"/>
          <a:chExt cx="0" cy="0"/>
        </a:xfrm>
      </p:grpSpPr>
      <p:pic>
        <p:nvPicPr>
          <p:cNvPr id="66" name="图片"/>
          <p:cNvPicPr>
            <a:picLocks noChangeAspect="1"/>
          </p:cNvPicPr>
          <p:nvPr userDrawn="1"/>
        </p:nvPicPr>
        <p:blipFill>
          <a:blip r:embed="rId2" cstate="print"/>
          <a:srcRect t="25398"/>
          <a:stretch>
            <a:fillRect/>
          </a:stretch>
        </p:blipFill>
        <p:spPr>
          <a:xfrm rot="0">
            <a:off x="0" y="0"/>
            <a:ext cx="12192000" cy="6858000"/>
          </a:xfrm>
          <a:prstGeom prst="rect"/>
          <a:noFill/>
          <a:ln w="9525" cmpd="sng" cap="flat">
            <a:noFill/>
            <a:prstDash val="solid"/>
            <a:miter/>
          </a:ln>
        </p:spPr>
      </p:pic>
    </p:spTree>
    <p:extLst>
      <p:ext uri="{BB962C8B-B14F-4D97-AF65-F5344CB8AC3E}">
        <p14:creationId xmlns:p14="http://schemas.microsoft.com/office/powerpoint/2010/main" val="668315517"/>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preserve="1" type="obj">
  <p:cSld name="标题和内容">
    <p:spTree>
      <p:nvGrpSpPr>
        <p:cNvPr id="1" name=""/>
        <p:cNvGrpSpPr/>
        <p:nvPr/>
      </p:nvGrpSpPr>
      <p:grpSpPr>
        <a:xfrm>
          <a:off x="0" y="0"/>
          <a:ext cx="0" cy="0"/>
          <a:chOff x="0" y="0"/>
          <a:chExt cx="0" cy="0"/>
        </a:xfrm>
      </p:grpSpPr>
      <p:sp>
        <p:nvSpPr>
          <p:cNvPr id="12" name="标题"/>
          <p:cNvSpPr>
            <a:spLocks noGrp="1"/>
          </p:cNvSpPr>
          <p:nvPr>
            <p:ph type="title"/>
          </p:nvPr>
        </p:nvSpPr>
        <p:spPr>
          <a:xfrm rot="0">
            <a:off x="838200" y="365124"/>
            <a:ext cx="10515600" cy="1325562"/>
          </a:xfrm>
          <a:prstGeom prst="rect"/>
        </p:spPr>
        <p:txBody>
          <a:bodyPr/>
          <a:lstStyle/>
          <a:p>
            <a:pPr marL="0" indent="0"/>
            <a:r>
              <a:rPr lang="zh-CN" altLang="en-US"/>
              <a:t>单击此处编辑母版标题样式</a:t>
            </a:r>
            <a:endParaRPr lang="zh-CN" altLang="en-US"/>
          </a:p>
        </p:txBody>
      </p:sp>
      <p:sp>
        <p:nvSpPr>
          <p:cNvPr id="13" name="内容占位符"/>
          <p:cNvSpPr>
            <a:spLocks noGrp="1"/>
          </p:cNvSpPr>
          <p:nvPr>
            <p:ph idx="1"/>
          </p:nvPr>
        </p:nvSpPr>
        <p:spPr>
          <a:xfrm rot="0">
            <a:off x="838200" y="1825625"/>
            <a:ext cx="10515600" cy="4351338"/>
          </a:xfrm>
          <a:prstGeom prst="rect"/>
        </p:spPr>
        <p:txBody>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14"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fld id="{CAD2D6BD-DE1B-4B5F-8B41-2702339687B9}" type="datetime5">
              <a:rPr lang="zh-CN" altLang="en-US"/>
              <a:t>2022/11/7</a:t>
            </a:fld>
            <a:endParaRPr lang="zh-CN" altLang="en-US"/>
          </a:p>
        </p:txBody>
      </p:sp>
      <p:sp>
        <p:nvSpPr>
          <p:cNvPr id="15"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16"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9675690"/>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preserve="1" type="secHead">
  <p:cSld name="节标题">
    <p:spTree>
      <p:nvGrpSpPr>
        <p:cNvPr id="1" name=""/>
        <p:cNvGrpSpPr/>
        <p:nvPr/>
      </p:nvGrpSpPr>
      <p:grpSpPr>
        <a:xfrm>
          <a:off x="0" y="0"/>
          <a:ext cx="0" cy="0"/>
          <a:chOff x="0" y="0"/>
          <a:chExt cx="0" cy="0"/>
        </a:xfrm>
      </p:grpSpPr>
      <p:sp>
        <p:nvSpPr>
          <p:cNvPr id="17" name="标题"/>
          <p:cNvSpPr>
            <a:spLocks noGrp="1"/>
          </p:cNvSpPr>
          <p:nvPr>
            <p:ph type="title"/>
          </p:nvPr>
        </p:nvSpPr>
        <p:spPr>
          <a:xfrm rot="0">
            <a:off x="831850" y="1709738"/>
            <a:ext cx="10515600" cy="2852737"/>
          </a:xfrm>
          <a:prstGeom prst="rect"/>
        </p:spPr>
        <p:txBody>
          <a:bodyPr anchor="b" anchorCtr="0">
            <a:prstTxWarp prst="textNoShape"/>
          </a:bodyPr>
          <a:lstStyle>
            <a:lvl1pPr marL="0" indent="0" defTabSz="914400" fontAlgn="auto" hangingPunct="1">
              <a:defRPr sz="6000"/>
            </a:lvl1pPr>
          </a:lstStyle>
          <a:p>
            <a:pPr marL="0" indent="0"/>
            <a:r>
              <a:rPr lang="zh-CN" altLang="en-US"/>
              <a:t>单击此处编辑母版标题样式</a:t>
            </a:r>
            <a:endParaRPr lang="zh-CN" altLang="en-US"/>
          </a:p>
        </p:txBody>
      </p:sp>
      <p:sp>
        <p:nvSpPr>
          <p:cNvPr id="18" name="文本"/>
          <p:cNvSpPr>
            <a:spLocks noGrp="1"/>
          </p:cNvSpPr>
          <p:nvPr>
            <p:ph type="body" idx="1"/>
          </p:nvPr>
        </p:nvSpPr>
        <p:spPr>
          <a:xfrm rot="0">
            <a:off x="831850" y="4589463"/>
            <a:ext cx="10515600" cy="1500186"/>
          </a:xfrm>
          <a:prstGeom prst="rect"/>
        </p:spPr>
        <p:txBody>
          <a:bodyPr/>
          <a:lstStyle>
            <a:lvl1pPr marL="0" indent="0" defTabSz="914400" fontAlgn="auto" hangingPunct="1">
              <a:buNone/>
              <a:defRPr sz="2400">
                <a:solidFill>
                  <a:srgbClr val="898989"/>
                </a:solidFill>
              </a:defRPr>
            </a:lvl1pPr>
            <a:lvl2pPr marL="457200" indent="0" defTabSz="914400" fontAlgn="auto" hangingPunct="1">
              <a:buNone/>
              <a:defRPr sz="2000">
                <a:solidFill>
                  <a:srgbClr val="898989"/>
                </a:solidFill>
              </a:defRPr>
            </a:lvl2pPr>
            <a:lvl3pPr marL="914400" indent="0" defTabSz="914400" fontAlgn="auto" hangingPunct="1">
              <a:buNone/>
              <a:defRPr sz="1800">
                <a:solidFill>
                  <a:srgbClr val="898989"/>
                </a:solidFill>
              </a:defRPr>
            </a:lvl3pPr>
            <a:lvl4pPr marL="1371600" indent="0" defTabSz="914400" fontAlgn="auto" hangingPunct="1">
              <a:buNone/>
              <a:defRPr sz="1600">
                <a:solidFill>
                  <a:srgbClr val="898989"/>
                </a:solidFill>
              </a:defRPr>
            </a:lvl4pPr>
            <a:lvl5pPr marL="1828800" indent="0" defTabSz="914400" fontAlgn="auto" hangingPunct="1">
              <a:buNone/>
              <a:defRPr sz="1600">
                <a:solidFill>
                  <a:srgbClr val="898989"/>
                </a:solidFill>
              </a:defRPr>
            </a:lvl5pPr>
            <a:lvl6pPr marL="2286000" indent="0" defTabSz="914400" fontAlgn="auto" hangingPunct="1">
              <a:buNone/>
              <a:defRPr sz="1600">
                <a:solidFill>
                  <a:srgbClr val="898989"/>
                </a:solidFill>
              </a:defRPr>
            </a:lvl6pPr>
            <a:lvl7pPr marL="2743200" indent="0" defTabSz="914400" fontAlgn="auto" hangingPunct="1">
              <a:buNone/>
              <a:defRPr sz="1600">
                <a:solidFill>
                  <a:srgbClr val="898989"/>
                </a:solidFill>
              </a:defRPr>
            </a:lvl7pPr>
            <a:lvl8pPr marL="3200400" indent="0" defTabSz="914400" fontAlgn="auto" hangingPunct="1">
              <a:buNone/>
              <a:defRPr sz="1600">
                <a:solidFill>
                  <a:srgbClr val="898989"/>
                </a:solidFill>
              </a:defRPr>
            </a:lvl8pPr>
            <a:lvl9pPr marL="3200400" indent="0" defTabSz="914400" fontAlgn="auto" hangingPunct="1">
              <a:buNone/>
              <a:defRPr sz="1600">
                <a:solidFill>
                  <a:srgbClr val="898989"/>
                </a:solidFill>
              </a:defRPr>
            </a:lvl9pPr>
          </a:lstStyle>
          <a:p>
            <a:pPr marL="0" indent="0"/>
            <a:r>
              <a:rPr lang="zh-CN" altLang="en-US"/>
              <a:t>单击此处编辑母版文本样式</a:t>
            </a:r>
            <a:endParaRPr lang="zh-CN" altLang="en-US"/>
          </a:p>
        </p:txBody>
      </p:sp>
      <p:sp>
        <p:nvSpPr>
          <p:cNvPr id="19"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datetime5">
              <a:rPr lang="zh-CN" altLang="en-US"/>
              <a:t>2022/11/7</a:t>
            </a:fld>
            <a:endParaRPr lang="zh-CN" altLang="en-US"/>
          </a:p>
        </p:txBody>
      </p:sp>
      <p:sp>
        <p:nvSpPr>
          <p:cNvPr id="20"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21"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1368425224"/>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preserve="1" type="twoObj">
  <p:cSld name="两栏内容">
    <p:spTree>
      <p:nvGrpSpPr>
        <p:cNvPr id="1" name=""/>
        <p:cNvGrpSpPr/>
        <p:nvPr/>
      </p:nvGrpSpPr>
      <p:grpSpPr>
        <a:xfrm>
          <a:off x="0" y="0"/>
          <a:ext cx="0" cy="0"/>
          <a:chOff x="0" y="0"/>
          <a:chExt cx="0" cy="0"/>
        </a:xfrm>
      </p:grpSpPr>
      <p:sp>
        <p:nvSpPr>
          <p:cNvPr id="22" name="标题"/>
          <p:cNvSpPr>
            <a:spLocks noGrp="1"/>
          </p:cNvSpPr>
          <p:nvPr>
            <p:ph type="title"/>
          </p:nvPr>
        </p:nvSpPr>
        <p:spPr>
          <a:xfrm rot="0">
            <a:off x="838200" y="365124"/>
            <a:ext cx="10515600" cy="1325562"/>
          </a:xfrm>
          <a:prstGeom prst="rect"/>
        </p:spPr>
        <p:txBody>
          <a:bodyPr/>
          <a:lstStyle/>
          <a:p>
            <a:pPr marL="0" indent="0"/>
            <a:r>
              <a:rPr lang="zh-CN" altLang="en-US"/>
              <a:t>单击此处编辑母版标题样式</a:t>
            </a:r>
            <a:endParaRPr lang="zh-CN" altLang="en-US"/>
          </a:p>
        </p:txBody>
      </p:sp>
      <p:sp>
        <p:nvSpPr>
          <p:cNvPr id="23" name="内容占位符"/>
          <p:cNvSpPr>
            <a:spLocks noGrp="1"/>
          </p:cNvSpPr>
          <p:nvPr>
            <p:ph idx="1"/>
          </p:nvPr>
        </p:nvSpPr>
        <p:spPr>
          <a:xfrm rot="0">
            <a:off x="838200" y="1825625"/>
            <a:ext cx="5181599" cy="4351338"/>
          </a:xfrm>
          <a:prstGeom prst="rect"/>
        </p:spPr>
        <p:txBody>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4" name="内容占位符"/>
          <p:cNvSpPr>
            <a:spLocks noGrp="1"/>
          </p:cNvSpPr>
          <p:nvPr>
            <p:ph idx="2"/>
          </p:nvPr>
        </p:nvSpPr>
        <p:spPr>
          <a:xfrm rot="0">
            <a:off x="6172200" y="1825625"/>
            <a:ext cx="5181599" cy="4351338"/>
          </a:xfrm>
          <a:prstGeom prst="rect"/>
        </p:spPr>
        <p:txBody>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5"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fld id="{CAD2D6BD-DE1B-4B5F-8B41-2702339687B9}" type="datetime5">
              <a:rPr lang="zh-CN" altLang="en-US"/>
              <a:t>2022/11/7</a:t>
            </a:fld>
            <a:endParaRPr lang="zh-CN" altLang="en-US"/>
          </a:p>
        </p:txBody>
      </p:sp>
      <p:sp>
        <p:nvSpPr>
          <p:cNvPr id="26"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27"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522402184"/>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preserve="1" type="twoTxTwoObj">
  <p:cSld name="比较">
    <p:spTree>
      <p:nvGrpSpPr>
        <p:cNvPr id="1" name=""/>
        <p:cNvGrpSpPr/>
        <p:nvPr/>
      </p:nvGrpSpPr>
      <p:grpSpPr>
        <a:xfrm>
          <a:off x="0" y="0"/>
          <a:ext cx="0" cy="0"/>
          <a:chOff x="0" y="0"/>
          <a:chExt cx="0" cy="0"/>
        </a:xfrm>
      </p:grpSpPr>
      <p:sp>
        <p:nvSpPr>
          <p:cNvPr id="28" name="标题"/>
          <p:cNvSpPr>
            <a:spLocks noGrp="1"/>
          </p:cNvSpPr>
          <p:nvPr>
            <p:ph type="title"/>
          </p:nvPr>
        </p:nvSpPr>
        <p:spPr>
          <a:xfrm rot="0">
            <a:off x="839788" y="365124"/>
            <a:ext cx="10515600" cy="1325562"/>
          </a:xfrm>
          <a:prstGeom prst="rect"/>
        </p:spPr>
        <p:txBody>
          <a:bodyPr/>
          <a:lstStyle/>
          <a:p>
            <a:pPr marL="0" indent="0"/>
            <a:r>
              <a:rPr lang="zh-CN" altLang="en-US"/>
              <a:t>单击此处编辑母版标题样式</a:t>
            </a:r>
            <a:endParaRPr lang="zh-CN" altLang="en-US"/>
          </a:p>
        </p:txBody>
      </p:sp>
      <p:sp>
        <p:nvSpPr>
          <p:cNvPr id="29" name="文本"/>
          <p:cNvSpPr>
            <a:spLocks noGrp="1"/>
          </p:cNvSpPr>
          <p:nvPr>
            <p:ph type="body" idx="1"/>
          </p:nvPr>
        </p:nvSpPr>
        <p:spPr>
          <a:xfrm rot="0">
            <a:off x="839788" y="1681163"/>
            <a:ext cx="5157787" cy="823912"/>
          </a:xfrm>
          <a:prstGeom prst="rect"/>
        </p:spPr>
        <p:txBody>
          <a:bodyPr anchor="b" anchorCtr="0">
            <a:prstTxWarp prst="textNoShape"/>
          </a:bodyPr>
          <a:lstStyle>
            <a:lvl1pPr marL="0" indent="0" defTabSz="914400" fontAlgn="auto" hangingPunct="1">
              <a:buNone/>
              <a:defRPr sz="2400" b="1"/>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r>
              <a:rPr lang="zh-CN" altLang="en-US"/>
              <a:t>单击此处编辑母版文本样式</a:t>
            </a:r>
            <a:endParaRPr lang="zh-CN" altLang="en-US"/>
          </a:p>
        </p:txBody>
      </p:sp>
      <p:sp>
        <p:nvSpPr>
          <p:cNvPr id="30" name="内容占位符"/>
          <p:cNvSpPr>
            <a:spLocks noGrp="1"/>
          </p:cNvSpPr>
          <p:nvPr>
            <p:ph idx="2"/>
          </p:nvPr>
        </p:nvSpPr>
        <p:spPr>
          <a:xfrm rot="0">
            <a:off x="839788" y="2505075"/>
            <a:ext cx="5157787" cy="3684587"/>
          </a:xfrm>
          <a:prstGeom prst="rect"/>
        </p:spPr>
        <p:txBody>
          <a:bodyPr/>
          <a:lstStyle/>
          <a:p>
            <a:pPr marL="228600" indent="-22860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31" name="文本"/>
          <p:cNvSpPr>
            <a:spLocks noGrp="1"/>
          </p:cNvSpPr>
          <p:nvPr>
            <p:ph type="body" idx="3"/>
          </p:nvPr>
        </p:nvSpPr>
        <p:spPr>
          <a:xfrm rot="0">
            <a:off x="6172200" y="1681163"/>
            <a:ext cx="5183187" cy="823912"/>
          </a:xfrm>
          <a:prstGeom prst="rect"/>
        </p:spPr>
        <p:txBody>
          <a:bodyPr anchor="b" anchorCtr="0">
            <a:prstTxWarp prst="textNoShape"/>
          </a:bodyPr>
          <a:lstStyle>
            <a:lvl1pPr marL="0" indent="0" defTabSz="914400" fontAlgn="auto" hangingPunct="1">
              <a:buNone/>
              <a:defRPr sz="2400" b="1"/>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r>
              <a:rPr lang="zh-CN" altLang="en-US"/>
              <a:t>单击此处编辑母版文本样式</a:t>
            </a:r>
            <a:endParaRPr lang="zh-CN" altLang="en-US"/>
          </a:p>
        </p:txBody>
      </p:sp>
      <p:sp>
        <p:nvSpPr>
          <p:cNvPr id="32" name="内容占位符"/>
          <p:cNvSpPr>
            <a:spLocks noGrp="1"/>
          </p:cNvSpPr>
          <p:nvPr>
            <p:ph idx="4"/>
          </p:nvPr>
        </p:nvSpPr>
        <p:spPr>
          <a:xfrm rot="0">
            <a:off x="6172200" y="2505075"/>
            <a:ext cx="5183187" cy="3684587"/>
          </a:xfrm>
          <a:prstGeom prst="rect"/>
        </p:spPr>
        <p:txBody>
          <a:bodyPr/>
          <a:lstStyle/>
          <a:p>
            <a:pPr marL="228600" indent="-22860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33"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fld id="{CAD2D6BD-DE1B-4B5F-8B41-2702339687B9}" type="datetime5">
              <a:rPr lang="zh-CN" altLang="en-US"/>
              <a:t>2022/11/7</a:t>
            </a:fld>
            <a:endParaRPr lang="zh-CN" altLang="en-US"/>
          </a:p>
        </p:txBody>
      </p:sp>
      <p:sp>
        <p:nvSpPr>
          <p:cNvPr id="34"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35"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799381247"/>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preserve="1" type="titleOnly">
  <p:cSld name="仅标题">
    <p:spTree>
      <p:nvGrpSpPr>
        <p:cNvPr id="1" name=""/>
        <p:cNvGrpSpPr/>
        <p:nvPr/>
      </p:nvGrpSpPr>
      <p:grpSpPr>
        <a:xfrm>
          <a:off x="0" y="0"/>
          <a:ext cx="0" cy="0"/>
          <a:chOff x="0" y="0"/>
          <a:chExt cx="0" cy="0"/>
        </a:xfrm>
      </p:grpSpPr>
      <p:sp>
        <p:nvSpPr>
          <p:cNvPr id="36" name="标题"/>
          <p:cNvSpPr>
            <a:spLocks noGrp="1"/>
          </p:cNvSpPr>
          <p:nvPr>
            <p:ph type="title"/>
          </p:nvPr>
        </p:nvSpPr>
        <p:spPr>
          <a:xfrm rot="0">
            <a:off x="282388" y="203761"/>
            <a:ext cx="10515600" cy="549275"/>
          </a:xfrm>
          <a:prstGeom prst="rect"/>
        </p:spPr>
        <p:txBody>
          <a:bodyPr/>
          <a:lstStyle>
            <a:lvl1pPr marL="0" indent="0" defTabSz="914400" fontAlgn="auto" hangingPunct="1">
              <a:defRPr sz="3200" b="1">
                <a:solidFill>
                  <a:schemeClr val="bg1"/>
                </a:solidFill>
              </a:defRPr>
            </a:lvl1pPr>
          </a:lstStyle>
          <a:p>
            <a:pPr marL="0" indent="0"/>
            <a:r>
              <a:rPr lang="zh-CN" altLang="en-US"/>
              <a:t>单击此处编辑母版标题样式</a:t>
            </a:r>
            <a:endParaRPr lang="zh-CN" altLang="en-US"/>
          </a:p>
        </p:txBody>
      </p:sp>
      <p:sp>
        <p:nvSpPr>
          <p:cNvPr id="37"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datetime5">
              <a:rPr lang="zh-CN" altLang="en-US"/>
              <a:t>2022/11/7</a:t>
            </a:fld>
            <a:endParaRPr lang="zh-CN" altLang="en-US"/>
          </a:p>
        </p:txBody>
      </p:sp>
      <p:sp>
        <p:nvSpPr>
          <p:cNvPr id="38"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39"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
        <p:nvSpPr>
          <p:cNvPr id="40" name="矩形"/>
          <p:cNvSpPr>
            <a:spLocks/>
          </p:cNvSpPr>
          <p:nvPr userDrawn="1"/>
        </p:nvSpPr>
        <p:spPr>
          <a:xfrm rot="0">
            <a:off x="0" y="770965"/>
            <a:ext cx="12192000" cy="5968439"/>
          </a:xfrm>
          <a:prstGeom prst="rect"/>
          <a:solidFill>
            <a:schemeClr val="bg1"/>
          </a:solidFill>
          <a:ln w="12700" cmpd="sng" cap="flat">
            <a:noFill/>
            <a:prstDash val="solid"/>
            <a:round/>
          </a:ln>
        </p:spPr>
        <p:txBody>
          <a:bodyPr rtlCol="0" anchor="ctr"/>
          <a:lstStyle/>
          <a:p>
            <a:pPr algn="ctr"/>
          </a:p>
        </p:txBody>
      </p:sp>
    </p:spTree>
    <p:extLst>
      <p:ext uri="{BB962C8B-B14F-4D97-AF65-F5344CB8AC3E}">
        <p14:creationId xmlns:p14="http://schemas.microsoft.com/office/powerpoint/2010/main" val="679431493"/>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preserve="1" type="blank">
  <p:cSld name="空白">
    <p:spTree>
      <p:nvGrpSpPr>
        <p:cNvPr id="1" name=""/>
        <p:cNvGrpSpPr/>
        <p:nvPr/>
      </p:nvGrpSpPr>
      <p:grpSpPr>
        <a:xfrm>
          <a:off x="0" y="0"/>
          <a:ext cx="0" cy="0"/>
          <a:chOff x="0" y="0"/>
          <a:chExt cx="0" cy="0"/>
        </a:xfrm>
      </p:grpSpPr>
      <p:sp>
        <p:nvSpPr>
          <p:cNvPr id="41"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datetime5">
              <a:rPr lang="zh-CN" altLang="en-US"/>
              <a:t>2022/11/7</a:t>
            </a:fld>
            <a:endParaRPr lang="zh-CN" altLang="en-US"/>
          </a:p>
        </p:txBody>
      </p:sp>
      <p:sp>
        <p:nvSpPr>
          <p:cNvPr id="42"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43"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466765578"/>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preserve="1" type="objTx">
  <p:cSld name="内容与标题">
    <p:spTree>
      <p:nvGrpSpPr>
        <p:cNvPr id="1" name=""/>
        <p:cNvGrpSpPr/>
        <p:nvPr/>
      </p:nvGrpSpPr>
      <p:grpSpPr>
        <a:xfrm>
          <a:off x="0" y="0"/>
          <a:ext cx="0" cy="0"/>
          <a:chOff x="0" y="0"/>
          <a:chExt cx="0" cy="0"/>
        </a:xfrm>
      </p:grpSpPr>
      <p:sp>
        <p:nvSpPr>
          <p:cNvPr id="44" name="标题"/>
          <p:cNvSpPr>
            <a:spLocks noGrp="1"/>
          </p:cNvSpPr>
          <p:nvPr>
            <p:ph type="title"/>
          </p:nvPr>
        </p:nvSpPr>
        <p:spPr>
          <a:xfrm rot="0">
            <a:off x="839788" y="457200"/>
            <a:ext cx="3932237" cy="1600200"/>
          </a:xfrm>
          <a:prstGeom prst="rect"/>
        </p:spPr>
        <p:txBody>
          <a:bodyPr anchor="b" anchorCtr="0">
            <a:prstTxWarp prst="textNoShape"/>
          </a:bodyPr>
          <a:lstStyle>
            <a:lvl1pPr marL="0" indent="0" defTabSz="914400" fontAlgn="auto" hangingPunct="1">
              <a:defRPr sz="3200"/>
            </a:lvl1pPr>
          </a:lstStyle>
          <a:p>
            <a:pPr marL="0" indent="0"/>
            <a:r>
              <a:rPr lang="zh-CN" altLang="en-US"/>
              <a:t>单击此处编辑母版标题样式</a:t>
            </a:r>
            <a:endParaRPr lang="zh-CN" altLang="en-US"/>
          </a:p>
        </p:txBody>
      </p:sp>
      <p:sp>
        <p:nvSpPr>
          <p:cNvPr id="45" name="内容占位符"/>
          <p:cNvSpPr>
            <a:spLocks noGrp="1"/>
          </p:cNvSpPr>
          <p:nvPr>
            <p:ph idx="1"/>
          </p:nvPr>
        </p:nvSpPr>
        <p:spPr>
          <a:xfrm rot="0">
            <a:off x="5183188" y="987425"/>
            <a:ext cx="6172200" cy="4873625"/>
          </a:xfrm>
          <a:prstGeom prst="rect"/>
        </p:spPr>
        <p:txBody>
          <a:bodyPr/>
          <a:lstStyle>
            <a:lvl1pPr marL="228600" indent="-228600" defTabSz="914400" fontAlgn="auto" hangingPunct="1">
              <a:defRPr sz="3200"/>
            </a:lvl1pPr>
            <a:lvl2pPr marL="685800" indent="-228600" defTabSz="914400" fontAlgn="auto" hangingPunct="1">
              <a:defRPr sz="2800"/>
            </a:lvl2pPr>
            <a:lvl3pPr marL="1143000" indent="-228600" defTabSz="914400" fontAlgn="auto" hangingPunct="1">
              <a:defRPr sz="2400"/>
            </a:lvl3pPr>
            <a:lvl4pPr marL="1600200" indent="-228600" defTabSz="914400" fontAlgn="auto" hangingPunct="1">
              <a:defRPr sz="2000"/>
            </a:lvl4pPr>
            <a:lvl5pPr marL="2057400" indent="-228600" defTabSz="914400" fontAlgn="auto" hangingPunct="1">
              <a:defRPr sz="2000"/>
            </a:lvl5pPr>
          </a:lstStyle>
          <a:p>
            <a:pPr marL="228600" indent="-228600"/>
            <a:r>
              <a:rPr lang="zh-CN" altLang="en-US"/>
              <a:t>单击此处编辑母版文本样式</a:t>
            </a:r>
            <a:endParaRPr lang="en-US" altLang="zh-CN"/>
          </a:p>
          <a:p>
            <a:pPr lvl="1" marL="685800" indent="-228600"/>
            <a:r>
              <a:rPr lang="zh-CN" altLang="en-US"/>
              <a:t>第二级</a:t>
            </a:r>
            <a:endParaRPr lang="en-US" altLang="zh-CN"/>
          </a:p>
          <a:p>
            <a:pPr lvl="2" marL="1143000" indent="-228600"/>
            <a:r>
              <a:rPr lang="zh-CN" altLang="en-US"/>
              <a:t>第三级</a:t>
            </a:r>
            <a:endParaRPr lang="en-US" altLang="zh-CN"/>
          </a:p>
          <a:p>
            <a:pPr lvl="3" marL="1600200" indent="-228600"/>
            <a:r>
              <a:rPr lang="zh-CN" altLang="en-US"/>
              <a:t>第四级</a:t>
            </a:r>
            <a:endParaRPr lang="en-US" altLang="zh-CN"/>
          </a:p>
          <a:p>
            <a:pPr lvl="4" marL="2057400" indent="-228600"/>
            <a:r>
              <a:rPr lang="zh-CN" altLang="en-US"/>
              <a:t>第五级</a:t>
            </a:r>
            <a:endParaRPr lang="zh-CN" altLang="en-US"/>
          </a:p>
        </p:txBody>
      </p:sp>
      <p:sp>
        <p:nvSpPr>
          <p:cNvPr id="46" name="文本"/>
          <p:cNvSpPr>
            <a:spLocks noGrp="1"/>
          </p:cNvSpPr>
          <p:nvPr>
            <p:ph type="body" idx="2"/>
          </p:nvPr>
        </p:nvSpPr>
        <p:spPr>
          <a:xfrm rot="0">
            <a:off x="839788" y="2057400"/>
            <a:ext cx="3932237" cy="3811587"/>
          </a:xfrm>
          <a:prstGeom prst="rect"/>
        </p:spPr>
        <p:txBody>
          <a:bodyPr/>
          <a:lstStyle>
            <a:lvl1pPr marL="0" indent="0" defTabSz="914400" fontAlgn="auto" hangingPunct="1">
              <a:buNone/>
              <a:defRPr sz="1600"/>
            </a:lvl1pPr>
            <a:lvl2pPr marL="457200" indent="0" defTabSz="914400" fontAlgn="auto" hangingPunct="1">
              <a:buNone/>
              <a:defRPr sz="1400"/>
            </a:lvl2pPr>
            <a:lvl3pPr marL="914400" indent="0" defTabSz="914400" fontAlgn="auto" hangingPunct="1">
              <a:buNone/>
              <a:defRPr sz="1200"/>
            </a:lvl3pPr>
            <a:lvl4pPr marL="1371600" indent="0" defTabSz="914400" fontAlgn="auto" hangingPunct="1">
              <a:buNone/>
              <a:defRPr sz="1000"/>
            </a:lvl4pPr>
            <a:lvl5pPr marL="1828800" indent="0" defTabSz="914400" fontAlgn="auto" hangingPunct="1">
              <a:buNone/>
              <a:defRPr sz="1000"/>
            </a:lvl5pPr>
            <a:lvl6pPr marL="2286000" indent="0" defTabSz="914400" fontAlgn="auto" hangingPunct="1">
              <a:buNone/>
              <a:defRPr sz="1000"/>
            </a:lvl6pPr>
            <a:lvl7pPr marL="2743200" indent="0" defTabSz="914400" fontAlgn="auto" hangingPunct="1">
              <a:buNone/>
              <a:defRPr sz="1000"/>
            </a:lvl7pPr>
            <a:lvl8pPr marL="3200400" indent="0" defTabSz="914400" fontAlgn="auto" hangingPunct="1">
              <a:buNone/>
              <a:defRPr sz="1000"/>
            </a:lvl8pPr>
            <a:lvl9pPr marL="3200400" indent="0" defTabSz="914400" fontAlgn="auto" hangingPunct="1">
              <a:buNone/>
              <a:defRPr sz="1000"/>
            </a:lvl9pPr>
          </a:lstStyle>
          <a:p>
            <a:pPr marL="0" indent="0"/>
            <a:r>
              <a:rPr lang="zh-CN" altLang="en-US"/>
              <a:t>单击此处编辑母版文本样式</a:t>
            </a:r>
            <a:endParaRPr lang="zh-CN" altLang="en-US"/>
          </a:p>
        </p:txBody>
      </p:sp>
      <p:sp>
        <p:nvSpPr>
          <p:cNvPr id="47"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datetime5">
              <a:rPr lang="zh-CN" altLang="en-US"/>
              <a:t>2022/11/7</a:t>
            </a:fld>
            <a:endParaRPr lang="zh-CN" altLang="en-US"/>
          </a:p>
        </p:txBody>
      </p:sp>
      <p:sp>
        <p:nvSpPr>
          <p:cNvPr id="48"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49"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1474229934"/>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preserve="1" type="picTx">
  <p:cSld name="图片与标题">
    <p:spTree>
      <p:nvGrpSpPr>
        <p:cNvPr id="1" name=""/>
        <p:cNvGrpSpPr/>
        <p:nvPr/>
      </p:nvGrpSpPr>
      <p:grpSpPr>
        <a:xfrm>
          <a:off x="0" y="0"/>
          <a:ext cx="0" cy="0"/>
          <a:chOff x="0" y="0"/>
          <a:chExt cx="0" cy="0"/>
        </a:xfrm>
      </p:grpSpPr>
      <p:sp>
        <p:nvSpPr>
          <p:cNvPr id="50" name="标题"/>
          <p:cNvSpPr>
            <a:spLocks noGrp="1"/>
          </p:cNvSpPr>
          <p:nvPr>
            <p:ph type="title"/>
          </p:nvPr>
        </p:nvSpPr>
        <p:spPr>
          <a:xfrm rot="0">
            <a:off x="839788" y="457200"/>
            <a:ext cx="3932237" cy="1600200"/>
          </a:xfrm>
          <a:prstGeom prst="rect"/>
        </p:spPr>
        <p:txBody>
          <a:bodyPr anchor="b" anchorCtr="0">
            <a:prstTxWarp prst="textNoShape"/>
          </a:bodyPr>
          <a:lstStyle>
            <a:lvl1pPr marL="0" indent="0" defTabSz="914400" fontAlgn="auto" hangingPunct="1">
              <a:defRPr sz="3200"/>
            </a:lvl1pPr>
          </a:lstStyle>
          <a:p>
            <a:pPr marL="0" indent="0"/>
            <a:r>
              <a:rPr lang="zh-CN" altLang="en-US"/>
              <a:t>单击此处编辑母版标题样式</a:t>
            </a:r>
            <a:endParaRPr lang="zh-CN" altLang="en-US"/>
          </a:p>
        </p:txBody>
      </p:sp>
      <p:sp>
        <p:nvSpPr>
          <p:cNvPr id="51" name="图片"/>
          <p:cNvSpPr>
            <a:spLocks noGrp="1"/>
          </p:cNvSpPr>
          <p:nvPr>
            <p:ph type="pic" idx="1"/>
          </p:nvPr>
        </p:nvSpPr>
        <p:spPr>
          <a:xfrm rot="0">
            <a:off x="5183188" y="987425"/>
            <a:ext cx="6172200" cy="4873625"/>
          </a:xfrm>
          <a:prstGeom prst="rect"/>
        </p:spPr>
        <p:txBody>
          <a:bodyPr/>
          <a:p/>
        </p:txBody>
      </p:sp>
      <p:sp>
        <p:nvSpPr>
          <p:cNvPr id="52" name="文本"/>
          <p:cNvSpPr>
            <a:spLocks noGrp="1"/>
          </p:cNvSpPr>
          <p:nvPr>
            <p:ph type="body" idx="2"/>
          </p:nvPr>
        </p:nvSpPr>
        <p:spPr>
          <a:xfrm rot="0">
            <a:off x="839788" y="2057400"/>
            <a:ext cx="3932237" cy="3811587"/>
          </a:xfrm>
          <a:prstGeom prst="rect"/>
        </p:spPr>
        <p:txBody>
          <a:bodyPr/>
          <a:lstStyle>
            <a:lvl1pPr marL="0" indent="0" defTabSz="914400" fontAlgn="auto" hangingPunct="1">
              <a:buNone/>
              <a:defRPr sz="1600"/>
            </a:lvl1pPr>
            <a:lvl2pPr marL="457200" indent="0" defTabSz="914400" fontAlgn="auto" hangingPunct="1">
              <a:buNone/>
              <a:defRPr sz="1400"/>
            </a:lvl2pPr>
            <a:lvl3pPr marL="914400" indent="0" defTabSz="914400" fontAlgn="auto" hangingPunct="1">
              <a:buNone/>
              <a:defRPr sz="1200"/>
            </a:lvl3pPr>
            <a:lvl4pPr marL="1371600" indent="0" defTabSz="914400" fontAlgn="auto" hangingPunct="1">
              <a:buNone/>
              <a:defRPr sz="1000"/>
            </a:lvl4pPr>
            <a:lvl5pPr marL="1828800" indent="0" defTabSz="914400" fontAlgn="auto" hangingPunct="1">
              <a:buNone/>
              <a:defRPr sz="1000"/>
            </a:lvl5pPr>
            <a:lvl6pPr marL="2286000" indent="0" defTabSz="914400" fontAlgn="auto" hangingPunct="1">
              <a:buNone/>
              <a:defRPr sz="1000"/>
            </a:lvl6pPr>
            <a:lvl7pPr marL="2743200" indent="0" defTabSz="914400" fontAlgn="auto" hangingPunct="1">
              <a:buNone/>
              <a:defRPr sz="1000"/>
            </a:lvl7pPr>
            <a:lvl8pPr marL="3200400" indent="0" defTabSz="914400" fontAlgn="auto" hangingPunct="1">
              <a:buNone/>
              <a:defRPr sz="1000"/>
            </a:lvl8pPr>
            <a:lvl9pPr marL="3200400" indent="0" defTabSz="914400" fontAlgn="auto" hangingPunct="1">
              <a:buNone/>
              <a:defRPr sz="1000"/>
            </a:lvl9pPr>
          </a:lstStyle>
          <a:p>
            <a:pPr marL="0" indent="0"/>
            <a:r>
              <a:rPr lang="zh-CN" altLang="en-US"/>
              <a:t>单击此处编辑母版文本样式</a:t>
            </a:r>
            <a:endParaRPr lang="zh-CN" altLang="en-US"/>
          </a:p>
        </p:txBody>
      </p:sp>
      <p:sp>
        <p:nvSpPr>
          <p:cNvPr id="53" name="日期占位符"/>
          <p:cNvSpPr>
            <a:spLocks noGrp="1"/>
          </p:cNvSpPr>
          <p:nvPr>
            <p:ph type="dt" idx="10"/>
          </p:nvPr>
        </p:nvSpPr>
        <p:spPr>
          <a:xfrm rot="0">
            <a:off x="8382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datetime5">
              <a:rPr lang="zh-CN" altLang="en-US"/>
              <a:t>2022/11/7</a:t>
            </a:fld>
            <a:endParaRPr lang="zh-CN" altLang="en-US"/>
          </a:p>
        </p:txBody>
      </p:sp>
      <p:sp>
        <p:nvSpPr>
          <p:cNvPr id="54" name="页脚占位符"/>
          <p:cNvSpPr>
            <a:spLocks noGrp="1"/>
          </p:cNvSpPr>
          <p:nvPr>
            <p:ph type="ftr" idx="11"/>
          </p:nvPr>
        </p:nvSpPr>
        <p:spPr>
          <a:xfrm rot="0">
            <a:off x="4038600" y="6356349"/>
            <a:ext cx="41148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endParaRPr lang="zh-CN" altLang="en-US"/>
          </a:p>
        </p:txBody>
      </p:sp>
      <p:sp>
        <p:nvSpPr>
          <p:cNvPr id="55" name="编号占位符"/>
          <p:cNvSpPr>
            <a:spLocks noGrp="1"/>
          </p:cNvSpPr>
          <p:nvPr>
            <p:ph type="sldNum" idx="12"/>
          </p:nvPr>
        </p:nvSpPr>
        <p:spPr>
          <a:xfrm rot="0">
            <a:off x="8610600" y="6356349"/>
            <a:ext cx="2743200" cy="365125"/>
          </a:xfrm>
          <a:prstGeom prst="rect"/>
        </p:spPr>
        <p:txBody>
          <a:bodyPr/>
          <a:lstStyle>
            <a:lvl1pPr marL="0" indent="0" defTabSz="914400" fontAlgn="auto" hangingPunct="1">
              <a:defRPr>
                <a:latin typeface="Arial" pitchFamily="0" charset="0"/>
                <a:ea typeface="微软雅黑" pitchFamily="0" charset="0"/>
                <a:cs typeface="Arial" pitchFamily="0" charset="0"/>
              </a:defRPr>
            </a:lvl1pPr>
          </a:lstStyle>
          <a:p>
            <a:pPr marL="0" indent="0"/>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30642551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1.jpe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theme" Target="../theme/theme1.xml"/></Relationships>
</file>

<file path=ppt/slideMasters/slideMaster1.xml><?xml version="1.0" encoding="utf-8"?>
<p:sldMaster xmlns:p="http://schemas.openxmlformats.org/presentationml/2006/main" xmlns:r="http://schemas.openxmlformats.org/officeDocument/2006/relationships" xmlns:a="http://schemas.openxmlformats.org/drawingml/2006/main">
  <p:cSld>
    <p:bg>
      <p:bgPr>
        <a:blipFill>
          <a:blip r:embed="rId1"/>
          <a:stretch/>
        </a:blipFill>
      </p:bgPr>
    </p:bg>
    <p:spTree>
      <p:nvGrpSpPr>
        <p:cNvPr id="1" name=""/>
        <p:cNvGrpSpPr/>
        <p:nvPr/>
      </p:nvGrpSpPr>
      <p:grpSpPr>
        <a:xfrm>
          <a:off x="0" y="0"/>
          <a:ext cx="0" cy="0"/>
          <a:chOff x="0" y="0"/>
          <a:chExt cx="0" cy="0"/>
        </a:xfrm>
      </p:grpSpPr>
      <p:sp>
        <p:nvSpPr>
          <p:cNvPr id="2" name="标题"/>
          <p:cNvSpPr>
            <a:spLocks noGrp="1"/>
          </p:cNvSpPr>
          <p:nvPr>
            <p:ph type="title"/>
          </p:nvPr>
        </p:nvSpPr>
        <p:spPr>
          <a:xfrm rot="0">
            <a:off x="838200" y="365124"/>
            <a:ext cx="10515600" cy="1325562"/>
          </a:xfrm>
          <a:prstGeom prst="rect"/>
          <a:noFill/>
          <a:ln w="9525" cmpd="sng" cap="flat">
            <a:noFill/>
            <a:prstDash val="solid"/>
            <a:miter/>
          </a:ln>
        </p:spPr>
        <p:txBody>
          <a:bodyPr vert="horz" wrap="square" lIns="91440" tIns="45720" rIns="91440" bIns="45720" anchor="ctr" anchorCtr="0">
            <a:prstTxWarp prst="textNoShape"/>
          </a:bodyPr>
          <a:lstStyle/>
          <a:p>
            <a:r>
              <a:rPr lang="zh-CN" altLang="en-US"/>
              <a:t>单击此处编辑母版标题样式</a:t>
            </a:r>
            <a:endParaRPr lang="zh-CN" altLang="en-US"/>
          </a:p>
        </p:txBody>
      </p:sp>
      <p:sp>
        <p:nvSpPr>
          <p:cNvPr id="3" name="文本"/>
          <p:cNvSpPr>
            <a:spLocks noGrp="1"/>
          </p:cNvSpPr>
          <p:nvPr>
            <p:ph type="body" idx="1"/>
          </p:nvPr>
        </p:nvSpPr>
        <p:spPr>
          <a:xfrm rot="0">
            <a:off x="838200" y="1825625"/>
            <a:ext cx="10515600" cy="4351338"/>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4" name="日期占位符"/>
          <p:cNvSpPr>
            <a:spLocks noGrp="1"/>
          </p:cNvSpPr>
          <p:nvPr>
            <p:ph type="dt" idx="2"/>
          </p:nvPr>
        </p:nvSpPr>
        <p:spPr>
          <a:xfrm rot="0">
            <a:off x="838200" y="6356349"/>
            <a:ext cx="2743200" cy="365125"/>
          </a:xfrm>
          <a:prstGeom prst="rect"/>
          <a:noFill/>
          <a:ln w="9525" cmpd="sng" cap="flat">
            <a:noFill/>
            <a:prstDash val="solid"/>
            <a:miter/>
          </a:ln>
        </p:spPr>
        <p:txBody>
          <a:bodyPr vert="horz" wrap="square" lIns="91440" tIns="45720" rIns="91440" bIns="45720" anchor="ctr" anchorCtr="0">
            <a:prstTxWarp prst="textNoShape"/>
          </a:bodyPr>
          <a:lstStyle>
            <a:lvl1pPr algn="l" defTabSz="914400" fontAlgn="base" hangingPunct="0">
              <a:defRPr sz="1200">
                <a:solidFill>
                  <a:srgbClr val="898989"/>
                </a:solidFill>
                <a:latin typeface="Arial" pitchFamily="0" charset="0"/>
                <a:ea typeface="微软雅黑" pitchFamily="0" charset="0"/>
                <a:cs typeface="Arial" pitchFamily="0" charset="0"/>
              </a:defRPr>
            </a:lvl1pPr>
          </a:lstStyle>
          <a:p>
            <a:fld id="{CAD2D6BD-DE1B-4B5F-8B41-2702339687B9}" type="datetime5">
              <a:rPr lang="zh-CN" altLang="en-US"/>
              <a:t>2022/11/7</a:t>
            </a:fld>
            <a:endParaRPr lang="zh-CN" altLang="en-US"/>
          </a:p>
        </p:txBody>
      </p:sp>
      <p:sp>
        <p:nvSpPr>
          <p:cNvPr id="5" name="页脚占位符"/>
          <p:cNvSpPr>
            <a:spLocks noGrp="1"/>
          </p:cNvSpPr>
          <p:nvPr>
            <p:ph type="ftr" idx="3"/>
          </p:nvPr>
        </p:nvSpPr>
        <p:spPr>
          <a:xfrm rot="0">
            <a:off x="4038600" y="6356349"/>
            <a:ext cx="4114800" cy="365125"/>
          </a:xfrm>
          <a:prstGeom prst="rect"/>
          <a:noFill/>
          <a:ln w="9525" cmpd="sng" cap="flat">
            <a:noFill/>
            <a:prstDash val="solid"/>
            <a:miter/>
          </a:ln>
        </p:spPr>
        <p:txBody>
          <a:bodyPr vert="horz" wrap="square" lIns="91440" tIns="45720" rIns="91440" bIns="45720" anchor="ctr" anchorCtr="0">
            <a:prstTxWarp prst="textNoShape"/>
          </a:bodyPr>
          <a:lstStyle>
            <a:lvl1pPr algn="ctr" defTabSz="914400" fontAlgn="base" hangingPunct="0">
              <a:defRPr sz="1200">
                <a:solidFill>
                  <a:srgbClr val="898989"/>
                </a:solidFill>
                <a:latin typeface="Arial" pitchFamily="0" charset="0"/>
                <a:ea typeface="微软雅黑" pitchFamily="0" charset="0"/>
                <a:cs typeface="Arial" pitchFamily="0" charset="0"/>
              </a:defRPr>
            </a:lvl1pPr>
          </a:lstStyle>
          <a:p>
            <a:endParaRPr lang="zh-CN" altLang="en-US"/>
          </a:p>
        </p:txBody>
      </p:sp>
      <p:sp>
        <p:nvSpPr>
          <p:cNvPr id="6" name="编号占位符"/>
          <p:cNvSpPr>
            <a:spLocks noGrp="1"/>
          </p:cNvSpPr>
          <p:nvPr>
            <p:ph type="sldNum" idx="4"/>
          </p:nvPr>
        </p:nvSpPr>
        <p:spPr>
          <a:xfrm rot="0">
            <a:off x="8610600" y="6356349"/>
            <a:ext cx="2743200" cy="365125"/>
          </a:xfrm>
          <a:prstGeom prst="rect"/>
          <a:noFill/>
          <a:ln w="9525" cmpd="sng" cap="flat">
            <a:noFill/>
            <a:prstDash val="solid"/>
            <a:miter/>
          </a:ln>
        </p:spPr>
        <p:txBody>
          <a:bodyPr vert="horz" wrap="square" lIns="91440" tIns="45720" rIns="91440" bIns="45720" anchor="ctr" anchorCtr="0">
            <a:prstTxWarp prst="textNoShape"/>
          </a:bodyPr>
          <a:lstStyle>
            <a:lvl1pPr algn="r" defTabSz="914400" fontAlgn="base" hangingPunct="0">
              <a:defRPr sz="1200">
                <a:solidFill>
                  <a:srgbClr val="898989"/>
                </a:solidFill>
                <a:latin typeface="Arial" pitchFamily="0" charset="0"/>
                <a:ea typeface="微软雅黑" pitchFamily="0" charset="0"/>
                <a:cs typeface="Arial" pitchFamily="0" charset="0"/>
              </a:defRPr>
            </a:lvl1pPr>
          </a:lstStyle>
          <a:p>
            <a:fld id="{CAD2D6BD-DE1B-4B5F-8B41-2702339687B9}" type="slidenum">
              <a:rPr lang="zh-CN" altLang="en-US"/>
              <a:t>幻灯片编号</a:t>
            </a:fld>
            <a:endParaRPr lang="zh-CN" altLang="en-US"/>
          </a:p>
        </p:txBody>
      </p:sp>
    </p:spTree>
    <p:extLst>
      <p:ext uri="{BB962C8B-B14F-4D97-AF65-F5344CB8AC3E}">
        <p14:creationId xmlns:p14="http://schemas.microsoft.com/office/powerpoint/2010/main" val="1782749766"/>
      </p:ext>
    </p:extLst>
  </p:cSld>
  <p:clrMap bg1="lt1" tx1="dk1" bg2="lt2" tx2="dk2" accent1="accent1" accent2="accent2" accent3="accent3" accent4="accent4" accent5="accent5" accent6="accent6" hlink="hlink" folHlink="fol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marL="0" indent="0" algn="l" defTabSz="914400" eaLnBrk="1" fontAlgn="auto" latinLnBrk="0" hangingPunct="1">
        <a:lnSpc>
          <a:spcPct val="90000"/>
        </a:lnSpc>
        <a:spcBef>
          <a:spcPts val="0"/>
        </a:spcBef>
        <a:buNone/>
        <a:defRPr sz="4400" kern="1200">
          <a:solidFill>
            <a:schemeClr val="tx1"/>
          </a:solidFill>
          <a:latin typeface="Arial Black" pitchFamily="0" charset="0"/>
          <a:ea typeface="微软雅黑" pitchFamily="0" charset="0"/>
          <a:cs typeface="Arial Black" pitchFamily="0" charset="0"/>
        </a:defRPr>
      </a:lvl1pPr>
    </p:titleStyle>
    <p:bodyStyle>
      <a:lvl1pPr marL="228600" indent="-228600" algn="l" defTabSz="914400" eaLnBrk="1" fontAlgn="auto" latinLnBrk="0" hangingPunct="1">
        <a:lnSpc>
          <a:spcPct val="90000"/>
        </a:lnSpc>
        <a:spcBef>
          <a:spcPts val="1000"/>
        </a:spcBef>
        <a:buFont typeface="Arial" pitchFamily="0" charset="0"/>
        <a:buChar char="•"/>
        <a:defRPr sz="2800" kern="1200">
          <a:solidFill>
            <a:schemeClr val="tx1"/>
          </a:solidFill>
          <a:latin typeface="Arial" pitchFamily="0" charset="0"/>
          <a:ea typeface="微软雅黑" pitchFamily="0" charset="0"/>
          <a:cs typeface="Arial" pitchFamily="0" charset="0"/>
        </a:defRPr>
      </a:lvl1pPr>
      <a:lvl2pPr marL="685800" indent="-228600" algn="l" defTabSz="914400" eaLnBrk="1" fontAlgn="auto" latinLnBrk="0" hangingPunct="1">
        <a:lnSpc>
          <a:spcPct val="90000"/>
        </a:lnSpc>
        <a:spcBef>
          <a:spcPts val="500"/>
        </a:spcBef>
        <a:buFont typeface="Arial" pitchFamily="0" charset="0"/>
        <a:buChar char="•"/>
        <a:defRPr sz="2400" kern="1200">
          <a:solidFill>
            <a:schemeClr val="tx1"/>
          </a:solidFill>
          <a:latin typeface="Arial" pitchFamily="0" charset="0"/>
          <a:ea typeface="微软雅黑" pitchFamily="0" charset="0"/>
          <a:cs typeface="Arial" pitchFamily="0" charset="0"/>
        </a:defRPr>
      </a:lvl2pPr>
      <a:lvl3pPr marL="1143000" indent="-228600" algn="l" defTabSz="914400" eaLnBrk="1" fontAlgn="auto" latinLnBrk="0" hangingPunct="1">
        <a:lnSpc>
          <a:spcPct val="90000"/>
        </a:lnSpc>
        <a:spcBef>
          <a:spcPts val="500"/>
        </a:spcBef>
        <a:buFont typeface="Arial" pitchFamily="0" charset="0"/>
        <a:buChar char="•"/>
        <a:defRPr sz="2000" kern="1200">
          <a:solidFill>
            <a:schemeClr val="tx1"/>
          </a:solidFill>
          <a:latin typeface="Arial" pitchFamily="0" charset="0"/>
          <a:ea typeface="微软雅黑" pitchFamily="0" charset="0"/>
          <a:cs typeface="Arial" pitchFamily="0" charset="0"/>
        </a:defRPr>
      </a:lvl3pPr>
      <a:lvl4pPr marL="16002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微软雅黑" pitchFamily="0" charset="0"/>
          <a:cs typeface="Arial" pitchFamily="0" charset="0"/>
        </a:defRPr>
      </a:lvl4pPr>
      <a:lvl5pPr marL="20574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微软雅黑" pitchFamily="0" charset="0"/>
          <a:cs typeface="Arial" pitchFamily="0" charset="0"/>
        </a:defRPr>
      </a:lvl5pPr>
      <a:lvl6pPr marL="25146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微软雅黑" pitchFamily="0" charset="0"/>
          <a:cs typeface="Arial" pitchFamily="0" charset="0"/>
        </a:defRPr>
      </a:lvl6pPr>
      <a:lvl7pPr marL="29718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微软雅黑" pitchFamily="0" charset="0"/>
          <a:cs typeface="Arial" pitchFamily="0" charset="0"/>
        </a:defRPr>
      </a:lvl7pPr>
      <a:lvl8pPr marL="34290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微软雅黑" pitchFamily="0" charset="0"/>
          <a:cs typeface="Arial" pitchFamily="0" charset="0"/>
        </a:defRPr>
      </a:lvl8pPr>
      <a:lvl9pPr marL="34290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微软雅黑" pitchFamily="0" charset="0"/>
          <a:cs typeface="Arial" pitchFamily="0" charset="0"/>
        </a:defRPr>
      </a:lvl9pPr>
    </p:body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5.emf"/><Relationship Id="rId2" Type="http://schemas.openxmlformats.org/officeDocument/2006/relationships/slideLayout" Target="../slideLayouts/slideLayout6.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hyperlink" Target="http://news.xinhuanet.com/photo/2013-03/17/c_124468455_2.htm" TargetMode="External"/><Relationship Id="rId2" Type="http://schemas.openxmlformats.org/officeDocument/2006/relationships/image" Target="../media/6.jpeg"/><Relationship Id="rId3" Type="http://schemas.openxmlformats.org/officeDocument/2006/relationships/slideLayout" Target="../slideLayouts/slideLayout6.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7.jpeg"/><Relationship Id="rId2" Type="http://schemas.openxmlformats.org/officeDocument/2006/relationships/slideLayout" Target="../slideLayouts/slideLayout6.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8.jpeg"/><Relationship Id="rId2" Type="http://schemas.openxmlformats.org/officeDocument/2006/relationships/slideLayout" Target="../slideLayouts/slideLayout6.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9.png"/><Relationship Id="rId2" Type="http://schemas.openxmlformats.org/officeDocument/2006/relationships/slideLayout" Target="../slideLayouts/slideLayout6.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image" Target="../media/10.jpeg"/><Relationship Id="rId2" Type="http://schemas.openxmlformats.org/officeDocument/2006/relationships/slideLayout" Target="../slideLayouts/slideLayout6.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11.jpeg"/><Relationship Id="rId2" Type="http://schemas.openxmlformats.org/officeDocument/2006/relationships/slideLayout" Target="../slideLayouts/slideLayout6.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image" Target="../media/3.png"/><Relationship Id="rId2" Type="http://schemas.openxmlformats.org/officeDocument/2006/relationships/image" Target="../media/4.png"/><Relationship Id="rId3" Type="http://schemas.openxmlformats.org/officeDocument/2006/relationships/slideLayout" Target="../slideLayouts/slideLayout6.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image" Target="../media/12.jpeg"/><Relationship Id="rId2" Type="http://schemas.openxmlformats.org/officeDocument/2006/relationships/slideLayout" Target="../slideLayouts/slideLayout6.xml"/><Relationship Id="rId3"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image" Target="../media/13.jpeg"/><Relationship Id="rId2" Type="http://schemas.openxmlformats.org/officeDocument/2006/relationships/slideLayout" Target="../slideLayouts/slideLayout6.xml"/><Relationship Id="rId3"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image" Target="../media/14.jpeg"/><Relationship Id="rId2" Type="http://schemas.openxmlformats.org/officeDocument/2006/relationships/slideLayout" Target="../slideLayouts/slideLayout6.xml"/><Relationship Id="rId3"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image" Target="../media/15.wmf"/><Relationship Id="rId2" Type="http://schemas.openxmlformats.org/officeDocument/2006/relationships/slideLayout" Target="../slideLayouts/slideLayout6.xml"/><Relationship Id="rId3"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image" Target="../media/16.png"/><Relationship Id="rId2" Type="http://schemas.openxmlformats.org/officeDocument/2006/relationships/slideLayout" Target="../slideLayouts/slideLayout6.xml"/><Relationship Id="rId3"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image" Target="../media/17.png"/><Relationship Id="rId2" Type="http://schemas.openxmlformats.org/officeDocument/2006/relationships/slideLayout" Target="../slideLayouts/slideLayout6.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image" Target="../media/18.png"/><Relationship Id="rId2" Type="http://schemas.openxmlformats.org/officeDocument/2006/relationships/slideLayout" Target="../slideLayouts/slideLayout6.xml"/><Relationship Id="rId3"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image" Target="../media/19.jpeg"/><Relationship Id="rId2" Type="http://schemas.openxmlformats.org/officeDocument/2006/relationships/slideLayout" Target="../slideLayouts/slideLayout6.xml"/><Relationship Id="rId3"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image" Target="../media/20.jpeg"/><Relationship Id="rId2" Type="http://schemas.openxmlformats.org/officeDocument/2006/relationships/slideLayout" Target="../slideLayouts/slideLayout6.xml"/><Relationship Id="rId3"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image" Target="../media/21.jpeg"/><Relationship Id="rId2" Type="http://schemas.openxmlformats.org/officeDocument/2006/relationships/slideLayout" Target="../slideLayouts/slideLayout6.xml"/><Relationship Id="rId3"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image" Target="../media/22.png"/><Relationship Id="rId2" Type="http://schemas.openxmlformats.org/officeDocument/2006/relationships/slideLayout" Target="../slideLayouts/slideLayout6.xml"/><Relationship Id="rId3"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image" Target="../media/23.png"/><Relationship Id="rId2" Type="http://schemas.openxmlformats.org/officeDocument/2006/relationships/slideLayout" Target="../slideLayouts/slideLayout6.xml"/><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image" Target="../media/24.jpeg"/><Relationship Id="rId2" Type="http://schemas.openxmlformats.org/officeDocument/2006/relationships/slideLayout" Target="../slideLayouts/slideLayout6.xml"/><Relationship Id="rId3"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25.png"/><Relationship Id="rId3" Type="http://schemas.openxmlformats.org/officeDocument/2006/relationships/image" Target="../media/26.wmf"/><Relationship Id="rId4" Type="http://schemas.openxmlformats.org/officeDocument/2006/relationships/slideLayout" Target="../slideLayouts/slideLayout6.xml"/><Relationship Id="rId5"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image" Target="../media/27.png"/><Relationship Id="rId2" Type="http://schemas.openxmlformats.org/officeDocument/2006/relationships/slideLayout" Target="../slideLayouts/slideLayout6.xml"/><Relationship Id="rId3"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image" Target="../media/28.jpeg"/><Relationship Id="rId2" Type="http://schemas.openxmlformats.org/officeDocument/2006/relationships/slideLayout" Target="../slideLayouts/slideLayout6.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image" Target="../media/29.png"/><Relationship Id="rId2" Type="http://schemas.openxmlformats.org/officeDocument/2006/relationships/slideLayout" Target="../slideLayouts/slideLayout6.xml"/><Relationship Id="rId3"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image" Target="../media/30.png"/><Relationship Id="rId2" Type="http://schemas.openxmlformats.org/officeDocument/2006/relationships/slideLayout" Target="../slideLayouts/slideLayout6.xml"/><Relationship Id="rId3"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image" Target="../media/31.png"/><Relationship Id="rId2" Type="http://schemas.openxmlformats.org/officeDocument/2006/relationships/slideLayout" Target="../slideLayouts/slideLayout6.xml"/><Relationship Id="rId3"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image" Target="../media/32.jpeg"/><Relationship Id="rId2" Type="http://schemas.openxmlformats.org/officeDocument/2006/relationships/slideLayout" Target="../slideLayouts/slideLayout6.xml"/><Relationship Id="rId3"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image" Target="../media/33.jpeg"/><Relationship Id="rId2" Type="http://schemas.openxmlformats.org/officeDocument/2006/relationships/slideLayout" Target="../slideLayouts/slideLayout6.xml"/><Relationship Id="rId3"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image" Target="../media/34.jpeg"/><Relationship Id="rId2" Type="http://schemas.openxmlformats.org/officeDocument/2006/relationships/slideLayout" Target="../slideLayouts/slideLayout6.xml"/><Relationship Id="rId3"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image" Target="../media/35.png"/><Relationship Id="rId2" Type="http://schemas.openxmlformats.org/officeDocument/2006/relationships/slideLayout" Target="../slideLayouts/slideLayout6.xml"/><Relationship Id="rId3"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image" Target="../media/36.jpeg"/><Relationship Id="rId2" Type="http://schemas.openxmlformats.org/officeDocument/2006/relationships/slideLayout" Target="../slideLayouts/slideLayout6.xml"/><Relationship Id="rId3"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slide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73" name="矩形"/>
          <p:cNvSpPr>
            <a:spLocks/>
          </p:cNvSpPr>
          <p:nvPr/>
        </p:nvSpPr>
        <p:spPr>
          <a:xfrm rot="0">
            <a:off x="555794" y="1915875"/>
            <a:ext cx="11026615" cy="1356320"/>
          </a:xfrm>
          <a:prstGeom prst="rect"/>
          <a:noFill/>
          <a:ln w="9525" cmpd="sng" cap="flat">
            <a:noFill/>
            <a:prstDash val="solid"/>
            <a:round/>
          </a:ln>
        </p:spPr>
        <p:txBody>
          <a:bodyPr vert="horz" wrap="square" lIns="91419" tIns="45709" rIns="91419" bIns="45709" anchor="ctr" anchorCtr="0">
            <a:prstTxWarp prst="textNoShape"/>
          </a:bodyPr>
          <a:lstStyle/>
          <a:p>
            <a:pPr marL="0" indent="0" algn="ctr" fontAlgn="base">
              <a:lnSpc>
                <a:spcPct val="100000"/>
              </a:lnSpc>
              <a:spcBef>
                <a:spcPts val="0"/>
              </a:spcBef>
              <a:spcAft>
                <a:spcPts val="0"/>
              </a:spcAft>
              <a:buNone/>
            </a:pPr>
            <a:r>
              <a:rPr lang="zh-CN" altLang="en-US" sz="6200" b="1" i="0" u="none" strike="noStrike" kern="1200" cap="none" spc="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rPr>
              <a:t>《</a:t>
            </a:r>
            <a:r>
              <a:rPr lang="zh-CN" altLang="en-US" sz="6200" b="1" i="0" u="none" strike="noStrike" kern="1200" cap="none" spc="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rPr>
              <a:t>安全生产法</a:t>
            </a:r>
            <a:r>
              <a:rPr lang="zh-CN" altLang="en-US" sz="6200" b="1" i="0" u="none" strike="noStrike" kern="1200" cap="none" spc="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rPr>
              <a:t>》</a:t>
            </a:r>
            <a:r>
              <a:rPr lang="zh-CN" altLang="en-US" sz="6200" b="1" i="0" u="none" strike="noStrike" kern="1200" cap="none" spc="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rPr>
              <a:t>培训课件</a:t>
            </a:r>
            <a:endParaRPr lang="zh-CN" altLang="en-US" sz="6200" b="1" i="0" u="none" strike="noStrike" kern="1200" cap="none" spc="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endParaRPr>
          </a:p>
        </p:txBody>
      </p:sp>
      <p:grpSp>
        <p:nvGrpSpPr>
          <p:cNvPr id="76" name="组合"/>
          <p:cNvGrpSpPr>
            <a:grpSpLocks/>
          </p:cNvGrpSpPr>
          <p:nvPr/>
        </p:nvGrpSpPr>
        <p:grpSpPr>
          <a:xfrm>
            <a:off x="3278504" y="3428365"/>
            <a:ext cx="6334125" cy="772706"/>
            <a:chOff x="3278504" y="3428365"/>
            <a:chExt cx="6334125" cy="772706"/>
          </a:xfrm>
        </p:grpSpPr>
        <p:sp>
          <p:nvSpPr>
            <p:cNvPr id="74" name="流程图: 可选过程"/>
            <p:cNvSpPr>
              <a:spLocks/>
            </p:cNvSpPr>
            <p:nvPr/>
          </p:nvSpPr>
          <p:spPr>
            <a:xfrm rot="0">
              <a:off x="3278504" y="3428365"/>
              <a:ext cx="6334125" cy="430985"/>
            </a:xfrm>
            <a:prstGeom prst="flowChartAlternateProcess">
              <a:avLst/>
            </a:prstGeom>
            <a:noFill/>
            <a:ln w="9525" cmpd="sng" cap="flat">
              <a:solidFill>
                <a:srgbClr val="CCE8CF"/>
              </a:solidFill>
              <a:prstDash val="solid"/>
              <a:round/>
            </a:ln>
          </p:spPr>
          <p:txBody>
            <a:bodyPr rtlCol="0" anchor="ctr"/>
            <a:lstStyle/>
            <a:p>
              <a:pPr algn="ctr"/>
            </a:p>
          </p:txBody>
        </p:sp>
        <p:sp>
          <p:nvSpPr>
            <p:cNvPr id="75" name="矩形"/>
            <p:cNvSpPr>
              <a:spLocks/>
            </p:cNvSpPr>
            <p:nvPr/>
          </p:nvSpPr>
          <p:spPr>
            <a:xfrm rot="0">
              <a:off x="3323064" y="3442882"/>
              <a:ext cx="6245006" cy="758189"/>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2200" b="1" i="0" u="none" strike="noStrike" kern="1200" cap="none" spc="0" baseline="0">
                  <a:solidFill>
                    <a:schemeClr val="bg1"/>
                  </a:solidFill>
                  <a:latin typeface="微软雅黑" pitchFamily="0" charset="0"/>
                  <a:ea typeface="微软雅黑" pitchFamily="0" charset="0"/>
                  <a:cs typeface="Arial" pitchFamily="0" charset="0"/>
                </a:rPr>
                <a:t>四川省第十五建筑有限公司 肖维</a:t>
              </a:r>
              <a:endParaRPr lang="en-US" altLang="zh-CN" sz="2200" b="1" i="0" u="none" strike="noStrike" kern="1200" cap="none" spc="0" baseline="0">
                <a:solidFill>
                  <a:schemeClr val="bg1"/>
                </a:solidFill>
                <a:latin typeface="微软雅黑" pitchFamily="0" charset="0"/>
                <a:ea typeface="微软雅黑" pitchFamily="0" charset="0"/>
                <a:cs typeface="Arial" pitchFamily="0" charset="0"/>
              </a:endParaRPr>
            </a:p>
            <a:p>
              <a:pPr marL="0" indent="0" algn="ctr">
                <a:lnSpc>
                  <a:spcPct val="100000"/>
                </a:lnSpc>
                <a:spcBef>
                  <a:spcPts val="0"/>
                </a:spcBef>
                <a:spcAft>
                  <a:spcPts val="0"/>
                </a:spcAft>
                <a:buNone/>
              </a:pPr>
              <a:endParaRPr lang="zh-CN" altLang="en-US" sz="2200" b="1" i="0" u="none" strike="noStrike" kern="1200" cap="none" spc="0" baseline="0">
                <a:solidFill>
                  <a:schemeClr val="bg1"/>
                </a:solidFill>
                <a:latin typeface="微软雅黑" pitchFamily="0" charset="0"/>
                <a:ea typeface="微软雅黑" pitchFamily="0" charset="0"/>
                <a:cs typeface="Arial" pitchFamily="0" charset="0"/>
              </a:endParaRPr>
            </a:p>
          </p:txBody>
        </p:sp>
      </p:grpSp>
      <p:sp>
        <p:nvSpPr>
          <p:cNvPr id="77" name="矩形"/>
          <p:cNvSpPr>
            <a:spLocks/>
          </p:cNvSpPr>
          <p:nvPr/>
        </p:nvSpPr>
        <p:spPr>
          <a:xfrm rot="0">
            <a:off x="1557896" y="702347"/>
            <a:ext cx="9540384" cy="1325204"/>
          </a:xfrm>
          <a:prstGeom prst="rect"/>
          <a:noFill/>
          <a:ln w="9525" cmpd="sng" cap="flat">
            <a:noFill/>
            <a:prstDash val="solid"/>
            <a:round/>
          </a:ln>
        </p:spPr>
        <p:txBody>
          <a:bodyPr rtlCol="0" anchor="ctr"/>
          <a:lstStyle/>
          <a:p>
            <a:pPr algn="ctr"/>
          </a:p>
        </p:txBody>
      </p:sp>
    </p:spTree>
    <p:extLst>
      <p:ext uri="{BB962C8B-B14F-4D97-AF65-F5344CB8AC3E}">
        <p14:creationId xmlns:p14="http://schemas.microsoft.com/office/powerpoint/2010/main" val="1937658749"/>
      </p:ext>
    </p:extLst>
  </p:cSld>
  <p:clrMapOvr>
    <a:masterClrMapping/>
  </p:clrMapOvr>
  <p:transition spd="med" advClick="0" advTm="0">
    <p:fade/>
  </p:transition>
</p:sld>
</file>

<file path=ppt/slides/slide10.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16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一、新安法修改的基本情况</a:t>
            </a:r>
            <a:endParaRPr lang="zh-CN" altLang="en-US"/>
          </a:p>
        </p:txBody>
      </p:sp>
      <p:sp>
        <p:nvSpPr>
          <p:cNvPr id="164" name="矩形"/>
          <p:cNvSpPr>
            <a:spLocks/>
          </p:cNvSpPr>
          <p:nvPr/>
        </p:nvSpPr>
        <p:spPr>
          <a:xfrm rot="0">
            <a:off x="5416560" y="160339"/>
            <a:ext cx="3901622" cy="639762"/>
          </a:xfrm>
          <a:prstGeom prst="rect"/>
          <a:noFill/>
          <a:ln w="9525" cmpd="sng" cap="flat">
            <a:noFill/>
            <a:prstDash val="solid"/>
            <a:miter/>
          </a:ln>
        </p:spPr>
        <p:txBody>
          <a:bodyPr vert="horz" wrap="square" lIns="91440" tIns="45720" rIns="91440" bIns="45720" anchor="ctr" anchorCtr="0">
            <a:prstTxWarp prst="textNoShape"/>
          </a:bodyPr>
          <a:lstStyle/>
          <a:p>
            <a:pPr marL="0" indent="0" algn="l" eaLnBrk="1" latinLnBrk="0" hangingPunct="1">
              <a:lnSpc>
                <a:spcPct val="90000"/>
              </a:lnSpc>
              <a:spcBef>
                <a:spcPts val="0"/>
              </a:spcBef>
              <a:spcAft>
                <a:spcPts val="0"/>
              </a:spcAft>
              <a:buNone/>
            </a:pPr>
            <a:r>
              <a:rPr lang="en-US" altLang="zh-CN"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a:t>
            </a:r>
            <a:r>
              <a:rPr lang="zh-CN" altLang="en-US"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新法条文数量变化</a:t>
            </a:r>
            <a:endParaRPr lang="zh-CN" altLang="en-US" sz="3600" b="1" i="0" u="sng" strike="noStrike" kern="1200" cap="none" spc="0" baseline="0">
              <a:solidFill>
                <a:schemeClr val="tx1"/>
              </a:solidFill>
              <a:latin typeface="Arial Black" pitchFamily="0" charset="0"/>
              <a:ea typeface="宋体" pitchFamily="0" charset="0"/>
              <a:cs typeface="Arial Black" pitchFamily="0" charset="0"/>
            </a:endParaRPr>
          </a:p>
        </p:txBody>
      </p:sp>
      <p:pic>
        <p:nvPicPr>
          <p:cNvPr id="165" name="图片"/>
          <p:cNvPicPr>
            <a:picLocks noChangeAspect="1"/>
          </p:cNvPicPr>
          <p:nvPr/>
        </p:nvPicPr>
        <p:blipFill>
          <a:blip r:embed="rId1" cstate="print"/>
          <a:stretch>
            <a:fillRect/>
          </a:stretch>
        </p:blipFill>
        <p:spPr>
          <a:xfrm rot="0">
            <a:off x="1662068" y="1193119"/>
            <a:ext cx="8868226" cy="5003892"/>
          </a:xfrm>
          <a:prstGeom prst="rect"/>
          <a:solidFill>
            <a:schemeClr val="bg1"/>
          </a:solidFill>
          <a:ln w="9525" cmpd="sng" cap="flat">
            <a:noFill/>
            <a:prstDash val="solid"/>
            <a:round/>
          </a:ln>
        </p:spPr>
      </p:pic>
    </p:spTree>
    <p:extLst>
      <p:ext uri="{BB962C8B-B14F-4D97-AF65-F5344CB8AC3E}">
        <p14:creationId xmlns:p14="http://schemas.microsoft.com/office/powerpoint/2010/main" val="987014483"/>
      </p:ext>
    </p:extLst>
  </p:cSld>
  <p:clrMapOvr>
    <a:masterClrMapping/>
  </p:clrMapOvr>
  <p:transition spd="med" advClick="0" advTm="0">
    <p:fade/>
  </p:transition>
</p:sld>
</file>

<file path=ppt/slides/slide1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16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一、新安法修改的基本情况</a:t>
            </a:r>
            <a:endParaRPr lang="zh-CN" altLang="en-US"/>
          </a:p>
        </p:txBody>
      </p:sp>
      <p:sp>
        <p:nvSpPr>
          <p:cNvPr id="167" name="矩形"/>
          <p:cNvSpPr>
            <a:spLocks/>
          </p:cNvSpPr>
          <p:nvPr/>
        </p:nvSpPr>
        <p:spPr>
          <a:xfrm rot="0">
            <a:off x="5416560" y="160339"/>
            <a:ext cx="3901622" cy="639762"/>
          </a:xfrm>
          <a:prstGeom prst="rect"/>
          <a:noFill/>
          <a:ln w="9525" cmpd="sng" cap="flat">
            <a:noFill/>
            <a:prstDash val="solid"/>
            <a:miter/>
          </a:ln>
        </p:spPr>
        <p:txBody>
          <a:bodyPr vert="horz" wrap="square" lIns="91440" tIns="45720" rIns="91440" bIns="45720" anchor="ctr" anchorCtr="0">
            <a:prstTxWarp prst="textNoShape"/>
          </a:bodyPr>
          <a:lstStyle/>
          <a:p>
            <a:pPr marL="0" indent="0" algn="l" eaLnBrk="1" latinLnBrk="0" hangingPunct="1">
              <a:lnSpc>
                <a:spcPct val="90000"/>
              </a:lnSpc>
              <a:spcBef>
                <a:spcPts val="0"/>
              </a:spcBef>
              <a:spcAft>
                <a:spcPts val="0"/>
              </a:spcAft>
              <a:buNone/>
            </a:pPr>
            <a:r>
              <a:rPr lang="en-US" altLang="zh-CN" sz="22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a:t>
            </a:r>
            <a:r>
              <a:rPr lang="zh-CN" altLang="en-US" sz="22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新增的主要内容（</a:t>
            </a:r>
            <a:r>
              <a:rPr lang="en-US" altLang="zh-CN" sz="22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28</a:t>
            </a:r>
            <a:r>
              <a:rPr lang="zh-CN" altLang="en-US" sz="22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项）</a:t>
            </a:r>
            <a:endParaRPr lang="zh-CN" altLang="en-US" sz="3300" b="1" i="0" u="sng" strike="noStrike" kern="1200" cap="none" spc="0" baseline="0">
              <a:solidFill>
                <a:schemeClr val="tx1"/>
              </a:solidFill>
              <a:latin typeface="Arial Black" pitchFamily="0" charset="0"/>
              <a:ea typeface="宋体" pitchFamily="0" charset="0"/>
              <a:cs typeface="Arial Black" pitchFamily="0" charset="0"/>
            </a:endParaRPr>
          </a:p>
        </p:txBody>
      </p:sp>
      <p:sp>
        <p:nvSpPr>
          <p:cNvPr id="168" name="矩形"/>
          <p:cNvSpPr>
            <a:spLocks/>
          </p:cNvSpPr>
          <p:nvPr/>
        </p:nvSpPr>
        <p:spPr>
          <a:xfrm rot="0">
            <a:off x="1577294" y="2601687"/>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3</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、安全生产工作机制</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69" name="矩形"/>
          <p:cNvSpPr>
            <a:spLocks/>
          </p:cNvSpPr>
          <p:nvPr/>
        </p:nvSpPr>
        <p:spPr>
          <a:xfrm rot="0">
            <a:off x="1577294" y="3302911"/>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4</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、安全生产规划制度</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0" name="矩形"/>
          <p:cNvSpPr>
            <a:spLocks/>
          </p:cNvSpPr>
          <p:nvPr/>
        </p:nvSpPr>
        <p:spPr>
          <a:xfrm rot="0">
            <a:off x="1577294" y="4033163"/>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5</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、乡镇开发区政府职责</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1" name="矩形"/>
          <p:cNvSpPr>
            <a:spLocks/>
          </p:cNvSpPr>
          <p:nvPr/>
        </p:nvSpPr>
        <p:spPr>
          <a:xfrm rot="0">
            <a:off x="1577294" y="4748901"/>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174625" indent="-174625"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6</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、协会安全生产职责与地位</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2" name="矩形"/>
          <p:cNvSpPr>
            <a:spLocks/>
          </p:cNvSpPr>
          <p:nvPr/>
        </p:nvSpPr>
        <p:spPr>
          <a:xfrm rot="0">
            <a:off x="1577294" y="5508181"/>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7</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、企业安全生产责任制要求</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3" name="矩形"/>
          <p:cNvSpPr>
            <a:spLocks/>
          </p:cNvSpPr>
          <p:nvPr/>
        </p:nvSpPr>
        <p:spPr>
          <a:xfrm rot="0">
            <a:off x="1577294" y="1212619"/>
            <a:ext cx="4052887" cy="679450"/>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、安全生产工作总体要求</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4" name="矩形"/>
          <p:cNvSpPr>
            <a:spLocks/>
          </p:cNvSpPr>
          <p:nvPr/>
        </p:nvSpPr>
        <p:spPr>
          <a:xfrm rot="0">
            <a:off x="1577294" y="1902730"/>
            <a:ext cx="4052887" cy="679450"/>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、安全生产法的定位</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5" name="矩形"/>
          <p:cNvSpPr>
            <a:spLocks/>
          </p:cNvSpPr>
          <p:nvPr/>
        </p:nvSpPr>
        <p:spPr>
          <a:xfrm rot="0">
            <a:off x="6696664" y="2589220"/>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10</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单位安管人员职责和权利</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6" name="矩形"/>
          <p:cNvSpPr>
            <a:spLocks/>
          </p:cNvSpPr>
          <p:nvPr/>
        </p:nvSpPr>
        <p:spPr>
          <a:xfrm rot="0">
            <a:off x="6696664" y="3290444"/>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11</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、注册安全工程师制度</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7" name="矩形"/>
          <p:cNvSpPr>
            <a:spLocks/>
          </p:cNvSpPr>
          <p:nvPr/>
        </p:nvSpPr>
        <p:spPr>
          <a:xfrm rot="0">
            <a:off x="6696664" y="4020696"/>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12</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实习人员安全管理要求</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8" name="矩形"/>
          <p:cNvSpPr>
            <a:spLocks/>
          </p:cNvSpPr>
          <p:nvPr/>
        </p:nvSpPr>
        <p:spPr>
          <a:xfrm rot="0">
            <a:off x="6696664" y="4736434"/>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174625"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13</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金属冶炼为高危行业</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79" name="矩形"/>
          <p:cNvSpPr>
            <a:spLocks/>
          </p:cNvSpPr>
          <p:nvPr/>
        </p:nvSpPr>
        <p:spPr>
          <a:xfrm rot="0">
            <a:off x="6696664" y="5495714"/>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174625"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14</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城市轨道交通为高危行业</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80" name="矩形"/>
          <p:cNvSpPr>
            <a:spLocks/>
          </p:cNvSpPr>
          <p:nvPr/>
        </p:nvSpPr>
        <p:spPr>
          <a:xfrm rot="0">
            <a:off x="6696664" y="1200152"/>
            <a:ext cx="4052886" cy="679450"/>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8</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安全费用提取使用制度</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81" name="矩形"/>
          <p:cNvSpPr>
            <a:spLocks/>
          </p:cNvSpPr>
          <p:nvPr/>
        </p:nvSpPr>
        <p:spPr>
          <a:xfrm rot="0">
            <a:off x="6696664" y="1890263"/>
            <a:ext cx="4052886" cy="679450"/>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9</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单位安管机构职责和权利</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849591891"/>
      </p:ext>
    </p:extLst>
  </p:cSld>
  <p:clrMapOvr>
    <a:masterClrMapping/>
  </p:clrMapOvr>
  <p:transition spd="med" advClick="0" advTm="0">
    <p:fade/>
  </p:transition>
</p:sld>
</file>

<file path=ppt/slides/slide1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182"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一、新安法修改的基本情况</a:t>
            </a:r>
            <a:endParaRPr lang="zh-CN" altLang="en-US"/>
          </a:p>
        </p:txBody>
      </p:sp>
      <p:sp>
        <p:nvSpPr>
          <p:cNvPr id="183" name="矩形"/>
          <p:cNvSpPr>
            <a:spLocks/>
          </p:cNvSpPr>
          <p:nvPr/>
        </p:nvSpPr>
        <p:spPr>
          <a:xfrm rot="0">
            <a:off x="5416560" y="160339"/>
            <a:ext cx="3901622" cy="639762"/>
          </a:xfrm>
          <a:prstGeom prst="rect"/>
          <a:noFill/>
          <a:ln w="9525" cmpd="sng" cap="flat">
            <a:noFill/>
            <a:prstDash val="solid"/>
            <a:miter/>
          </a:ln>
        </p:spPr>
        <p:txBody>
          <a:bodyPr vert="horz" wrap="square" lIns="91440" tIns="45720" rIns="91440" bIns="45720" anchor="ctr" anchorCtr="0">
            <a:prstTxWarp prst="textNoShape"/>
          </a:bodyPr>
          <a:lstStyle/>
          <a:p>
            <a:pPr marL="0" indent="0" algn="l" eaLnBrk="1" latinLnBrk="0" hangingPunct="1">
              <a:lnSpc>
                <a:spcPct val="90000"/>
              </a:lnSpc>
              <a:spcBef>
                <a:spcPts val="0"/>
              </a:spcBef>
              <a:spcAft>
                <a:spcPts val="0"/>
              </a:spcAft>
              <a:buNone/>
            </a:pPr>
            <a:r>
              <a:rPr lang="en-US" altLang="zh-CN" sz="22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a:t>
            </a:r>
            <a:r>
              <a:rPr lang="zh-CN" altLang="en-US" sz="22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新增的主要内容（</a:t>
            </a:r>
            <a:r>
              <a:rPr lang="en-US" altLang="zh-CN" sz="22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28</a:t>
            </a:r>
            <a:r>
              <a:rPr lang="zh-CN" altLang="en-US" sz="22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项）</a:t>
            </a:r>
            <a:endParaRPr lang="zh-CN" altLang="en-US" sz="3300" b="1" i="0" u="sng" strike="noStrike" kern="1200" cap="none" spc="0" baseline="0">
              <a:solidFill>
                <a:schemeClr val="tx1"/>
              </a:solidFill>
              <a:latin typeface="Arial Black" pitchFamily="0" charset="0"/>
              <a:ea typeface="宋体" pitchFamily="0" charset="0"/>
              <a:cs typeface="Arial Black" pitchFamily="0" charset="0"/>
            </a:endParaRPr>
          </a:p>
        </p:txBody>
      </p:sp>
      <p:sp>
        <p:nvSpPr>
          <p:cNvPr id="184" name="矩形"/>
          <p:cNvSpPr>
            <a:spLocks/>
          </p:cNvSpPr>
          <p:nvPr/>
        </p:nvSpPr>
        <p:spPr>
          <a:xfrm rot="0">
            <a:off x="1577294" y="2601687"/>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17</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事故隐患排查治理制度</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85" name="矩形"/>
          <p:cNvSpPr>
            <a:spLocks/>
          </p:cNvSpPr>
          <p:nvPr/>
        </p:nvSpPr>
        <p:spPr>
          <a:xfrm rot="0">
            <a:off x="1577294" y="3302911"/>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18</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安全责任险制度</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86" name="矩形"/>
          <p:cNvSpPr>
            <a:spLocks/>
          </p:cNvSpPr>
          <p:nvPr/>
        </p:nvSpPr>
        <p:spPr>
          <a:xfrm rot="0">
            <a:off x="1577294" y="4033163"/>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19</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劳务派遣人员权利和义务</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87" name="矩形"/>
          <p:cNvSpPr>
            <a:spLocks/>
          </p:cNvSpPr>
          <p:nvPr/>
        </p:nvSpPr>
        <p:spPr>
          <a:xfrm rot="0">
            <a:off x="1577294" y="4748901"/>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174625"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20</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安监部门强制停产权力</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88" name="矩形"/>
          <p:cNvSpPr>
            <a:spLocks/>
          </p:cNvSpPr>
          <p:nvPr/>
        </p:nvSpPr>
        <p:spPr>
          <a:xfrm rot="0">
            <a:off x="1577294" y="5496116"/>
            <a:ext cx="4052887"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174625"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21</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违法非法信息记录制度</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89" name="矩形"/>
          <p:cNvSpPr>
            <a:spLocks/>
          </p:cNvSpPr>
          <p:nvPr/>
        </p:nvSpPr>
        <p:spPr>
          <a:xfrm rot="0">
            <a:off x="1577294" y="1212619"/>
            <a:ext cx="4052887" cy="679450"/>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15</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省级政府淘汰落后立法权</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90" name="矩形"/>
          <p:cNvSpPr>
            <a:spLocks/>
          </p:cNvSpPr>
          <p:nvPr/>
        </p:nvSpPr>
        <p:spPr>
          <a:xfrm rot="0">
            <a:off x="1577294" y="1902730"/>
            <a:ext cx="4052887" cy="679450"/>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16</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乡镇开发区政府安全职责</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91" name="矩形"/>
          <p:cNvSpPr>
            <a:spLocks/>
          </p:cNvSpPr>
          <p:nvPr/>
        </p:nvSpPr>
        <p:spPr>
          <a:xfrm rot="0">
            <a:off x="6696664" y="2589220"/>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24</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事故协调联动机制及应急预案</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92" name="矩形"/>
          <p:cNvSpPr>
            <a:spLocks/>
          </p:cNvSpPr>
          <p:nvPr/>
        </p:nvSpPr>
        <p:spPr>
          <a:xfrm rot="0">
            <a:off x="6696664" y="3290444"/>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25</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工会、企业工会监督权力</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93" name="矩形"/>
          <p:cNvSpPr>
            <a:spLocks/>
          </p:cNvSpPr>
          <p:nvPr/>
        </p:nvSpPr>
        <p:spPr>
          <a:xfrm rot="0">
            <a:off x="6696664" y="4020696"/>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26</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增大了违法非法行为处罚力度</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94" name="矩形"/>
          <p:cNvSpPr>
            <a:spLocks/>
          </p:cNvSpPr>
          <p:nvPr/>
        </p:nvSpPr>
        <p:spPr>
          <a:xfrm rot="0">
            <a:off x="6696664" y="4736434"/>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174625"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27</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事故单位主要负责人罚款</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95" name="矩形"/>
          <p:cNvSpPr>
            <a:spLocks/>
          </p:cNvSpPr>
          <p:nvPr/>
        </p:nvSpPr>
        <p:spPr>
          <a:xfrm rot="0">
            <a:off x="6696664" y="5495714"/>
            <a:ext cx="4052886" cy="679449"/>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174625"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28</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事故单位罚款</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96" name="矩形"/>
          <p:cNvSpPr>
            <a:spLocks/>
          </p:cNvSpPr>
          <p:nvPr/>
        </p:nvSpPr>
        <p:spPr>
          <a:xfrm rot="0">
            <a:off x="6696664" y="1200152"/>
            <a:ext cx="4052886" cy="679450"/>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22</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违法非法行为公开制度</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197" name="矩形"/>
          <p:cNvSpPr>
            <a:spLocks/>
          </p:cNvSpPr>
          <p:nvPr/>
        </p:nvSpPr>
        <p:spPr>
          <a:xfrm rot="0">
            <a:off x="6696664" y="1890263"/>
            <a:ext cx="4052886" cy="679450"/>
          </a:xfrm>
          <a:prstGeom prst="rect"/>
          <a:solidFill>
            <a:srgbClr val="FFFFFF"/>
          </a:solidFill>
          <a:ln w="9525" cmpd="sng" cap="flat">
            <a:noFill/>
            <a:prstDash val="solid"/>
            <a:miter/>
          </a:ln>
        </p:spPr>
        <p:txBody>
          <a:bodyPr vert="horz" wrap="square" lIns="54000" tIns="45720" rIns="18000" bIns="45720" anchor="ctr" anchorCtr="0">
            <a:prstTxWarp prst="textNoShape"/>
          </a:bodyPr>
          <a:lstStyle/>
          <a:p>
            <a:pPr marL="0" indent="0" algn="l">
              <a:lnSpc>
                <a:spcPct val="100000"/>
              </a:lnSpc>
              <a:spcBef>
                <a:spcPct val="50000"/>
              </a:spcBef>
              <a:spcAft>
                <a:spcPts val="0"/>
              </a:spcAft>
              <a:buNone/>
            </a:pPr>
            <a:r>
              <a:rPr lang="en-US" altLang="zh-CN" sz="2000" b="1" i="0" u="none" strike="noStrike" kern="1200" cap="none" spc="0" baseline="0">
                <a:solidFill>
                  <a:schemeClr val="tx1"/>
                </a:solidFill>
                <a:latin typeface="微软雅黑" pitchFamily="0" charset="0"/>
                <a:ea typeface="微软雅黑" pitchFamily="0" charset="0"/>
                <a:cs typeface="Arial" pitchFamily="0" charset="0"/>
              </a:rPr>
              <a:t>23</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应急体系建设总体要求</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173777179"/>
      </p:ext>
    </p:extLst>
  </p:cSld>
  <p:clrMapOvr>
    <a:masterClrMapping/>
  </p:clrMapOvr>
  <p:transition spd="med" advClick="0" advTm="0">
    <p:fade/>
  </p:transition>
</p:sld>
</file>

<file path=ppt/slides/slide1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198" name="矩形"/>
          <p:cNvSpPr>
            <a:spLocks/>
          </p:cNvSpPr>
          <p:nvPr/>
        </p:nvSpPr>
        <p:spPr>
          <a:xfrm rot="0">
            <a:off x="1608254" y="2750090"/>
            <a:ext cx="9088771" cy="84895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a:lnSpc>
                <a:spcPts val="5865"/>
              </a:lnSpc>
              <a:spcBef>
                <a:spcPts val="0"/>
              </a:spcBef>
              <a:spcAft>
                <a:spcPts val="0"/>
              </a:spcAft>
              <a:buNone/>
            </a:pPr>
            <a:r>
              <a:rPr lang="zh-CN" altLang="en-US" sz="6000" b="1" i="0" u="none" strike="noStrike" kern="1200" cap="none" spc="300" baseline="0">
                <a:solidFill>
                  <a:schemeClr val="bg1"/>
                </a:solidFill>
                <a:latin typeface="Modern No. 20" pitchFamily="18" charset="0"/>
                <a:ea typeface="微软雅黑" pitchFamily="0" charset="0"/>
                <a:cs typeface="Arial" pitchFamily="0" charset="0"/>
              </a:rPr>
              <a:t>新安</a:t>
            </a:r>
            <a:r>
              <a:rPr lang="zh-CN" altLang="en-US" sz="6000" b="1" i="0" u="none" strike="noStrike" kern="1200" cap="none" spc="300" baseline="0">
                <a:solidFill>
                  <a:schemeClr val="bg1"/>
                </a:solidFill>
                <a:latin typeface="Modern No. 20" pitchFamily="18" charset="0"/>
                <a:ea typeface="微软雅黑" pitchFamily="0" charset="0"/>
                <a:cs typeface="Arial" pitchFamily="0" charset="0"/>
              </a:rPr>
              <a:t>法修改的主要特点</a:t>
            </a:r>
            <a:endParaRPr lang="zh-CN" altLang="en-US" sz="6000" b="1" i="0" u="none" strike="noStrike" kern="1200" cap="none" spc="300" baseline="0">
              <a:solidFill>
                <a:schemeClr val="bg1"/>
              </a:solidFill>
              <a:latin typeface="Modern No. 20" pitchFamily="18" charset="0"/>
              <a:ea typeface="微软雅黑" pitchFamily="0" charset="0"/>
              <a:cs typeface="Arial" pitchFamily="0" charset="0"/>
            </a:endParaRPr>
          </a:p>
        </p:txBody>
      </p:sp>
      <p:sp>
        <p:nvSpPr>
          <p:cNvPr id="199" name="矩形"/>
          <p:cNvSpPr>
            <a:spLocks/>
          </p:cNvSpPr>
          <p:nvPr/>
        </p:nvSpPr>
        <p:spPr>
          <a:xfrm rot="0">
            <a:off x="2704465" y="898525"/>
            <a:ext cx="6509385" cy="17329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defTabSz="1218565">
              <a:lnSpc>
                <a:spcPct val="100000"/>
              </a:lnSpc>
              <a:spcBef>
                <a:spcPts val="0"/>
              </a:spcBef>
              <a:spcAft>
                <a:spcPts val="0"/>
              </a:spcAft>
              <a:buNone/>
            </a:pPr>
            <a:r>
              <a:rPr lang="en-US" altLang="zh-CN" sz="10665" b="0" i="0" u="none" strike="noStrike" kern="0" cap="none" spc="600" baseline="0">
                <a:solidFill>
                  <a:schemeClr val="bg1"/>
                </a:solidFill>
                <a:latin typeface="Impact" pitchFamily="34" charset="0"/>
                <a:ea typeface="微软雅黑" pitchFamily="0" charset="0"/>
                <a:cs typeface="Arial" pitchFamily="0" charset="0"/>
              </a:rPr>
              <a:t>    </a:t>
            </a:r>
            <a:r>
              <a:rPr lang="zh-CN" altLang="en-US" sz="10665" b="0" i="0" u="none" strike="noStrike" kern="0" cap="none" spc="600" baseline="0">
                <a:solidFill>
                  <a:schemeClr val="bg1"/>
                </a:solidFill>
                <a:latin typeface="Impact" pitchFamily="34" charset="0"/>
                <a:ea typeface="微软雅黑" pitchFamily="0" charset="0"/>
                <a:cs typeface="Arial" pitchFamily="0" charset="0"/>
              </a:rPr>
              <a:t>第二讲</a:t>
            </a:r>
            <a:endParaRPr lang="zh-CN" altLang="en-US" sz="10665" b="0" i="0" u="none" strike="noStrike" kern="0" cap="none" spc="600" baseline="0">
              <a:solidFill>
                <a:schemeClr val="bg1"/>
              </a:solidFill>
              <a:latin typeface="Impact" pitchFamily="34" charset="0"/>
              <a:ea typeface="微软雅黑" pitchFamily="0" charset="0"/>
              <a:cs typeface="Arial" pitchFamily="0" charset="0"/>
            </a:endParaRPr>
          </a:p>
        </p:txBody>
      </p:sp>
      <p:grpSp>
        <p:nvGrpSpPr>
          <p:cNvPr id="202" name="组合"/>
          <p:cNvGrpSpPr>
            <a:grpSpLocks/>
          </p:cNvGrpSpPr>
          <p:nvPr/>
        </p:nvGrpSpPr>
        <p:grpSpPr>
          <a:xfrm>
            <a:off x="3359658" y="3873454"/>
            <a:ext cx="5853236" cy="444408"/>
            <a:chOff x="3359658" y="3873454"/>
            <a:chExt cx="5853236" cy="444408"/>
          </a:xfrm>
        </p:grpSpPr>
        <p:sp>
          <p:nvSpPr>
            <p:cNvPr id="200" name="流程图: 可选过程"/>
            <p:cNvSpPr>
              <a:spLocks/>
            </p:cNvSpPr>
            <p:nvPr/>
          </p:nvSpPr>
          <p:spPr>
            <a:xfrm rot="0">
              <a:off x="3359658" y="3873454"/>
              <a:ext cx="5853236" cy="430886"/>
            </a:xfrm>
            <a:prstGeom prst="flowChartAlternateProcess">
              <a:avLst/>
            </a:prstGeom>
            <a:noFill/>
            <a:ln w="9525" cmpd="sng" cap="flat">
              <a:solidFill>
                <a:srgbClr val="CCE8CF"/>
              </a:solidFill>
              <a:prstDash val="solid"/>
              <a:round/>
            </a:ln>
          </p:spPr>
          <p:txBody>
            <a:bodyPr rtlCol="0" anchor="ctr"/>
            <a:lstStyle/>
            <a:p>
              <a:pPr algn="ctr"/>
            </a:p>
          </p:txBody>
        </p:sp>
        <p:sp>
          <p:nvSpPr>
            <p:cNvPr id="201" name="矩形"/>
            <p:cNvSpPr>
              <a:spLocks/>
            </p:cNvSpPr>
            <p:nvPr/>
          </p:nvSpPr>
          <p:spPr>
            <a:xfrm rot="0">
              <a:off x="3400835" y="3887967"/>
              <a:ext cx="5770883" cy="429895"/>
            </a:xfrm>
            <a:prstGeom prst="rect"/>
            <a:noFill/>
            <a:ln w="9525" cmpd="sng" cap="flat">
              <a:noFill/>
              <a:prstDash val="solid"/>
              <a:round/>
            </a:ln>
          </p:spPr>
          <p:txBody>
            <a:bodyPr rtlCol="0" anchor="ctr"/>
            <a:lstStyle/>
            <a:p>
              <a:pPr algn="ctr"/>
            </a:p>
          </p:txBody>
        </p:sp>
      </p:grpSp>
      <p:sp>
        <p:nvSpPr>
          <p:cNvPr id="203" name="矩形"/>
          <p:cNvSpPr>
            <a:spLocks/>
          </p:cNvSpPr>
          <p:nvPr/>
        </p:nvSpPr>
        <p:spPr>
          <a:xfrm rot="0">
            <a:off x="3237340" y="3888017"/>
            <a:ext cx="6245006" cy="42989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2200" b="1" i="0" u="none" strike="noStrike" kern="1200" cap="none" spc="0" baseline="0">
                <a:solidFill>
                  <a:schemeClr val="bg1"/>
                </a:solidFill>
                <a:latin typeface="微软雅黑" pitchFamily="0" charset="0"/>
                <a:ea typeface="微软雅黑" pitchFamily="0" charset="0"/>
                <a:cs typeface="Arial" pitchFamily="0" charset="0"/>
              </a:rPr>
              <a:t>四川省第十五建筑有限公司</a:t>
            </a:r>
            <a:endParaRPr lang="zh-CN" altLang="en-US" sz="2200" b="1" i="0" u="none" strike="noStrike" kern="1200" cap="none" spc="0" baseline="0">
              <a:solidFill>
                <a:schemeClr val="bg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700099054"/>
      </p:ext>
    </p:extLst>
  </p:cSld>
  <p:clrMapOvr>
    <a:masterClrMapping/>
  </p:clrMapOvr>
  <p:transition spd="med" advClick="0" advTm="0">
    <p:fade/>
  </p:transition>
</p:sld>
</file>

<file path=ppt/slides/slide1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04"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二、新安法修改的主要特点</a:t>
            </a:r>
            <a:endParaRPr lang="zh-CN" altLang="en-US"/>
          </a:p>
        </p:txBody>
      </p:sp>
      <p:sp>
        <p:nvSpPr>
          <p:cNvPr id="205" name="圆角矩形"/>
          <p:cNvSpPr>
            <a:spLocks/>
          </p:cNvSpPr>
          <p:nvPr/>
        </p:nvSpPr>
        <p:spPr>
          <a:xfrm rot="0">
            <a:off x="2720471" y="1737146"/>
            <a:ext cx="8358565" cy="917766"/>
          </a:xfrm>
          <a:prstGeom prst="roundRect">
            <a:avLst>
              <a:gd name="adj" fmla="val 50000"/>
            </a:avLst>
          </a:prstGeom>
          <a:solidFill>
            <a:schemeClr val="accent1"/>
          </a:solidFill>
          <a:ln w="1270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sp>
        <p:nvSpPr>
          <p:cNvPr id="206" name="圆角矩形"/>
          <p:cNvSpPr>
            <a:spLocks/>
          </p:cNvSpPr>
          <p:nvPr/>
        </p:nvSpPr>
        <p:spPr>
          <a:xfrm rot="0">
            <a:off x="2688293" y="2730501"/>
            <a:ext cx="7892929" cy="917766"/>
          </a:xfrm>
          <a:prstGeom prst="roundRect">
            <a:avLst>
              <a:gd name="adj" fmla="val 50000"/>
            </a:avLst>
          </a:prstGeom>
          <a:solidFill>
            <a:schemeClr val="accent2"/>
          </a:solidFill>
          <a:ln w="1270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sp>
        <p:nvSpPr>
          <p:cNvPr id="207" name="圆角矩形"/>
          <p:cNvSpPr>
            <a:spLocks/>
          </p:cNvSpPr>
          <p:nvPr/>
        </p:nvSpPr>
        <p:spPr>
          <a:xfrm rot="0">
            <a:off x="2656114" y="3732777"/>
            <a:ext cx="7427296" cy="917766"/>
          </a:xfrm>
          <a:prstGeom prst="roundRect">
            <a:avLst>
              <a:gd name="adj" fmla="val 50000"/>
            </a:avLst>
          </a:prstGeom>
          <a:solidFill>
            <a:schemeClr val="accent3"/>
          </a:solidFill>
          <a:ln w="1270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grpSp>
        <p:nvGrpSpPr>
          <p:cNvPr id="214" name="组合"/>
          <p:cNvGrpSpPr>
            <a:grpSpLocks/>
          </p:cNvGrpSpPr>
          <p:nvPr/>
        </p:nvGrpSpPr>
        <p:grpSpPr>
          <a:xfrm>
            <a:off x="1138635" y="1673586"/>
            <a:ext cx="4612245" cy="4588831"/>
            <a:chOff x="1138635" y="1673586"/>
            <a:chExt cx="4612245" cy="4588831"/>
          </a:xfrm>
        </p:grpSpPr>
        <p:sp>
          <p:nvSpPr>
            <p:cNvPr id="208" name="椭圆"/>
            <p:cNvSpPr>
              <a:spLocks/>
            </p:cNvSpPr>
            <p:nvPr/>
          </p:nvSpPr>
          <p:spPr>
            <a:xfrm rot="0">
              <a:off x="1344664" y="1881957"/>
              <a:ext cx="2762664" cy="2765005"/>
            </a:xfrm>
            <a:prstGeom prst="ellipse"/>
            <a:solidFill>
              <a:srgbClr val="C00000"/>
            </a:solidFill>
            <a:ln w="9525" cmpd="sng" cap="flat">
              <a:noFill/>
              <a:prstDash val="solid"/>
              <a:round/>
            </a:ln>
          </p:spPr>
          <p:txBody>
            <a:bodyPr rtlCol="0" anchor="ctr"/>
            <a:lstStyle/>
            <a:p>
              <a:pPr algn="ctr"/>
            </a:p>
          </p:txBody>
        </p:sp>
        <p:sp>
          <p:nvSpPr>
            <p:cNvPr id="209" name="曲线"/>
            <p:cNvSpPr>
              <a:spLocks/>
            </p:cNvSpPr>
            <p:nvPr/>
          </p:nvSpPr>
          <p:spPr>
            <a:xfrm rot="0">
              <a:off x="1138635" y="1673586"/>
              <a:ext cx="3163016" cy="3167700"/>
            </a:xfrm>
            <a:custGeom>
              <a:gdLst>
                <a:gd name="T1" fmla="*/ 0 w 21600"/>
                <a:gd name="T2" fmla="*/ 0 h 21600"/>
                <a:gd name="T3" fmla="*/ 21600 w 21600"/>
                <a:gd name="T4" fmla="*/ 21600 h 21600"/>
              </a:gdLst>
              <a:rect l="T1" t="T2" r="T3" b="T4"/>
              <a:pathLst>
                <a:path w="21600" h="21600">
                  <a:moveTo>
                    <a:pt x="10788" y="0"/>
                  </a:moveTo>
                  <a:cubicBezTo>
                    <a:pt x="4832" y="0"/>
                    <a:pt x="0" y="4832"/>
                    <a:pt x="0" y="10788"/>
                  </a:cubicBezTo>
                  <a:cubicBezTo>
                    <a:pt x="0" y="16767"/>
                    <a:pt x="4832" y="21600"/>
                    <a:pt x="10788" y="21600"/>
                  </a:cubicBezTo>
                  <a:cubicBezTo>
                    <a:pt x="16767" y="21600"/>
                    <a:pt x="21600" y="16767"/>
                    <a:pt x="21600" y="10788"/>
                  </a:cubicBezTo>
                  <a:cubicBezTo>
                    <a:pt x="21600" y="4832"/>
                    <a:pt x="16767" y="0"/>
                    <a:pt x="10788" y="0"/>
                  </a:cubicBezTo>
                  <a:close/>
                  <a:moveTo>
                    <a:pt x="10788" y="20139"/>
                  </a:moveTo>
                  <a:cubicBezTo>
                    <a:pt x="5641" y="20139"/>
                    <a:pt x="1438" y="15958"/>
                    <a:pt x="1438" y="10788"/>
                  </a:cubicBezTo>
                  <a:cubicBezTo>
                    <a:pt x="1438" y="5641"/>
                    <a:pt x="5641" y="1438"/>
                    <a:pt x="10788" y="1438"/>
                  </a:cubicBezTo>
                  <a:cubicBezTo>
                    <a:pt x="15958" y="1438"/>
                    <a:pt x="20139" y="5641"/>
                    <a:pt x="20139" y="10788"/>
                  </a:cubicBezTo>
                  <a:cubicBezTo>
                    <a:pt x="20139" y="15958"/>
                    <a:pt x="15958" y="20139"/>
                    <a:pt x="10788" y="20139"/>
                  </a:cubicBezTo>
                  <a:close/>
                </a:path>
              </a:pathLst>
            </a:custGeom>
            <a:solidFill>
              <a:srgbClr val="81C688"/>
            </a:solidFill>
            <a:ln w="9525" cmpd="sng" cap="flat">
              <a:noFill/>
              <a:prstDash val="solid"/>
              <a:round/>
            </a:ln>
          </p:spPr>
          <p:txBody>
            <a:bodyPr rtlCol="0" anchor="ctr"/>
            <a:lstStyle/>
            <a:p>
              <a:pPr algn="ctr"/>
            </a:p>
          </p:txBody>
        </p:sp>
        <p:sp>
          <p:nvSpPr>
            <p:cNvPr id="210" name="曲线"/>
            <p:cNvSpPr>
              <a:spLocks/>
            </p:cNvSpPr>
            <p:nvPr/>
          </p:nvSpPr>
          <p:spPr>
            <a:xfrm rot="0">
              <a:off x="3706976" y="4211491"/>
              <a:ext cx="931814" cy="934156"/>
            </a:xfrm>
            <a:custGeom>
              <a:gdLst>
                <a:gd name="T1" fmla="*/ 0 w 21600"/>
                <a:gd name="T2" fmla="*/ 0 h 21600"/>
                <a:gd name="T3" fmla="*/ 21600 w 21600"/>
                <a:gd name="T4" fmla="*/ 21600 h 21600"/>
              </a:gdLst>
              <a:rect l="T1" t="T2" r="T3" b="T4"/>
              <a:pathLst>
                <a:path w="21600" h="21600">
                  <a:moveTo>
                    <a:pt x="16769" y="21600"/>
                  </a:moveTo>
                  <a:lnTo>
                    <a:pt x="0" y="4818"/>
                  </a:lnTo>
                  <a:lnTo>
                    <a:pt x="4775" y="0"/>
                  </a:lnTo>
                  <a:lnTo>
                    <a:pt x="21600" y="16781"/>
                  </a:lnTo>
                  <a:lnTo>
                    <a:pt x="16769" y="21600"/>
                  </a:lnTo>
                  <a:close/>
                </a:path>
              </a:pathLst>
            </a:custGeom>
            <a:solidFill>
              <a:srgbClr val="81C688"/>
            </a:solidFill>
            <a:ln w="9525" cmpd="sng" cap="flat">
              <a:noFill/>
              <a:prstDash val="solid"/>
              <a:round/>
            </a:ln>
          </p:spPr>
          <p:txBody>
            <a:bodyPr rtlCol="0" anchor="ctr"/>
            <a:lstStyle/>
            <a:p>
              <a:pPr algn="ctr"/>
            </a:p>
          </p:txBody>
        </p:sp>
        <p:sp>
          <p:nvSpPr>
            <p:cNvPr id="211" name="曲线"/>
            <p:cNvSpPr>
              <a:spLocks/>
            </p:cNvSpPr>
            <p:nvPr/>
          </p:nvSpPr>
          <p:spPr>
            <a:xfrm rot="0">
              <a:off x="4334428" y="4845968"/>
              <a:ext cx="1416451" cy="1416449"/>
            </a:xfrm>
            <a:custGeom>
              <a:gdLst>
                <a:gd name="T1" fmla="*/ 0 w 21600"/>
                <a:gd name="T2" fmla="*/ 0 h 21600"/>
                <a:gd name="T3" fmla="*/ 21600 w 21600"/>
                <a:gd name="T4" fmla="*/ 21600 h 21600"/>
              </a:gdLst>
              <a:rect l="T1" t="T2" r="T3" b="T4"/>
              <a:pathLst>
                <a:path w="21600" h="21600">
                  <a:moveTo>
                    <a:pt x="17079" y="20846"/>
                  </a:moveTo>
                  <a:cubicBezTo>
                    <a:pt x="16476" y="21449"/>
                    <a:pt x="15622" y="21600"/>
                    <a:pt x="15170" y="21147"/>
                  </a:cubicBezTo>
                  <a:cubicBezTo>
                    <a:pt x="452" y="6429"/>
                    <a:pt x="452" y="6429"/>
                    <a:pt x="452" y="6429"/>
                  </a:cubicBezTo>
                  <a:cubicBezTo>
                    <a:pt x="0" y="5977"/>
                    <a:pt x="100" y="5123"/>
                    <a:pt x="703" y="4520"/>
                  </a:cubicBezTo>
                  <a:cubicBezTo>
                    <a:pt x="4571" y="703"/>
                    <a:pt x="4571" y="703"/>
                    <a:pt x="4571" y="703"/>
                  </a:cubicBezTo>
                  <a:cubicBezTo>
                    <a:pt x="5123" y="100"/>
                    <a:pt x="5977" y="0"/>
                    <a:pt x="6429" y="401"/>
                  </a:cubicBezTo>
                  <a:cubicBezTo>
                    <a:pt x="21147" y="15119"/>
                    <a:pt x="21147" y="15119"/>
                    <a:pt x="21147" y="15119"/>
                  </a:cubicBezTo>
                  <a:cubicBezTo>
                    <a:pt x="21600" y="15572"/>
                    <a:pt x="21499" y="16426"/>
                    <a:pt x="20896" y="17028"/>
                  </a:cubicBezTo>
                  <a:lnTo>
                    <a:pt x="17079" y="20846"/>
                  </a:lnTo>
                  <a:close/>
                </a:path>
              </a:pathLst>
            </a:custGeom>
            <a:solidFill>
              <a:srgbClr val="81C688"/>
            </a:solidFill>
            <a:ln w="9525" cmpd="sng" cap="flat">
              <a:noFill/>
              <a:prstDash val="solid"/>
              <a:round/>
            </a:ln>
          </p:spPr>
          <p:txBody>
            <a:bodyPr rtlCol="0" anchor="ctr"/>
            <a:lstStyle/>
            <a:p>
              <a:pPr algn="ctr"/>
            </a:p>
          </p:txBody>
        </p:sp>
        <p:sp>
          <p:nvSpPr>
            <p:cNvPr id="212" name="曲线"/>
            <p:cNvSpPr>
              <a:spLocks/>
            </p:cNvSpPr>
            <p:nvPr/>
          </p:nvSpPr>
          <p:spPr>
            <a:xfrm rot="0">
              <a:off x="4439785" y="4951323"/>
              <a:ext cx="449517" cy="444835"/>
            </a:xfrm>
            <a:custGeom>
              <a:gdLst>
                <a:gd name="T1" fmla="*/ 0 w 21600"/>
                <a:gd name="T2" fmla="*/ 0 h 21600"/>
                <a:gd name="T3" fmla="*/ 21600 w 21600"/>
                <a:gd name="T4" fmla="*/ 21600 h 21600"/>
              </a:gdLst>
              <a:rect l="T1" t="T2" r="T3" b="T4"/>
              <a:pathLst>
                <a:path w="21600" h="21600">
                  <a:moveTo>
                    <a:pt x="2587" y="21600"/>
                  </a:moveTo>
                  <a:lnTo>
                    <a:pt x="0" y="18985"/>
                  </a:lnTo>
                  <a:lnTo>
                    <a:pt x="18899" y="0"/>
                  </a:lnTo>
                  <a:lnTo>
                    <a:pt x="21600" y="2501"/>
                  </a:lnTo>
                  <a:lnTo>
                    <a:pt x="2587" y="21600"/>
                  </a:lnTo>
                  <a:close/>
                </a:path>
              </a:pathLst>
            </a:custGeom>
            <a:solidFill>
              <a:schemeClr val="accent1"/>
            </a:solidFill>
            <a:ln w="9525" cmpd="sng" cap="flat">
              <a:noFill/>
              <a:prstDash val="solid"/>
              <a:round/>
            </a:ln>
          </p:spPr>
          <p:txBody>
            <a:bodyPr rtlCol="0" anchor="ctr"/>
            <a:lstStyle/>
            <a:p>
              <a:pPr algn="ctr"/>
            </a:p>
          </p:txBody>
        </p:sp>
        <p:sp>
          <p:nvSpPr>
            <p:cNvPr id="213" name="曲线"/>
            <p:cNvSpPr>
              <a:spLocks/>
            </p:cNvSpPr>
            <p:nvPr/>
          </p:nvSpPr>
          <p:spPr>
            <a:xfrm rot="0">
              <a:off x="5200687" y="5709885"/>
              <a:ext cx="444835" cy="447178"/>
            </a:xfrm>
            <a:custGeom>
              <a:gdLst>
                <a:gd name="T1" fmla="*/ 0 w 21600"/>
                <a:gd name="T2" fmla="*/ 0 h 21600"/>
                <a:gd name="T3" fmla="*/ 21600 w 21600"/>
                <a:gd name="T4" fmla="*/ 21600 h 21600"/>
              </a:gdLst>
              <a:rect l="T1" t="T2" r="T3" b="T4"/>
              <a:pathLst>
                <a:path w="21600" h="21600">
                  <a:moveTo>
                    <a:pt x="2614" y="21600"/>
                  </a:moveTo>
                  <a:lnTo>
                    <a:pt x="0" y="18885"/>
                  </a:lnTo>
                  <a:lnTo>
                    <a:pt x="19098" y="0"/>
                  </a:lnTo>
                  <a:lnTo>
                    <a:pt x="21600" y="2487"/>
                  </a:lnTo>
                  <a:lnTo>
                    <a:pt x="2614" y="21600"/>
                  </a:lnTo>
                  <a:close/>
                </a:path>
              </a:pathLst>
            </a:custGeom>
            <a:solidFill>
              <a:schemeClr val="accent1"/>
            </a:solidFill>
            <a:ln w="9525" cmpd="sng" cap="flat">
              <a:noFill/>
              <a:prstDash val="solid"/>
              <a:round/>
            </a:ln>
          </p:spPr>
          <p:txBody>
            <a:bodyPr rtlCol="0" anchor="ctr"/>
            <a:lstStyle/>
            <a:p>
              <a:pPr algn="ctr"/>
            </a:p>
          </p:txBody>
        </p:sp>
      </p:grpSp>
      <p:sp>
        <p:nvSpPr>
          <p:cNvPr id="215" name="矩形"/>
          <p:cNvSpPr>
            <a:spLocks/>
          </p:cNvSpPr>
          <p:nvPr/>
        </p:nvSpPr>
        <p:spPr>
          <a:xfrm rot="0">
            <a:off x="1686861" y="2664295"/>
            <a:ext cx="2020212" cy="132343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4000" b="1" i="0" u="none" strike="noStrike" kern="1200" cap="none" spc="60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rPr>
              <a:t>主要</a:t>
            </a:r>
            <a:endParaRPr lang="en-US" altLang="zh-CN" sz="4000" b="1" i="0" u="none" strike="noStrike" kern="1200" cap="none" spc="60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endParaRPr>
          </a:p>
          <a:p>
            <a:pPr marL="0" indent="0" algn="ctr">
              <a:lnSpc>
                <a:spcPct val="100000"/>
              </a:lnSpc>
              <a:spcBef>
                <a:spcPts val="0"/>
              </a:spcBef>
              <a:spcAft>
                <a:spcPts val="0"/>
              </a:spcAft>
              <a:buNone/>
            </a:pPr>
            <a:r>
              <a:rPr lang="zh-CN" altLang="en-US" sz="4000" b="1" i="0" u="none" strike="noStrike" kern="1200" cap="none" spc="60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rPr>
              <a:t>特点</a:t>
            </a:r>
            <a:endParaRPr lang="zh-CN" altLang="en-US" sz="4000" b="1" i="0" u="none" strike="noStrike" kern="1200" cap="none" spc="60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endParaRPr>
          </a:p>
        </p:txBody>
      </p:sp>
      <p:sp>
        <p:nvSpPr>
          <p:cNvPr id="216" name="矩形"/>
          <p:cNvSpPr>
            <a:spLocks/>
          </p:cNvSpPr>
          <p:nvPr/>
        </p:nvSpPr>
        <p:spPr>
          <a:xfrm rot="0">
            <a:off x="4913856" y="2967580"/>
            <a:ext cx="4019048" cy="446276"/>
          </a:xfrm>
          <a:prstGeom prst="rect"/>
          <a:noFill/>
          <a:ln w="9525" cmpd="sng" cap="flat">
            <a:noFill/>
            <a:prstDash val="solid"/>
            <a:round/>
          </a:ln>
        </p:spPr>
        <p:txBody>
          <a:bodyPr vert="horz" wrap="non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300" b="1" i="0" u="none" strike="noStrike" kern="1200" cap="none" spc="0" baseline="0">
                <a:solidFill>
                  <a:schemeClr val="bg1"/>
                </a:solidFill>
                <a:latin typeface="微软雅黑" pitchFamily="0" charset="0"/>
                <a:ea typeface="微软雅黑" pitchFamily="0" charset="0"/>
                <a:cs typeface="Arial" pitchFamily="0" charset="0"/>
              </a:rPr>
              <a:t>（二）新安法修改的总体思路</a:t>
            </a:r>
            <a:endParaRPr lang="zh-CN" altLang="en-US" sz="2300" b="1"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217" name="矩形"/>
          <p:cNvSpPr>
            <a:spLocks/>
          </p:cNvSpPr>
          <p:nvPr/>
        </p:nvSpPr>
        <p:spPr>
          <a:xfrm rot="0">
            <a:off x="4842418" y="3959997"/>
            <a:ext cx="4019049" cy="446276"/>
          </a:xfrm>
          <a:prstGeom prst="rect"/>
          <a:noFill/>
          <a:ln w="9525" cmpd="sng" cap="flat">
            <a:noFill/>
            <a:prstDash val="solid"/>
            <a:round/>
          </a:ln>
        </p:spPr>
        <p:txBody>
          <a:bodyPr vert="horz" wrap="non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300" b="1" i="0" u="none" strike="noStrike" kern="1200" cap="none" spc="0" baseline="0">
                <a:solidFill>
                  <a:schemeClr val="bg1"/>
                </a:solidFill>
                <a:latin typeface="微软雅黑" pitchFamily="0" charset="0"/>
                <a:ea typeface="微软雅黑" pitchFamily="0" charset="0"/>
                <a:cs typeface="Arial" pitchFamily="0" charset="0"/>
              </a:rPr>
              <a:t>（三）新安法修改的主要变化</a:t>
            </a:r>
            <a:endParaRPr lang="zh-CN" altLang="en-US" sz="2300" b="1"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218" name="矩形"/>
          <p:cNvSpPr>
            <a:spLocks/>
          </p:cNvSpPr>
          <p:nvPr/>
        </p:nvSpPr>
        <p:spPr>
          <a:xfrm rot="0">
            <a:off x="4913856" y="1974032"/>
            <a:ext cx="3724095" cy="446275"/>
          </a:xfrm>
          <a:prstGeom prst="rect"/>
          <a:noFill/>
          <a:ln w="9525" cmpd="sng" cap="flat">
            <a:noFill/>
            <a:prstDash val="solid"/>
            <a:round/>
          </a:ln>
        </p:spPr>
        <p:txBody>
          <a:bodyPr vert="horz" wrap="non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300" b="1" i="0" u="none" strike="noStrike" kern="1200" cap="none" spc="0" baseline="0">
                <a:solidFill>
                  <a:schemeClr val="bg1"/>
                </a:solidFill>
                <a:latin typeface="微软雅黑" pitchFamily="0" charset="0"/>
                <a:ea typeface="微软雅黑" pitchFamily="0" charset="0"/>
                <a:cs typeface="Arial" pitchFamily="0" charset="0"/>
              </a:rPr>
              <a:t>（一）新安法修改的必要性</a:t>
            </a:r>
            <a:endParaRPr lang="zh-CN" altLang="en-US" sz="2300" b="1"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219" name="矩形"/>
          <p:cNvSpPr>
            <a:spLocks/>
          </p:cNvSpPr>
          <p:nvPr/>
        </p:nvSpPr>
        <p:spPr>
          <a:xfrm rot="0">
            <a:off x="9826164" y="6139545"/>
            <a:ext cx="2278742" cy="306705"/>
          </a:xfrm>
          <a:prstGeom prst="rect"/>
          <a:noFill/>
          <a:ln w="9525" cmpd="sng" cap="flat">
            <a:noFill/>
            <a:prstDash val="solid"/>
            <a:miter/>
          </a:ln>
        </p:spPr>
        <p:txBody>
          <a:bodyPr rtlCol="0" anchor="ctr"/>
          <a:lstStyle/>
          <a:p>
            <a:pPr algn="ctr"/>
          </a:p>
        </p:txBody>
      </p:sp>
    </p:spTree>
    <p:extLst>
      <p:ext uri="{BB962C8B-B14F-4D97-AF65-F5344CB8AC3E}">
        <p14:creationId xmlns:p14="http://schemas.microsoft.com/office/powerpoint/2010/main" val="300510970"/>
      </p:ext>
    </p:extLst>
  </p:cSld>
  <p:clrMapOvr>
    <a:masterClrMapping/>
  </p:clrMapOvr>
  <p:transition spd="med" advClick="0" advTm="0">
    <p:fade/>
  </p:transition>
</p:sld>
</file>

<file path=ppt/slides/slide1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20"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a:t>
            </a:r>
            <a:r>
              <a:rPr lang="zh-CN" altLang="en-US"/>
              <a:t>、新安法修改的主要特点</a:t>
            </a:r>
            <a:endParaRPr lang="zh-CN" altLang="en-US"/>
          </a:p>
        </p:txBody>
      </p:sp>
      <p:grpSp>
        <p:nvGrpSpPr>
          <p:cNvPr id="232" name="组合"/>
          <p:cNvGrpSpPr>
            <a:grpSpLocks/>
          </p:cNvGrpSpPr>
          <p:nvPr/>
        </p:nvGrpSpPr>
        <p:grpSpPr>
          <a:xfrm>
            <a:off x="1594735" y="1251697"/>
            <a:ext cx="8961326" cy="4727845"/>
            <a:chOff x="1594735" y="1251697"/>
            <a:chExt cx="8961326" cy="4727845"/>
          </a:xfrm>
        </p:grpSpPr>
        <p:sp>
          <p:nvSpPr>
            <p:cNvPr id="221" name="圆角矩形"/>
            <p:cNvSpPr>
              <a:spLocks/>
            </p:cNvSpPr>
            <p:nvPr/>
          </p:nvSpPr>
          <p:spPr>
            <a:xfrm rot="0">
              <a:off x="1594735" y="1309752"/>
              <a:ext cx="5158585" cy="735368"/>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222" name="矩形"/>
            <p:cNvSpPr>
              <a:spLocks/>
            </p:cNvSpPr>
            <p:nvPr/>
          </p:nvSpPr>
          <p:spPr>
            <a:xfrm rot="0">
              <a:off x="2668772" y="1251697"/>
              <a:ext cx="5829662" cy="838874"/>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（一）修改的必要性</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223" name="曲线"/>
            <p:cNvSpPr>
              <a:spLocks/>
            </p:cNvSpPr>
            <p:nvPr/>
          </p:nvSpPr>
          <p:spPr>
            <a:xfrm rot="0">
              <a:off x="2177702" y="2032515"/>
              <a:ext cx="582965" cy="856169"/>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224" name="圆角矩形"/>
            <p:cNvSpPr>
              <a:spLocks/>
            </p:cNvSpPr>
            <p:nvPr/>
          </p:nvSpPr>
          <p:spPr>
            <a:xfrm rot="0">
              <a:off x="2760668" y="2530004"/>
              <a:ext cx="7374483" cy="731154"/>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sp>
          <p:nvSpPr>
            <p:cNvPr id="225" name="矩形"/>
            <p:cNvSpPr>
              <a:spLocks/>
            </p:cNvSpPr>
            <p:nvPr/>
          </p:nvSpPr>
          <p:spPr>
            <a:xfrm rot="0">
              <a:off x="2949350" y="2406713"/>
              <a:ext cx="7374481" cy="1141559"/>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en-US" altLang="zh-CN" sz="2100" b="1"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1</a:t>
              </a:r>
              <a:r>
                <a:rPr lang="zh-CN" altLang="en-US" sz="2100" b="1"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、安全生产工作的极端重要性</a:t>
              </a:r>
              <a:endParaRPr lang="zh-CN" altLang="en-US" sz="21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endParaRPr>
            </a:p>
          </p:txBody>
        </p:sp>
        <p:sp>
          <p:nvSpPr>
            <p:cNvPr id="226" name="曲线"/>
            <p:cNvSpPr>
              <a:spLocks/>
            </p:cNvSpPr>
            <p:nvPr/>
          </p:nvSpPr>
          <p:spPr>
            <a:xfrm rot="0">
              <a:off x="2177702" y="1843832"/>
              <a:ext cx="582965" cy="2283119"/>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227" name="圆角矩形"/>
            <p:cNvSpPr>
              <a:spLocks/>
            </p:cNvSpPr>
            <p:nvPr/>
          </p:nvSpPr>
          <p:spPr>
            <a:xfrm rot="0">
              <a:off x="2760668" y="3744790"/>
              <a:ext cx="7374483" cy="769158"/>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sp>
          <p:nvSpPr>
            <p:cNvPr id="228" name="矩形"/>
            <p:cNvSpPr>
              <a:spLocks/>
            </p:cNvSpPr>
            <p:nvPr/>
          </p:nvSpPr>
          <p:spPr>
            <a:xfrm rot="0">
              <a:off x="2920322" y="3586923"/>
              <a:ext cx="6754544" cy="1141559"/>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en-US" altLang="zh-CN" sz="2100" b="1"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2</a:t>
              </a:r>
              <a:r>
                <a:rPr lang="zh-CN" altLang="en-US" sz="2100" b="1"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、安全生产工作亟需进一步加强</a:t>
              </a:r>
              <a:endParaRPr lang="zh-CN" altLang="en-US" sz="21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endParaRPr>
            </a:p>
          </p:txBody>
        </p:sp>
        <p:sp>
          <p:nvSpPr>
            <p:cNvPr id="229" name="曲线"/>
            <p:cNvSpPr>
              <a:spLocks/>
            </p:cNvSpPr>
            <p:nvPr/>
          </p:nvSpPr>
          <p:spPr>
            <a:xfrm rot="0">
              <a:off x="2177702" y="1626122"/>
              <a:ext cx="582965" cy="3710069"/>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230" name="圆角矩形"/>
            <p:cNvSpPr>
              <a:spLocks/>
            </p:cNvSpPr>
            <p:nvPr/>
          </p:nvSpPr>
          <p:spPr>
            <a:xfrm rot="0">
              <a:off x="2760668" y="4983121"/>
              <a:ext cx="7374483" cy="764543"/>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sp>
          <p:nvSpPr>
            <p:cNvPr id="231" name="矩形"/>
            <p:cNvSpPr>
              <a:spLocks/>
            </p:cNvSpPr>
            <p:nvPr/>
          </p:nvSpPr>
          <p:spPr>
            <a:xfrm rot="0">
              <a:off x="2920321" y="4837982"/>
              <a:ext cx="7635739" cy="1141560"/>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en-US" altLang="zh-CN" sz="2100" b="1"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3</a:t>
              </a:r>
              <a:r>
                <a:rPr lang="zh-CN" altLang="en-US" sz="2100" b="1"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、党中央、国务院对安全生产工作提出了新的更高的要求</a:t>
              </a:r>
              <a:endParaRPr lang="zh-CN" altLang="en-US" sz="21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endParaRPr>
            </a:p>
          </p:txBody>
        </p:sp>
      </p:grpSp>
    </p:spTree>
    <p:extLst>
      <p:ext uri="{BB962C8B-B14F-4D97-AF65-F5344CB8AC3E}">
        <p14:creationId xmlns:p14="http://schemas.microsoft.com/office/powerpoint/2010/main" val="410868858"/>
      </p:ext>
    </p:extLst>
  </p:cSld>
  <p:clrMapOvr>
    <a:masterClrMapping/>
  </p:clrMapOvr>
  <p:transition spd="med" advClick="0" advTm="0">
    <p:fade/>
  </p:transition>
</p:sld>
</file>

<file path=ppt/slides/slide16.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3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a:t>
            </a:r>
            <a:r>
              <a:rPr lang="zh-CN" altLang="en-US"/>
              <a:t>、新安法修改的主要特点</a:t>
            </a:r>
            <a:endParaRPr lang="zh-CN" altLang="en-US"/>
          </a:p>
        </p:txBody>
      </p:sp>
      <p:sp>
        <p:nvSpPr>
          <p:cNvPr id="234" name="圆角矩形"/>
          <p:cNvSpPr>
            <a:spLocks/>
          </p:cNvSpPr>
          <p:nvPr/>
        </p:nvSpPr>
        <p:spPr>
          <a:xfrm rot="0">
            <a:off x="1594735" y="1309752"/>
            <a:ext cx="5158585" cy="735369"/>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235" name="矩形"/>
          <p:cNvSpPr>
            <a:spLocks/>
          </p:cNvSpPr>
          <p:nvPr/>
        </p:nvSpPr>
        <p:spPr>
          <a:xfrm rot="0">
            <a:off x="2668772" y="1251697"/>
            <a:ext cx="5829661" cy="838874"/>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（一）修改的必要性</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236" name="矩形"/>
          <p:cNvSpPr>
            <a:spLocks/>
          </p:cNvSpPr>
          <p:nvPr/>
        </p:nvSpPr>
        <p:spPr>
          <a:xfrm rot="0">
            <a:off x="5381378" y="6346825"/>
            <a:ext cx="3192462" cy="479425"/>
          </a:xfrm>
          <a:prstGeom prst="rect"/>
          <a:noFill/>
          <a:ln w="9525" cmpd="sng" cap="flat">
            <a:noFill/>
            <a:prstDash val="solid"/>
            <a:round/>
          </a:ln>
        </p:spPr>
        <p:txBody>
          <a:bodyPr vert="horz" wrap="square" lIns="98663" tIns="49331" rIns="98663" bIns="49331" anchor="t" anchorCtr="0">
            <a:prstTxWarp prst="textNoShape"/>
          </a:bodyPr>
          <a:lstStyle/>
          <a:p>
            <a:pPr marL="0" indent="0" algn="ctr" eaLnBrk="1" latinLnBrk="0" hangingPunct="1">
              <a:lnSpc>
                <a:spcPct val="100000"/>
              </a:lnSpc>
              <a:spcBef>
                <a:spcPts val="0"/>
              </a:spcBef>
              <a:spcAft>
                <a:spcPts val="0"/>
              </a:spcAft>
              <a:buNone/>
            </a:pPr>
            <a:fld id="{CAD2D6BD-DE1B-4B5F-8B41-2702339687B9}" type="slidenum">
              <a:rPr lang="en-US" altLang="zh-CN" sz="1500" b="0" i="0" u="none" strike="noStrike" kern="1200" cap="none" spc="0" baseline="0">
                <a:solidFill>
                  <a:schemeClr val="bg1"/>
                </a:solidFill>
                <a:latin typeface="Times New Roman" pitchFamily="0" charset="0"/>
                <a:ea typeface="宋体" pitchFamily="0" charset="0"/>
                <a:cs typeface="Arial" pitchFamily="0" charset="0"/>
                <a:sym typeface="Verdana" pitchFamily="34" charset="0"/>
              </a:rPr>
              <a:t>16</a:t>
            </a:fld>
            <a:endParaRPr lang="zh-CN" altLang="en-US" sz="1500" b="0" i="0" u="none" strike="noStrike" kern="1200" cap="none" spc="0" baseline="0">
              <a:solidFill>
                <a:schemeClr val="bg1"/>
              </a:solidFill>
              <a:latin typeface="Times New Roman" pitchFamily="0" charset="0"/>
              <a:ea typeface="宋体" pitchFamily="0" charset="0"/>
              <a:cs typeface="Arial" pitchFamily="0" charset="0"/>
              <a:sym typeface="Verdana" pitchFamily="34" charset="0"/>
            </a:endParaRPr>
          </a:p>
        </p:txBody>
      </p:sp>
      <p:sp>
        <p:nvSpPr>
          <p:cNvPr id="237" name="矩形"/>
          <p:cNvSpPr>
            <a:spLocks/>
          </p:cNvSpPr>
          <p:nvPr/>
        </p:nvSpPr>
        <p:spPr>
          <a:xfrm rot="0">
            <a:off x="2543617" y="2481945"/>
            <a:ext cx="1368425" cy="3839936"/>
          </a:xfrm>
          <a:prstGeom prst="rect"/>
          <a:solidFill>
            <a:schemeClr val="accent2"/>
          </a:solidFill>
          <a:ln w="38100" cmpd="sng" cap="flat">
            <a:noFill/>
            <a:prstDash val="solid"/>
            <a:miter/>
          </a:ln>
        </p:spPr>
        <p:txBody>
          <a:bodyPr vert="horz" wrap="square" lIns="98663" tIns="49331" rIns="98663" bIns="49331" anchor="t" anchorCtr="0">
            <a:prstTxWarp prst="textNoShape"/>
          </a:bodyPr>
          <a:lstStyle/>
          <a:p>
            <a:pPr marL="0" indent="0" algn="l" eaLnBrk="1" latinLnBrk="0" hangingPunct="1">
              <a:lnSpc>
                <a:spcPct val="90000"/>
              </a:lnSpc>
              <a:spcBef>
                <a:spcPts val="1000"/>
              </a:spcBef>
              <a:spcAft>
                <a:spcPts val="0"/>
              </a:spcAft>
              <a:buNone/>
            </a:pPr>
            <a:endParaRPr lang="en-US" altLang="zh-CN" sz="40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90000"/>
              </a:lnSpc>
              <a:spcBef>
                <a:spcPts val="1000"/>
              </a:spcBef>
              <a:spcAft>
                <a:spcPts val="0"/>
              </a:spcAft>
              <a:buNone/>
            </a:pPr>
            <a:endParaRPr lang="en-US" altLang="zh-CN" sz="24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90000"/>
              </a:lnSpc>
              <a:spcBef>
                <a:spcPts val="1000"/>
              </a:spcBef>
              <a:spcAft>
                <a:spcPts val="0"/>
              </a:spcAft>
              <a:buNone/>
            </a:pPr>
            <a:endParaRPr lang="en-US" altLang="zh-CN" sz="24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安全生产工作的极端重要性</a:t>
            </a:r>
            <a:endParaRPr lang="zh-CN" altLang="en-US" sz="1400" b="1" i="0" u="none" strike="noStrike" kern="1200" cap="none" spc="0" baseline="0">
              <a:solidFill>
                <a:schemeClr val="tx1"/>
              </a:solidFill>
              <a:latin typeface="Arial" pitchFamily="0" charset="0"/>
              <a:ea typeface="宋体" pitchFamily="0" charset="0"/>
              <a:cs typeface="Arial" pitchFamily="0" charset="0"/>
            </a:endParaRPr>
          </a:p>
        </p:txBody>
      </p:sp>
      <p:sp>
        <p:nvSpPr>
          <p:cNvPr id="238" name="矩形"/>
          <p:cNvSpPr>
            <a:spLocks/>
          </p:cNvSpPr>
          <p:nvPr/>
        </p:nvSpPr>
        <p:spPr>
          <a:xfrm rot="0">
            <a:off x="7491177" y="3499758"/>
            <a:ext cx="1604963" cy="457200"/>
          </a:xfrm>
          <a:prstGeom prst="rect"/>
          <a:noFill/>
          <a:ln w="9525" cmpd="sng" cap="flat">
            <a:noFill/>
            <a:prstDash val="solid"/>
            <a:round/>
          </a:ln>
        </p:spPr>
        <p:txBody>
          <a:bodyPr rtlCol="0" anchor="ctr"/>
          <a:lstStyle/>
          <a:p>
            <a:pPr algn="ctr"/>
          </a:p>
        </p:txBody>
      </p:sp>
      <p:sp>
        <p:nvSpPr>
          <p:cNvPr id="239" name="矩形"/>
          <p:cNvSpPr>
            <a:spLocks/>
          </p:cNvSpPr>
          <p:nvPr/>
        </p:nvSpPr>
        <p:spPr>
          <a:xfrm rot="0">
            <a:off x="7037867" y="2481945"/>
            <a:ext cx="3733918" cy="3839936"/>
          </a:xfrm>
          <a:prstGeom prst="rect"/>
          <a:solidFill>
            <a:schemeClr val="accent2"/>
          </a:solidFill>
          <a:ln w="9525" cmpd="sng" cap="flat">
            <a:noFill/>
            <a:prstDash val="solid"/>
            <a:round/>
          </a:ln>
        </p:spPr>
        <p:txBody>
          <a:bodyPr vert="horz" wrap="square" lIns="91440" tIns="45720" rIns="91440" bIns="45720" anchor="ctr" anchorCtr="0">
            <a:prstTxWarp prst="textNoShape"/>
          </a:bodyPr>
          <a:lstStyle/>
          <a:p>
            <a:pPr marL="0" indent="0" algn="ctr" eaLnBrk="1" latinLnBrk="0" hangingPunct="1">
              <a:lnSpc>
                <a:spcPct val="200000"/>
              </a:lnSpc>
              <a:spcBef>
                <a:spcPts val="0"/>
              </a:spcBef>
              <a:spcAft>
                <a:spcPts val="0"/>
              </a:spcAft>
              <a:buNone/>
            </a:pP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重大的</a:t>
            </a:r>
            <a:r>
              <a:rPr lang="zh-CN" altLang="en-US" sz="2600" b="1" i="0" u="none" strike="noStrike" kern="1200" cap="none" spc="0" baseline="0">
                <a:solidFill>
                  <a:srgbClr val="FF9900"/>
                </a:solidFill>
                <a:latin typeface="微软雅黑" pitchFamily="0" charset="0"/>
                <a:ea typeface="微软雅黑" pitchFamily="0" charset="0"/>
                <a:cs typeface="Arial" pitchFamily="0" charset="0"/>
                <a:sym typeface="微软雅黑" pitchFamily="0" charset="0"/>
              </a:rPr>
              <a:t>政治</a:t>
            </a: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问题</a:t>
            </a:r>
            <a:b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b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现实的</a:t>
            </a:r>
            <a:r>
              <a:rPr lang="zh-CN" altLang="en-US" sz="2600" b="1" i="0" u="none" strike="noStrike" kern="1200" cap="none" spc="0" baseline="0">
                <a:solidFill>
                  <a:srgbClr val="FF9900"/>
                </a:solidFill>
                <a:latin typeface="微软雅黑" pitchFamily="0" charset="0"/>
                <a:ea typeface="微软雅黑" pitchFamily="0" charset="0"/>
                <a:cs typeface="Arial" pitchFamily="0" charset="0"/>
                <a:sym typeface="微软雅黑" pitchFamily="0" charset="0"/>
              </a:rPr>
              <a:t>发展</a:t>
            </a: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问题</a:t>
            </a:r>
            <a:b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b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基本的</a:t>
            </a:r>
            <a:r>
              <a:rPr lang="zh-CN" altLang="en-US" sz="2600" b="1" i="0" u="none" strike="noStrike" kern="1200" cap="none" spc="0" baseline="0">
                <a:solidFill>
                  <a:srgbClr val="FF9900"/>
                </a:solidFill>
                <a:latin typeface="微软雅黑" pitchFamily="0" charset="0"/>
                <a:ea typeface="微软雅黑" pitchFamily="0" charset="0"/>
                <a:cs typeface="Arial" pitchFamily="0" charset="0"/>
                <a:sym typeface="微软雅黑" pitchFamily="0" charset="0"/>
              </a:rPr>
              <a:t>民生</a:t>
            </a: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问题</a:t>
            </a:r>
            <a:b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b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重要的</a:t>
            </a:r>
            <a:r>
              <a:rPr lang="zh-CN" altLang="en-US" sz="2600" b="1" i="0" u="none" strike="noStrike" kern="1200" cap="none" spc="0" baseline="0">
                <a:solidFill>
                  <a:srgbClr val="FF9900"/>
                </a:solidFill>
                <a:latin typeface="微软雅黑" pitchFamily="0" charset="0"/>
                <a:ea typeface="微软雅黑" pitchFamily="0" charset="0"/>
                <a:cs typeface="Arial" pitchFamily="0" charset="0"/>
                <a:sym typeface="微软雅黑" pitchFamily="0" charset="0"/>
              </a:rPr>
              <a:t>稳定</a:t>
            </a: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问题</a:t>
            </a:r>
            <a:endPar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p:txBody>
      </p:sp>
      <p:grpSp>
        <p:nvGrpSpPr>
          <p:cNvPr id="244" name="组合"/>
          <p:cNvGrpSpPr>
            <a:grpSpLocks/>
          </p:cNvGrpSpPr>
          <p:nvPr/>
        </p:nvGrpSpPr>
        <p:grpSpPr>
          <a:xfrm>
            <a:off x="5055483" y="3194067"/>
            <a:ext cx="1008062" cy="2614210"/>
            <a:chOff x="5055483" y="3194067"/>
            <a:chExt cx="1008062" cy="2614210"/>
          </a:xfrm>
        </p:grpSpPr>
        <p:sp>
          <p:nvSpPr>
            <p:cNvPr id="240" name="曲线"/>
            <p:cNvSpPr>
              <a:spLocks/>
            </p:cNvSpPr>
            <p:nvPr/>
          </p:nvSpPr>
          <p:spPr>
            <a:xfrm rot="0">
              <a:off x="5055483" y="3194067"/>
              <a:ext cx="1008062" cy="358850"/>
            </a:xfrm>
            <a:custGeom>
              <a:gdLst>
                <a:gd name="T1" fmla="*/ 0 w 21600"/>
                <a:gd name="T2" fmla="*/ 0 h 21600"/>
                <a:gd name="T3" fmla="*/ 21600 w 21600"/>
                <a:gd name="T4" fmla="*/ 21600 h 21600"/>
              </a:gdLst>
              <a:rect l="T1" t="T2" r="T3" b="T4"/>
              <a:pathLst>
                <a:path w="21600" h="21600">
                  <a:moveTo>
                    <a:pt x="16200" y="0"/>
                  </a:moveTo>
                  <a:lnTo>
                    <a:pt x="16200" y="5399"/>
                  </a:lnTo>
                  <a:lnTo>
                    <a:pt x="3375" y="5399"/>
                  </a:lnTo>
                  <a:lnTo>
                    <a:pt x="3375" y="16200"/>
                  </a:lnTo>
                  <a:lnTo>
                    <a:pt x="16200" y="16200"/>
                  </a:lnTo>
                  <a:lnTo>
                    <a:pt x="16200" y="21600"/>
                  </a:lnTo>
                  <a:lnTo>
                    <a:pt x="21600" y="10800"/>
                  </a:lnTo>
                  <a:lnTo>
                    <a:pt x="16200" y="0"/>
                  </a:lnTo>
                  <a:lnTo>
                    <a:pt x="16200" y="0"/>
                  </a:lnTo>
                  <a:close/>
                  <a:moveTo>
                    <a:pt x="1350" y="5399"/>
                  </a:moveTo>
                  <a:lnTo>
                    <a:pt x="1350" y="16200"/>
                  </a:lnTo>
                  <a:lnTo>
                    <a:pt x="2700" y="16200"/>
                  </a:lnTo>
                  <a:lnTo>
                    <a:pt x="2700" y="5399"/>
                  </a:lnTo>
                  <a:lnTo>
                    <a:pt x="1350" y="5399"/>
                  </a:lnTo>
                  <a:lnTo>
                    <a:pt x="1350" y="5399"/>
                  </a:lnTo>
                  <a:close/>
                  <a:moveTo>
                    <a:pt x="0" y="5399"/>
                  </a:moveTo>
                  <a:lnTo>
                    <a:pt x="0" y="16200"/>
                  </a:lnTo>
                  <a:lnTo>
                    <a:pt x="675" y="16200"/>
                  </a:lnTo>
                  <a:lnTo>
                    <a:pt x="675" y="5399"/>
                  </a:lnTo>
                  <a:lnTo>
                    <a:pt x="0" y="5399"/>
                  </a:lnTo>
                  <a:close/>
                </a:path>
              </a:pathLst>
            </a:custGeom>
            <a:solidFill>
              <a:srgbClr val="C10109"/>
            </a:solidFill>
            <a:ln w="9525" cmpd="sng" cap="flat">
              <a:noFill/>
              <a:prstDash val="solid"/>
              <a:round/>
            </a:ln>
          </p:spPr>
          <p:txBody>
            <a:bodyPr rtlCol="0" anchor="ctr"/>
            <a:lstStyle/>
            <a:p>
              <a:pPr algn="ctr"/>
            </a:p>
          </p:txBody>
        </p:sp>
        <p:sp>
          <p:nvSpPr>
            <p:cNvPr id="241" name="曲线"/>
            <p:cNvSpPr>
              <a:spLocks/>
            </p:cNvSpPr>
            <p:nvPr/>
          </p:nvSpPr>
          <p:spPr>
            <a:xfrm rot="0">
              <a:off x="5055483" y="3925106"/>
              <a:ext cx="1008062" cy="358850"/>
            </a:xfrm>
            <a:custGeom>
              <a:gdLst>
                <a:gd name="T1" fmla="*/ 0 w 21600"/>
                <a:gd name="T2" fmla="*/ 0 h 21600"/>
                <a:gd name="T3" fmla="*/ 21600 w 21600"/>
                <a:gd name="T4" fmla="*/ 21600 h 21600"/>
              </a:gdLst>
              <a:rect l="T1" t="T2" r="T3" b="T4"/>
              <a:pathLst>
                <a:path w="21600" h="21600">
                  <a:moveTo>
                    <a:pt x="16200" y="0"/>
                  </a:moveTo>
                  <a:lnTo>
                    <a:pt x="16200" y="5400"/>
                  </a:lnTo>
                  <a:lnTo>
                    <a:pt x="3375" y="5400"/>
                  </a:lnTo>
                  <a:lnTo>
                    <a:pt x="3375" y="16199"/>
                  </a:lnTo>
                  <a:lnTo>
                    <a:pt x="16200" y="16199"/>
                  </a:lnTo>
                  <a:lnTo>
                    <a:pt x="16200" y="21600"/>
                  </a:lnTo>
                  <a:lnTo>
                    <a:pt x="21600" y="10800"/>
                  </a:lnTo>
                  <a:lnTo>
                    <a:pt x="16200" y="0"/>
                  </a:lnTo>
                  <a:lnTo>
                    <a:pt x="16200" y="0"/>
                  </a:lnTo>
                  <a:close/>
                  <a:moveTo>
                    <a:pt x="1350" y="5400"/>
                  </a:moveTo>
                  <a:lnTo>
                    <a:pt x="1350" y="16199"/>
                  </a:lnTo>
                  <a:lnTo>
                    <a:pt x="2700" y="16199"/>
                  </a:lnTo>
                  <a:lnTo>
                    <a:pt x="2700" y="5400"/>
                  </a:lnTo>
                  <a:lnTo>
                    <a:pt x="1350" y="5400"/>
                  </a:lnTo>
                  <a:lnTo>
                    <a:pt x="1350" y="5400"/>
                  </a:lnTo>
                  <a:close/>
                  <a:moveTo>
                    <a:pt x="0" y="5400"/>
                  </a:moveTo>
                  <a:lnTo>
                    <a:pt x="0" y="16199"/>
                  </a:lnTo>
                  <a:lnTo>
                    <a:pt x="675" y="16199"/>
                  </a:lnTo>
                  <a:lnTo>
                    <a:pt x="675" y="5400"/>
                  </a:lnTo>
                  <a:lnTo>
                    <a:pt x="0" y="5400"/>
                  </a:lnTo>
                  <a:close/>
                </a:path>
              </a:pathLst>
            </a:custGeom>
            <a:solidFill>
              <a:srgbClr val="C10109"/>
            </a:solidFill>
            <a:ln w="9525" cmpd="sng" cap="flat">
              <a:noFill/>
              <a:prstDash val="solid"/>
              <a:round/>
            </a:ln>
          </p:spPr>
          <p:txBody>
            <a:bodyPr rtlCol="0" anchor="ctr"/>
            <a:lstStyle/>
            <a:p>
              <a:pPr algn="ctr"/>
            </a:p>
          </p:txBody>
        </p:sp>
        <p:sp>
          <p:nvSpPr>
            <p:cNvPr id="242" name="曲线"/>
            <p:cNvSpPr>
              <a:spLocks/>
            </p:cNvSpPr>
            <p:nvPr/>
          </p:nvSpPr>
          <p:spPr>
            <a:xfrm rot="0">
              <a:off x="5055483" y="4687902"/>
              <a:ext cx="1008062" cy="358850"/>
            </a:xfrm>
            <a:custGeom>
              <a:gdLst>
                <a:gd name="T1" fmla="*/ 0 w 21600"/>
                <a:gd name="T2" fmla="*/ 0 h 21600"/>
                <a:gd name="T3" fmla="*/ 21600 w 21600"/>
                <a:gd name="T4" fmla="*/ 21600 h 21600"/>
              </a:gdLst>
              <a:rect l="T1" t="T2" r="T3" b="T4"/>
              <a:pathLst>
                <a:path w="21600" h="21600">
                  <a:moveTo>
                    <a:pt x="16200" y="0"/>
                  </a:moveTo>
                  <a:lnTo>
                    <a:pt x="16200" y="5400"/>
                  </a:lnTo>
                  <a:lnTo>
                    <a:pt x="3375" y="5400"/>
                  </a:lnTo>
                  <a:lnTo>
                    <a:pt x="3375" y="16200"/>
                  </a:lnTo>
                  <a:lnTo>
                    <a:pt x="16200" y="16200"/>
                  </a:lnTo>
                  <a:lnTo>
                    <a:pt x="16200" y="21600"/>
                  </a:lnTo>
                  <a:lnTo>
                    <a:pt x="21600" y="10800"/>
                  </a:lnTo>
                  <a:lnTo>
                    <a:pt x="16200" y="0"/>
                  </a:lnTo>
                  <a:lnTo>
                    <a:pt x="16200" y="0"/>
                  </a:lnTo>
                  <a:close/>
                  <a:moveTo>
                    <a:pt x="1350" y="5400"/>
                  </a:moveTo>
                  <a:lnTo>
                    <a:pt x="1350" y="16200"/>
                  </a:lnTo>
                  <a:lnTo>
                    <a:pt x="2700" y="16200"/>
                  </a:lnTo>
                  <a:lnTo>
                    <a:pt x="2700" y="5400"/>
                  </a:lnTo>
                  <a:lnTo>
                    <a:pt x="1350" y="5400"/>
                  </a:lnTo>
                  <a:lnTo>
                    <a:pt x="1350" y="5400"/>
                  </a:lnTo>
                  <a:close/>
                  <a:moveTo>
                    <a:pt x="0" y="5400"/>
                  </a:moveTo>
                  <a:lnTo>
                    <a:pt x="0" y="16200"/>
                  </a:lnTo>
                  <a:lnTo>
                    <a:pt x="675" y="16200"/>
                  </a:lnTo>
                  <a:lnTo>
                    <a:pt x="675" y="5400"/>
                  </a:lnTo>
                  <a:lnTo>
                    <a:pt x="0" y="5400"/>
                  </a:lnTo>
                  <a:close/>
                </a:path>
              </a:pathLst>
            </a:custGeom>
            <a:solidFill>
              <a:srgbClr val="C10109"/>
            </a:solidFill>
            <a:ln w="9525" cmpd="sng" cap="flat">
              <a:noFill/>
              <a:prstDash val="solid"/>
              <a:round/>
            </a:ln>
          </p:spPr>
          <p:txBody>
            <a:bodyPr rtlCol="0" anchor="ctr"/>
            <a:lstStyle/>
            <a:p>
              <a:pPr algn="ctr"/>
            </a:p>
          </p:txBody>
        </p:sp>
        <p:sp>
          <p:nvSpPr>
            <p:cNvPr id="243" name="曲线"/>
            <p:cNvSpPr>
              <a:spLocks/>
            </p:cNvSpPr>
            <p:nvPr/>
          </p:nvSpPr>
          <p:spPr>
            <a:xfrm rot="0">
              <a:off x="5055483" y="5449427"/>
              <a:ext cx="1008062" cy="358850"/>
            </a:xfrm>
            <a:custGeom>
              <a:gdLst>
                <a:gd name="T1" fmla="*/ 0 w 21600"/>
                <a:gd name="T2" fmla="*/ 0 h 21600"/>
                <a:gd name="T3" fmla="*/ 21600 w 21600"/>
                <a:gd name="T4" fmla="*/ 21600 h 21600"/>
              </a:gdLst>
              <a:rect l="T1" t="T2" r="T3" b="T4"/>
              <a:pathLst>
                <a:path w="21600" h="21600">
                  <a:moveTo>
                    <a:pt x="16200" y="0"/>
                  </a:moveTo>
                  <a:lnTo>
                    <a:pt x="16200" y="5400"/>
                  </a:lnTo>
                  <a:lnTo>
                    <a:pt x="3375" y="5400"/>
                  </a:lnTo>
                  <a:lnTo>
                    <a:pt x="3375" y="16200"/>
                  </a:lnTo>
                  <a:lnTo>
                    <a:pt x="16200" y="16200"/>
                  </a:lnTo>
                  <a:lnTo>
                    <a:pt x="16200" y="21600"/>
                  </a:lnTo>
                  <a:lnTo>
                    <a:pt x="21600" y="10800"/>
                  </a:lnTo>
                  <a:lnTo>
                    <a:pt x="16200" y="0"/>
                  </a:lnTo>
                  <a:lnTo>
                    <a:pt x="16200" y="0"/>
                  </a:lnTo>
                  <a:close/>
                  <a:moveTo>
                    <a:pt x="1350" y="5400"/>
                  </a:moveTo>
                  <a:lnTo>
                    <a:pt x="1350" y="16200"/>
                  </a:lnTo>
                  <a:lnTo>
                    <a:pt x="2700" y="16200"/>
                  </a:lnTo>
                  <a:lnTo>
                    <a:pt x="2700" y="5400"/>
                  </a:lnTo>
                  <a:lnTo>
                    <a:pt x="1350" y="5400"/>
                  </a:lnTo>
                  <a:lnTo>
                    <a:pt x="1350" y="5400"/>
                  </a:lnTo>
                  <a:close/>
                  <a:moveTo>
                    <a:pt x="0" y="5400"/>
                  </a:moveTo>
                  <a:lnTo>
                    <a:pt x="0" y="16200"/>
                  </a:lnTo>
                  <a:lnTo>
                    <a:pt x="675" y="16200"/>
                  </a:lnTo>
                  <a:lnTo>
                    <a:pt x="675" y="5400"/>
                  </a:lnTo>
                  <a:lnTo>
                    <a:pt x="0" y="5400"/>
                  </a:lnTo>
                  <a:close/>
                </a:path>
              </a:pathLst>
            </a:custGeom>
            <a:solidFill>
              <a:srgbClr val="C10109"/>
            </a:solidFill>
            <a:ln w="9525" cmpd="sng" cap="flat">
              <a:noFill/>
              <a:prstDash val="solid"/>
              <a:round/>
            </a:ln>
          </p:spPr>
          <p:txBody>
            <a:bodyPr rtlCol="0" anchor="ctr"/>
            <a:lstStyle/>
            <a:p>
              <a:pPr algn="ctr"/>
            </a:p>
          </p:txBody>
        </p:sp>
      </p:grpSp>
      <p:sp>
        <p:nvSpPr>
          <p:cNvPr id="245" name="流程图: 联系"/>
          <p:cNvSpPr>
            <a:spLocks/>
          </p:cNvSpPr>
          <p:nvPr/>
        </p:nvSpPr>
        <p:spPr>
          <a:xfrm rot="0">
            <a:off x="2941614" y="2780156"/>
            <a:ext cx="572429" cy="572429"/>
          </a:xfrm>
          <a:prstGeom prst="flowChartConnector"/>
          <a:solidFill>
            <a:schemeClr val="bg1"/>
          </a:solidFill>
          <a:ln w="9525" cmpd="sng" cap="flat">
            <a:noFill/>
            <a:prstDash val="solid"/>
            <a:round/>
          </a:ln>
        </p:spPr>
        <p:txBody>
          <a:bodyPr vert="horz" wrap="square" lIns="91440" tIns="45720" rIns="91440" bIns="45720" anchor="t" anchorCtr="0">
            <a:prstTxWarp prst="textNoShape"/>
          </a:bodyPr>
          <a:lstStyle/>
          <a:p>
            <a:pPr marL="0" indent="0" algn="ctr" eaLnBrk="0" latinLnBrk="0" hangingPunct="0">
              <a:lnSpc>
                <a:spcPct val="100000"/>
              </a:lnSpc>
              <a:spcBef>
                <a:spcPts val="0"/>
              </a:spcBef>
              <a:spcAft>
                <a:spcPts val="0"/>
              </a:spcAft>
              <a:buNone/>
            </a:pPr>
            <a:r>
              <a:rPr lang="en-US" altLang="zh-CN" sz="26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1</a:t>
            </a:r>
            <a:endParaRPr lang="zh-CN" altLang="en-US" sz="26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p:txBody>
      </p:sp>
      <p:sp>
        <p:nvSpPr>
          <p:cNvPr id="246" name="圆角矩形"/>
          <p:cNvSpPr>
            <a:spLocks/>
          </p:cNvSpPr>
          <p:nvPr/>
        </p:nvSpPr>
        <p:spPr>
          <a:xfrm rot="0">
            <a:off x="6753321" y="1303449"/>
            <a:ext cx="4018464" cy="741672"/>
          </a:xfrm>
          <a:prstGeom prst="roundRect">
            <a:avLst>
              <a:gd name="adj" fmla="val 10000"/>
            </a:avLst>
          </a:prstGeom>
          <a:solidFill>
            <a:srgbClr val="FFC000"/>
          </a:solidFill>
          <a:ln w="25400" cmpd="sng" cap="flat">
            <a:noFill/>
            <a:prstDash val="solid"/>
            <a:round/>
          </a:ln>
        </p:spPr>
        <p:txBody>
          <a:bodyPr rtlCol="0" anchor="ctr"/>
          <a:lstStyle/>
          <a:p>
            <a:pPr algn="ctr"/>
          </a:p>
        </p:txBody>
      </p:sp>
      <p:sp>
        <p:nvSpPr>
          <p:cNvPr id="247" name="矩形"/>
          <p:cNvSpPr>
            <a:spLocks/>
          </p:cNvSpPr>
          <p:nvPr/>
        </p:nvSpPr>
        <p:spPr>
          <a:xfrm rot="0">
            <a:off x="8138730" y="1259468"/>
            <a:ext cx="1745494" cy="838873"/>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rPr>
              <a:t>总定位</a:t>
            </a:r>
            <a:endPar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1786469394"/>
      </p:ext>
    </p:extLst>
  </p:cSld>
  <p:clrMapOvr>
    <a:masterClrMapping/>
  </p:clrMapOvr>
  <p:transition spd="med" advClick="0" advTm="0">
    <p:fade/>
  </p:transition>
</p:sld>
</file>

<file path=ppt/slides/slide17.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48"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二、新安法修改的主要特点</a:t>
            </a:r>
            <a:endParaRPr lang="zh-CN" altLang="en-US"/>
          </a:p>
        </p:txBody>
      </p:sp>
      <p:sp>
        <p:nvSpPr>
          <p:cNvPr id="249" name="圆角矩形"/>
          <p:cNvSpPr>
            <a:spLocks/>
          </p:cNvSpPr>
          <p:nvPr/>
        </p:nvSpPr>
        <p:spPr>
          <a:xfrm rot="0">
            <a:off x="1594735" y="1309752"/>
            <a:ext cx="5158585" cy="735369"/>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250" name="矩形"/>
          <p:cNvSpPr>
            <a:spLocks/>
          </p:cNvSpPr>
          <p:nvPr/>
        </p:nvSpPr>
        <p:spPr>
          <a:xfrm rot="0">
            <a:off x="2668772" y="1251697"/>
            <a:ext cx="5829661" cy="838874"/>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（一）修改的必要性</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251" name="矩形"/>
          <p:cNvSpPr>
            <a:spLocks/>
          </p:cNvSpPr>
          <p:nvPr/>
        </p:nvSpPr>
        <p:spPr>
          <a:xfrm rot="0">
            <a:off x="2543617" y="2481945"/>
            <a:ext cx="1368425" cy="3839936"/>
          </a:xfrm>
          <a:prstGeom prst="rect"/>
          <a:solidFill>
            <a:schemeClr val="accent2"/>
          </a:solidFill>
          <a:ln w="38100" cmpd="sng" cap="flat">
            <a:noFill/>
            <a:prstDash val="solid"/>
            <a:miter/>
          </a:ln>
        </p:spPr>
        <p:txBody>
          <a:bodyPr vert="horz" wrap="square" lIns="98663" tIns="49331" rIns="98663" bIns="49331" anchor="t" anchorCtr="0">
            <a:prstTxWarp prst="textNoShape"/>
          </a:bodyPr>
          <a:lstStyle/>
          <a:p>
            <a:pPr marL="0" indent="0" algn="l" eaLnBrk="1" latinLnBrk="0" hangingPunct="1">
              <a:lnSpc>
                <a:spcPct val="90000"/>
              </a:lnSpc>
              <a:spcBef>
                <a:spcPts val="1000"/>
              </a:spcBef>
              <a:spcAft>
                <a:spcPts val="0"/>
              </a:spcAft>
              <a:buNone/>
            </a:pPr>
            <a:endParaRPr lang="en-US" altLang="zh-CN" sz="40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90000"/>
              </a:lnSpc>
              <a:spcBef>
                <a:spcPts val="1000"/>
              </a:spcBef>
              <a:spcAft>
                <a:spcPts val="0"/>
              </a:spcAft>
              <a:buNone/>
            </a:pPr>
            <a:endParaRPr lang="en-US" altLang="zh-CN" sz="24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90000"/>
              </a:lnSpc>
              <a:spcBef>
                <a:spcPts val="1000"/>
              </a:spcBef>
              <a:spcAft>
                <a:spcPts val="0"/>
              </a:spcAft>
              <a:buNone/>
            </a:pPr>
            <a:endParaRPr lang="en-US" altLang="zh-CN" sz="24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安全生产工作</a:t>
            </a:r>
            <a:r>
              <a:rPr lang="zh-CN" altLang="en-US" sz="20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需进一步加强</a:t>
            </a:r>
            <a:endParaRPr lang="zh-CN" altLang="en-US" sz="1400" b="1" i="0" u="none" strike="noStrike" kern="1200" cap="none" spc="0" baseline="0">
              <a:solidFill>
                <a:schemeClr val="tx1"/>
              </a:solidFill>
              <a:latin typeface="Arial" pitchFamily="0" charset="0"/>
              <a:ea typeface="宋体" pitchFamily="0" charset="0"/>
              <a:cs typeface="Arial" pitchFamily="0" charset="0"/>
            </a:endParaRPr>
          </a:p>
        </p:txBody>
      </p:sp>
      <p:sp>
        <p:nvSpPr>
          <p:cNvPr id="252" name="流程图: 联系"/>
          <p:cNvSpPr>
            <a:spLocks/>
          </p:cNvSpPr>
          <p:nvPr/>
        </p:nvSpPr>
        <p:spPr>
          <a:xfrm rot="0">
            <a:off x="2941614" y="2780156"/>
            <a:ext cx="572429" cy="572429"/>
          </a:xfrm>
          <a:prstGeom prst="flowChartConnector"/>
          <a:solidFill>
            <a:schemeClr val="bg1"/>
          </a:solidFill>
          <a:ln w="9525" cmpd="sng" cap="flat">
            <a:noFill/>
            <a:prstDash val="solid"/>
            <a:round/>
          </a:ln>
        </p:spPr>
        <p:txBody>
          <a:bodyPr vert="horz" wrap="square" lIns="91440" tIns="45720" rIns="91440" bIns="45720" anchor="t" anchorCtr="0">
            <a:prstTxWarp prst="textNoShape"/>
          </a:bodyPr>
          <a:lstStyle/>
          <a:p>
            <a:pPr marL="0" indent="0" algn="ctr" eaLnBrk="0" latinLnBrk="0" hangingPunct="0">
              <a:lnSpc>
                <a:spcPct val="100000"/>
              </a:lnSpc>
              <a:spcBef>
                <a:spcPts val="0"/>
              </a:spcBef>
              <a:spcAft>
                <a:spcPts val="0"/>
              </a:spcAft>
              <a:buNone/>
            </a:pPr>
            <a:r>
              <a:rPr lang="en-US" altLang="zh-CN" sz="26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2</a:t>
            </a:r>
            <a:endParaRPr lang="zh-CN" altLang="en-US" sz="26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p:txBody>
      </p:sp>
      <p:sp>
        <p:nvSpPr>
          <p:cNvPr id="253" name="矩形"/>
          <p:cNvSpPr>
            <a:spLocks/>
          </p:cNvSpPr>
          <p:nvPr/>
        </p:nvSpPr>
        <p:spPr>
          <a:xfrm rot="0">
            <a:off x="4745300" y="5126834"/>
            <a:ext cx="4746879" cy="1283428"/>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10000"/>
              </a:lnSpc>
              <a:spcBef>
                <a:spcPct val="50000"/>
              </a:spcBef>
              <a:spcAft>
                <a:spcPts val="0"/>
              </a:spcAft>
              <a:buNone/>
            </a:pPr>
            <a:r>
              <a:rPr lang="en-US" altLang="zh-CN" sz="1800" b="1" i="0" u="sng" strike="noStrike" kern="1200" cap="none" spc="0" baseline="0">
                <a:solidFill>
                  <a:schemeClr val="tx1"/>
                </a:solidFill>
                <a:latin typeface="微软雅黑" pitchFamily="0" charset="0"/>
                <a:ea typeface="微软雅黑" pitchFamily="0" charset="0"/>
                <a:cs typeface="Arial" pitchFamily="0" charset="0"/>
                <a:sym typeface="Garamond" pitchFamily="18" charset="0"/>
              </a:rPr>
              <a:t>1、安全生产形势依然严峻</a:t>
            </a:r>
            <a:endParaRPr lang="en-US" altLang="zh-CN" sz="1800" b="1" i="0" u="sng" strike="noStrike" kern="1200" cap="none" spc="0" baseline="0">
              <a:solidFill>
                <a:schemeClr val="tx1"/>
              </a:solidFill>
              <a:latin typeface="微软雅黑" pitchFamily="0" charset="0"/>
              <a:ea typeface="微软雅黑" pitchFamily="0" charset="0"/>
              <a:cs typeface="Arial" pitchFamily="0" charset="0"/>
              <a:sym typeface="Garamond" pitchFamily="18" charset="0"/>
            </a:endParaRPr>
          </a:p>
          <a:p>
            <a:pPr marL="0" indent="0" algn="l" eaLnBrk="1" latinLnBrk="0" hangingPunct="1">
              <a:lnSpc>
                <a:spcPct val="110000"/>
              </a:lnSpc>
              <a:spcBef>
                <a:spcPct val="50000"/>
              </a:spcBef>
              <a:spcAft>
                <a:spcPts val="0"/>
              </a:spcAft>
              <a:buNone/>
            </a:pPr>
            <a:r>
              <a:rPr lang="en-US" altLang="zh-CN" sz="1800" b="1" i="0" u="sng" strike="noStrike" kern="1200" cap="none" spc="0" baseline="0">
                <a:solidFill>
                  <a:schemeClr val="tx1"/>
                </a:solidFill>
                <a:latin typeface="微软雅黑" pitchFamily="0" charset="0"/>
                <a:ea typeface="微软雅黑" pitchFamily="0" charset="0"/>
                <a:cs typeface="Arial" pitchFamily="0" charset="0"/>
                <a:sym typeface="Garamond" pitchFamily="18" charset="0"/>
              </a:rPr>
              <a:t>2、非法违法生产经营建设大量存在</a:t>
            </a:r>
            <a:endParaRPr lang="en-US" altLang="zh-CN" sz="1800" b="1" i="0" u="sng" strike="noStrike" kern="1200" cap="none" spc="0" baseline="0">
              <a:solidFill>
                <a:schemeClr val="tx1"/>
              </a:solidFill>
              <a:latin typeface="微软雅黑" pitchFamily="0" charset="0"/>
              <a:ea typeface="微软雅黑" pitchFamily="0" charset="0"/>
              <a:cs typeface="Arial" pitchFamily="0" charset="0"/>
              <a:sym typeface="Garamond" pitchFamily="18" charset="0"/>
            </a:endParaRPr>
          </a:p>
          <a:p>
            <a:pPr marL="0" indent="0" algn="l" eaLnBrk="1" latinLnBrk="0" hangingPunct="1">
              <a:lnSpc>
                <a:spcPct val="110000"/>
              </a:lnSpc>
              <a:spcBef>
                <a:spcPct val="50000"/>
              </a:spcBef>
              <a:spcAft>
                <a:spcPts val="0"/>
              </a:spcAft>
              <a:buNone/>
            </a:pPr>
            <a:r>
              <a:rPr lang="en-US" altLang="zh-CN" sz="1800" b="1" i="0" u="sng" strike="noStrike" kern="1200" cap="none" spc="0" baseline="0">
                <a:solidFill>
                  <a:schemeClr val="tx1"/>
                </a:solidFill>
                <a:latin typeface="微软雅黑" pitchFamily="0" charset="0"/>
                <a:ea typeface="微软雅黑" pitchFamily="0" charset="0"/>
                <a:cs typeface="Arial" pitchFamily="0" charset="0"/>
                <a:sym typeface="Garamond" pitchFamily="18" charset="0"/>
              </a:rPr>
              <a:t>3、重特大事故时有发生</a:t>
            </a:r>
            <a:endParaRPr lang="zh-CN" altLang="en-US" sz="1600" b="0" i="0" u="sng" strike="noStrike" kern="1200" cap="none" spc="0" baseline="0">
              <a:solidFill>
                <a:schemeClr val="tx1"/>
              </a:solidFill>
              <a:latin typeface="微软雅黑" pitchFamily="0" charset="0"/>
              <a:ea typeface="微软雅黑" pitchFamily="0" charset="0"/>
              <a:cs typeface="Arial" pitchFamily="0" charset="0"/>
            </a:endParaRPr>
          </a:p>
        </p:txBody>
      </p:sp>
      <p:grpSp>
        <p:nvGrpSpPr>
          <p:cNvPr id="261" name="组合"/>
          <p:cNvGrpSpPr>
            <a:grpSpLocks/>
          </p:cNvGrpSpPr>
          <p:nvPr/>
        </p:nvGrpSpPr>
        <p:grpSpPr>
          <a:xfrm>
            <a:off x="5376008" y="2510724"/>
            <a:ext cx="4427012" cy="2366296"/>
            <a:chOff x="5376008" y="2510724"/>
            <a:chExt cx="4427012" cy="2366296"/>
          </a:xfrm>
        </p:grpSpPr>
        <p:sp>
          <p:nvSpPr>
            <p:cNvPr id="254" name="曲线"/>
            <p:cNvSpPr>
              <a:spLocks/>
            </p:cNvSpPr>
            <p:nvPr/>
          </p:nvSpPr>
          <p:spPr>
            <a:xfrm rot="0">
              <a:off x="6720184" y="3867190"/>
              <a:ext cx="1779121" cy="1009830"/>
            </a:xfrm>
            <a:custGeom>
              <a:gdLst>
                <a:gd name="T1" fmla="*/ 0 w 21600"/>
                <a:gd name="T2" fmla="*/ 0 h 21600"/>
                <a:gd name="T3" fmla="*/ 21600 w 21600"/>
                <a:gd name="T4" fmla="*/ 21600 h 21600"/>
              </a:gdLst>
              <a:rect l="T1" t="T2" r="T3" b="T4"/>
              <a:pathLst>
                <a:path w="21600" h="21600">
                  <a:moveTo>
                    <a:pt x="0" y="10800"/>
                  </a:moveTo>
                  <a:cubicBezTo>
                    <a:pt x="0" y="6913"/>
                    <a:pt x="2088" y="3326"/>
                    <a:pt x="5468" y="1407"/>
                  </a:cubicBezTo>
                  <a:cubicBezTo>
                    <a:pt x="7093" y="485"/>
                    <a:pt x="8930" y="0"/>
                    <a:pt x="10800" y="0"/>
                  </a:cubicBezTo>
                  <a:cubicBezTo>
                    <a:pt x="12669" y="0"/>
                    <a:pt x="14506" y="485"/>
                    <a:pt x="16131" y="1407"/>
                  </a:cubicBezTo>
                  <a:cubicBezTo>
                    <a:pt x="19511" y="3326"/>
                    <a:pt x="21600" y="6913"/>
                    <a:pt x="21600" y="10800"/>
                  </a:cubicBezTo>
                  <a:cubicBezTo>
                    <a:pt x="21600" y="14686"/>
                    <a:pt x="19511" y="18273"/>
                    <a:pt x="16131" y="20192"/>
                  </a:cubicBezTo>
                  <a:cubicBezTo>
                    <a:pt x="14506" y="21114"/>
                    <a:pt x="12669" y="21600"/>
                    <a:pt x="10800" y="21600"/>
                  </a:cubicBezTo>
                  <a:cubicBezTo>
                    <a:pt x="8930" y="21600"/>
                    <a:pt x="7093" y="21114"/>
                    <a:pt x="5468" y="20192"/>
                  </a:cubicBezTo>
                  <a:cubicBezTo>
                    <a:pt x="2088" y="18273"/>
                    <a:pt x="0" y="14686"/>
                    <a:pt x="0" y="10800"/>
                  </a:cubicBezTo>
                  <a:lnTo>
                    <a:pt x="0" y="10800"/>
                  </a:lnTo>
                  <a:close/>
                </a:path>
              </a:pathLst>
            </a:custGeom>
            <a:solidFill>
              <a:srgbClr val="C00000"/>
            </a:solidFill>
            <a:ln w="38100" cmpd="sng" cap="flat">
              <a:solidFill>
                <a:srgbClr val="FFFFFF"/>
              </a:solidFill>
              <a:prstDash val="solid"/>
              <a:miter/>
            </a:ln>
          </p:spPr>
          <p:txBody>
            <a:bodyPr vert="horz" wrap="square" lIns="300361" tIns="178204" rIns="300361" bIns="178204" anchor="ctr" anchorCtr="0">
              <a:prstTxWarp prst="textNoShape"/>
            </a:bodyPr>
            <a:lstStyle/>
            <a:p>
              <a:pPr marL="0" indent="0" algn="ctr" eaLnBrk="1" latinLnBrk="0" hangingPunct="1">
                <a:lnSpc>
                  <a:spcPct val="90000"/>
                </a:lnSpc>
                <a:spcBef>
                  <a:spcPts val="0"/>
                </a:spcBef>
                <a:spcAft>
                  <a:spcPct val="35000"/>
                </a:spcAft>
                <a:buNone/>
              </a:pPr>
              <a:r>
                <a:rPr lang="zh-CN" altLang="en-US" sz="1800" b="1" i="0" u="none" strike="noStrike" kern="1200" cap="none" spc="0" baseline="0">
                  <a:solidFill>
                    <a:srgbClr val="FFFFFF"/>
                  </a:solidFill>
                  <a:latin typeface="微软雅黑" pitchFamily="0" charset="0"/>
                  <a:ea typeface="微软雅黑" pitchFamily="0" charset="0"/>
                  <a:cs typeface="Arial" pitchFamily="0" charset="0"/>
                </a:rPr>
                <a:t>安 全 梦</a:t>
              </a:r>
              <a:endParaRPr lang="zh-CN" altLang="en-US" sz="18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255" name="左箭头"/>
            <p:cNvSpPr>
              <a:spLocks/>
            </p:cNvSpPr>
            <p:nvPr/>
          </p:nvSpPr>
          <p:spPr>
            <a:xfrm rot="-9514534">
              <a:off x="5650115" y="3345684"/>
              <a:ext cx="1749642" cy="233828"/>
            </a:xfrm>
            <a:prstGeom prst="leftArrow">
              <a:avLst>
                <a:gd name="adj1" fmla="val 60000"/>
                <a:gd name="adj2" fmla="val 49953"/>
              </a:avLst>
            </a:prstGeom>
            <a:solidFill>
              <a:srgbClr val="C10109"/>
            </a:solidFill>
            <a:ln w="9525" cmpd="sng" cap="flat">
              <a:noFill/>
              <a:prstDash val="solid"/>
              <a:round/>
            </a:ln>
          </p:spPr>
          <p:txBody>
            <a:bodyPr rtlCol="0" anchor="ctr"/>
            <a:lstStyle/>
            <a:p>
              <a:pPr algn="ctr"/>
            </a:p>
          </p:txBody>
        </p:sp>
        <p:sp>
          <p:nvSpPr>
            <p:cNvPr id="256" name="曲线"/>
            <p:cNvSpPr>
              <a:spLocks/>
            </p:cNvSpPr>
            <p:nvPr/>
          </p:nvSpPr>
          <p:spPr>
            <a:xfrm rot="0">
              <a:off x="5376008" y="2969451"/>
              <a:ext cx="1373203" cy="623544"/>
            </a:xfrm>
            <a:custGeom>
              <a:gdLst>
                <a:gd name="T1" fmla="*/ 0 w 21600"/>
                <a:gd name="T2" fmla="*/ 0 h 21600"/>
                <a:gd name="T3" fmla="*/ 21600 w 21600"/>
                <a:gd name="T4" fmla="*/ 21600 h 21600"/>
              </a:gdLst>
              <a:rect l="T1" t="T2" r="T3" b="T4"/>
              <a:pathLst>
                <a:path w="21600" h="21600">
                  <a:moveTo>
                    <a:pt x="0" y="2160"/>
                  </a:moveTo>
                  <a:cubicBezTo>
                    <a:pt x="0" y="1587"/>
                    <a:pt x="103" y="1037"/>
                    <a:pt x="287" y="632"/>
                  </a:cubicBezTo>
                  <a:cubicBezTo>
                    <a:pt x="471" y="227"/>
                    <a:pt x="720" y="0"/>
                    <a:pt x="981" y="0"/>
                  </a:cubicBezTo>
                  <a:lnTo>
                    <a:pt x="20618" y="0"/>
                  </a:lnTo>
                  <a:cubicBezTo>
                    <a:pt x="20879" y="0"/>
                    <a:pt x="21128" y="227"/>
                    <a:pt x="21312" y="632"/>
                  </a:cubicBezTo>
                  <a:cubicBezTo>
                    <a:pt x="21496" y="1037"/>
                    <a:pt x="21599" y="1587"/>
                    <a:pt x="21599" y="2160"/>
                  </a:cubicBezTo>
                  <a:cubicBezTo>
                    <a:pt x="21599" y="7920"/>
                    <a:pt x="21600" y="13680"/>
                    <a:pt x="21600" y="19439"/>
                  </a:cubicBezTo>
                  <a:cubicBezTo>
                    <a:pt x="21600" y="20012"/>
                    <a:pt x="21496" y="20562"/>
                    <a:pt x="21312" y="20967"/>
                  </a:cubicBezTo>
                  <a:cubicBezTo>
                    <a:pt x="21128" y="21372"/>
                    <a:pt x="20879" y="21600"/>
                    <a:pt x="20618" y="21600"/>
                  </a:cubicBezTo>
                  <a:lnTo>
                    <a:pt x="981" y="21600"/>
                  </a:lnTo>
                  <a:cubicBezTo>
                    <a:pt x="720" y="21600"/>
                    <a:pt x="471" y="21372"/>
                    <a:pt x="287" y="20967"/>
                  </a:cubicBezTo>
                  <a:cubicBezTo>
                    <a:pt x="103" y="20562"/>
                    <a:pt x="0" y="20012"/>
                    <a:pt x="0" y="19439"/>
                  </a:cubicBezTo>
                  <a:cubicBezTo>
                    <a:pt x="0" y="13679"/>
                    <a:pt x="0" y="7919"/>
                    <a:pt x="0" y="2160"/>
                  </a:cubicBezTo>
                  <a:close/>
                </a:path>
              </a:pathLst>
            </a:custGeom>
            <a:solidFill>
              <a:srgbClr val="C10109"/>
            </a:solidFill>
            <a:ln w="38100" cmpd="sng" cap="flat">
              <a:solidFill>
                <a:srgbClr val="FFFFFF"/>
              </a:solidFill>
              <a:prstDash val="solid"/>
              <a:miter/>
            </a:ln>
          </p:spPr>
          <p:txBody>
            <a:bodyPr vert="horz" wrap="square" lIns="77724" tIns="77724" rIns="77724" bIns="77724" anchor="ctr" anchorCtr="0">
              <a:prstTxWarp prst="textNoShape"/>
            </a:bodyPr>
            <a:lstStyle/>
            <a:p>
              <a:pPr marL="0" indent="0" algn="ctr" eaLnBrk="1" latinLnBrk="0" hangingPunct="1">
                <a:lnSpc>
                  <a:spcPct val="90000"/>
                </a:lnSpc>
                <a:spcBef>
                  <a:spcPts val="0"/>
                </a:spcBef>
                <a:spcAft>
                  <a:spcPct val="35000"/>
                </a:spcAft>
                <a:buNone/>
              </a:pPr>
              <a:r>
                <a:rPr lang="zh-CN" altLang="en-US" sz="1800" b="1" i="0" u="none" strike="noStrike" kern="1200" cap="none" spc="0" baseline="0">
                  <a:solidFill>
                    <a:srgbClr val="FFFFFF"/>
                  </a:solidFill>
                  <a:latin typeface="微软雅黑" pitchFamily="0" charset="0"/>
                  <a:ea typeface="微软雅黑" pitchFamily="0" charset="0"/>
                  <a:cs typeface="Arial" pitchFamily="0" charset="0"/>
                </a:rPr>
                <a:t>全面安全</a:t>
              </a:r>
              <a:endParaRPr lang="zh-CN" altLang="en-US" sz="18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257" name="左箭头"/>
            <p:cNvSpPr>
              <a:spLocks/>
            </p:cNvSpPr>
            <p:nvPr/>
          </p:nvSpPr>
          <p:spPr>
            <a:xfrm rot="-5400000">
              <a:off x="7081529" y="3020077"/>
              <a:ext cx="1108178" cy="233828"/>
            </a:xfrm>
            <a:prstGeom prst="leftArrow">
              <a:avLst>
                <a:gd name="adj1" fmla="val 60000"/>
                <a:gd name="adj2" fmla="val 50003"/>
              </a:avLst>
            </a:prstGeom>
            <a:solidFill>
              <a:srgbClr val="C10109"/>
            </a:solidFill>
            <a:ln w="9525" cmpd="sng" cap="flat">
              <a:noFill/>
              <a:prstDash val="solid"/>
              <a:round/>
            </a:ln>
          </p:spPr>
          <p:txBody>
            <a:bodyPr rtlCol="0" anchor="ctr"/>
            <a:lstStyle/>
            <a:p>
              <a:pPr algn="ctr"/>
            </a:p>
          </p:txBody>
        </p:sp>
        <p:sp>
          <p:nvSpPr>
            <p:cNvPr id="258" name="曲线"/>
            <p:cNvSpPr>
              <a:spLocks/>
            </p:cNvSpPr>
            <p:nvPr/>
          </p:nvSpPr>
          <p:spPr>
            <a:xfrm rot="0">
              <a:off x="6949023" y="2510724"/>
              <a:ext cx="1373203" cy="623544"/>
            </a:xfrm>
            <a:custGeom>
              <a:gdLst>
                <a:gd name="T1" fmla="*/ 0 w 21600"/>
                <a:gd name="T2" fmla="*/ 0 h 21600"/>
                <a:gd name="T3" fmla="*/ 21600 w 21600"/>
                <a:gd name="T4" fmla="*/ 21600 h 21600"/>
              </a:gdLst>
              <a:rect l="T1" t="T2" r="T3" b="T4"/>
              <a:pathLst>
                <a:path w="21600" h="21600">
                  <a:moveTo>
                    <a:pt x="0" y="2160"/>
                  </a:moveTo>
                  <a:cubicBezTo>
                    <a:pt x="0" y="1587"/>
                    <a:pt x="103" y="1037"/>
                    <a:pt x="287" y="632"/>
                  </a:cubicBezTo>
                  <a:cubicBezTo>
                    <a:pt x="471" y="227"/>
                    <a:pt x="720" y="0"/>
                    <a:pt x="981" y="0"/>
                  </a:cubicBezTo>
                  <a:lnTo>
                    <a:pt x="20618" y="0"/>
                  </a:lnTo>
                  <a:cubicBezTo>
                    <a:pt x="20879" y="0"/>
                    <a:pt x="21128" y="227"/>
                    <a:pt x="21312" y="632"/>
                  </a:cubicBezTo>
                  <a:cubicBezTo>
                    <a:pt x="21496" y="1037"/>
                    <a:pt x="21599" y="1587"/>
                    <a:pt x="21599" y="2160"/>
                  </a:cubicBezTo>
                  <a:cubicBezTo>
                    <a:pt x="21599" y="7920"/>
                    <a:pt x="21600" y="13680"/>
                    <a:pt x="21600" y="19439"/>
                  </a:cubicBezTo>
                  <a:cubicBezTo>
                    <a:pt x="21600" y="20012"/>
                    <a:pt x="21496" y="20562"/>
                    <a:pt x="21312" y="20967"/>
                  </a:cubicBezTo>
                  <a:cubicBezTo>
                    <a:pt x="21128" y="21372"/>
                    <a:pt x="20879" y="21600"/>
                    <a:pt x="20618" y="21600"/>
                  </a:cubicBezTo>
                  <a:lnTo>
                    <a:pt x="981" y="21600"/>
                  </a:lnTo>
                  <a:cubicBezTo>
                    <a:pt x="720" y="21600"/>
                    <a:pt x="471" y="21372"/>
                    <a:pt x="287" y="20967"/>
                  </a:cubicBezTo>
                  <a:cubicBezTo>
                    <a:pt x="103" y="20562"/>
                    <a:pt x="0" y="20012"/>
                    <a:pt x="0" y="19439"/>
                  </a:cubicBezTo>
                  <a:cubicBezTo>
                    <a:pt x="0" y="13679"/>
                    <a:pt x="0" y="7919"/>
                    <a:pt x="0" y="2160"/>
                  </a:cubicBezTo>
                  <a:close/>
                </a:path>
              </a:pathLst>
            </a:custGeom>
            <a:solidFill>
              <a:srgbClr val="C10109"/>
            </a:solidFill>
            <a:ln w="38100" cmpd="sng" cap="flat">
              <a:solidFill>
                <a:srgbClr val="FFFFFF"/>
              </a:solidFill>
              <a:prstDash val="solid"/>
              <a:miter/>
            </a:ln>
          </p:spPr>
          <p:txBody>
            <a:bodyPr vert="horz" wrap="square" lIns="77724" tIns="77724" rIns="77724" bIns="77724" anchor="ctr" anchorCtr="0">
              <a:prstTxWarp prst="textNoShape"/>
            </a:bodyPr>
            <a:lstStyle/>
            <a:p>
              <a:pPr marL="0" indent="0" algn="ctr" eaLnBrk="1" latinLnBrk="0" hangingPunct="1">
                <a:lnSpc>
                  <a:spcPct val="90000"/>
                </a:lnSpc>
                <a:spcBef>
                  <a:spcPts val="0"/>
                </a:spcBef>
                <a:spcAft>
                  <a:spcPct val="35000"/>
                </a:spcAft>
                <a:buNone/>
              </a:pPr>
              <a:r>
                <a:rPr lang="zh-CN" altLang="en-US" sz="1800" b="1" i="0" u="none" strike="noStrike" kern="1200" cap="none" spc="0" baseline="0">
                  <a:solidFill>
                    <a:srgbClr val="FFFFFF"/>
                  </a:solidFill>
                  <a:latin typeface="微软雅黑" pitchFamily="0" charset="0"/>
                  <a:ea typeface="微软雅黑" pitchFamily="0" charset="0"/>
                  <a:cs typeface="Arial" pitchFamily="0" charset="0"/>
                </a:rPr>
                <a:t>本质安全</a:t>
              </a:r>
              <a:endParaRPr lang="zh-CN" altLang="en-US" sz="1800" b="1"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259" name="左箭头"/>
            <p:cNvSpPr>
              <a:spLocks/>
            </p:cNvSpPr>
            <p:nvPr/>
          </p:nvSpPr>
          <p:spPr>
            <a:xfrm rot="-1357661">
              <a:off x="7882085" y="3341177"/>
              <a:ext cx="1619846" cy="233828"/>
            </a:xfrm>
            <a:prstGeom prst="leftArrow">
              <a:avLst>
                <a:gd name="adj1" fmla="val 60000"/>
                <a:gd name="adj2" fmla="val 49967"/>
              </a:avLst>
            </a:prstGeom>
            <a:solidFill>
              <a:srgbClr val="C10109"/>
            </a:solidFill>
            <a:ln w="9525" cmpd="sng" cap="flat">
              <a:noFill/>
              <a:prstDash val="solid"/>
              <a:round/>
            </a:ln>
          </p:spPr>
          <p:txBody>
            <a:bodyPr rtlCol="0" anchor="ctr"/>
            <a:lstStyle/>
            <a:p>
              <a:pPr algn="ctr"/>
            </a:p>
          </p:txBody>
        </p:sp>
        <p:sp>
          <p:nvSpPr>
            <p:cNvPr id="260" name="曲线"/>
            <p:cNvSpPr>
              <a:spLocks/>
            </p:cNvSpPr>
            <p:nvPr/>
          </p:nvSpPr>
          <p:spPr>
            <a:xfrm rot="0">
              <a:off x="8429816" y="2969449"/>
              <a:ext cx="1373203" cy="623544"/>
            </a:xfrm>
            <a:custGeom>
              <a:gdLst>
                <a:gd name="T1" fmla="*/ 0 w 21600"/>
                <a:gd name="T2" fmla="*/ 0 h 21600"/>
                <a:gd name="T3" fmla="*/ 21600 w 21600"/>
                <a:gd name="T4" fmla="*/ 21600 h 21600"/>
              </a:gdLst>
              <a:rect l="T1" t="T2" r="T3" b="T4"/>
              <a:pathLst>
                <a:path w="21600" h="21600">
                  <a:moveTo>
                    <a:pt x="0" y="2160"/>
                  </a:moveTo>
                  <a:cubicBezTo>
                    <a:pt x="0" y="1587"/>
                    <a:pt x="103" y="1037"/>
                    <a:pt x="287" y="632"/>
                  </a:cubicBezTo>
                  <a:cubicBezTo>
                    <a:pt x="471" y="227"/>
                    <a:pt x="720" y="0"/>
                    <a:pt x="981" y="0"/>
                  </a:cubicBezTo>
                  <a:lnTo>
                    <a:pt x="20618" y="0"/>
                  </a:lnTo>
                  <a:cubicBezTo>
                    <a:pt x="20879" y="0"/>
                    <a:pt x="21128" y="227"/>
                    <a:pt x="21312" y="632"/>
                  </a:cubicBezTo>
                  <a:cubicBezTo>
                    <a:pt x="21496" y="1037"/>
                    <a:pt x="21599" y="1587"/>
                    <a:pt x="21599" y="2160"/>
                  </a:cubicBezTo>
                  <a:cubicBezTo>
                    <a:pt x="21599" y="7920"/>
                    <a:pt x="21600" y="13680"/>
                    <a:pt x="21600" y="19439"/>
                  </a:cubicBezTo>
                  <a:cubicBezTo>
                    <a:pt x="21600" y="20012"/>
                    <a:pt x="21496" y="20562"/>
                    <a:pt x="21312" y="20967"/>
                  </a:cubicBezTo>
                  <a:cubicBezTo>
                    <a:pt x="21128" y="21372"/>
                    <a:pt x="20879" y="21600"/>
                    <a:pt x="20618" y="21600"/>
                  </a:cubicBezTo>
                  <a:lnTo>
                    <a:pt x="981" y="21600"/>
                  </a:lnTo>
                  <a:cubicBezTo>
                    <a:pt x="720" y="21600"/>
                    <a:pt x="471" y="21372"/>
                    <a:pt x="287" y="20967"/>
                  </a:cubicBezTo>
                  <a:cubicBezTo>
                    <a:pt x="103" y="20562"/>
                    <a:pt x="0" y="20012"/>
                    <a:pt x="0" y="19439"/>
                  </a:cubicBezTo>
                  <a:cubicBezTo>
                    <a:pt x="0" y="13679"/>
                    <a:pt x="0" y="7919"/>
                    <a:pt x="0" y="2160"/>
                  </a:cubicBezTo>
                  <a:close/>
                </a:path>
              </a:pathLst>
            </a:custGeom>
            <a:solidFill>
              <a:srgbClr val="C10109"/>
            </a:solidFill>
            <a:ln w="38100" cmpd="sng" cap="flat">
              <a:solidFill>
                <a:srgbClr val="FFFFFF"/>
              </a:solidFill>
              <a:prstDash val="solid"/>
              <a:miter/>
            </a:ln>
          </p:spPr>
          <p:txBody>
            <a:bodyPr vert="horz" wrap="square" lIns="77724" tIns="77724" rIns="77724" bIns="77724" anchor="ctr" anchorCtr="0">
              <a:prstTxWarp prst="textNoShape"/>
            </a:bodyPr>
            <a:lstStyle/>
            <a:p>
              <a:pPr marL="0" indent="0" algn="ctr" eaLnBrk="1" latinLnBrk="0" hangingPunct="1">
                <a:lnSpc>
                  <a:spcPct val="90000"/>
                </a:lnSpc>
                <a:spcBef>
                  <a:spcPts val="0"/>
                </a:spcBef>
                <a:spcAft>
                  <a:spcPct val="35000"/>
                </a:spcAft>
                <a:buNone/>
              </a:pPr>
              <a:r>
                <a:rPr lang="zh-CN" altLang="en-US" sz="1800" b="1" i="0" u="none" strike="noStrike" kern="1200" cap="none" spc="0" baseline="0">
                  <a:solidFill>
                    <a:srgbClr val="FFFFFF"/>
                  </a:solidFill>
                  <a:latin typeface="微软雅黑" pitchFamily="0" charset="0"/>
                  <a:ea typeface="微软雅黑" pitchFamily="0" charset="0"/>
                  <a:cs typeface="Arial" pitchFamily="0" charset="0"/>
                </a:rPr>
                <a:t>持久安全</a:t>
              </a:r>
              <a:endParaRPr lang="zh-CN" altLang="en-US" sz="1800" b="1" i="0" u="none" strike="noStrike" kern="1200" cap="none" spc="0" baseline="0">
                <a:solidFill>
                  <a:srgbClr val="FFFFFF"/>
                </a:solidFill>
                <a:latin typeface="微软雅黑" pitchFamily="0" charset="0"/>
                <a:ea typeface="微软雅黑" pitchFamily="0" charset="0"/>
                <a:cs typeface="Arial" pitchFamily="0" charset="0"/>
              </a:endParaRPr>
            </a:p>
          </p:txBody>
        </p:sp>
      </p:grpSp>
      <p:sp>
        <p:nvSpPr>
          <p:cNvPr id="262" name="圆角矩形"/>
          <p:cNvSpPr>
            <a:spLocks/>
          </p:cNvSpPr>
          <p:nvPr/>
        </p:nvSpPr>
        <p:spPr>
          <a:xfrm rot="0">
            <a:off x="6753321" y="1303449"/>
            <a:ext cx="4018464" cy="741672"/>
          </a:xfrm>
          <a:prstGeom prst="roundRect">
            <a:avLst>
              <a:gd name="adj" fmla="val 10000"/>
            </a:avLst>
          </a:prstGeom>
          <a:solidFill>
            <a:srgbClr val="FFC000"/>
          </a:solidFill>
          <a:ln w="25400" cmpd="sng" cap="flat">
            <a:noFill/>
            <a:prstDash val="solid"/>
            <a:round/>
          </a:ln>
        </p:spPr>
        <p:txBody>
          <a:bodyPr rtlCol="0" anchor="ctr"/>
          <a:lstStyle/>
          <a:p>
            <a:pPr algn="ctr"/>
          </a:p>
        </p:txBody>
      </p:sp>
      <p:sp>
        <p:nvSpPr>
          <p:cNvPr id="263" name="矩形"/>
          <p:cNvSpPr>
            <a:spLocks/>
          </p:cNvSpPr>
          <p:nvPr/>
        </p:nvSpPr>
        <p:spPr>
          <a:xfrm rot="0">
            <a:off x="8138730" y="1259468"/>
            <a:ext cx="1745494" cy="838873"/>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rPr>
              <a:t>总</a:t>
            </a:r>
            <a:r>
              <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rPr>
              <a:t>要求</a:t>
            </a:r>
            <a:endPar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1842580338"/>
      </p:ext>
    </p:extLst>
  </p:cSld>
  <p:clrMapOvr>
    <a:masterClrMapping/>
  </p:clrMapOvr>
  <p:transition spd="med" advClick="0" advTm="0">
    <p:fade/>
  </p:transition>
</p:sld>
</file>

<file path=ppt/slides/slide18.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64"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二、新安法修改的主要特点</a:t>
            </a:r>
            <a:endParaRPr lang="zh-CN" altLang="en-US"/>
          </a:p>
        </p:txBody>
      </p:sp>
      <p:sp>
        <p:nvSpPr>
          <p:cNvPr id="265" name="圆角矩形"/>
          <p:cNvSpPr>
            <a:spLocks/>
          </p:cNvSpPr>
          <p:nvPr/>
        </p:nvSpPr>
        <p:spPr>
          <a:xfrm rot="0">
            <a:off x="1594735" y="1309752"/>
            <a:ext cx="5158585" cy="735369"/>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266" name="矩形"/>
          <p:cNvSpPr>
            <a:spLocks/>
          </p:cNvSpPr>
          <p:nvPr/>
        </p:nvSpPr>
        <p:spPr>
          <a:xfrm rot="0">
            <a:off x="2668772" y="1251697"/>
            <a:ext cx="5829661" cy="838874"/>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（一）修改的必要性</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267" name="矩形"/>
          <p:cNvSpPr>
            <a:spLocks/>
          </p:cNvSpPr>
          <p:nvPr/>
        </p:nvSpPr>
        <p:spPr>
          <a:xfrm rot="0">
            <a:off x="2543617" y="2481945"/>
            <a:ext cx="1368425" cy="3839936"/>
          </a:xfrm>
          <a:prstGeom prst="rect"/>
          <a:solidFill>
            <a:schemeClr val="accent2"/>
          </a:solidFill>
          <a:ln w="38100" cmpd="sng" cap="flat">
            <a:noFill/>
            <a:prstDash val="solid"/>
            <a:miter/>
          </a:ln>
        </p:spPr>
        <p:txBody>
          <a:bodyPr vert="horz" wrap="square" lIns="98663" tIns="49331" rIns="98663" bIns="49331" anchor="t" anchorCtr="0">
            <a:prstTxWarp prst="textNoShape"/>
          </a:bodyPr>
          <a:lstStyle/>
          <a:p>
            <a:pPr marL="0" indent="0" algn="l" eaLnBrk="1" latinLnBrk="0" hangingPunct="1">
              <a:lnSpc>
                <a:spcPct val="90000"/>
              </a:lnSpc>
              <a:spcBef>
                <a:spcPts val="1000"/>
              </a:spcBef>
              <a:spcAft>
                <a:spcPts val="0"/>
              </a:spcAft>
              <a:buNone/>
            </a:pPr>
            <a:endParaRPr lang="en-US" altLang="zh-CN" sz="40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90000"/>
              </a:lnSpc>
              <a:spcBef>
                <a:spcPts val="1000"/>
              </a:spcBef>
              <a:spcAft>
                <a:spcPts val="0"/>
              </a:spcAft>
              <a:buNone/>
            </a:pPr>
            <a:endParaRPr lang="en-US" altLang="zh-CN" sz="24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党中央国务院对安全生产工作提出新要求</a:t>
            </a:r>
            <a:endParaRPr lang="zh-CN" altLang="en-US" sz="1400" b="1" i="0" u="none" strike="noStrike" kern="1200" cap="none" spc="0" baseline="0">
              <a:solidFill>
                <a:schemeClr val="tx1"/>
              </a:solidFill>
              <a:latin typeface="Arial" pitchFamily="0" charset="0"/>
              <a:ea typeface="宋体" pitchFamily="0" charset="0"/>
              <a:cs typeface="Arial" pitchFamily="0" charset="0"/>
            </a:endParaRPr>
          </a:p>
        </p:txBody>
      </p:sp>
      <p:sp>
        <p:nvSpPr>
          <p:cNvPr id="268" name="流程图: 联系"/>
          <p:cNvSpPr>
            <a:spLocks/>
          </p:cNvSpPr>
          <p:nvPr/>
        </p:nvSpPr>
        <p:spPr>
          <a:xfrm rot="0">
            <a:off x="2941614" y="2780156"/>
            <a:ext cx="572429" cy="572429"/>
          </a:xfrm>
          <a:prstGeom prst="flowChartConnector"/>
          <a:solidFill>
            <a:schemeClr val="bg1"/>
          </a:solidFill>
          <a:ln w="9525" cmpd="sng" cap="flat">
            <a:noFill/>
            <a:prstDash val="solid"/>
            <a:round/>
          </a:ln>
        </p:spPr>
        <p:txBody>
          <a:bodyPr vert="horz" wrap="square" lIns="91440" tIns="45720" rIns="91440" bIns="45720" anchor="t" anchorCtr="0">
            <a:prstTxWarp prst="textNoShape"/>
          </a:bodyPr>
          <a:lstStyle/>
          <a:p>
            <a:pPr marL="0" indent="0" algn="ctr" eaLnBrk="0" latinLnBrk="0" hangingPunct="0">
              <a:lnSpc>
                <a:spcPct val="100000"/>
              </a:lnSpc>
              <a:spcBef>
                <a:spcPts val="0"/>
              </a:spcBef>
              <a:spcAft>
                <a:spcPts val="0"/>
              </a:spcAft>
              <a:buNone/>
            </a:pPr>
            <a:r>
              <a:rPr lang="en-US" altLang="zh-CN" sz="26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3</a:t>
            </a:r>
            <a:endParaRPr lang="zh-CN" altLang="en-US" sz="26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p:txBody>
      </p:sp>
      <p:sp>
        <p:nvSpPr>
          <p:cNvPr id="269" name="圆角矩形"/>
          <p:cNvSpPr>
            <a:spLocks/>
          </p:cNvSpPr>
          <p:nvPr/>
        </p:nvSpPr>
        <p:spPr>
          <a:xfrm rot="0">
            <a:off x="6753321" y="1303449"/>
            <a:ext cx="4018464" cy="741672"/>
          </a:xfrm>
          <a:prstGeom prst="roundRect">
            <a:avLst>
              <a:gd name="adj" fmla="val 10000"/>
            </a:avLst>
          </a:prstGeom>
          <a:solidFill>
            <a:srgbClr val="FFC000"/>
          </a:solidFill>
          <a:ln w="25400" cmpd="sng" cap="flat">
            <a:noFill/>
            <a:prstDash val="solid"/>
            <a:round/>
          </a:ln>
        </p:spPr>
        <p:txBody>
          <a:bodyPr rtlCol="0" anchor="ctr"/>
          <a:lstStyle/>
          <a:p>
            <a:pPr algn="ctr"/>
          </a:p>
        </p:txBody>
      </p:sp>
      <p:sp>
        <p:nvSpPr>
          <p:cNvPr id="270" name="矩形"/>
          <p:cNvSpPr>
            <a:spLocks/>
          </p:cNvSpPr>
          <p:nvPr/>
        </p:nvSpPr>
        <p:spPr>
          <a:xfrm rot="0">
            <a:off x="7170057" y="1259468"/>
            <a:ext cx="3352798" cy="838873"/>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rPr>
              <a:t>总书记重要指示</a:t>
            </a:r>
            <a:endPar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endParaRPr>
          </a:p>
        </p:txBody>
      </p:sp>
      <p:sp>
        <p:nvSpPr>
          <p:cNvPr id="271" name="矩形"/>
          <p:cNvSpPr>
            <a:spLocks/>
          </p:cNvSpPr>
          <p:nvPr/>
        </p:nvSpPr>
        <p:spPr>
          <a:xfrm rot="0">
            <a:off x="7037867" y="2481945"/>
            <a:ext cx="3733918" cy="3839936"/>
          </a:xfrm>
          <a:prstGeom prst="rect"/>
          <a:solidFill>
            <a:schemeClr val="accent2"/>
          </a:solidFill>
          <a:ln w="9525" cmpd="sng" cap="flat">
            <a:noFill/>
            <a:prstDash val="solid"/>
            <a:round/>
          </a:ln>
        </p:spPr>
        <p:txBody>
          <a:bodyPr vert="horz" wrap="square" lIns="91440" tIns="45720" rIns="91440" bIns="45720" anchor="ctr" anchorCtr="0">
            <a:prstTxWarp prst="textNoShape"/>
          </a:bodyPr>
          <a:lstStyle/>
          <a:p>
            <a:pPr marL="0" indent="0" algn="l" eaLnBrk="1" latinLnBrk="0" hangingPunct="1">
              <a:lnSpc>
                <a:spcPct val="200000"/>
              </a:lnSpc>
              <a:spcBef>
                <a:spcPts val="0"/>
              </a:spcBef>
              <a:spcAft>
                <a:spcPts val="0"/>
              </a:spcAft>
              <a:buNone/>
            </a:pP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         一条</a:t>
            </a:r>
            <a:r>
              <a:rPr lang="zh-CN" altLang="en-US" sz="2600" b="1" i="0" u="none" strike="noStrike" kern="1200" cap="none" spc="0" baseline="0">
                <a:solidFill>
                  <a:srgbClr val="FFC000"/>
                </a:solidFill>
                <a:latin typeface="微软雅黑" pitchFamily="0" charset="0"/>
                <a:ea typeface="微软雅黑" pitchFamily="0" charset="0"/>
                <a:cs typeface="Arial" pitchFamily="0" charset="0"/>
                <a:sym typeface="微软雅黑" pitchFamily="0" charset="0"/>
              </a:rPr>
              <a:t>红线</a:t>
            </a:r>
            <a:b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b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         一个</a:t>
            </a:r>
            <a:r>
              <a:rPr lang="zh-CN" altLang="en-US" sz="2600" b="1" i="0" u="none" strike="noStrike" kern="1200" cap="none" spc="0" baseline="0">
                <a:solidFill>
                  <a:srgbClr val="FFC000"/>
                </a:solidFill>
                <a:latin typeface="微软雅黑" pitchFamily="0" charset="0"/>
                <a:ea typeface="微软雅黑" pitchFamily="0" charset="0"/>
                <a:cs typeface="Arial" pitchFamily="0" charset="0"/>
                <a:sym typeface="微软雅黑" pitchFamily="0" charset="0"/>
              </a:rPr>
              <a:t>责任体系</a:t>
            </a:r>
            <a:endParaRPr lang="en-US" altLang="zh-CN" sz="2600" b="1" i="0" u="none" strike="noStrike" kern="1200" cap="none" spc="0" baseline="0">
              <a:solidFill>
                <a:srgbClr val="FFC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200000"/>
              </a:lnSpc>
              <a:spcBef>
                <a:spcPts val="0"/>
              </a:spcBef>
              <a:spcAft>
                <a:spcPts val="0"/>
              </a:spcAft>
              <a:buNone/>
            </a:pP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         三个</a:t>
            </a:r>
            <a:r>
              <a:rPr lang="zh-CN" altLang="en-US" sz="2600" b="1" i="0" u="none" strike="noStrike" kern="1200" cap="none" spc="0" baseline="0">
                <a:solidFill>
                  <a:srgbClr val="FFC000"/>
                </a:solidFill>
                <a:latin typeface="微软雅黑" pitchFamily="0" charset="0"/>
                <a:ea typeface="微软雅黑" pitchFamily="0" charset="0"/>
                <a:cs typeface="Arial" pitchFamily="0" charset="0"/>
                <a:sym typeface="微软雅黑" pitchFamily="0" charset="0"/>
              </a:rPr>
              <a:t>必须</a:t>
            </a:r>
            <a:b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br>
            <a:r>
              <a:rPr lang="zh-CN" altLang="en-US" sz="2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         三个</a:t>
            </a:r>
            <a:r>
              <a:rPr lang="zh-CN" altLang="en-US" sz="2600" b="1" i="0" u="none" strike="noStrike" kern="1200" cap="none" spc="0" baseline="0">
                <a:solidFill>
                  <a:srgbClr val="FFC000"/>
                </a:solidFill>
                <a:latin typeface="微软雅黑" pitchFamily="0" charset="0"/>
                <a:ea typeface="微软雅黑" pitchFamily="0" charset="0"/>
                <a:cs typeface="Arial" pitchFamily="0" charset="0"/>
                <a:sym typeface="微软雅黑" pitchFamily="0" charset="0"/>
              </a:rPr>
              <a:t>监管</a:t>
            </a:r>
            <a:endParaRPr lang="zh-CN" altLang="en-US" sz="2600" b="1" i="0" u="none" strike="noStrike" kern="1200" cap="none" spc="0" baseline="0">
              <a:solidFill>
                <a:srgbClr val="FFC000"/>
              </a:solidFill>
              <a:latin typeface="微软雅黑" pitchFamily="0" charset="0"/>
              <a:ea typeface="微软雅黑" pitchFamily="0" charset="0"/>
              <a:cs typeface="Arial" pitchFamily="0" charset="0"/>
              <a:sym typeface="微软雅黑" pitchFamily="0" charset="0"/>
            </a:endParaRPr>
          </a:p>
        </p:txBody>
      </p:sp>
      <p:grpSp>
        <p:nvGrpSpPr>
          <p:cNvPr id="276" name="组合"/>
          <p:cNvGrpSpPr>
            <a:grpSpLocks/>
          </p:cNvGrpSpPr>
          <p:nvPr/>
        </p:nvGrpSpPr>
        <p:grpSpPr>
          <a:xfrm>
            <a:off x="5055483" y="3194067"/>
            <a:ext cx="1008062" cy="2614210"/>
            <a:chOff x="5055483" y="3194067"/>
            <a:chExt cx="1008062" cy="2614210"/>
          </a:xfrm>
        </p:grpSpPr>
        <p:sp>
          <p:nvSpPr>
            <p:cNvPr id="272" name="曲线"/>
            <p:cNvSpPr>
              <a:spLocks/>
            </p:cNvSpPr>
            <p:nvPr/>
          </p:nvSpPr>
          <p:spPr>
            <a:xfrm rot="0">
              <a:off x="5055483" y="3194067"/>
              <a:ext cx="1008062" cy="358850"/>
            </a:xfrm>
            <a:custGeom>
              <a:gdLst>
                <a:gd name="T1" fmla="*/ 0 w 21600"/>
                <a:gd name="T2" fmla="*/ 0 h 21600"/>
                <a:gd name="T3" fmla="*/ 21600 w 21600"/>
                <a:gd name="T4" fmla="*/ 21600 h 21600"/>
              </a:gdLst>
              <a:rect l="T1" t="T2" r="T3" b="T4"/>
              <a:pathLst>
                <a:path w="21600" h="21600">
                  <a:moveTo>
                    <a:pt x="16200" y="0"/>
                  </a:moveTo>
                  <a:lnTo>
                    <a:pt x="16200" y="5399"/>
                  </a:lnTo>
                  <a:lnTo>
                    <a:pt x="3375" y="5399"/>
                  </a:lnTo>
                  <a:lnTo>
                    <a:pt x="3375" y="16200"/>
                  </a:lnTo>
                  <a:lnTo>
                    <a:pt x="16200" y="16200"/>
                  </a:lnTo>
                  <a:lnTo>
                    <a:pt x="16200" y="21600"/>
                  </a:lnTo>
                  <a:lnTo>
                    <a:pt x="21600" y="10800"/>
                  </a:lnTo>
                  <a:lnTo>
                    <a:pt x="16200" y="0"/>
                  </a:lnTo>
                  <a:lnTo>
                    <a:pt x="16200" y="0"/>
                  </a:lnTo>
                  <a:close/>
                  <a:moveTo>
                    <a:pt x="1350" y="5399"/>
                  </a:moveTo>
                  <a:lnTo>
                    <a:pt x="1350" y="16200"/>
                  </a:lnTo>
                  <a:lnTo>
                    <a:pt x="2700" y="16200"/>
                  </a:lnTo>
                  <a:lnTo>
                    <a:pt x="2700" y="5399"/>
                  </a:lnTo>
                  <a:lnTo>
                    <a:pt x="1350" y="5399"/>
                  </a:lnTo>
                  <a:lnTo>
                    <a:pt x="1350" y="5399"/>
                  </a:lnTo>
                  <a:close/>
                  <a:moveTo>
                    <a:pt x="0" y="5399"/>
                  </a:moveTo>
                  <a:lnTo>
                    <a:pt x="0" y="16200"/>
                  </a:lnTo>
                  <a:lnTo>
                    <a:pt x="675" y="16200"/>
                  </a:lnTo>
                  <a:lnTo>
                    <a:pt x="675" y="5399"/>
                  </a:lnTo>
                  <a:lnTo>
                    <a:pt x="0" y="5399"/>
                  </a:lnTo>
                  <a:close/>
                </a:path>
              </a:pathLst>
            </a:custGeom>
            <a:solidFill>
              <a:srgbClr val="C10109"/>
            </a:solidFill>
            <a:ln w="9525" cmpd="sng" cap="flat">
              <a:noFill/>
              <a:prstDash val="solid"/>
              <a:round/>
            </a:ln>
          </p:spPr>
          <p:txBody>
            <a:bodyPr rtlCol="0" anchor="ctr"/>
            <a:lstStyle/>
            <a:p>
              <a:pPr algn="ctr"/>
            </a:p>
          </p:txBody>
        </p:sp>
        <p:sp>
          <p:nvSpPr>
            <p:cNvPr id="273" name="曲线"/>
            <p:cNvSpPr>
              <a:spLocks/>
            </p:cNvSpPr>
            <p:nvPr/>
          </p:nvSpPr>
          <p:spPr>
            <a:xfrm rot="0">
              <a:off x="5055483" y="3925106"/>
              <a:ext cx="1008062" cy="358850"/>
            </a:xfrm>
            <a:custGeom>
              <a:gdLst>
                <a:gd name="T1" fmla="*/ 0 w 21600"/>
                <a:gd name="T2" fmla="*/ 0 h 21600"/>
                <a:gd name="T3" fmla="*/ 21600 w 21600"/>
                <a:gd name="T4" fmla="*/ 21600 h 21600"/>
              </a:gdLst>
              <a:rect l="T1" t="T2" r="T3" b="T4"/>
              <a:pathLst>
                <a:path w="21600" h="21600">
                  <a:moveTo>
                    <a:pt x="16200" y="0"/>
                  </a:moveTo>
                  <a:lnTo>
                    <a:pt x="16200" y="5400"/>
                  </a:lnTo>
                  <a:lnTo>
                    <a:pt x="3375" y="5400"/>
                  </a:lnTo>
                  <a:lnTo>
                    <a:pt x="3375" y="16199"/>
                  </a:lnTo>
                  <a:lnTo>
                    <a:pt x="16200" y="16199"/>
                  </a:lnTo>
                  <a:lnTo>
                    <a:pt x="16200" y="21600"/>
                  </a:lnTo>
                  <a:lnTo>
                    <a:pt x="21600" y="10800"/>
                  </a:lnTo>
                  <a:lnTo>
                    <a:pt x="16200" y="0"/>
                  </a:lnTo>
                  <a:lnTo>
                    <a:pt x="16200" y="0"/>
                  </a:lnTo>
                  <a:close/>
                  <a:moveTo>
                    <a:pt x="1350" y="5400"/>
                  </a:moveTo>
                  <a:lnTo>
                    <a:pt x="1350" y="16199"/>
                  </a:lnTo>
                  <a:lnTo>
                    <a:pt x="2700" y="16199"/>
                  </a:lnTo>
                  <a:lnTo>
                    <a:pt x="2700" y="5400"/>
                  </a:lnTo>
                  <a:lnTo>
                    <a:pt x="1350" y="5400"/>
                  </a:lnTo>
                  <a:lnTo>
                    <a:pt x="1350" y="5400"/>
                  </a:lnTo>
                  <a:close/>
                  <a:moveTo>
                    <a:pt x="0" y="5400"/>
                  </a:moveTo>
                  <a:lnTo>
                    <a:pt x="0" y="16199"/>
                  </a:lnTo>
                  <a:lnTo>
                    <a:pt x="675" y="16199"/>
                  </a:lnTo>
                  <a:lnTo>
                    <a:pt x="675" y="5400"/>
                  </a:lnTo>
                  <a:lnTo>
                    <a:pt x="0" y="5400"/>
                  </a:lnTo>
                  <a:close/>
                </a:path>
              </a:pathLst>
            </a:custGeom>
            <a:solidFill>
              <a:srgbClr val="C10109"/>
            </a:solidFill>
            <a:ln w="9525" cmpd="sng" cap="flat">
              <a:noFill/>
              <a:prstDash val="solid"/>
              <a:round/>
            </a:ln>
          </p:spPr>
          <p:txBody>
            <a:bodyPr rtlCol="0" anchor="ctr"/>
            <a:lstStyle/>
            <a:p>
              <a:pPr algn="ctr"/>
            </a:p>
          </p:txBody>
        </p:sp>
        <p:sp>
          <p:nvSpPr>
            <p:cNvPr id="274" name="曲线"/>
            <p:cNvSpPr>
              <a:spLocks/>
            </p:cNvSpPr>
            <p:nvPr/>
          </p:nvSpPr>
          <p:spPr>
            <a:xfrm rot="0">
              <a:off x="5055483" y="4687902"/>
              <a:ext cx="1008062" cy="358850"/>
            </a:xfrm>
            <a:custGeom>
              <a:gdLst>
                <a:gd name="T1" fmla="*/ 0 w 21600"/>
                <a:gd name="T2" fmla="*/ 0 h 21600"/>
                <a:gd name="T3" fmla="*/ 21600 w 21600"/>
                <a:gd name="T4" fmla="*/ 21600 h 21600"/>
              </a:gdLst>
              <a:rect l="T1" t="T2" r="T3" b="T4"/>
              <a:pathLst>
                <a:path w="21600" h="21600">
                  <a:moveTo>
                    <a:pt x="16200" y="0"/>
                  </a:moveTo>
                  <a:lnTo>
                    <a:pt x="16200" y="5400"/>
                  </a:lnTo>
                  <a:lnTo>
                    <a:pt x="3375" y="5400"/>
                  </a:lnTo>
                  <a:lnTo>
                    <a:pt x="3375" y="16200"/>
                  </a:lnTo>
                  <a:lnTo>
                    <a:pt x="16200" y="16200"/>
                  </a:lnTo>
                  <a:lnTo>
                    <a:pt x="16200" y="21600"/>
                  </a:lnTo>
                  <a:lnTo>
                    <a:pt x="21600" y="10800"/>
                  </a:lnTo>
                  <a:lnTo>
                    <a:pt x="16200" y="0"/>
                  </a:lnTo>
                  <a:lnTo>
                    <a:pt x="16200" y="0"/>
                  </a:lnTo>
                  <a:close/>
                  <a:moveTo>
                    <a:pt x="1350" y="5400"/>
                  </a:moveTo>
                  <a:lnTo>
                    <a:pt x="1350" y="16200"/>
                  </a:lnTo>
                  <a:lnTo>
                    <a:pt x="2700" y="16200"/>
                  </a:lnTo>
                  <a:lnTo>
                    <a:pt x="2700" y="5400"/>
                  </a:lnTo>
                  <a:lnTo>
                    <a:pt x="1350" y="5400"/>
                  </a:lnTo>
                  <a:lnTo>
                    <a:pt x="1350" y="5400"/>
                  </a:lnTo>
                  <a:close/>
                  <a:moveTo>
                    <a:pt x="0" y="5400"/>
                  </a:moveTo>
                  <a:lnTo>
                    <a:pt x="0" y="16200"/>
                  </a:lnTo>
                  <a:lnTo>
                    <a:pt x="675" y="16200"/>
                  </a:lnTo>
                  <a:lnTo>
                    <a:pt x="675" y="5400"/>
                  </a:lnTo>
                  <a:lnTo>
                    <a:pt x="0" y="5400"/>
                  </a:lnTo>
                  <a:close/>
                </a:path>
              </a:pathLst>
            </a:custGeom>
            <a:solidFill>
              <a:srgbClr val="C10109"/>
            </a:solidFill>
            <a:ln w="9525" cmpd="sng" cap="flat">
              <a:noFill/>
              <a:prstDash val="solid"/>
              <a:round/>
            </a:ln>
          </p:spPr>
          <p:txBody>
            <a:bodyPr rtlCol="0" anchor="ctr"/>
            <a:lstStyle/>
            <a:p>
              <a:pPr algn="ctr"/>
            </a:p>
          </p:txBody>
        </p:sp>
        <p:sp>
          <p:nvSpPr>
            <p:cNvPr id="275" name="曲线"/>
            <p:cNvSpPr>
              <a:spLocks/>
            </p:cNvSpPr>
            <p:nvPr/>
          </p:nvSpPr>
          <p:spPr>
            <a:xfrm rot="0">
              <a:off x="5055483" y="5449427"/>
              <a:ext cx="1008062" cy="358850"/>
            </a:xfrm>
            <a:custGeom>
              <a:gdLst>
                <a:gd name="T1" fmla="*/ 0 w 21600"/>
                <a:gd name="T2" fmla="*/ 0 h 21600"/>
                <a:gd name="T3" fmla="*/ 21600 w 21600"/>
                <a:gd name="T4" fmla="*/ 21600 h 21600"/>
              </a:gdLst>
              <a:rect l="T1" t="T2" r="T3" b="T4"/>
              <a:pathLst>
                <a:path w="21600" h="21600">
                  <a:moveTo>
                    <a:pt x="16200" y="0"/>
                  </a:moveTo>
                  <a:lnTo>
                    <a:pt x="16200" y="5400"/>
                  </a:lnTo>
                  <a:lnTo>
                    <a:pt x="3375" y="5400"/>
                  </a:lnTo>
                  <a:lnTo>
                    <a:pt x="3375" y="16200"/>
                  </a:lnTo>
                  <a:lnTo>
                    <a:pt x="16200" y="16200"/>
                  </a:lnTo>
                  <a:lnTo>
                    <a:pt x="16200" y="21600"/>
                  </a:lnTo>
                  <a:lnTo>
                    <a:pt x="21600" y="10800"/>
                  </a:lnTo>
                  <a:lnTo>
                    <a:pt x="16200" y="0"/>
                  </a:lnTo>
                  <a:lnTo>
                    <a:pt x="16200" y="0"/>
                  </a:lnTo>
                  <a:close/>
                  <a:moveTo>
                    <a:pt x="1350" y="5400"/>
                  </a:moveTo>
                  <a:lnTo>
                    <a:pt x="1350" y="16200"/>
                  </a:lnTo>
                  <a:lnTo>
                    <a:pt x="2700" y="16200"/>
                  </a:lnTo>
                  <a:lnTo>
                    <a:pt x="2700" y="5400"/>
                  </a:lnTo>
                  <a:lnTo>
                    <a:pt x="1350" y="5400"/>
                  </a:lnTo>
                  <a:lnTo>
                    <a:pt x="1350" y="5400"/>
                  </a:lnTo>
                  <a:close/>
                  <a:moveTo>
                    <a:pt x="0" y="5400"/>
                  </a:moveTo>
                  <a:lnTo>
                    <a:pt x="0" y="16200"/>
                  </a:lnTo>
                  <a:lnTo>
                    <a:pt x="675" y="16200"/>
                  </a:lnTo>
                  <a:lnTo>
                    <a:pt x="675" y="5400"/>
                  </a:lnTo>
                  <a:lnTo>
                    <a:pt x="0" y="5400"/>
                  </a:lnTo>
                  <a:close/>
                </a:path>
              </a:pathLst>
            </a:custGeom>
            <a:solidFill>
              <a:srgbClr val="C10109"/>
            </a:solidFill>
            <a:ln w="9525" cmpd="sng" cap="flat">
              <a:noFill/>
              <a:prstDash val="solid"/>
              <a:round/>
            </a:ln>
          </p:spPr>
          <p:txBody>
            <a:bodyPr rtlCol="0" anchor="ctr"/>
            <a:lstStyle/>
            <a:p>
              <a:pPr algn="ctr"/>
            </a:p>
          </p:txBody>
        </p:sp>
      </p:grpSp>
    </p:spTree>
    <p:extLst>
      <p:ext uri="{BB962C8B-B14F-4D97-AF65-F5344CB8AC3E}">
        <p14:creationId xmlns:p14="http://schemas.microsoft.com/office/powerpoint/2010/main" val="609531075"/>
      </p:ext>
    </p:extLst>
  </p:cSld>
  <p:clrMapOvr>
    <a:masterClrMapping/>
  </p:clrMapOvr>
  <p:transition spd="med" advClick="0" advTm="0">
    <p:fade/>
  </p:transition>
</p:sld>
</file>

<file path=ppt/slides/slide19.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77" name="圆角矩形"/>
          <p:cNvSpPr>
            <a:spLocks/>
          </p:cNvSpPr>
          <p:nvPr/>
        </p:nvSpPr>
        <p:spPr>
          <a:xfrm rot="0">
            <a:off x="2757059" y="5378849"/>
            <a:ext cx="7374483" cy="764545"/>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sp>
        <p:nvSpPr>
          <p:cNvPr id="278"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a:t>
            </a:r>
            <a:r>
              <a:rPr lang="zh-CN" altLang="en-US"/>
              <a:t>、新安法修改的主要特点</a:t>
            </a:r>
            <a:endParaRPr lang="zh-CN" altLang="en-US"/>
          </a:p>
        </p:txBody>
      </p:sp>
      <p:grpSp>
        <p:nvGrpSpPr>
          <p:cNvPr id="287" name="组合"/>
          <p:cNvGrpSpPr>
            <a:grpSpLocks/>
          </p:cNvGrpSpPr>
          <p:nvPr/>
        </p:nvGrpSpPr>
        <p:grpSpPr>
          <a:xfrm>
            <a:off x="1594735" y="1237183"/>
            <a:ext cx="8540416" cy="3886396"/>
            <a:chOff x="1594735" y="1237183"/>
            <a:chExt cx="8540416" cy="3886396"/>
          </a:xfrm>
        </p:grpSpPr>
        <p:sp>
          <p:nvSpPr>
            <p:cNvPr id="279" name="圆角矩形"/>
            <p:cNvSpPr>
              <a:spLocks/>
            </p:cNvSpPr>
            <p:nvPr/>
          </p:nvSpPr>
          <p:spPr>
            <a:xfrm rot="0">
              <a:off x="1594735" y="1295238"/>
              <a:ext cx="5158585" cy="735371"/>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280" name="矩形"/>
            <p:cNvSpPr>
              <a:spLocks/>
            </p:cNvSpPr>
            <p:nvPr/>
          </p:nvSpPr>
          <p:spPr>
            <a:xfrm rot="0">
              <a:off x="2451061" y="1237183"/>
              <a:ext cx="5829662"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（二）</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修改</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的主体思路</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281" name="曲线"/>
            <p:cNvSpPr>
              <a:spLocks/>
            </p:cNvSpPr>
            <p:nvPr/>
          </p:nvSpPr>
          <p:spPr>
            <a:xfrm rot="0">
              <a:off x="2177702" y="1800292"/>
              <a:ext cx="582965" cy="856172"/>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282" name="圆角矩形"/>
            <p:cNvSpPr>
              <a:spLocks/>
            </p:cNvSpPr>
            <p:nvPr/>
          </p:nvSpPr>
          <p:spPr>
            <a:xfrm rot="0">
              <a:off x="2760668" y="2312297"/>
              <a:ext cx="7374483" cy="731157"/>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sp>
          <p:nvSpPr>
            <p:cNvPr id="283" name="曲线"/>
            <p:cNvSpPr>
              <a:spLocks/>
            </p:cNvSpPr>
            <p:nvPr/>
          </p:nvSpPr>
          <p:spPr>
            <a:xfrm rot="0">
              <a:off x="2177702" y="1408411"/>
              <a:ext cx="582965" cy="2283128"/>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284" name="圆角矩形"/>
            <p:cNvSpPr>
              <a:spLocks/>
            </p:cNvSpPr>
            <p:nvPr/>
          </p:nvSpPr>
          <p:spPr>
            <a:xfrm rot="0">
              <a:off x="2760668" y="3323892"/>
              <a:ext cx="7374483" cy="769161"/>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sp>
          <p:nvSpPr>
            <p:cNvPr id="285" name="曲线"/>
            <p:cNvSpPr>
              <a:spLocks/>
            </p:cNvSpPr>
            <p:nvPr/>
          </p:nvSpPr>
          <p:spPr>
            <a:xfrm rot="0">
              <a:off x="2177702" y="1459728"/>
              <a:ext cx="582965" cy="3266888"/>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286" name="圆角矩形"/>
            <p:cNvSpPr>
              <a:spLocks/>
            </p:cNvSpPr>
            <p:nvPr/>
          </p:nvSpPr>
          <p:spPr>
            <a:xfrm rot="0">
              <a:off x="2760668" y="4359032"/>
              <a:ext cx="7374483" cy="764546"/>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grpSp>
      <p:sp>
        <p:nvSpPr>
          <p:cNvPr id="288" name="矩形"/>
          <p:cNvSpPr>
            <a:spLocks/>
          </p:cNvSpPr>
          <p:nvPr/>
        </p:nvSpPr>
        <p:spPr>
          <a:xfrm rot="0">
            <a:off x="3070905" y="2485534"/>
            <a:ext cx="4512773" cy="415498"/>
          </a:xfrm>
          <a:prstGeom prst="rect"/>
          <a:noFill/>
          <a:ln w="9525" cmpd="sng" cap="flat">
            <a:noFill/>
            <a:prstDash val="solid"/>
            <a:round/>
          </a:ln>
        </p:spPr>
        <p:txBody>
          <a:bodyPr vert="horz" wrap="non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en-US" altLang="zh-CN" sz="2100" b="1" i="0" u="none" strike="noStrike" kern="1200" cap="none" spc="0" baseline="0">
                <a:solidFill>
                  <a:schemeClr val="tx1"/>
                </a:solidFill>
                <a:latin typeface="微软雅黑" pitchFamily="0" charset="0"/>
                <a:ea typeface="微软雅黑" pitchFamily="0" charset="0"/>
                <a:cs typeface="Arial" pitchFamily="0" charset="0"/>
              </a:rPr>
              <a:t>1</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提升</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安全生产工作摆</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位 </a:t>
            </a:r>
            <a:r>
              <a:rPr lang="en-US" altLang="zh-CN" sz="2100" b="1" i="0" u="none" strike="noStrike" kern="1200" cap="none" spc="0" baseline="0">
                <a:solidFill>
                  <a:srgbClr val="C00000"/>
                </a:solidFill>
                <a:latin typeface="微软雅黑" pitchFamily="0" charset="0"/>
                <a:ea typeface="微软雅黑" pitchFamily="0" charset="0"/>
                <a:cs typeface="Arial" pitchFamily="0" charset="0"/>
              </a:rPr>
              <a:t>——</a:t>
            </a:r>
            <a:r>
              <a:rPr lang="zh-CN" altLang="en-US" sz="2100" b="1" i="0" u="none" strike="noStrike" kern="1200" cap="none" spc="0" baseline="0">
                <a:solidFill>
                  <a:srgbClr val="C00000"/>
                </a:solidFill>
                <a:latin typeface="微软雅黑" pitchFamily="0" charset="0"/>
                <a:ea typeface="微软雅黑" pitchFamily="0" charset="0"/>
                <a:cs typeface="Arial" pitchFamily="0" charset="0"/>
              </a:rPr>
              <a:t>前提</a:t>
            </a:r>
            <a:endParaRPr lang="zh-CN" altLang="en-US" sz="2100" b="1"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289" name="矩形"/>
          <p:cNvSpPr>
            <a:spLocks/>
          </p:cNvSpPr>
          <p:nvPr/>
        </p:nvSpPr>
        <p:spPr>
          <a:xfrm rot="0">
            <a:off x="3051855" y="3526257"/>
            <a:ext cx="4243469" cy="415498"/>
          </a:xfrm>
          <a:prstGeom prst="rect"/>
          <a:noFill/>
          <a:ln w="9525" cmpd="sng" cap="flat">
            <a:noFill/>
            <a:prstDash val="solid"/>
            <a:round/>
          </a:ln>
        </p:spPr>
        <p:txBody>
          <a:bodyPr vert="horz" wrap="non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en-US" altLang="zh-CN" sz="2100" b="1" i="0" u="none" strike="noStrike" kern="1200" cap="none" spc="0" baseline="0">
                <a:solidFill>
                  <a:schemeClr val="tx1"/>
                </a:solidFill>
                <a:latin typeface="微软雅黑" pitchFamily="0" charset="0"/>
                <a:ea typeface="微软雅黑" pitchFamily="0" charset="0"/>
                <a:cs typeface="Arial" pitchFamily="0" charset="0"/>
              </a:rPr>
              <a:t>2</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、强化</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企业的主体</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责任 </a:t>
            </a:r>
            <a:r>
              <a:rPr lang="en-US" altLang="zh-CN" sz="2100" b="1" i="0" u="none" strike="noStrike" kern="1200" cap="none" spc="0" baseline="0">
                <a:solidFill>
                  <a:srgbClr val="C00000"/>
                </a:solidFill>
                <a:latin typeface="微软雅黑" pitchFamily="0" charset="0"/>
                <a:ea typeface="微软雅黑" pitchFamily="0" charset="0"/>
                <a:cs typeface="Arial" pitchFamily="0" charset="0"/>
              </a:rPr>
              <a:t>——</a:t>
            </a:r>
            <a:r>
              <a:rPr lang="zh-CN" altLang="en-US" sz="2100" b="1" i="0" u="none" strike="noStrike" kern="1200" cap="none" spc="0" baseline="0">
                <a:solidFill>
                  <a:srgbClr val="C00000"/>
                </a:solidFill>
                <a:latin typeface="微软雅黑" pitchFamily="0" charset="0"/>
                <a:ea typeface="微软雅黑" pitchFamily="0" charset="0"/>
                <a:cs typeface="Arial" pitchFamily="0" charset="0"/>
              </a:rPr>
              <a:t>根本</a:t>
            </a:r>
            <a:endParaRPr lang="zh-CN" altLang="en-US" sz="2100" b="1"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290" name="矩形"/>
          <p:cNvSpPr>
            <a:spLocks/>
          </p:cNvSpPr>
          <p:nvPr/>
        </p:nvSpPr>
        <p:spPr>
          <a:xfrm rot="0">
            <a:off x="3029630" y="4547701"/>
            <a:ext cx="3515705" cy="415498"/>
          </a:xfrm>
          <a:prstGeom prst="rect"/>
          <a:noFill/>
          <a:ln w="9525" cmpd="sng" cap="flat">
            <a:noFill/>
            <a:prstDash val="solid"/>
            <a:round/>
          </a:ln>
        </p:spPr>
        <p:txBody>
          <a:bodyPr vert="horz" wrap="non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en-US" altLang="zh-CN" sz="2100" b="1" i="0" u="none" strike="noStrike" kern="1200" cap="none" spc="0" baseline="0">
                <a:solidFill>
                  <a:schemeClr val="tx1"/>
                </a:solidFill>
                <a:latin typeface="微软雅黑" pitchFamily="0" charset="0"/>
                <a:ea typeface="微软雅黑" pitchFamily="0" charset="0"/>
                <a:cs typeface="Arial" pitchFamily="0" charset="0"/>
              </a:rPr>
              <a:t>3</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、加强</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政府</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监管 </a:t>
            </a:r>
            <a:r>
              <a:rPr lang="en-US" altLang="zh-CN" sz="2100" b="1" i="0" u="none" strike="noStrike" kern="1200" cap="none" spc="0" baseline="0">
                <a:solidFill>
                  <a:srgbClr val="C00000"/>
                </a:solidFill>
                <a:latin typeface="微软雅黑" pitchFamily="0" charset="0"/>
                <a:ea typeface="微软雅黑" pitchFamily="0" charset="0"/>
                <a:cs typeface="Arial" pitchFamily="0" charset="0"/>
              </a:rPr>
              <a:t>——</a:t>
            </a:r>
            <a:r>
              <a:rPr lang="zh-CN" altLang="en-US" sz="2100" b="1" i="0" u="none" strike="noStrike" kern="1200" cap="none" spc="0" baseline="0">
                <a:solidFill>
                  <a:srgbClr val="C00000"/>
                </a:solidFill>
                <a:latin typeface="微软雅黑" pitchFamily="0" charset="0"/>
                <a:ea typeface="微软雅黑" pitchFamily="0" charset="0"/>
                <a:cs typeface="Arial" pitchFamily="0" charset="0"/>
              </a:rPr>
              <a:t>关键</a:t>
            </a:r>
            <a:r>
              <a:rPr lang="en-US" altLang="zh-CN" sz="2100" b="0" i="0" u="none" strike="noStrike" kern="1200" cap="none" spc="0" baseline="0">
                <a:solidFill>
                  <a:srgbClr val="C00000"/>
                </a:solidFill>
                <a:latin typeface="微软雅黑" pitchFamily="0" charset="0"/>
                <a:ea typeface="微软雅黑" pitchFamily="0" charset="0"/>
                <a:cs typeface="Arial" pitchFamily="0" charset="0"/>
              </a:rPr>
              <a:t> </a:t>
            </a:r>
            <a:endParaRPr lang="zh-CN" altLang="en-US" sz="2100" b="0"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291" name="矩形"/>
          <p:cNvSpPr>
            <a:spLocks/>
          </p:cNvSpPr>
          <p:nvPr/>
        </p:nvSpPr>
        <p:spPr>
          <a:xfrm rot="0">
            <a:off x="3027399" y="5567887"/>
            <a:ext cx="4512773" cy="415498"/>
          </a:xfrm>
          <a:prstGeom prst="rect"/>
          <a:noFill/>
          <a:ln w="9525" cmpd="sng" cap="flat">
            <a:noFill/>
            <a:prstDash val="solid"/>
            <a:round/>
          </a:ln>
        </p:spPr>
        <p:txBody>
          <a:bodyPr vert="horz" wrap="non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en-US" altLang="zh-CN" sz="2100" b="1" i="0" u="none" strike="noStrike" kern="1200" cap="none" spc="0" baseline="0">
                <a:solidFill>
                  <a:schemeClr val="tx1"/>
                </a:solidFill>
                <a:latin typeface="微软雅黑" pitchFamily="0" charset="0"/>
                <a:ea typeface="微软雅黑" pitchFamily="0" charset="0"/>
                <a:cs typeface="Arial" pitchFamily="0" charset="0"/>
              </a:rPr>
              <a:t>4</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、严厉</a:t>
            </a:r>
            <a:r>
              <a:rPr lang="zh-CN" altLang="en-US" sz="2100" b="1" i="0" u="none" strike="noStrike" kern="1200" cap="none" spc="0" baseline="0">
                <a:solidFill>
                  <a:schemeClr val="tx1"/>
                </a:solidFill>
                <a:latin typeface="微软雅黑" pitchFamily="0" charset="0"/>
                <a:ea typeface="微软雅黑" pitchFamily="0" charset="0"/>
                <a:cs typeface="Arial" pitchFamily="0" charset="0"/>
              </a:rPr>
              <a:t>安全生产责任追究 </a:t>
            </a:r>
            <a:r>
              <a:rPr lang="en-US" altLang="zh-CN" sz="2100" b="1" i="0" u="none" strike="noStrike" kern="1200" cap="none" spc="0" baseline="0">
                <a:solidFill>
                  <a:srgbClr val="C00000"/>
                </a:solidFill>
                <a:latin typeface="微软雅黑" pitchFamily="0" charset="0"/>
                <a:ea typeface="微软雅黑" pitchFamily="0" charset="0"/>
                <a:cs typeface="Arial" pitchFamily="0" charset="0"/>
              </a:rPr>
              <a:t>——</a:t>
            </a:r>
            <a:r>
              <a:rPr lang="zh-CN" altLang="en-US" sz="2100" b="1" i="0" u="none" strike="noStrike" kern="1200" cap="none" spc="0" baseline="0">
                <a:solidFill>
                  <a:srgbClr val="C00000"/>
                </a:solidFill>
                <a:latin typeface="微软雅黑" pitchFamily="0" charset="0"/>
                <a:ea typeface="微软雅黑" pitchFamily="0" charset="0"/>
                <a:cs typeface="Arial" pitchFamily="0" charset="0"/>
              </a:rPr>
              <a:t>保障</a:t>
            </a:r>
            <a:endParaRPr lang="zh-CN" altLang="en-US" sz="2100" b="1"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292" name="曲线"/>
          <p:cNvSpPr>
            <a:spLocks/>
          </p:cNvSpPr>
          <p:nvPr/>
        </p:nvSpPr>
        <p:spPr>
          <a:xfrm rot="0">
            <a:off x="2174093" y="2065558"/>
            <a:ext cx="582966" cy="3710076"/>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Tree>
    <p:extLst>
      <p:ext uri="{BB962C8B-B14F-4D97-AF65-F5344CB8AC3E}">
        <p14:creationId xmlns:p14="http://schemas.microsoft.com/office/powerpoint/2010/main" val="2120156474"/>
      </p:ext>
    </p:extLst>
  </p:cSld>
  <p:clrMapOvr>
    <a:masterClrMapping/>
  </p:clrMapOvr>
  <p:transition spd="med" advClick="0" advTm="0">
    <p:fade/>
  </p:transition>
</p:sld>
</file>

<file path=ppt/slides/slide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81" name="椭圆"/>
          <p:cNvSpPr>
            <a:spLocks/>
          </p:cNvSpPr>
          <p:nvPr/>
        </p:nvSpPr>
        <p:spPr>
          <a:xfrm rot="0">
            <a:off x="6757619" y="918434"/>
            <a:ext cx="485426" cy="485426"/>
          </a:xfrm>
          <a:prstGeom prst="ellipse"/>
          <a:gradFill rotWithShape="1">
            <a:gsLst>
              <a:gs pos="0">
                <a:srgbClr val="CCE8CF">
                  <a:alpha val="100000"/>
                </a:srgbClr>
              </a:gs>
              <a:gs pos="100000">
                <a:srgbClr val="C8C8C8">
                  <a:alpha val="100000"/>
                </a:srgbClr>
              </a:gs>
            </a:gsLst>
            <a:lin ang="19800000" scaled="1"/>
          </a:gradFill>
          <a:ln w="12700" cmpd="sng" cap="flat">
            <a:gradFill rotWithShape="1">
              <a:gsLst>
                <a:gs pos="52999">
                  <a:srgbClr val="CCE8CF">
                    <a:alpha val="89803"/>
                  </a:srgbClr>
                </a:gs>
                <a:gs pos="100000">
                  <a:srgbClr val="808080">
                    <a:alpha val="100000"/>
                  </a:srgbClr>
                </a:gs>
              </a:gsLst>
              <a:lin ang="7200000" scaled="1"/>
            </a:gradFill>
            <a:prstDash val="solid"/>
            <a:round/>
          </a:ln>
          <a:effectLst>
            <a:outerShdw sx="100000" sy="100000" algn="tr" rotWithShape="0" blurRad="482600" dist="203200" dir="8100000">
              <a:srgbClr val="000000">
                <a:alpha val="20784"/>
              </a:srgbClr>
            </a:outerShdw>
          </a:effectLst>
        </p:spPr>
        <p:txBody>
          <a:bodyPr vert="horz" wrap="square" lIns="91440" tIns="45720" rIns="91440" bIns="45720" anchor="ctr" anchorCtr="0">
            <a:prstTxWarp prst="textNoShape"/>
          </a:bodyPr>
          <a:lstStyle/>
          <a:p>
            <a:pPr marL="0" indent="0" algn="ctr" eaLnBrk="0" fontAlgn="base" latinLnBrk="0" hangingPunct="0">
              <a:lnSpc>
                <a:spcPct val="100000"/>
              </a:lnSpc>
              <a:spcBef>
                <a:spcPts val="0"/>
              </a:spcBef>
              <a:spcAft>
                <a:spcPts val="0"/>
              </a:spcAft>
              <a:buNone/>
            </a:pPr>
            <a:r>
              <a:rPr lang="en-US" altLang="zh-CN" sz="2400" b="0" i="0" u="none" strike="noStrike" kern="1200" cap="none" spc="0" baseline="0">
                <a:solidFill>
                  <a:schemeClr val="accent1"/>
                </a:solidFill>
                <a:latin typeface="微软雅黑" pitchFamily="0" charset="0"/>
                <a:ea typeface="微软雅黑" pitchFamily="0" charset="0"/>
                <a:cs typeface="微软雅黑" pitchFamily="0" charset="0"/>
              </a:rPr>
              <a:t>1</a:t>
            </a:r>
            <a:endParaRPr lang="zh-CN" altLang="en-US" sz="2400" b="0" i="0" u="none" strike="noStrike" kern="1200" cap="none" spc="0" baseline="0">
              <a:solidFill>
                <a:schemeClr val="accent1"/>
              </a:solidFill>
              <a:latin typeface="微软雅黑" pitchFamily="0" charset="0"/>
              <a:ea typeface="微软雅黑" pitchFamily="0" charset="0"/>
              <a:cs typeface="微软雅黑" pitchFamily="0" charset="0"/>
            </a:endParaRPr>
          </a:p>
        </p:txBody>
      </p:sp>
      <p:sp>
        <p:nvSpPr>
          <p:cNvPr id="82" name="椭圆"/>
          <p:cNvSpPr>
            <a:spLocks/>
          </p:cNvSpPr>
          <p:nvPr/>
        </p:nvSpPr>
        <p:spPr>
          <a:xfrm rot="0">
            <a:off x="6757619" y="1720143"/>
            <a:ext cx="485426" cy="485427"/>
          </a:xfrm>
          <a:prstGeom prst="ellipse"/>
          <a:gradFill rotWithShape="1">
            <a:gsLst>
              <a:gs pos="0">
                <a:srgbClr val="CCE8CF">
                  <a:alpha val="100000"/>
                </a:srgbClr>
              </a:gs>
              <a:gs pos="100000">
                <a:srgbClr val="C8C8C8">
                  <a:alpha val="100000"/>
                </a:srgbClr>
              </a:gs>
            </a:gsLst>
            <a:lin ang="19800000" scaled="1"/>
          </a:gradFill>
          <a:ln w="12700" cmpd="sng" cap="flat">
            <a:gradFill rotWithShape="1">
              <a:gsLst>
                <a:gs pos="52999">
                  <a:srgbClr val="CCE8CF">
                    <a:alpha val="89803"/>
                  </a:srgbClr>
                </a:gs>
                <a:gs pos="100000">
                  <a:srgbClr val="808080">
                    <a:alpha val="100000"/>
                  </a:srgbClr>
                </a:gs>
              </a:gsLst>
              <a:lin ang="7200000" scaled="1"/>
            </a:gradFill>
            <a:prstDash val="solid"/>
            <a:round/>
          </a:ln>
          <a:effectLst>
            <a:outerShdw sx="100000" sy="100000" algn="tr" rotWithShape="0" blurRad="482600" dist="203200" dir="8100000">
              <a:srgbClr val="000000">
                <a:alpha val="20784"/>
              </a:srgbClr>
            </a:outerShdw>
          </a:effectLst>
        </p:spPr>
        <p:txBody>
          <a:bodyPr vert="horz" wrap="square" lIns="91440" tIns="45720" rIns="91440" bIns="45720" anchor="ctr" anchorCtr="0">
            <a:prstTxWarp prst="textNoShape"/>
          </a:bodyPr>
          <a:lstStyle/>
          <a:p>
            <a:pPr marL="0" indent="0" algn="ctr" eaLnBrk="0" fontAlgn="base" latinLnBrk="0" hangingPunct="0">
              <a:lnSpc>
                <a:spcPct val="100000"/>
              </a:lnSpc>
              <a:spcBef>
                <a:spcPts val="0"/>
              </a:spcBef>
              <a:spcAft>
                <a:spcPts val="0"/>
              </a:spcAft>
              <a:buNone/>
            </a:pPr>
            <a:r>
              <a:rPr lang="en-US" altLang="zh-CN" sz="2400" b="0" i="0" u="none" strike="noStrike" kern="1200" cap="none" spc="0" baseline="0">
                <a:solidFill>
                  <a:schemeClr val="accent1"/>
                </a:solidFill>
                <a:latin typeface="微软雅黑" pitchFamily="0" charset="0"/>
                <a:ea typeface="微软雅黑" pitchFamily="0" charset="0"/>
                <a:cs typeface="微软雅黑" pitchFamily="0" charset="0"/>
              </a:rPr>
              <a:t>2</a:t>
            </a:r>
            <a:endParaRPr lang="zh-CN" altLang="en-US" sz="2400" b="0" i="0" u="none" strike="noStrike" kern="1200" cap="none" spc="0" baseline="0">
              <a:solidFill>
                <a:schemeClr val="accent1"/>
              </a:solidFill>
              <a:latin typeface="微软雅黑" pitchFamily="0" charset="0"/>
              <a:ea typeface="微软雅黑" pitchFamily="0" charset="0"/>
              <a:cs typeface="微软雅黑" pitchFamily="0" charset="0"/>
            </a:endParaRPr>
          </a:p>
        </p:txBody>
      </p:sp>
      <p:sp>
        <p:nvSpPr>
          <p:cNvPr id="83" name="椭圆"/>
          <p:cNvSpPr>
            <a:spLocks/>
          </p:cNvSpPr>
          <p:nvPr/>
        </p:nvSpPr>
        <p:spPr>
          <a:xfrm rot="0">
            <a:off x="6757619" y="2536366"/>
            <a:ext cx="485426" cy="485426"/>
          </a:xfrm>
          <a:prstGeom prst="ellipse"/>
          <a:gradFill rotWithShape="1">
            <a:gsLst>
              <a:gs pos="0">
                <a:srgbClr val="CCE8CF">
                  <a:alpha val="100000"/>
                </a:srgbClr>
              </a:gs>
              <a:gs pos="100000">
                <a:srgbClr val="C8C8C8">
                  <a:alpha val="100000"/>
                </a:srgbClr>
              </a:gs>
            </a:gsLst>
            <a:lin ang="19800000" scaled="1"/>
          </a:gradFill>
          <a:ln w="12700" cmpd="sng" cap="flat">
            <a:gradFill rotWithShape="1">
              <a:gsLst>
                <a:gs pos="52999">
                  <a:srgbClr val="CCE8CF">
                    <a:alpha val="89803"/>
                  </a:srgbClr>
                </a:gs>
                <a:gs pos="100000">
                  <a:srgbClr val="808080">
                    <a:alpha val="100000"/>
                  </a:srgbClr>
                </a:gs>
              </a:gsLst>
              <a:lin ang="7200000" scaled="1"/>
            </a:gradFill>
            <a:prstDash val="solid"/>
            <a:round/>
          </a:ln>
          <a:effectLst>
            <a:outerShdw sx="100000" sy="100000" algn="tr" rotWithShape="0" blurRad="482600" dist="203200" dir="8100000">
              <a:srgbClr val="000000">
                <a:alpha val="20784"/>
              </a:srgbClr>
            </a:outerShdw>
          </a:effectLst>
        </p:spPr>
        <p:txBody>
          <a:bodyPr vert="horz" wrap="square" lIns="91440" tIns="45720" rIns="91440" bIns="45720" anchor="ctr" anchorCtr="0">
            <a:prstTxWarp prst="textNoShape"/>
          </a:bodyPr>
          <a:lstStyle/>
          <a:p>
            <a:pPr marL="0" indent="0" algn="ctr" eaLnBrk="0" fontAlgn="base" latinLnBrk="0" hangingPunct="0">
              <a:lnSpc>
                <a:spcPct val="100000"/>
              </a:lnSpc>
              <a:spcBef>
                <a:spcPts val="0"/>
              </a:spcBef>
              <a:spcAft>
                <a:spcPts val="0"/>
              </a:spcAft>
              <a:buNone/>
            </a:pPr>
            <a:r>
              <a:rPr lang="en-US" altLang="zh-CN" sz="2400" b="0" i="0" u="none" strike="noStrike" kern="1200" cap="none" spc="0" baseline="0">
                <a:solidFill>
                  <a:schemeClr val="accent1"/>
                </a:solidFill>
                <a:latin typeface="微软雅黑" pitchFamily="0" charset="0"/>
                <a:ea typeface="微软雅黑" pitchFamily="0" charset="0"/>
                <a:cs typeface="微软雅黑" pitchFamily="0" charset="0"/>
              </a:rPr>
              <a:t>3</a:t>
            </a:r>
            <a:endParaRPr lang="zh-CN" altLang="en-US" sz="2400" b="0" i="0" u="none" strike="noStrike" kern="1200" cap="none" spc="0" baseline="0">
              <a:solidFill>
                <a:schemeClr val="accent1"/>
              </a:solidFill>
              <a:latin typeface="微软雅黑" pitchFamily="0" charset="0"/>
              <a:ea typeface="微软雅黑" pitchFamily="0" charset="0"/>
              <a:cs typeface="微软雅黑" pitchFamily="0" charset="0"/>
            </a:endParaRPr>
          </a:p>
        </p:txBody>
      </p:sp>
      <p:sp>
        <p:nvSpPr>
          <p:cNvPr id="84" name="矩形"/>
          <p:cNvSpPr>
            <a:spLocks/>
          </p:cNvSpPr>
          <p:nvPr/>
        </p:nvSpPr>
        <p:spPr>
          <a:xfrm rot="0">
            <a:off x="7494978" y="991876"/>
            <a:ext cx="2903854" cy="40576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135" b="0" i="0" u="none" strike="noStrike" kern="1200" cap="none" spc="0" baseline="0">
                <a:solidFill>
                  <a:schemeClr val="bg1"/>
                </a:solidFill>
                <a:latin typeface="微软雅黑" pitchFamily="0" charset="0"/>
                <a:ea typeface="微软雅黑" pitchFamily="0" charset="0"/>
                <a:cs typeface="微软雅黑" pitchFamily="0" charset="0"/>
                <a:sym typeface="Arial" pitchFamily="0" charset="0"/>
              </a:rPr>
              <a:t>新安法修改的基本情况</a:t>
            </a:r>
            <a:endParaRPr lang="zh-CN" altLang="en-US" sz="2135" b="0" i="0" u="none" strike="noStrike" kern="1200" cap="none" spc="0" baseline="0">
              <a:solidFill>
                <a:schemeClr val="bg1"/>
              </a:solidFill>
              <a:latin typeface="微软雅黑" pitchFamily="0" charset="0"/>
              <a:ea typeface="微软雅黑" pitchFamily="0" charset="0"/>
              <a:cs typeface="微软雅黑" pitchFamily="0" charset="0"/>
              <a:sym typeface="Arial" pitchFamily="0" charset="0"/>
            </a:endParaRPr>
          </a:p>
        </p:txBody>
      </p:sp>
      <p:sp>
        <p:nvSpPr>
          <p:cNvPr id="85" name="矩形"/>
          <p:cNvSpPr>
            <a:spLocks/>
          </p:cNvSpPr>
          <p:nvPr/>
        </p:nvSpPr>
        <p:spPr>
          <a:xfrm rot="0">
            <a:off x="7494978" y="1790615"/>
            <a:ext cx="2903854" cy="405764"/>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135" b="0" i="0" u="none" strike="noStrike" kern="1200" cap="none" spc="0" baseline="0">
                <a:solidFill>
                  <a:schemeClr val="bg1"/>
                </a:solidFill>
                <a:latin typeface="微软雅黑" pitchFamily="0" charset="0"/>
                <a:ea typeface="微软雅黑" pitchFamily="0" charset="0"/>
                <a:cs typeface="微软雅黑" pitchFamily="0" charset="0"/>
                <a:sym typeface="Arial" pitchFamily="0" charset="0"/>
              </a:rPr>
              <a:t>新安法修改的主要特点</a:t>
            </a:r>
            <a:endParaRPr lang="zh-CN" altLang="en-US" sz="2135" b="0" i="0" u="none" strike="noStrike" kern="1200" cap="none" spc="0" baseline="0">
              <a:solidFill>
                <a:schemeClr val="bg1"/>
              </a:solidFill>
              <a:latin typeface="微软雅黑" pitchFamily="0" charset="0"/>
              <a:ea typeface="微软雅黑" pitchFamily="0" charset="0"/>
              <a:cs typeface="微软雅黑" pitchFamily="0" charset="0"/>
              <a:sym typeface="Arial" pitchFamily="0" charset="0"/>
            </a:endParaRPr>
          </a:p>
        </p:txBody>
      </p:sp>
      <p:sp>
        <p:nvSpPr>
          <p:cNvPr id="86" name="矩形"/>
          <p:cNvSpPr>
            <a:spLocks/>
          </p:cNvSpPr>
          <p:nvPr/>
        </p:nvSpPr>
        <p:spPr>
          <a:xfrm rot="0">
            <a:off x="7494978" y="2603868"/>
            <a:ext cx="2903854" cy="405764"/>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135" b="0" i="0" u="none" strike="noStrike" kern="1200" cap="none" spc="0" baseline="0">
                <a:solidFill>
                  <a:schemeClr val="bg1"/>
                </a:solidFill>
                <a:latin typeface="微软雅黑" pitchFamily="0" charset="0"/>
                <a:ea typeface="微软雅黑" pitchFamily="0" charset="0"/>
                <a:cs typeface="微软雅黑" pitchFamily="0" charset="0"/>
                <a:sym typeface="Arial" pitchFamily="0" charset="0"/>
              </a:rPr>
              <a:t>新安法总体认识及把握</a:t>
            </a:r>
            <a:endParaRPr lang="zh-CN" altLang="en-US" sz="2135" b="0" i="0" u="none" strike="noStrike" kern="1200" cap="none" spc="0" baseline="0">
              <a:solidFill>
                <a:schemeClr val="bg1"/>
              </a:solidFill>
              <a:latin typeface="微软雅黑" pitchFamily="0" charset="0"/>
              <a:ea typeface="微软雅黑" pitchFamily="0" charset="0"/>
              <a:cs typeface="微软雅黑" pitchFamily="0" charset="0"/>
              <a:sym typeface="Arial" pitchFamily="0" charset="0"/>
            </a:endParaRPr>
          </a:p>
        </p:txBody>
      </p:sp>
      <p:sp>
        <p:nvSpPr>
          <p:cNvPr id="87" name="矩形"/>
          <p:cNvSpPr>
            <a:spLocks/>
          </p:cNvSpPr>
          <p:nvPr/>
        </p:nvSpPr>
        <p:spPr>
          <a:xfrm rot="0">
            <a:off x="7494978" y="3460664"/>
            <a:ext cx="2090419" cy="405764"/>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135" b="0" i="0" u="none" strike="noStrike" kern="1200" cap="none" spc="0" baseline="0">
                <a:solidFill>
                  <a:schemeClr val="bg1"/>
                </a:solidFill>
                <a:latin typeface="微软雅黑" pitchFamily="0" charset="0"/>
                <a:ea typeface="微软雅黑" pitchFamily="0" charset="0"/>
                <a:cs typeface="微软雅黑" pitchFamily="0" charset="0"/>
                <a:sym typeface="Arial" pitchFamily="0" charset="0"/>
              </a:rPr>
              <a:t>怎样践行新安法</a:t>
            </a:r>
            <a:endParaRPr lang="zh-CN" altLang="en-US" sz="2135" b="0" i="0" u="none" strike="noStrike" kern="1200" cap="none" spc="0" baseline="0">
              <a:solidFill>
                <a:schemeClr val="bg1"/>
              </a:solidFill>
              <a:latin typeface="微软雅黑" pitchFamily="0" charset="0"/>
              <a:ea typeface="微软雅黑" pitchFamily="0" charset="0"/>
              <a:cs typeface="微软雅黑" pitchFamily="0" charset="0"/>
              <a:sym typeface="Arial" pitchFamily="0" charset="0"/>
            </a:endParaRPr>
          </a:p>
        </p:txBody>
      </p:sp>
      <p:sp>
        <p:nvSpPr>
          <p:cNvPr id="88" name="椭圆"/>
          <p:cNvSpPr>
            <a:spLocks/>
          </p:cNvSpPr>
          <p:nvPr/>
        </p:nvSpPr>
        <p:spPr>
          <a:xfrm rot="0">
            <a:off x="6757619" y="3396130"/>
            <a:ext cx="485426" cy="485426"/>
          </a:xfrm>
          <a:prstGeom prst="ellipse"/>
          <a:gradFill rotWithShape="1">
            <a:gsLst>
              <a:gs pos="0">
                <a:srgbClr val="CCE8CF">
                  <a:alpha val="100000"/>
                </a:srgbClr>
              </a:gs>
              <a:gs pos="100000">
                <a:srgbClr val="C8C8C8">
                  <a:alpha val="100000"/>
                </a:srgbClr>
              </a:gs>
            </a:gsLst>
            <a:lin ang="19800000" scaled="1"/>
          </a:gradFill>
          <a:ln w="12700" cmpd="sng" cap="flat">
            <a:gradFill rotWithShape="1">
              <a:gsLst>
                <a:gs pos="52999">
                  <a:srgbClr val="CCE8CF">
                    <a:alpha val="89803"/>
                  </a:srgbClr>
                </a:gs>
                <a:gs pos="100000">
                  <a:srgbClr val="808080">
                    <a:alpha val="100000"/>
                  </a:srgbClr>
                </a:gs>
              </a:gsLst>
              <a:lin ang="7200000" scaled="1"/>
            </a:gradFill>
            <a:prstDash val="solid"/>
            <a:round/>
          </a:ln>
          <a:effectLst>
            <a:outerShdw sx="100000" sy="100000" algn="tr" rotWithShape="0" blurRad="482600" dist="203200" dir="8100000">
              <a:srgbClr val="000000">
                <a:alpha val="20784"/>
              </a:srgbClr>
            </a:outerShdw>
          </a:effectLst>
        </p:spPr>
        <p:txBody>
          <a:bodyPr vert="horz" wrap="square" lIns="91440" tIns="45720" rIns="91440" bIns="45720" anchor="ctr" anchorCtr="0">
            <a:prstTxWarp prst="textNoShape"/>
          </a:bodyPr>
          <a:lstStyle/>
          <a:p>
            <a:pPr marL="0" indent="0" algn="ctr" eaLnBrk="0" fontAlgn="base" latinLnBrk="0" hangingPunct="0">
              <a:lnSpc>
                <a:spcPct val="100000"/>
              </a:lnSpc>
              <a:spcBef>
                <a:spcPts val="0"/>
              </a:spcBef>
              <a:spcAft>
                <a:spcPts val="0"/>
              </a:spcAft>
              <a:buNone/>
            </a:pPr>
            <a:r>
              <a:rPr lang="en-US" altLang="zh-CN" sz="2400" b="0" i="0" u="none" strike="noStrike" kern="1200" cap="none" spc="0" baseline="0">
                <a:solidFill>
                  <a:schemeClr val="accent1"/>
                </a:solidFill>
                <a:latin typeface="微软雅黑" pitchFamily="0" charset="0"/>
                <a:ea typeface="微软雅黑" pitchFamily="0" charset="0"/>
                <a:cs typeface="微软雅黑" pitchFamily="0" charset="0"/>
              </a:rPr>
              <a:t>4</a:t>
            </a:r>
            <a:endParaRPr lang="zh-CN" altLang="en-US" sz="2400" b="0" i="0" u="none" strike="noStrike" kern="1200" cap="none" spc="0" baseline="0">
              <a:solidFill>
                <a:schemeClr val="accent1"/>
              </a:solidFill>
              <a:latin typeface="微软雅黑" pitchFamily="0" charset="0"/>
              <a:ea typeface="微软雅黑" pitchFamily="0" charset="0"/>
              <a:cs typeface="微软雅黑" pitchFamily="0" charset="0"/>
            </a:endParaRPr>
          </a:p>
        </p:txBody>
      </p:sp>
      <p:sp>
        <p:nvSpPr>
          <p:cNvPr id="89" name="椭圆"/>
          <p:cNvSpPr>
            <a:spLocks/>
          </p:cNvSpPr>
          <p:nvPr/>
        </p:nvSpPr>
        <p:spPr>
          <a:xfrm rot="0">
            <a:off x="3028824" y="1166801"/>
            <a:ext cx="2430892" cy="2430893"/>
          </a:xfrm>
          <a:prstGeom prst="ellipse"/>
          <a:gradFill rotWithShape="1">
            <a:gsLst>
              <a:gs pos="0">
                <a:srgbClr val="CCE8CF">
                  <a:alpha val="100000"/>
                </a:srgbClr>
              </a:gs>
              <a:gs pos="100000">
                <a:srgbClr val="C8C8C8">
                  <a:alpha val="100000"/>
                </a:srgbClr>
              </a:gs>
            </a:gsLst>
            <a:lin ang="19800000" scaled="1"/>
          </a:gradFill>
          <a:ln w="25400" cmpd="sng" cap="flat">
            <a:gradFill rotWithShape="1">
              <a:gsLst>
                <a:gs pos="52999">
                  <a:srgbClr val="CCE8CF">
                    <a:alpha val="89803"/>
                  </a:srgbClr>
                </a:gs>
                <a:gs pos="100000">
                  <a:srgbClr val="808080">
                    <a:alpha val="100000"/>
                  </a:srgbClr>
                </a:gs>
              </a:gsLst>
              <a:lin ang="7200000" scaled="1"/>
            </a:gradFill>
            <a:prstDash val="solid"/>
            <a:round/>
          </a:ln>
          <a:effectLst>
            <a:outerShdw sx="100000" sy="100000" algn="tr" rotWithShape="0" blurRad="482600" dist="203200" dir="8100000">
              <a:srgbClr val="000000">
                <a:alpha val="20784"/>
              </a:srgbClr>
            </a:outerShdw>
          </a:effectLst>
        </p:spPr>
        <p:txBody>
          <a:bodyPr rtlCol="0" anchor="ctr"/>
          <a:lstStyle/>
          <a:p>
            <a:pPr algn="ctr"/>
          </a:p>
        </p:txBody>
      </p:sp>
      <p:sp>
        <p:nvSpPr>
          <p:cNvPr id="90" name="矩形"/>
          <p:cNvSpPr>
            <a:spLocks/>
          </p:cNvSpPr>
          <p:nvPr/>
        </p:nvSpPr>
        <p:spPr>
          <a:xfrm rot="0">
            <a:off x="3182671" y="2001026"/>
            <a:ext cx="2057342" cy="7677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4500" b="1" i="0" u="none" strike="noStrike" kern="1200" cap="none" spc="0" baseline="0">
                <a:solidFill>
                  <a:schemeClr val="accent1"/>
                </a:solidFill>
                <a:latin typeface="微软雅黑" pitchFamily="0" charset="0"/>
                <a:ea typeface="微软雅黑" pitchFamily="0" charset="0"/>
                <a:cs typeface="微软雅黑" pitchFamily="0" charset="0"/>
              </a:rPr>
              <a:t>目  录</a:t>
            </a:r>
            <a:endParaRPr lang="zh-CN" altLang="en-US" sz="4500" b="1" i="0" u="none" strike="noStrike" kern="1200" cap="none" spc="0" baseline="0">
              <a:solidFill>
                <a:schemeClr val="accent1"/>
              </a:solidFill>
              <a:latin typeface="微软雅黑" pitchFamily="0" charset="0"/>
              <a:ea typeface="微软雅黑" pitchFamily="0" charset="0"/>
              <a:cs typeface="微软雅黑" pitchFamily="0" charset="0"/>
            </a:endParaRPr>
          </a:p>
        </p:txBody>
      </p:sp>
    </p:spTree>
    <p:extLst>
      <p:ext uri="{BB962C8B-B14F-4D97-AF65-F5344CB8AC3E}">
        <p14:creationId xmlns:p14="http://schemas.microsoft.com/office/powerpoint/2010/main" val="1982170006"/>
      </p:ext>
    </p:extLst>
  </p:cSld>
  <p:clrMapOvr>
    <a:masterClrMapping/>
  </p:clrMapOvr>
  <p:transition spd="med" advClick="0" advTm="0">
    <p:fade/>
  </p:transition>
</p:sld>
</file>

<file path=ppt/slides/slide20.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9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二、新安法修改的主要特点</a:t>
            </a:r>
            <a:endParaRPr lang="zh-CN" altLang="en-US"/>
          </a:p>
        </p:txBody>
      </p:sp>
      <p:sp>
        <p:nvSpPr>
          <p:cNvPr id="294" name="圆角矩形"/>
          <p:cNvSpPr>
            <a:spLocks/>
          </p:cNvSpPr>
          <p:nvPr/>
        </p:nvSpPr>
        <p:spPr>
          <a:xfrm rot="0">
            <a:off x="1594735" y="1295239"/>
            <a:ext cx="5158585"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295" name="矩形"/>
          <p:cNvSpPr>
            <a:spLocks/>
          </p:cNvSpPr>
          <p:nvPr/>
        </p:nvSpPr>
        <p:spPr>
          <a:xfrm rot="0">
            <a:off x="2451062" y="1237183"/>
            <a:ext cx="5829662"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（二）</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修改</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的主体思路</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296" name="矩形"/>
          <p:cNvSpPr>
            <a:spLocks/>
          </p:cNvSpPr>
          <p:nvPr/>
        </p:nvSpPr>
        <p:spPr>
          <a:xfrm rot="0">
            <a:off x="1423751" y="2075901"/>
            <a:ext cx="5849268" cy="3723015"/>
          </a:xfrm>
          <a:prstGeom prst="rect"/>
          <a:noFill/>
          <a:ln w="9525" cmpd="sng" cap="flat">
            <a:noFill/>
            <a:prstDash val="solid"/>
            <a:miter/>
          </a:ln>
        </p:spPr>
        <p:txBody>
          <a:bodyPr vert="horz" wrap="square" lIns="98663" tIns="49331" rIns="98663" bIns="49331" anchor="t" anchorCtr="0">
            <a:prstTxWarp prst="textNoShape"/>
          </a:bodyPr>
          <a:lstStyle/>
          <a:p>
            <a:pPr marL="0" indent="0" algn="l" eaLnBrk="1" latinLnBrk="0" hangingPunct="1">
              <a:lnSpc>
                <a:spcPct val="170000"/>
              </a:lnSpc>
              <a:spcBef>
                <a:spcPts val="1000"/>
              </a:spcBef>
              <a:spcAft>
                <a:spcPts val="0"/>
              </a:spcAft>
              <a:buNone/>
            </a:pPr>
            <a:r>
              <a:rPr lang="en-US" altLang="zh-CN" sz="2300" b="1" i="0" u="none" strike="noStrike" kern="1200" cap="none" spc="0" baseline="0">
                <a:solidFill>
                  <a:schemeClr val="tx1"/>
                </a:solidFill>
                <a:latin typeface="微软雅黑" pitchFamily="0" charset="0"/>
                <a:ea typeface="微软雅黑" pitchFamily="0" charset="0"/>
                <a:cs typeface="Arial" pitchFamily="0" charset="0"/>
              </a:rPr>
              <a:t>1</a:t>
            </a:r>
            <a:r>
              <a:rPr lang="zh-CN" altLang="en-US" sz="2300" b="1" i="0" u="none" strike="noStrike" kern="1200" cap="none" spc="0" baseline="0">
                <a:solidFill>
                  <a:schemeClr val="tx1"/>
                </a:solidFill>
                <a:latin typeface="微软雅黑" pitchFamily="0" charset="0"/>
                <a:ea typeface="微软雅黑" pitchFamily="0" charset="0"/>
                <a:cs typeface="Arial" pitchFamily="0" charset="0"/>
              </a:rPr>
              <a:t>、</a:t>
            </a:r>
            <a:r>
              <a:rPr lang="zh-CN" altLang="en-US" sz="2300" b="1" i="0" u="none" strike="noStrike" kern="1200" cap="none" spc="0" baseline="0">
                <a:solidFill>
                  <a:schemeClr val="tx1"/>
                </a:solidFill>
                <a:latin typeface="微软雅黑" pitchFamily="0" charset="0"/>
                <a:ea typeface="微软雅黑" pitchFamily="0" charset="0"/>
                <a:cs typeface="Arial" pitchFamily="0" charset="0"/>
              </a:rPr>
              <a:t>提升安全生产工作摆位</a:t>
            </a:r>
            <a:endParaRPr lang="en-US" altLang="zh-CN" sz="2300" b="1"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latinLnBrk="0" hangingPunct="1">
              <a:lnSpc>
                <a:spcPct val="170000"/>
              </a:lnSpc>
              <a:spcBef>
                <a:spcPts val="1000"/>
              </a:spcBef>
              <a:spcAft>
                <a:spcPts val="0"/>
              </a:spcAft>
              <a:buNone/>
            </a:pPr>
            <a:r>
              <a:rPr lang="en-US" altLang="zh-CN" sz="2200" b="1" i="0" u="none" strike="noStrike" kern="1200" cap="none" spc="0" baseline="0">
                <a:solidFill>
                  <a:srgbClr val="C00000"/>
                </a:solidFill>
                <a:latin typeface="微软雅黑" pitchFamily="0" charset="0"/>
                <a:ea typeface="微软雅黑" pitchFamily="0" charset="0"/>
                <a:cs typeface="Arial" pitchFamily="0" charset="0"/>
              </a:rPr>
              <a:t>   </a:t>
            </a:r>
            <a:r>
              <a:rPr lang="zh-CN" altLang="en-US" sz="1600" b="1" i="0" u="none" strike="noStrike" kern="1200" cap="none" spc="0" baseline="0">
                <a:solidFill>
                  <a:srgbClr val="C00000"/>
                </a:solidFill>
                <a:latin typeface="微软雅黑" pitchFamily="0" charset="0"/>
                <a:ea typeface="微软雅黑" pitchFamily="0" charset="0"/>
                <a:cs typeface="Arial" pitchFamily="0" charset="0"/>
              </a:rPr>
              <a:t>    ——切实解决好安全生产和安全监管工作的“摆位”问题。将习近平总书记关于安全生产工作一系列重要指示批示精神和党中央、国务院有关决策部署转化为法律规定，确保落地见效。</a:t>
            </a:r>
            <a:r>
              <a:rPr lang="en-US" altLang="zh-CN" sz="1600" b="1" i="0" u="none" strike="noStrike" kern="1200" cap="none" spc="0" baseline="0">
                <a:solidFill>
                  <a:srgbClr val="C00000"/>
                </a:solidFill>
                <a:latin typeface="微软雅黑" pitchFamily="0" charset="0"/>
                <a:ea typeface="微软雅黑" pitchFamily="0" charset="0"/>
                <a:cs typeface="Arial" pitchFamily="0" charset="0"/>
              </a:rPr>
              <a:t>   </a:t>
            </a:r>
            <a:r>
              <a:rPr lang="zh-CN" altLang="en-US" sz="1600" b="0" i="0" u="none" strike="noStrike" kern="1200" cap="none" spc="0" baseline="0">
                <a:solidFill>
                  <a:schemeClr val="tx1"/>
                </a:solidFill>
                <a:latin typeface="Arial" pitchFamily="0" charset="0"/>
                <a:ea typeface="微软雅黑" pitchFamily="0" charset="0"/>
                <a:cs typeface="Arial" pitchFamily="0" charset="0"/>
              </a:rPr>
              <a:t>习近平指出，各级党委和政府、各级领导干部要牢固树立安全发展理念，始终把人民群众生命安全放在第一位。</a:t>
            </a:r>
            <a:r>
              <a:rPr lang="zh-CN" altLang="en-US" sz="16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发展是第一要务，安全是第一责任。</a:t>
            </a:r>
            <a:endParaRPr lang="zh-CN" altLang="en-US" sz="16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p:txBody>
      </p:sp>
      <p:pic>
        <p:nvPicPr>
          <p:cNvPr id="297" name="图片" descr="124468455_31n">
            <a:hlinkClick r:id="rId1"/>
          </p:cNvPr>
          <p:cNvPicPr>
            <a:picLocks noChangeAspect="1"/>
          </p:cNvPicPr>
          <p:nvPr/>
        </p:nvPicPr>
        <p:blipFill>
          <a:blip r:embed="rId2" cstate="print"/>
          <a:stretch>
            <a:fillRect/>
          </a:stretch>
        </p:blipFill>
        <p:spPr>
          <a:xfrm rot="0">
            <a:off x="8019467" y="1527463"/>
            <a:ext cx="3201987" cy="4392612"/>
          </a:xfrm>
          <a:prstGeom prst="rect"/>
          <a:noFill/>
          <a:ln w="9525" cmpd="sng" cap="flat">
            <a:noFill/>
            <a:prstDash val="solid"/>
            <a:round/>
          </a:ln>
        </p:spPr>
      </p:pic>
    </p:spTree>
    <p:extLst>
      <p:ext uri="{BB962C8B-B14F-4D97-AF65-F5344CB8AC3E}">
        <p14:creationId xmlns:p14="http://schemas.microsoft.com/office/powerpoint/2010/main" val="263921431"/>
      </p:ext>
    </p:extLst>
  </p:cSld>
  <p:clrMapOvr>
    <a:masterClrMapping/>
  </p:clrMapOvr>
  <p:transition spd="med" advClick="0" advTm="0">
    <p:fade/>
  </p:transition>
</p:sld>
</file>

<file path=ppt/slides/slide2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98"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a:t>
            </a:r>
            <a:r>
              <a:rPr lang="zh-CN" altLang="en-US"/>
              <a:t>、新安法修改的主要特点</a:t>
            </a:r>
            <a:endParaRPr lang="zh-CN" altLang="en-US"/>
          </a:p>
        </p:txBody>
      </p:sp>
      <p:sp>
        <p:nvSpPr>
          <p:cNvPr id="299" name="圆角矩形"/>
          <p:cNvSpPr>
            <a:spLocks/>
          </p:cNvSpPr>
          <p:nvPr/>
        </p:nvSpPr>
        <p:spPr>
          <a:xfrm rot="0">
            <a:off x="1594735" y="1295239"/>
            <a:ext cx="5158585"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300" name="矩形"/>
          <p:cNvSpPr>
            <a:spLocks/>
          </p:cNvSpPr>
          <p:nvPr/>
        </p:nvSpPr>
        <p:spPr>
          <a:xfrm rot="0">
            <a:off x="2451062" y="1237183"/>
            <a:ext cx="5829662"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（二）</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修改</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的主体思路</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301" name="矩形"/>
          <p:cNvSpPr>
            <a:spLocks/>
          </p:cNvSpPr>
          <p:nvPr/>
        </p:nvSpPr>
        <p:spPr>
          <a:xfrm rot="0">
            <a:off x="3339770" y="2882910"/>
            <a:ext cx="5615935" cy="815518"/>
          </a:xfrm>
          <a:prstGeom prst="rect"/>
          <a:noFill/>
          <a:ln w="9525" cmpd="sng" cap="flat">
            <a:noFill/>
            <a:prstDash val="solid"/>
            <a:miter/>
          </a:ln>
        </p:spPr>
        <p:txBody>
          <a:bodyPr vert="horz" wrap="square" lIns="91440" tIns="45720" rIns="91440" bIns="45720" anchor="t" anchorCtr="0">
            <a:prstTxWarp prst="textNoShape"/>
          </a:bodyPr>
          <a:lstStyle/>
          <a:p>
            <a:pPr marL="0" indent="0" algn="l" eaLnBrk="1" latinLnBrk="0" hangingPunct="1">
              <a:lnSpc>
                <a:spcPct val="90000"/>
              </a:lnSpc>
              <a:spcBef>
                <a:spcPts val="1000"/>
              </a:spcBef>
              <a:spcAft>
                <a:spcPts val="0"/>
              </a:spcAft>
              <a:buNone/>
            </a:pPr>
            <a:r>
              <a:rPr lang="zh-CN" altLang="en-US" sz="3200" b="0" i="0" u="none" strike="noStrike" kern="1200" cap="none" spc="0" baseline="0">
                <a:solidFill>
                  <a:schemeClr val="tx1"/>
                </a:solidFill>
                <a:latin typeface="百度综艺简体" pitchFamily="2" charset="-122"/>
                <a:ea typeface="百度综艺简体" pitchFamily="2" charset="-122"/>
                <a:cs typeface="Arial" pitchFamily="0" charset="0"/>
                <a:sym typeface="微软雅黑" pitchFamily="0" charset="0"/>
              </a:rPr>
              <a:t>安全是 </a:t>
            </a:r>
            <a:r>
              <a:rPr lang="en-US" altLang="zh-CN" sz="4400" b="0" i="0" u="sng" strike="noStrike" kern="1200" cap="none" spc="0" baseline="0">
                <a:solidFill>
                  <a:schemeClr val="tx2"/>
                </a:solidFill>
                <a:latin typeface="百度综艺简体" pitchFamily="2" charset="-122"/>
                <a:ea typeface="百度综艺简体" pitchFamily="2" charset="-122"/>
                <a:cs typeface="Arial" pitchFamily="0" charset="0"/>
                <a:sym typeface="微软雅黑" pitchFamily="0" charset="0"/>
              </a:rPr>
              <a:t>1</a:t>
            </a:r>
            <a:r>
              <a:rPr lang="en-US" altLang="zh-CN" sz="4800" b="0" i="0" u="sng" strike="noStrike" kern="1200" cap="none" spc="0" baseline="0">
                <a:solidFill>
                  <a:schemeClr val="tx2"/>
                </a:solidFill>
                <a:latin typeface="百度综艺简体" pitchFamily="2" charset="-122"/>
                <a:ea typeface="百度综艺简体" pitchFamily="2" charset="-122"/>
                <a:cs typeface="Arial" pitchFamily="0" charset="0"/>
                <a:sym typeface="微软雅黑" pitchFamily="0" charset="0"/>
              </a:rPr>
              <a:t> </a:t>
            </a:r>
            <a:r>
              <a:rPr lang="zh-CN" altLang="en-US" sz="3200" b="0" i="0" u="none" strike="noStrike" kern="1200" cap="none" spc="0" baseline="0">
                <a:solidFill>
                  <a:schemeClr val="tx1"/>
                </a:solidFill>
                <a:latin typeface="百度综艺简体" pitchFamily="2" charset="-122"/>
                <a:ea typeface="百度综艺简体" pitchFamily="2" charset="-122"/>
                <a:cs typeface="Arial" pitchFamily="0" charset="0"/>
                <a:sym typeface="微软雅黑" pitchFamily="0" charset="0"/>
              </a:rPr>
              <a:t>   其它是 </a:t>
            </a:r>
            <a:r>
              <a:rPr lang="en-US" altLang="zh-CN" sz="4400" b="0" i="0" u="sng" strike="noStrike" kern="1200" cap="none" spc="0" baseline="0">
                <a:solidFill>
                  <a:schemeClr val="tx2"/>
                </a:solidFill>
                <a:latin typeface="百度综艺简体" pitchFamily="2" charset="-122"/>
                <a:ea typeface="百度综艺简体" pitchFamily="2" charset="-122"/>
                <a:cs typeface="Arial" pitchFamily="0" charset="0"/>
                <a:sym typeface="微软雅黑" pitchFamily="0" charset="0"/>
              </a:rPr>
              <a:t>0</a:t>
            </a:r>
            <a:endParaRPr lang="zh-CN" altLang="en-US" sz="4400" b="0" i="0" u="sng" strike="noStrike" kern="1200" cap="none" spc="0" baseline="0">
              <a:solidFill>
                <a:schemeClr val="tx2"/>
              </a:solidFill>
              <a:latin typeface="百度综艺简体" pitchFamily="2" charset="-122"/>
              <a:ea typeface="百度综艺简体" pitchFamily="2" charset="-122"/>
              <a:cs typeface="Arial" pitchFamily="0" charset="0"/>
              <a:sym typeface="微软雅黑" pitchFamily="0" charset="0"/>
            </a:endParaRPr>
          </a:p>
        </p:txBody>
      </p:sp>
      <p:sp>
        <p:nvSpPr>
          <p:cNvPr id="302" name="矩形"/>
          <p:cNvSpPr>
            <a:spLocks/>
          </p:cNvSpPr>
          <p:nvPr/>
        </p:nvSpPr>
        <p:spPr>
          <a:xfrm rot="0">
            <a:off x="3504045" y="4246340"/>
            <a:ext cx="671513" cy="1330797"/>
          </a:xfrm>
          <a:prstGeom prst="rect"/>
          <a:solidFill>
            <a:srgbClr val="C10109"/>
          </a:solidFill>
          <a:ln w="9525" cmpd="sng" cap="flat">
            <a:noFill/>
            <a:prstDash val="solid"/>
            <a:round/>
          </a:ln>
        </p:spPr>
        <p:txBody>
          <a:bodyPr vert="horz" wrap="square" lIns="98730" tIns="49364" rIns="98730" bIns="49364" anchor="t" anchorCtr="0">
            <a:prstTxWarp prst="textNoShape"/>
            <a:spAutoFit/>
          </a:bodyPr>
          <a:lstStyle/>
          <a:p>
            <a:pPr marL="0" indent="0" algn="l" eaLnBrk="1" latinLnBrk="0" hangingPunct="1">
              <a:lnSpc>
                <a:spcPct val="100000"/>
              </a:lnSpc>
              <a:spcBef>
                <a:spcPct val="50000"/>
              </a:spcBef>
              <a:spcAft>
                <a:spcPts val="0"/>
              </a:spcAft>
              <a:buNone/>
            </a:pPr>
            <a:r>
              <a:rPr lang="en-US" altLang="zh-CN" sz="8000" b="1" i="0" u="none" strike="noStrike" kern="1200" cap="none" spc="0" baseline="0">
                <a:solidFill>
                  <a:schemeClr val="bg1"/>
                </a:solidFill>
                <a:latin typeface="微软雅黑" pitchFamily="0" charset="0"/>
                <a:ea typeface="微软雅黑" pitchFamily="0" charset="0"/>
                <a:cs typeface="Arial" pitchFamily="0" charset="0"/>
                <a:sym typeface="Verdana" pitchFamily="34" charset="0"/>
              </a:rPr>
              <a:t>1</a:t>
            </a:r>
            <a:endParaRPr lang="zh-CN" altLang="en-US" sz="20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03" name="矩形"/>
          <p:cNvSpPr>
            <a:spLocks/>
          </p:cNvSpPr>
          <p:nvPr/>
        </p:nvSpPr>
        <p:spPr>
          <a:xfrm rot="0">
            <a:off x="4440670" y="4246340"/>
            <a:ext cx="832574" cy="1330797"/>
          </a:xfrm>
          <a:prstGeom prst="rect"/>
          <a:solidFill>
            <a:srgbClr val="C10109"/>
          </a:solidFill>
          <a:ln w="9525" cmpd="sng" cap="flat">
            <a:noFill/>
            <a:prstDash val="solid"/>
            <a:round/>
          </a:ln>
        </p:spPr>
        <p:txBody>
          <a:bodyPr vert="horz" wrap="none" lIns="98730" tIns="49364" rIns="98730" bIns="49364" anchor="t" anchorCtr="0">
            <a:prstTxWarp prst="textNoShape"/>
            <a:spAutoFit/>
          </a:bodyPr>
          <a:lstStyle/>
          <a:p>
            <a:pPr marL="0" indent="0" algn="l" eaLnBrk="1" latinLnBrk="0" hangingPunct="1">
              <a:lnSpc>
                <a:spcPct val="100000"/>
              </a:lnSpc>
              <a:spcBef>
                <a:spcPts val="0"/>
              </a:spcBef>
              <a:spcAft>
                <a:spcPts val="0"/>
              </a:spcAft>
              <a:buNone/>
            </a:pPr>
            <a:r>
              <a:rPr lang="en-US" altLang="zh-CN" sz="8000" b="1" i="0" u="none" strike="noStrike" kern="1200" cap="none" spc="0" baseline="0">
                <a:solidFill>
                  <a:schemeClr val="bg1"/>
                </a:solidFill>
                <a:latin typeface="微软雅黑" pitchFamily="0" charset="0"/>
                <a:ea typeface="微软雅黑" pitchFamily="0" charset="0"/>
                <a:cs typeface="Arial" pitchFamily="0" charset="0"/>
                <a:sym typeface="Verdana" pitchFamily="34" charset="0"/>
              </a:rPr>
              <a:t>0</a:t>
            </a:r>
            <a:endParaRPr lang="zh-CN" altLang="en-US" sz="20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04" name="矩形"/>
          <p:cNvSpPr>
            <a:spLocks/>
          </p:cNvSpPr>
          <p:nvPr/>
        </p:nvSpPr>
        <p:spPr>
          <a:xfrm rot="0">
            <a:off x="5131233" y="4246340"/>
            <a:ext cx="832574" cy="1330797"/>
          </a:xfrm>
          <a:prstGeom prst="rect"/>
          <a:solidFill>
            <a:srgbClr val="C10109"/>
          </a:solidFill>
          <a:ln w="9525" cmpd="sng" cap="flat">
            <a:noFill/>
            <a:prstDash val="solid"/>
            <a:round/>
          </a:ln>
        </p:spPr>
        <p:txBody>
          <a:bodyPr vert="horz" wrap="none" lIns="98730" tIns="49364" rIns="98730" bIns="49364" anchor="t" anchorCtr="0">
            <a:prstTxWarp prst="textNoShape"/>
            <a:spAutoFit/>
          </a:bodyPr>
          <a:lstStyle/>
          <a:p>
            <a:pPr marL="0" indent="0" algn="l" eaLnBrk="1" latinLnBrk="0" hangingPunct="1">
              <a:lnSpc>
                <a:spcPct val="100000"/>
              </a:lnSpc>
              <a:spcBef>
                <a:spcPts val="0"/>
              </a:spcBef>
              <a:spcAft>
                <a:spcPts val="0"/>
              </a:spcAft>
              <a:buNone/>
            </a:pPr>
            <a:r>
              <a:rPr lang="en-US" altLang="zh-CN" sz="8000" b="1" i="0" u="none" strike="noStrike" kern="1200" cap="none" spc="0" baseline="0">
                <a:solidFill>
                  <a:schemeClr val="bg1"/>
                </a:solidFill>
                <a:latin typeface="微软雅黑" pitchFamily="0" charset="0"/>
                <a:ea typeface="微软雅黑" pitchFamily="0" charset="0"/>
                <a:cs typeface="Arial" pitchFamily="0" charset="0"/>
                <a:sym typeface="Verdana" pitchFamily="34" charset="0"/>
              </a:rPr>
              <a:t>0</a:t>
            </a:r>
            <a:endParaRPr lang="zh-CN" altLang="en-US" sz="20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05" name="矩形"/>
          <p:cNvSpPr>
            <a:spLocks/>
          </p:cNvSpPr>
          <p:nvPr/>
        </p:nvSpPr>
        <p:spPr>
          <a:xfrm rot="0">
            <a:off x="5753533" y="4246340"/>
            <a:ext cx="832574" cy="1330797"/>
          </a:xfrm>
          <a:prstGeom prst="rect"/>
          <a:solidFill>
            <a:srgbClr val="C10109"/>
          </a:solidFill>
          <a:ln w="9525" cmpd="sng" cap="flat">
            <a:noFill/>
            <a:prstDash val="solid"/>
            <a:round/>
          </a:ln>
        </p:spPr>
        <p:txBody>
          <a:bodyPr vert="horz" wrap="none" lIns="98730" tIns="49364" rIns="98730" bIns="49364" anchor="t" anchorCtr="0">
            <a:prstTxWarp prst="textNoShape"/>
            <a:spAutoFit/>
          </a:bodyPr>
          <a:lstStyle/>
          <a:p>
            <a:pPr marL="0" indent="0" algn="l" eaLnBrk="1" latinLnBrk="0" hangingPunct="1">
              <a:lnSpc>
                <a:spcPct val="100000"/>
              </a:lnSpc>
              <a:spcBef>
                <a:spcPts val="0"/>
              </a:spcBef>
              <a:spcAft>
                <a:spcPts val="0"/>
              </a:spcAft>
              <a:buNone/>
            </a:pPr>
            <a:r>
              <a:rPr lang="en-US" altLang="zh-CN" sz="8000" b="1" i="0" u="none" strike="noStrike" kern="1200" cap="none" spc="0" baseline="0">
                <a:solidFill>
                  <a:schemeClr val="bg1"/>
                </a:solidFill>
                <a:latin typeface="微软雅黑" pitchFamily="0" charset="0"/>
                <a:ea typeface="微软雅黑" pitchFamily="0" charset="0"/>
                <a:cs typeface="Arial" pitchFamily="0" charset="0"/>
                <a:sym typeface="Verdana" pitchFamily="34" charset="0"/>
              </a:rPr>
              <a:t>0</a:t>
            </a:r>
            <a:endParaRPr lang="zh-CN" altLang="en-US" sz="20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06" name="矩形"/>
          <p:cNvSpPr>
            <a:spLocks/>
          </p:cNvSpPr>
          <p:nvPr/>
        </p:nvSpPr>
        <p:spPr>
          <a:xfrm rot="0">
            <a:off x="6450445" y="4246340"/>
            <a:ext cx="832574" cy="1330797"/>
          </a:xfrm>
          <a:prstGeom prst="rect"/>
          <a:solidFill>
            <a:srgbClr val="C10109"/>
          </a:solidFill>
          <a:ln w="9525" cmpd="sng" cap="flat">
            <a:noFill/>
            <a:prstDash val="solid"/>
            <a:round/>
          </a:ln>
        </p:spPr>
        <p:txBody>
          <a:bodyPr vert="horz" wrap="none" lIns="98730" tIns="49364" rIns="98730" bIns="49364" anchor="t" anchorCtr="0">
            <a:prstTxWarp prst="textNoShape"/>
            <a:spAutoFit/>
          </a:bodyPr>
          <a:lstStyle/>
          <a:p>
            <a:pPr marL="0" indent="0" algn="l" eaLnBrk="1" latinLnBrk="0" hangingPunct="1">
              <a:lnSpc>
                <a:spcPct val="100000"/>
              </a:lnSpc>
              <a:spcBef>
                <a:spcPts val="0"/>
              </a:spcBef>
              <a:spcAft>
                <a:spcPts val="0"/>
              </a:spcAft>
              <a:buNone/>
            </a:pPr>
            <a:r>
              <a:rPr lang="en-US" altLang="zh-CN" sz="8000" b="1" i="0" u="none" strike="noStrike" kern="1200" cap="none" spc="0" baseline="0">
                <a:solidFill>
                  <a:schemeClr val="bg1"/>
                </a:solidFill>
                <a:latin typeface="微软雅黑" pitchFamily="0" charset="0"/>
                <a:ea typeface="微软雅黑" pitchFamily="0" charset="0"/>
                <a:cs typeface="Arial" pitchFamily="0" charset="0"/>
                <a:sym typeface="Verdana" pitchFamily="34" charset="0"/>
              </a:rPr>
              <a:t>0</a:t>
            </a:r>
            <a:endParaRPr lang="zh-CN" altLang="en-US" sz="20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07" name="矩形"/>
          <p:cNvSpPr>
            <a:spLocks/>
          </p:cNvSpPr>
          <p:nvPr/>
        </p:nvSpPr>
        <p:spPr>
          <a:xfrm rot="0">
            <a:off x="7147358" y="4246340"/>
            <a:ext cx="832574" cy="1330797"/>
          </a:xfrm>
          <a:prstGeom prst="rect"/>
          <a:solidFill>
            <a:srgbClr val="C10109"/>
          </a:solidFill>
          <a:ln w="9525" cmpd="sng" cap="flat">
            <a:noFill/>
            <a:prstDash val="solid"/>
            <a:round/>
          </a:ln>
        </p:spPr>
        <p:txBody>
          <a:bodyPr vert="horz" wrap="none" lIns="98730" tIns="49364" rIns="98730" bIns="49364" anchor="t" anchorCtr="0">
            <a:prstTxWarp prst="textNoShape"/>
            <a:spAutoFit/>
          </a:bodyPr>
          <a:lstStyle/>
          <a:p>
            <a:pPr marL="0" indent="0" algn="l" eaLnBrk="1" latinLnBrk="0" hangingPunct="1">
              <a:lnSpc>
                <a:spcPct val="100000"/>
              </a:lnSpc>
              <a:spcBef>
                <a:spcPts val="0"/>
              </a:spcBef>
              <a:spcAft>
                <a:spcPts val="0"/>
              </a:spcAft>
              <a:buNone/>
            </a:pPr>
            <a:r>
              <a:rPr lang="en-US" altLang="zh-CN" sz="8000" b="1" i="0" u="none" strike="noStrike" kern="1200" cap="none" spc="0" baseline="0">
                <a:solidFill>
                  <a:schemeClr val="bg1"/>
                </a:solidFill>
                <a:latin typeface="微软雅黑" pitchFamily="0" charset="0"/>
                <a:ea typeface="微软雅黑" pitchFamily="0" charset="0"/>
                <a:cs typeface="Arial" pitchFamily="0" charset="0"/>
                <a:sym typeface="Verdana" pitchFamily="34" charset="0"/>
              </a:rPr>
              <a:t>0</a:t>
            </a:r>
            <a:endParaRPr lang="zh-CN" altLang="en-US" sz="20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08" name="矩形"/>
          <p:cNvSpPr>
            <a:spLocks/>
          </p:cNvSpPr>
          <p:nvPr/>
        </p:nvSpPr>
        <p:spPr>
          <a:xfrm rot="0">
            <a:off x="7845858" y="4246340"/>
            <a:ext cx="832574" cy="1330797"/>
          </a:xfrm>
          <a:prstGeom prst="rect"/>
          <a:solidFill>
            <a:srgbClr val="C10109"/>
          </a:solidFill>
          <a:ln w="9525" cmpd="sng" cap="flat">
            <a:noFill/>
            <a:prstDash val="solid"/>
            <a:round/>
          </a:ln>
        </p:spPr>
        <p:txBody>
          <a:bodyPr vert="horz" wrap="none" lIns="98730" tIns="49364" rIns="98730" bIns="49364" anchor="t" anchorCtr="0">
            <a:prstTxWarp prst="textNoShape"/>
            <a:spAutoFit/>
          </a:bodyPr>
          <a:lstStyle/>
          <a:p>
            <a:pPr marL="0" indent="0" algn="l" eaLnBrk="1" latinLnBrk="0" hangingPunct="1">
              <a:lnSpc>
                <a:spcPct val="100000"/>
              </a:lnSpc>
              <a:spcBef>
                <a:spcPts val="0"/>
              </a:spcBef>
              <a:spcAft>
                <a:spcPts val="0"/>
              </a:spcAft>
              <a:buNone/>
            </a:pPr>
            <a:r>
              <a:rPr lang="en-US" altLang="zh-CN" sz="8000" b="1" i="0" u="none" strike="noStrike" kern="1200" cap="none" spc="0" baseline="0">
                <a:solidFill>
                  <a:schemeClr val="bg1"/>
                </a:solidFill>
                <a:latin typeface="微软雅黑" pitchFamily="0" charset="0"/>
                <a:ea typeface="微软雅黑" pitchFamily="0" charset="0"/>
                <a:cs typeface="Arial" pitchFamily="0" charset="0"/>
                <a:sym typeface="Verdana" pitchFamily="34" charset="0"/>
              </a:rPr>
              <a:t>0</a:t>
            </a:r>
            <a:endParaRPr lang="zh-CN" altLang="en-US" sz="20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09" name="矩形"/>
          <p:cNvSpPr>
            <a:spLocks/>
          </p:cNvSpPr>
          <p:nvPr/>
        </p:nvSpPr>
        <p:spPr>
          <a:xfrm rot="0">
            <a:off x="8496733" y="4246340"/>
            <a:ext cx="2275052" cy="1330797"/>
          </a:xfrm>
          <a:prstGeom prst="rect"/>
          <a:solidFill>
            <a:srgbClr val="C10109"/>
          </a:solidFill>
          <a:ln w="9525" cmpd="sng" cap="flat">
            <a:noFill/>
            <a:prstDash val="solid"/>
            <a:round/>
          </a:ln>
        </p:spPr>
        <p:txBody>
          <a:bodyPr vert="horz" wrap="square" lIns="98730" tIns="49364" rIns="98730" bIns="49364" anchor="t" anchorCtr="0">
            <a:prstTxWarp prst="textNoShape"/>
            <a:spAutoFit/>
          </a:bodyPr>
          <a:lstStyle/>
          <a:p>
            <a:pPr marL="0" indent="0" algn="l" eaLnBrk="1" latinLnBrk="0" hangingPunct="1">
              <a:lnSpc>
                <a:spcPct val="100000"/>
              </a:lnSpc>
              <a:spcBef>
                <a:spcPts val="0"/>
              </a:spcBef>
              <a:spcAft>
                <a:spcPts val="0"/>
              </a:spcAft>
              <a:buNone/>
            </a:pPr>
            <a:r>
              <a:rPr lang="zh-CN" altLang="en-US" sz="8000" b="1" i="0" u="none" strike="noStrike" kern="1200" cap="none" spc="0" baseline="0">
                <a:solidFill>
                  <a:schemeClr val="bg1"/>
                </a:solidFill>
                <a:latin typeface="微软雅黑" pitchFamily="0" charset="0"/>
                <a:ea typeface="微软雅黑" pitchFamily="0" charset="0"/>
                <a:cs typeface="Arial" pitchFamily="0" charset="0"/>
                <a:sym typeface="Verdana" pitchFamily="34" charset="0"/>
              </a:rPr>
              <a:t>……</a:t>
            </a:r>
            <a:endParaRPr lang="zh-CN" altLang="en-US" sz="20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10" name="矩形"/>
          <p:cNvSpPr>
            <a:spLocks/>
          </p:cNvSpPr>
          <p:nvPr/>
        </p:nvSpPr>
        <p:spPr>
          <a:xfrm rot="0">
            <a:off x="1902597" y="2431147"/>
            <a:ext cx="731836" cy="3939539"/>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eaLnBrk="1" latinLnBrk="0" hangingPunct="1">
              <a:lnSpc>
                <a:spcPct val="100000"/>
              </a:lnSpc>
              <a:spcBef>
                <a:spcPts val="0"/>
              </a:spcBef>
              <a:spcAft>
                <a:spcPts val="0"/>
              </a:spcAft>
              <a:buNone/>
            </a:pPr>
            <a:r>
              <a:rPr lang="zh-CN" altLang="en-US" sz="2500" b="1" i="0" u="none" strike="noStrike" kern="1200" cap="none" spc="0" baseline="0">
                <a:solidFill>
                  <a:srgbClr val="C00000"/>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rPr>
              <a:t>提升安全生产工作摆位</a:t>
            </a:r>
            <a:endParaRPr lang="zh-CN" altLang="en-US" sz="2500" b="0" i="0" u="none" strike="noStrike" kern="1200" cap="none" spc="0" baseline="0">
              <a:solidFill>
                <a:srgbClr val="C00000"/>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endParaRPr>
          </a:p>
        </p:txBody>
      </p:sp>
      <p:sp>
        <p:nvSpPr>
          <p:cNvPr id="311" name="圆角矩形"/>
          <p:cNvSpPr>
            <a:spLocks/>
          </p:cNvSpPr>
          <p:nvPr/>
        </p:nvSpPr>
        <p:spPr>
          <a:xfrm rot="0">
            <a:off x="6753321" y="1303449"/>
            <a:ext cx="4018464" cy="741672"/>
          </a:xfrm>
          <a:prstGeom prst="roundRect">
            <a:avLst>
              <a:gd name="adj" fmla="val 10000"/>
            </a:avLst>
          </a:prstGeom>
          <a:solidFill>
            <a:srgbClr val="FFC000"/>
          </a:solidFill>
          <a:ln w="25400" cmpd="sng" cap="flat">
            <a:noFill/>
            <a:prstDash val="solid"/>
            <a:round/>
          </a:ln>
        </p:spPr>
        <p:txBody>
          <a:bodyPr rtlCol="0" anchor="ctr"/>
          <a:lstStyle/>
          <a:p>
            <a:pPr algn="ctr"/>
          </a:p>
        </p:txBody>
      </p:sp>
      <p:sp>
        <p:nvSpPr>
          <p:cNvPr id="312" name="矩形"/>
          <p:cNvSpPr>
            <a:spLocks/>
          </p:cNvSpPr>
          <p:nvPr/>
        </p:nvSpPr>
        <p:spPr>
          <a:xfrm rot="0">
            <a:off x="6995889" y="1259468"/>
            <a:ext cx="3601728" cy="838873"/>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rPr>
              <a:t>安全和政绩的关系</a:t>
            </a:r>
            <a:endPar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2117621466"/>
      </p:ext>
    </p:extLst>
  </p:cSld>
  <p:clrMapOvr>
    <a:masterClrMapping/>
  </p:clrMapOvr>
  <p:transition spd="med" advClick="0" advTm="0">
    <p:fade/>
  </p:transition>
</p:sld>
</file>

<file path=ppt/slides/slide2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1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a:t>
            </a:r>
            <a:r>
              <a:rPr lang="zh-CN" altLang="en-US"/>
              <a:t>、新安法修改的主要特点</a:t>
            </a:r>
            <a:endParaRPr lang="zh-CN" altLang="en-US"/>
          </a:p>
        </p:txBody>
      </p:sp>
      <p:sp>
        <p:nvSpPr>
          <p:cNvPr id="314" name="圆角矩形"/>
          <p:cNvSpPr>
            <a:spLocks/>
          </p:cNvSpPr>
          <p:nvPr/>
        </p:nvSpPr>
        <p:spPr>
          <a:xfrm rot="0">
            <a:off x="1594735" y="1295239"/>
            <a:ext cx="5158585"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315" name="矩形"/>
          <p:cNvSpPr>
            <a:spLocks/>
          </p:cNvSpPr>
          <p:nvPr/>
        </p:nvSpPr>
        <p:spPr>
          <a:xfrm rot="0">
            <a:off x="2451062" y="1237183"/>
            <a:ext cx="5829662"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（二）</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修改</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的主体思路</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316" name="圆角矩形"/>
          <p:cNvSpPr>
            <a:spLocks/>
          </p:cNvSpPr>
          <p:nvPr/>
        </p:nvSpPr>
        <p:spPr>
          <a:xfrm rot="0">
            <a:off x="6753321" y="1303449"/>
            <a:ext cx="4018464" cy="741672"/>
          </a:xfrm>
          <a:prstGeom prst="roundRect">
            <a:avLst>
              <a:gd name="adj" fmla="val 10000"/>
            </a:avLst>
          </a:prstGeom>
          <a:solidFill>
            <a:srgbClr val="FFC000"/>
          </a:solidFill>
          <a:ln w="25400" cmpd="sng" cap="flat">
            <a:noFill/>
            <a:prstDash val="solid"/>
            <a:round/>
          </a:ln>
        </p:spPr>
        <p:txBody>
          <a:bodyPr rtlCol="0" anchor="ctr"/>
          <a:lstStyle/>
          <a:p>
            <a:pPr algn="ctr"/>
          </a:p>
        </p:txBody>
      </p:sp>
      <p:sp>
        <p:nvSpPr>
          <p:cNvPr id="317" name="矩形"/>
          <p:cNvSpPr>
            <a:spLocks/>
          </p:cNvSpPr>
          <p:nvPr/>
        </p:nvSpPr>
        <p:spPr>
          <a:xfrm rot="0">
            <a:off x="6995889" y="1259468"/>
            <a:ext cx="3601728" cy="838873"/>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rPr>
              <a:t>安全和</a:t>
            </a:r>
            <a:r>
              <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rPr>
              <a:t>考核</a:t>
            </a:r>
            <a:r>
              <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rPr>
              <a:t>的关系</a:t>
            </a:r>
            <a:endParaRPr lang="zh-CN" altLang="en-US" sz="2800" b="1" i="0" u="none" strike="noStrike" kern="1200" cap="none" spc="600" baseline="0">
              <a:solidFill>
                <a:srgbClr val="FFFFFF"/>
              </a:solidFill>
              <a:effectLst>
                <a:outerShdw sx="100000" sy="100000" blurRad="38100" dir="2700000" dist="38100" algn="tl">
                  <a:srgbClr val="000000">
                    <a:alpha val="43000"/>
                  </a:srgbClr>
                </a:outerShdw>
              </a:effectLst>
              <a:latin typeface="微软雅黑" pitchFamily="0" charset="0"/>
              <a:ea typeface="微软雅黑" pitchFamily="0" charset="0"/>
              <a:cs typeface="Arial" pitchFamily="0" charset="0"/>
              <a:sym typeface="微软雅黑" pitchFamily="0" charset="0"/>
            </a:endParaRPr>
          </a:p>
        </p:txBody>
      </p:sp>
      <p:sp>
        <p:nvSpPr>
          <p:cNvPr id="318" name="矩形"/>
          <p:cNvSpPr>
            <a:spLocks/>
          </p:cNvSpPr>
          <p:nvPr/>
        </p:nvSpPr>
        <p:spPr>
          <a:xfrm rot="0">
            <a:off x="2769656" y="3019418"/>
            <a:ext cx="3419475" cy="2496004"/>
          </a:xfrm>
          <a:prstGeom prst="rect"/>
          <a:noFill/>
          <a:ln w="9525" cmpd="sng" cap="flat">
            <a:noFill/>
            <a:prstDash val="solid"/>
            <a:miter/>
          </a:ln>
        </p:spPr>
        <p:txBody>
          <a:bodyPr vert="horz" wrap="square" lIns="91440" tIns="45720" rIns="91440" bIns="45720" anchor="t" anchorCtr="0">
            <a:prstTxWarp prst="textNoShape"/>
          </a:bodyPr>
          <a:lstStyle/>
          <a:p>
            <a:pPr marL="0" indent="0" algn="l" eaLnBrk="1" latinLnBrk="0" hangingPunct="1">
              <a:lnSpc>
                <a:spcPct val="90000"/>
              </a:lnSpc>
              <a:spcBef>
                <a:spcPts val="1000"/>
              </a:spcBef>
              <a:spcAft>
                <a:spcPts val="0"/>
              </a:spcAft>
              <a:buNone/>
            </a:pPr>
            <a:r>
              <a:rPr lang="zh-CN" altLang="en-US" sz="4000" b="0" i="0" u="sng" strike="noStrike" kern="1200" cap="none" spc="0" baseline="0">
                <a:solidFill>
                  <a:schemeClr val="tx2"/>
                </a:solidFill>
                <a:latin typeface="百度综艺简体" pitchFamily="2" charset="-122"/>
                <a:ea typeface="百度综艺简体" pitchFamily="2" charset="-122"/>
                <a:cs typeface="Arial" pitchFamily="0" charset="0"/>
                <a:sym typeface="微软雅黑" pitchFamily="0" charset="0"/>
              </a:rPr>
              <a:t>短板效应  </a:t>
            </a:r>
            <a:endParaRPr lang="en-US" altLang="zh-CN" sz="4000" b="0" i="0" u="sng" strike="noStrike" kern="1200" cap="none" spc="0" baseline="0">
              <a:solidFill>
                <a:schemeClr val="tx2"/>
              </a:solidFill>
              <a:latin typeface="百度综艺简体" pitchFamily="2" charset="-122"/>
              <a:ea typeface="百度综艺简体" pitchFamily="2" charset="-122"/>
              <a:cs typeface="Arial" pitchFamily="0" charset="0"/>
              <a:sym typeface="微软雅黑" pitchFamily="0" charset="0"/>
            </a:endParaRPr>
          </a:p>
          <a:p>
            <a:pPr marL="0" indent="0" algn="l" eaLnBrk="1" latinLnBrk="0" hangingPunct="1">
              <a:lnSpc>
                <a:spcPct val="90000"/>
              </a:lnSpc>
              <a:spcBef>
                <a:spcPts val="1000"/>
              </a:spcBef>
              <a:spcAft>
                <a:spcPts val="0"/>
              </a:spcAft>
              <a:buNone/>
            </a:pPr>
            <a:endParaRPr lang="en-US" altLang="zh-CN" sz="4000" b="0" i="0" u="sng" strike="noStrike" kern="1200" cap="none" spc="0" baseline="0">
              <a:solidFill>
                <a:schemeClr val="tx2"/>
              </a:solidFill>
              <a:latin typeface="百度综艺简体" pitchFamily="2" charset="-122"/>
              <a:ea typeface="百度综艺简体" pitchFamily="2" charset="-122"/>
              <a:cs typeface="Arial" pitchFamily="0" charset="0"/>
              <a:sym typeface="微软雅黑" pitchFamily="0" charset="0"/>
            </a:endParaRPr>
          </a:p>
          <a:p>
            <a:pPr marL="0" indent="0" algn="l" eaLnBrk="1" latinLnBrk="0" hangingPunct="1">
              <a:lnSpc>
                <a:spcPct val="90000"/>
              </a:lnSpc>
              <a:spcBef>
                <a:spcPts val="1000"/>
              </a:spcBef>
              <a:spcAft>
                <a:spcPts val="0"/>
              </a:spcAft>
              <a:buNone/>
            </a:pPr>
            <a:r>
              <a:rPr lang="zh-CN" altLang="en-US" sz="4000" b="0" i="0" u="sng" strike="noStrike" kern="1200" cap="none" spc="0" baseline="0">
                <a:solidFill>
                  <a:schemeClr val="tx2"/>
                </a:solidFill>
                <a:latin typeface="百度综艺简体" pitchFamily="2" charset="-122"/>
                <a:ea typeface="百度综艺简体" pitchFamily="2" charset="-122"/>
                <a:cs typeface="Arial" pitchFamily="0" charset="0"/>
                <a:sym typeface="微软雅黑" pitchFamily="0" charset="0"/>
              </a:rPr>
              <a:t>一票否决</a:t>
            </a:r>
            <a:endParaRPr lang="zh-CN" altLang="en-US" sz="4000" b="0" i="0" u="sng" strike="noStrike" kern="1200" cap="none" spc="0" baseline="0">
              <a:solidFill>
                <a:schemeClr val="tx2"/>
              </a:solidFill>
              <a:latin typeface="百度综艺简体" pitchFamily="2" charset="-122"/>
              <a:ea typeface="百度综艺简体" pitchFamily="2" charset="-122"/>
              <a:cs typeface="Arial" pitchFamily="0" charset="0"/>
            </a:endParaRPr>
          </a:p>
        </p:txBody>
      </p:sp>
      <p:pic>
        <p:nvPicPr>
          <p:cNvPr id="319" name="图片" descr="DSCN2592"/>
          <p:cNvPicPr>
            <a:picLocks noChangeAspect="1"/>
          </p:cNvPicPr>
          <p:nvPr/>
        </p:nvPicPr>
        <p:blipFill>
          <a:blip r:embed="rId1" cstate="print"/>
          <a:stretch>
            <a:fillRect/>
          </a:stretch>
        </p:blipFill>
        <p:spPr>
          <a:xfrm rot="0">
            <a:off x="6753321" y="2377028"/>
            <a:ext cx="4018464" cy="3903352"/>
          </a:xfrm>
          <a:prstGeom prst="rect"/>
          <a:noFill/>
          <a:ln w="9525" cmpd="sng" cap="flat">
            <a:noFill/>
            <a:prstDash val="solid"/>
            <a:round/>
          </a:ln>
        </p:spPr>
      </p:pic>
    </p:spTree>
    <p:extLst>
      <p:ext uri="{BB962C8B-B14F-4D97-AF65-F5344CB8AC3E}">
        <p14:creationId xmlns:p14="http://schemas.microsoft.com/office/powerpoint/2010/main" val="1850594498"/>
      </p:ext>
    </p:extLst>
  </p:cSld>
  <p:clrMapOvr>
    <a:masterClrMapping/>
  </p:clrMapOvr>
  <p:transition spd="med" advClick="0" advTm="0">
    <p:fade/>
  </p:transition>
</p:sld>
</file>

<file path=ppt/slides/slide2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20"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二</a:t>
            </a:r>
            <a:r>
              <a:rPr lang="zh-CN" altLang="en-US"/>
              <a:t>、新安法修改的主要特点</a:t>
            </a:r>
            <a:endParaRPr lang="zh-CN" altLang="en-US"/>
          </a:p>
        </p:txBody>
      </p:sp>
      <p:sp>
        <p:nvSpPr>
          <p:cNvPr id="321" name="圆角矩形"/>
          <p:cNvSpPr>
            <a:spLocks/>
          </p:cNvSpPr>
          <p:nvPr/>
        </p:nvSpPr>
        <p:spPr>
          <a:xfrm rot="0">
            <a:off x="1594735" y="1295239"/>
            <a:ext cx="5158585"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322" name="矩形"/>
          <p:cNvSpPr>
            <a:spLocks/>
          </p:cNvSpPr>
          <p:nvPr/>
        </p:nvSpPr>
        <p:spPr>
          <a:xfrm rot="0">
            <a:off x="2451062" y="1237183"/>
            <a:ext cx="5829662"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（二）</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修改</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的总体思路</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323" name="矩形"/>
          <p:cNvSpPr>
            <a:spLocks/>
          </p:cNvSpPr>
          <p:nvPr/>
        </p:nvSpPr>
        <p:spPr>
          <a:xfrm rot="0">
            <a:off x="1509476" y="2358476"/>
            <a:ext cx="5849267" cy="3723015"/>
          </a:xfrm>
          <a:prstGeom prst="rect"/>
          <a:noFill/>
          <a:ln w="9525" cmpd="sng" cap="flat">
            <a:noFill/>
            <a:prstDash val="solid"/>
            <a:miter/>
          </a:ln>
        </p:spPr>
        <p:txBody>
          <a:bodyPr vert="horz" wrap="square" lIns="98663" tIns="49331" rIns="98663" bIns="49331" anchor="t" anchorCtr="0">
            <a:prstTxWarp prst="textNoShape"/>
          </a:bodyPr>
          <a:lstStyle/>
          <a:p>
            <a:pPr marL="0" indent="0" algn="l" eaLnBrk="1" latinLnBrk="0" hangingPunct="1">
              <a:lnSpc>
                <a:spcPct val="170000"/>
              </a:lnSpc>
              <a:spcBef>
                <a:spcPts val="1000"/>
              </a:spcBef>
              <a:spcAft>
                <a:spcPts val="0"/>
              </a:spcAft>
              <a:buNone/>
            </a:pPr>
            <a:r>
              <a:rPr lang="en-US" altLang="zh-CN" sz="2300" b="1" i="0" u="none" strike="noStrike" kern="1200" cap="none" spc="0" baseline="0">
                <a:solidFill>
                  <a:schemeClr val="tx1"/>
                </a:solidFill>
                <a:latin typeface="微软雅黑" pitchFamily="0" charset="0"/>
                <a:ea typeface="微软雅黑" pitchFamily="0" charset="0"/>
                <a:cs typeface="Arial" pitchFamily="0" charset="0"/>
              </a:rPr>
              <a:t>2</a:t>
            </a:r>
            <a:r>
              <a:rPr lang="zh-CN" altLang="en-US" sz="2300" b="1" i="0" u="none" strike="noStrike" kern="1200" cap="none" spc="0" baseline="0">
                <a:solidFill>
                  <a:schemeClr val="tx1"/>
                </a:solidFill>
                <a:latin typeface="微软雅黑" pitchFamily="0" charset="0"/>
                <a:ea typeface="微软雅黑" pitchFamily="0" charset="0"/>
                <a:cs typeface="Arial" pitchFamily="0" charset="0"/>
              </a:rPr>
              <a:t>、强化了企业安全生产主体责任</a:t>
            </a:r>
            <a:endParaRPr lang="en-US" altLang="zh-CN" sz="2300" b="1"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fontAlgn="auto" latinLnBrk="0" hangingPunct="1">
              <a:lnSpc>
                <a:spcPts val="2000"/>
              </a:lnSpc>
              <a:spcBef>
                <a:spcPts val="1000"/>
              </a:spcBef>
              <a:spcAft>
                <a:spcPts val="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zh-CN" altLang="en-US" sz="2000" b="0" i="0" u="none" strike="noStrike" kern="1200" cap="none" spc="0" baseline="0">
                <a:solidFill>
                  <a:srgbClr val="FF0000"/>
                </a:solidFill>
                <a:latin typeface="微软雅黑" pitchFamily="0" charset="0"/>
                <a:ea typeface="微软雅黑" pitchFamily="0" charset="0"/>
                <a:cs typeface="Arial" pitchFamily="0" charset="0"/>
              </a:rPr>
              <a:t> 建立完善安全风险预防控制体系，加大违法处罚力度，提高违法成本，推进依法治理。</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fontAlgn="auto" latinLnBrk="0" hangingPunct="1">
              <a:lnSpc>
                <a:spcPts val="2000"/>
              </a:lnSpc>
              <a:spcBef>
                <a:spcPts val="1000"/>
              </a:spcBef>
              <a:spcAft>
                <a:spcPts val="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思想认识到位 </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fontAlgn="auto" latinLnBrk="0" hangingPunct="1">
              <a:lnSpc>
                <a:spcPts val="2000"/>
              </a:lnSpc>
              <a:spcBef>
                <a:spcPts val="1000"/>
              </a:spcBef>
              <a:spcAft>
                <a:spcPts val="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责任落实到位</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fontAlgn="auto" latinLnBrk="0" hangingPunct="1">
              <a:lnSpc>
                <a:spcPts val="2000"/>
              </a:lnSpc>
              <a:spcBef>
                <a:spcPts val="1000"/>
              </a:spcBef>
              <a:spcAft>
                <a:spcPts val="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规划投入到位</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fontAlgn="auto" latinLnBrk="0" hangingPunct="1">
              <a:lnSpc>
                <a:spcPts val="2000"/>
              </a:lnSpc>
              <a:spcBef>
                <a:spcPts val="1000"/>
              </a:spcBef>
              <a:spcAft>
                <a:spcPts val="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应急管理到位</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fontAlgn="auto" latinLnBrk="0" hangingPunct="1">
              <a:lnSpc>
                <a:spcPts val="2000"/>
              </a:lnSpc>
              <a:spcBef>
                <a:spcPts val="1000"/>
              </a:spcBef>
              <a:spcAft>
                <a:spcPts val="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培训教育到位</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324" name="矩形"/>
          <p:cNvSpPr>
            <a:spLocks/>
          </p:cNvSpPr>
          <p:nvPr/>
        </p:nvSpPr>
        <p:spPr>
          <a:xfrm rot="0">
            <a:off x="6995886" y="3585028"/>
            <a:ext cx="4252685" cy="1573891"/>
          </a:xfrm>
          <a:prstGeom prst="rect"/>
          <a:solidFill>
            <a:schemeClr val="accent2"/>
          </a:solidFill>
          <a:ln w="9525" cmpd="sng" cap="flat">
            <a:noFill/>
            <a:prstDash val="solid"/>
            <a:miter/>
          </a:ln>
        </p:spPr>
        <p:txBody>
          <a:bodyPr vert="horz" wrap="square" lIns="91440" tIns="45720" rIns="91440" bIns="45720" anchor="ctr" anchorCtr="0">
            <a:prstTxWarp prst="textNoShape"/>
          </a:bodyPr>
          <a:lstStyle/>
          <a:p>
            <a:pPr marL="0" indent="0" algn="ctr" eaLnBrk="1" latinLnBrk="0" hangingPunct="1">
              <a:lnSpc>
                <a:spcPct val="160000"/>
              </a:lnSpc>
              <a:spcBef>
                <a:spcPts val="0"/>
              </a:spcBef>
              <a:spcAft>
                <a:spcPts val="0"/>
              </a:spcAft>
              <a:buNone/>
            </a:pPr>
            <a:r>
              <a:rPr lang="zh-CN" altLang="en-US" sz="2600" b="0" i="0" u="sng" strike="noStrike" kern="1200" cap="none" spc="0" baseline="0">
                <a:solidFill>
                  <a:schemeClr val="bg1"/>
                </a:solidFill>
                <a:latin typeface="微软雅黑" pitchFamily="0" charset="0"/>
                <a:ea typeface="微软雅黑" pitchFamily="0" charset="0"/>
                <a:cs typeface="Arial Black" pitchFamily="0" charset="0"/>
              </a:rPr>
              <a:t>企 业 不 消 灭 事 故</a:t>
            </a:r>
            <a:br>
              <a:rPr lang="zh-CN" altLang="en-US" sz="2600" b="0" i="0" u="sng" strike="noStrike" kern="1200" cap="none" spc="0" baseline="0">
                <a:solidFill>
                  <a:schemeClr val="bg1"/>
                </a:solidFill>
                <a:latin typeface="微软雅黑" pitchFamily="0" charset="0"/>
                <a:ea typeface="微软雅黑" pitchFamily="0" charset="0"/>
                <a:cs typeface="Arial Black" pitchFamily="0" charset="0"/>
              </a:rPr>
            </a:br>
            <a:r>
              <a:rPr lang="zh-CN" altLang="en-US" sz="2600" b="0" i="0" u="sng" strike="noStrike" kern="1200" cap="none" spc="0" baseline="0">
                <a:solidFill>
                  <a:schemeClr val="bg1"/>
                </a:solidFill>
                <a:latin typeface="微软雅黑" pitchFamily="0" charset="0"/>
                <a:ea typeface="微软雅黑" pitchFamily="0" charset="0"/>
                <a:cs typeface="Arial Black" pitchFamily="0" charset="0"/>
              </a:rPr>
              <a:t>事 故 就 消 灭 企 业</a:t>
            </a:r>
            <a:endParaRPr lang="zh-CN" altLang="en-US" sz="2600" b="0" i="0" u="sng" strike="noStrike" kern="1200" cap="none" spc="0" baseline="0">
              <a:solidFill>
                <a:schemeClr val="bg1"/>
              </a:solidFill>
              <a:latin typeface="微软雅黑" pitchFamily="0" charset="0"/>
              <a:ea typeface="微软雅黑" pitchFamily="0" charset="0"/>
              <a:cs typeface="Arial Black" pitchFamily="0" charset="0"/>
            </a:endParaRPr>
          </a:p>
        </p:txBody>
      </p:sp>
    </p:spTree>
    <p:extLst>
      <p:ext uri="{BB962C8B-B14F-4D97-AF65-F5344CB8AC3E}">
        <p14:creationId xmlns:p14="http://schemas.microsoft.com/office/powerpoint/2010/main" val="649587029"/>
      </p:ext>
    </p:extLst>
  </p:cSld>
  <p:clrMapOvr>
    <a:masterClrMapping/>
  </p:clrMapOvr>
  <p:transition spd="med" advClick="0" advTm="0">
    <p:fade/>
  </p:transition>
</p:sld>
</file>

<file path=ppt/slides/slide2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25" name="矩形"/>
          <p:cNvSpPr>
            <a:spLocks/>
          </p:cNvSpPr>
          <p:nvPr/>
        </p:nvSpPr>
        <p:spPr>
          <a:xfrm rot="0">
            <a:off x="1608254" y="2750090"/>
            <a:ext cx="9088771" cy="84895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a:lnSpc>
                <a:spcPts val="5865"/>
              </a:lnSpc>
              <a:spcBef>
                <a:spcPts val="0"/>
              </a:spcBef>
              <a:spcAft>
                <a:spcPts val="0"/>
              </a:spcAft>
              <a:buNone/>
            </a:pPr>
            <a:r>
              <a:rPr lang="zh-CN" altLang="en-US" sz="6000" b="1" i="0" u="none" strike="noStrike" kern="1200" cap="none" spc="300" baseline="0">
                <a:solidFill>
                  <a:schemeClr val="bg1"/>
                </a:solidFill>
                <a:latin typeface="Modern No. 20" pitchFamily="18" charset="0"/>
                <a:ea typeface="微软雅黑" pitchFamily="0" charset="0"/>
                <a:cs typeface="Arial" pitchFamily="0" charset="0"/>
              </a:rPr>
              <a:t>新安</a:t>
            </a:r>
            <a:r>
              <a:rPr lang="zh-CN" altLang="en-US" sz="6000" b="1" i="0" u="none" strike="noStrike" kern="1200" cap="none" spc="300" baseline="0">
                <a:solidFill>
                  <a:schemeClr val="bg1"/>
                </a:solidFill>
                <a:latin typeface="Modern No. 20" pitchFamily="18" charset="0"/>
                <a:ea typeface="微软雅黑" pitchFamily="0" charset="0"/>
                <a:cs typeface="Arial" pitchFamily="0" charset="0"/>
              </a:rPr>
              <a:t>法总体认识及把握</a:t>
            </a:r>
            <a:endParaRPr lang="zh-CN" altLang="en-US" sz="6000" b="1" i="0" u="none" strike="noStrike" kern="1200" cap="none" spc="300" baseline="0">
              <a:solidFill>
                <a:schemeClr val="bg1"/>
              </a:solidFill>
              <a:latin typeface="Modern No. 20" pitchFamily="18" charset="0"/>
              <a:ea typeface="微软雅黑" pitchFamily="0" charset="0"/>
              <a:cs typeface="Arial" pitchFamily="0" charset="0"/>
            </a:endParaRPr>
          </a:p>
        </p:txBody>
      </p:sp>
      <p:sp>
        <p:nvSpPr>
          <p:cNvPr id="326" name="矩形"/>
          <p:cNvSpPr>
            <a:spLocks/>
          </p:cNvSpPr>
          <p:nvPr/>
        </p:nvSpPr>
        <p:spPr>
          <a:xfrm rot="0">
            <a:off x="3401059" y="898525"/>
            <a:ext cx="5975984" cy="17329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defTabSz="1218565">
              <a:lnSpc>
                <a:spcPct val="100000"/>
              </a:lnSpc>
              <a:spcBef>
                <a:spcPts val="0"/>
              </a:spcBef>
              <a:spcAft>
                <a:spcPts val="0"/>
              </a:spcAft>
              <a:buNone/>
            </a:pPr>
            <a:r>
              <a:rPr lang="en-US" altLang="zh-CN" sz="10665" b="0" i="0" u="none" strike="noStrike" kern="0" cap="none" spc="600" baseline="0">
                <a:solidFill>
                  <a:schemeClr val="bg1"/>
                </a:solidFill>
                <a:latin typeface="Impact" pitchFamily="34" charset="0"/>
                <a:ea typeface="微软雅黑" pitchFamily="0" charset="0"/>
                <a:cs typeface="Arial" pitchFamily="0" charset="0"/>
              </a:rPr>
              <a:t>  </a:t>
            </a:r>
            <a:r>
              <a:rPr lang="zh-CN" altLang="en-US" sz="10665" b="0" i="0" u="none" strike="noStrike" kern="0" cap="none" spc="600" baseline="0">
                <a:solidFill>
                  <a:schemeClr val="bg1"/>
                </a:solidFill>
                <a:latin typeface="Impact" pitchFamily="34" charset="0"/>
                <a:ea typeface="微软雅黑" pitchFamily="0" charset="0"/>
                <a:cs typeface="Arial" pitchFamily="0" charset="0"/>
              </a:rPr>
              <a:t>第三讲</a:t>
            </a:r>
            <a:endParaRPr lang="zh-CN" altLang="en-US" sz="10665" b="0" i="0" u="none" strike="noStrike" kern="0" cap="none" spc="600" baseline="0">
              <a:solidFill>
                <a:schemeClr val="bg1"/>
              </a:solidFill>
              <a:latin typeface="Impact" pitchFamily="34" charset="0"/>
              <a:ea typeface="微软雅黑" pitchFamily="0" charset="0"/>
              <a:cs typeface="Arial" pitchFamily="0" charset="0"/>
            </a:endParaRPr>
          </a:p>
        </p:txBody>
      </p:sp>
      <p:grpSp>
        <p:nvGrpSpPr>
          <p:cNvPr id="329" name="组合"/>
          <p:cNvGrpSpPr>
            <a:grpSpLocks/>
          </p:cNvGrpSpPr>
          <p:nvPr/>
        </p:nvGrpSpPr>
        <p:grpSpPr>
          <a:xfrm>
            <a:off x="3359658" y="3873454"/>
            <a:ext cx="5853236" cy="444408"/>
            <a:chOff x="3359658" y="3873454"/>
            <a:chExt cx="5853236" cy="444408"/>
          </a:xfrm>
        </p:grpSpPr>
        <p:sp>
          <p:nvSpPr>
            <p:cNvPr id="327" name="流程图: 可选过程"/>
            <p:cNvSpPr>
              <a:spLocks/>
            </p:cNvSpPr>
            <p:nvPr/>
          </p:nvSpPr>
          <p:spPr>
            <a:xfrm rot="0">
              <a:off x="3359658" y="3873454"/>
              <a:ext cx="5853236" cy="430886"/>
            </a:xfrm>
            <a:prstGeom prst="flowChartAlternateProcess">
              <a:avLst/>
            </a:prstGeom>
            <a:noFill/>
            <a:ln w="9525" cmpd="sng" cap="flat">
              <a:solidFill>
                <a:srgbClr val="CCE8CF"/>
              </a:solidFill>
              <a:prstDash val="solid"/>
              <a:round/>
            </a:ln>
          </p:spPr>
          <p:txBody>
            <a:bodyPr rtlCol="0" anchor="ctr"/>
            <a:lstStyle/>
            <a:p>
              <a:pPr algn="ctr"/>
            </a:p>
          </p:txBody>
        </p:sp>
        <p:sp>
          <p:nvSpPr>
            <p:cNvPr id="328" name="矩形"/>
            <p:cNvSpPr>
              <a:spLocks/>
            </p:cNvSpPr>
            <p:nvPr/>
          </p:nvSpPr>
          <p:spPr>
            <a:xfrm rot="0">
              <a:off x="3400835" y="3887967"/>
              <a:ext cx="5770883" cy="429895"/>
            </a:xfrm>
            <a:prstGeom prst="rect"/>
            <a:noFill/>
            <a:ln w="9525" cmpd="sng" cap="flat">
              <a:noFill/>
              <a:prstDash val="solid"/>
              <a:round/>
            </a:ln>
          </p:spPr>
          <p:txBody>
            <a:bodyPr rtlCol="0" anchor="ctr"/>
            <a:lstStyle/>
            <a:p>
              <a:pPr algn="ctr"/>
            </a:p>
          </p:txBody>
        </p:sp>
      </p:grpSp>
      <p:sp>
        <p:nvSpPr>
          <p:cNvPr id="330" name="矩形"/>
          <p:cNvSpPr>
            <a:spLocks/>
          </p:cNvSpPr>
          <p:nvPr/>
        </p:nvSpPr>
        <p:spPr>
          <a:xfrm rot="0">
            <a:off x="3266550" y="3873412"/>
            <a:ext cx="6245006" cy="42989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2200" b="1" i="0" u="none" strike="noStrike" kern="1200" cap="none" spc="0" baseline="0">
                <a:solidFill>
                  <a:schemeClr val="bg1"/>
                </a:solidFill>
                <a:latin typeface="微软雅黑" pitchFamily="0" charset="0"/>
                <a:ea typeface="微软雅黑" pitchFamily="0" charset="0"/>
                <a:cs typeface="Arial" pitchFamily="0" charset="0"/>
              </a:rPr>
              <a:t>四川省第十五建筑有限公司</a:t>
            </a:r>
            <a:endParaRPr lang="zh-CN" altLang="en-US" sz="2200" b="1" i="0" u="none" strike="noStrike" kern="1200" cap="none" spc="0" baseline="0">
              <a:solidFill>
                <a:schemeClr val="bg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843214298"/>
      </p:ext>
    </p:extLst>
  </p:cSld>
  <p:clrMapOvr>
    <a:masterClrMapping/>
  </p:clrMapOvr>
  <p:transition spd="med" advClick="0" advTm="0">
    <p:fade/>
  </p:transition>
</p:sld>
</file>

<file path=ppt/slides/slide2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31"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grpSp>
        <p:nvGrpSpPr>
          <p:cNvPr id="334" name="组合"/>
          <p:cNvGrpSpPr>
            <a:grpSpLocks/>
          </p:cNvGrpSpPr>
          <p:nvPr/>
        </p:nvGrpSpPr>
        <p:grpSpPr>
          <a:xfrm>
            <a:off x="-1714500" y="1318287"/>
            <a:ext cx="5815386" cy="1194413"/>
            <a:chOff x="-1714500" y="1318287"/>
            <a:chExt cx="5815386" cy="1194413"/>
          </a:xfrm>
        </p:grpSpPr>
        <p:sp>
          <p:nvSpPr>
            <p:cNvPr id="332" name="曲线"/>
            <p:cNvSpPr>
              <a:spLocks/>
            </p:cNvSpPr>
            <p:nvPr/>
          </p:nvSpPr>
          <p:spPr>
            <a:xfrm flipH="1" rot="0">
              <a:off x="-1714500" y="1318287"/>
              <a:ext cx="1528383" cy="1031018"/>
            </a:xfrm>
            <a:custGeom>
              <a:gdLst>
                <a:gd name="T1" fmla="*/ 0 w 21600"/>
                <a:gd name="T2" fmla="*/ 0 h 21600"/>
                <a:gd name="T3" fmla="*/ 21600 w 21600"/>
                <a:gd name="T4" fmla="*/ 21600 h 21600"/>
              </a:gdLst>
              <a:rect l="T1" t="T2" r="T3" b="T4"/>
              <a:pathLst>
                <a:path w="21600" h="21600">
                  <a:moveTo>
                    <a:pt x="21599" y="0"/>
                  </a:moveTo>
                  <a:lnTo>
                    <a:pt x="21599" y="12311"/>
                  </a:lnTo>
                  <a:lnTo>
                    <a:pt x="0" y="21600"/>
                  </a:lnTo>
                  <a:lnTo>
                    <a:pt x="0" y="14625"/>
                  </a:lnTo>
                  <a:close/>
                </a:path>
              </a:pathLst>
            </a:custGeom>
            <a:solidFill>
              <a:srgbClr val="900000"/>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sp>
          <p:nvSpPr>
            <p:cNvPr id="333" name="曲线"/>
            <p:cNvSpPr>
              <a:spLocks/>
            </p:cNvSpPr>
            <p:nvPr/>
          </p:nvSpPr>
          <p:spPr>
            <a:xfrm flipH="1" rot="5400000">
              <a:off x="1627523" y="39336"/>
              <a:ext cx="659723" cy="4287002"/>
            </a:xfrm>
            <a:custGeom>
              <a:gdLst>
                <a:gd name="T1" fmla="*/ 0 w 21600"/>
                <a:gd name="T2" fmla="*/ 0 h 21600"/>
                <a:gd name="T3" fmla="*/ 21600 w 21600"/>
                <a:gd name="T4" fmla="*/ 21600 h 21600"/>
              </a:gdLst>
              <a:rect l="T1" t="T2" r="T3" b="T4"/>
              <a:pathLst>
                <a:path w="21600" h="21600">
                  <a:moveTo>
                    <a:pt x="21600" y="3643"/>
                  </a:moveTo>
                  <a:lnTo>
                    <a:pt x="10799" y="0"/>
                  </a:lnTo>
                  <a:lnTo>
                    <a:pt x="0" y="3643"/>
                  </a:lnTo>
                  <a:lnTo>
                    <a:pt x="5349" y="3643"/>
                  </a:lnTo>
                  <a:lnTo>
                    <a:pt x="5349" y="21600"/>
                  </a:lnTo>
                  <a:lnTo>
                    <a:pt x="16250" y="21600"/>
                  </a:lnTo>
                  <a:lnTo>
                    <a:pt x="16250" y="3643"/>
                  </a:lnTo>
                  <a:close/>
                </a:path>
              </a:pathLst>
            </a:custGeom>
            <a:solidFill>
              <a:schemeClr val="accent3"/>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grpSp>
      <p:grpSp>
        <p:nvGrpSpPr>
          <p:cNvPr id="337" name="组合"/>
          <p:cNvGrpSpPr>
            <a:grpSpLocks/>
          </p:cNvGrpSpPr>
          <p:nvPr/>
        </p:nvGrpSpPr>
        <p:grpSpPr>
          <a:xfrm>
            <a:off x="-652235" y="2286705"/>
            <a:ext cx="5567290" cy="977159"/>
            <a:chOff x="-652235" y="2286705"/>
            <a:chExt cx="5567290" cy="977159"/>
          </a:xfrm>
        </p:grpSpPr>
        <p:sp>
          <p:nvSpPr>
            <p:cNvPr id="335" name="曲线"/>
            <p:cNvSpPr>
              <a:spLocks/>
            </p:cNvSpPr>
            <p:nvPr/>
          </p:nvSpPr>
          <p:spPr>
            <a:xfrm flipH="1" rot="0">
              <a:off x="-652235" y="2286705"/>
              <a:ext cx="1204078" cy="805025"/>
            </a:xfrm>
            <a:custGeom>
              <a:gdLst>
                <a:gd name="T1" fmla="*/ 0 w 21600"/>
                <a:gd name="T2" fmla="*/ 0 h 21600"/>
                <a:gd name="T3" fmla="*/ 21600 w 21600"/>
                <a:gd name="T4" fmla="*/ 21600 h 21600"/>
              </a:gdLst>
              <a:rect l="T1" t="T2" r="T3" b="T4"/>
              <a:pathLst>
                <a:path w="21600" h="21600">
                  <a:moveTo>
                    <a:pt x="21600" y="0"/>
                  </a:moveTo>
                  <a:lnTo>
                    <a:pt x="21600" y="15944"/>
                  </a:lnTo>
                  <a:lnTo>
                    <a:pt x="0" y="21600"/>
                  </a:lnTo>
                  <a:lnTo>
                    <a:pt x="0" y="12666"/>
                  </a:lnTo>
                  <a:close/>
                </a:path>
              </a:pathLst>
            </a:custGeom>
            <a:solidFill>
              <a:srgbClr val="600000"/>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sp>
          <p:nvSpPr>
            <p:cNvPr id="336" name="曲线"/>
            <p:cNvSpPr>
              <a:spLocks/>
            </p:cNvSpPr>
            <p:nvPr/>
          </p:nvSpPr>
          <p:spPr>
            <a:xfrm flipH="1" rot="5400000">
              <a:off x="2403588" y="752397"/>
              <a:ext cx="659724" cy="4363209"/>
            </a:xfrm>
            <a:custGeom>
              <a:gdLst>
                <a:gd name="T1" fmla="*/ 0 w 21600"/>
                <a:gd name="T2" fmla="*/ 0 h 21600"/>
                <a:gd name="T3" fmla="*/ 21600 w 21600"/>
                <a:gd name="T4" fmla="*/ 21600 h 21600"/>
              </a:gdLst>
              <a:rect l="T1" t="T2" r="T3" b="T4"/>
              <a:pathLst>
                <a:path w="21600" h="21600">
                  <a:moveTo>
                    <a:pt x="21600" y="2820"/>
                  </a:moveTo>
                  <a:lnTo>
                    <a:pt x="10800" y="0"/>
                  </a:lnTo>
                  <a:lnTo>
                    <a:pt x="0" y="2820"/>
                  </a:lnTo>
                  <a:lnTo>
                    <a:pt x="5635" y="2820"/>
                  </a:lnTo>
                  <a:lnTo>
                    <a:pt x="5635" y="21600"/>
                  </a:lnTo>
                  <a:lnTo>
                    <a:pt x="16536" y="21600"/>
                  </a:lnTo>
                  <a:lnTo>
                    <a:pt x="16536" y="2820"/>
                  </a:lnTo>
                  <a:close/>
                </a:path>
              </a:pathLst>
            </a:custGeom>
            <a:solidFill>
              <a:schemeClr val="accent2"/>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grpSp>
      <p:grpSp>
        <p:nvGrpSpPr>
          <p:cNvPr id="340" name="组合"/>
          <p:cNvGrpSpPr>
            <a:grpSpLocks/>
          </p:cNvGrpSpPr>
          <p:nvPr/>
        </p:nvGrpSpPr>
        <p:grpSpPr>
          <a:xfrm>
            <a:off x="-1981200" y="4840631"/>
            <a:ext cx="6082086" cy="1194410"/>
            <a:chOff x="-1981200" y="4840631"/>
            <a:chExt cx="6082086" cy="1194410"/>
          </a:xfrm>
        </p:grpSpPr>
        <p:sp>
          <p:nvSpPr>
            <p:cNvPr id="338" name="曲线"/>
            <p:cNvSpPr>
              <a:spLocks/>
            </p:cNvSpPr>
            <p:nvPr/>
          </p:nvSpPr>
          <p:spPr>
            <a:xfrm flipH="1" flipV="1" rot="0">
              <a:off x="-1981200" y="5004025"/>
              <a:ext cx="1598475" cy="1031016"/>
            </a:xfrm>
            <a:custGeom>
              <a:gdLst>
                <a:gd name="T1" fmla="*/ 0 w 21600"/>
                <a:gd name="T2" fmla="*/ 0 h 21600"/>
                <a:gd name="T3" fmla="*/ 21600 w 21600"/>
                <a:gd name="T4" fmla="*/ 21600 h 21600"/>
              </a:gdLst>
              <a:rect l="T1" t="T2" r="T3" b="T4"/>
              <a:pathLst>
                <a:path w="21600" h="21600">
                  <a:moveTo>
                    <a:pt x="0" y="21600"/>
                  </a:moveTo>
                  <a:lnTo>
                    <a:pt x="21600" y="12311"/>
                  </a:lnTo>
                  <a:lnTo>
                    <a:pt x="21600" y="0"/>
                  </a:lnTo>
                  <a:lnTo>
                    <a:pt x="0" y="14625"/>
                  </a:lnTo>
                  <a:close/>
                </a:path>
              </a:pathLst>
            </a:custGeom>
            <a:solidFill>
              <a:srgbClr val="900000"/>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sp>
          <p:nvSpPr>
            <p:cNvPr id="339" name="曲线"/>
            <p:cNvSpPr>
              <a:spLocks/>
            </p:cNvSpPr>
            <p:nvPr/>
          </p:nvSpPr>
          <p:spPr>
            <a:xfrm flipH="1" flipV="1" rot="16200000">
              <a:off x="1529218" y="2928687"/>
              <a:ext cx="659724" cy="4483611"/>
            </a:xfrm>
            <a:custGeom>
              <a:gdLst>
                <a:gd name="T1" fmla="*/ 0 w 21600"/>
                <a:gd name="T2" fmla="*/ 0 h 21600"/>
                <a:gd name="T3" fmla="*/ 21600 w 21600"/>
                <a:gd name="T4" fmla="*/ 21600 h 21600"/>
              </a:gdLst>
              <a:rect l="T1" t="T2" r="T3" b="T4"/>
              <a:pathLst>
                <a:path w="21600" h="21600">
                  <a:moveTo>
                    <a:pt x="0" y="3643"/>
                  </a:moveTo>
                  <a:lnTo>
                    <a:pt x="10800" y="0"/>
                  </a:lnTo>
                  <a:lnTo>
                    <a:pt x="21600" y="3643"/>
                  </a:lnTo>
                  <a:lnTo>
                    <a:pt x="16250" y="3643"/>
                  </a:lnTo>
                  <a:lnTo>
                    <a:pt x="16250" y="21600"/>
                  </a:lnTo>
                  <a:lnTo>
                    <a:pt x="5349" y="21600"/>
                  </a:lnTo>
                  <a:lnTo>
                    <a:pt x="5349" y="3643"/>
                  </a:lnTo>
                  <a:close/>
                </a:path>
              </a:pathLst>
            </a:custGeom>
            <a:solidFill>
              <a:schemeClr val="accent3"/>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grpSp>
      <p:grpSp>
        <p:nvGrpSpPr>
          <p:cNvPr id="343" name="组合"/>
          <p:cNvGrpSpPr>
            <a:grpSpLocks/>
          </p:cNvGrpSpPr>
          <p:nvPr/>
        </p:nvGrpSpPr>
        <p:grpSpPr>
          <a:xfrm>
            <a:off x="-913492" y="4076403"/>
            <a:ext cx="5828546" cy="977158"/>
            <a:chOff x="-913492" y="4076403"/>
            <a:chExt cx="5828546" cy="977158"/>
          </a:xfrm>
        </p:grpSpPr>
        <p:sp>
          <p:nvSpPr>
            <p:cNvPr id="341" name="曲线"/>
            <p:cNvSpPr>
              <a:spLocks/>
            </p:cNvSpPr>
            <p:nvPr/>
          </p:nvSpPr>
          <p:spPr>
            <a:xfrm flipH="1" flipV="1" rot="0">
              <a:off x="-913492" y="4248538"/>
              <a:ext cx="1260580" cy="805023"/>
            </a:xfrm>
            <a:custGeom>
              <a:gdLst>
                <a:gd name="T1" fmla="*/ 0 w 21600"/>
                <a:gd name="T2" fmla="*/ 0 h 21600"/>
                <a:gd name="T3" fmla="*/ 21600 w 21600"/>
                <a:gd name="T4" fmla="*/ 21600 h 21600"/>
              </a:gdLst>
              <a:rect l="T1" t="T2" r="T3" b="T4"/>
              <a:pathLst>
                <a:path w="21600" h="21600">
                  <a:moveTo>
                    <a:pt x="0" y="21600"/>
                  </a:moveTo>
                  <a:lnTo>
                    <a:pt x="21600" y="15944"/>
                  </a:lnTo>
                  <a:lnTo>
                    <a:pt x="21600" y="0"/>
                  </a:lnTo>
                  <a:lnTo>
                    <a:pt x="0" y="12666"/>
                  </a:lnTo>
                  <a:close/>
                </a:path>
              </a:pathLst>
            </a:custGeom>
            <a:solidFill>
              <a:srgbClr val="600000"/>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sp>
          <p:nvSpPr>
            <p:cNvPr id="342" name="曲线"/>
            <p:cNvSpPr>
              <a:spLocks/>
            </p:cNvSpPr>
            <p:nvPr/>
          </p:nvSpPr>
          <p:spPr>
            <a:xfrm flipH="1" flipV="1" rot="16200000">
              <a:off x="2301210" y="2122283"/>
              <a:ext cx="659723" cy="4567963"/>
            </a:xfrm>
            <a:custGeom>
              <a:gdLst>
                <a:gd name="T1" fmla="*/ 0 w 21600"/>
                <a:gd name="T2" fmla="*/ 0 h 21600"/>
                <a:gd name="T3" fmla="*/ 21600 w 21600"/>
                <a:gd name="T4" fmla="*/ 21600 h 21600"/>
              </a:gdLst>
              <a:rect l="T1" t="T2" r="T3" b="T4"/>
              <a:pathLst>
                <a:path w="21600" h="21600">
                  <a:moveTo>
                    <a:pt x="0" y="2820"/>
                  </a:moveTo>
                  <a:lnTo>
                    <a:pt x="10800" y="0"/>
                  </a:lnTo>
                  <a:lnTo>
                    <a:pt x="21600" y="2820"/>
                  </a:lnTo>
                  <a:lnTo>
                    <a:pt x="16536" y="2820"/>
                  </a:lnTo>
                  <a:lnTo>
                    <a:pt x="16536" y="21600"/>
                  </a:lnTo>
                  <a:lnTo>
                    <a:pt x="5635" y="21600"/>
                  </a:lnTo>
                  <a:lnTo>
                    <a:pt x="5635" y="2820"/>
                  </a:lnTo>
                  <a:close/>
                </a:path>
              </a:pathLst>
            </a:custGeom>
            <a:solidFill>
              <a:schemeClr val="accent2"/>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grpSp>
      <p:grpSp>
        <p:nvGrpSpPr>
          <p:cNvPr id="346" name="组合"/>
          <p:cNvGrpSpPr>
            <a:grpSpLocks/>
          </p:cNvGrpSpPr>
          <p:nvPr/>
        </p:nvGrpSpPr>
        <p:grpSpPr>
          <a:xfrm>
            <a:off x="-521606" y="3333563"/>
            <a:ext cx="6804231" cy="691615"/>
            <a:chOff x="-521606" y="3333563"/>
            <a:chExt cx="6804231" cy="691615"/>
          </a:xfrm>
        </p:grpSpPr>
        <p:sp>
          <p:nvSpPr>
            <p:cNvPr id="344" name="曲线"/>
            <p:cNvSpPr>
              <a:spLocks/>
            </p:cNvSpPr>
            <p:nvPr/>
          </p:nvSpPr>
          <p:spPr>
            <a:xfrm flipH="1" rot="0">
              <a:off x="-521606" y="3333563"/>
              <a:ext cx="1088352" cy="649163"/>
            </a:xfrm>
            <a:custGeom>
              <a:gdLst>
                <a:gd name="T1" fmla="*/ 0 w 21600"/>
                <a:gd name="T2" fmla="*/ 0 h 21600"/>
                <a:gd name="T3" fmla="*/ 21600 w 21600"/>
                <a:gd name="T4" fmla="*/ 21600 h 21600"/>
              </a:gdLst>
              <a:rect l="T1" t="T2" r="T3" b="T4"/>
              <a:pathLst>
                <a:path w="21600" h="21600">
                  <a:moveTo>
                    <a:pt x="21599" y="0"/>
                  </a:moveTo>
                  <a:lnTo>
                    <a:pt x="21599" y="21600"/>
                  </a:lnTo>
                  <a:lnTo>
                    <a:pt x="0" y="17409"/>
                  </a:lnTo>
                  <a:lnTo>
                    <a:pt x="0" y="6331"/>
                  </a:lnTo>
                  <a:close/>
                </a:path>
              </a:pathLst>
            </a:custGeom>
            <a:solidFill>
              <a:srgbClr val="600000"/>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sp>
          <p:nvSpPr>
            <p:cNvPr id="345" name="曲线"/>
            <p:cNvSpPr>
              <a:spLocks/>
            </p:cNvSpPr>
            <p:nvPr/>
          </p:nvSpPr>
          <p:spPr>
            <a:xfrm flipH="1" rot="5400000">
              <a:off x="3094825" y="837378"/>
              <a:ext cx="659724" cy="5715876"/>
            </a:xfrm>
            <a:custGeom>
              <a:gdLst>
                <a:gd name="T1" fmla="*/ 0 w 21600"/>
                <a:gd name="T2" fmla="*/ 0 h 21600"/>
                <a:gd name="T3" fmla="*/ 21600 w 21600"/>
                <a:gd name="T4" fmla="*/ 21600 h 21600"/>
              </a:gdLst>
              <a:rect l="T1" t="T2" r="T3" b="T4"/>
              <a:pathLst>
                <a:path w="21600" h="21600">
                  <a:moveTo>
                    <a:pt x="21600" y="2028"/>
                  </a:moveTo>
                  <a:lnTo>
                    <a:pt x="10800" y="0"/>
                  </a:lnTo>
                  <a:lnTo>
                    <a:pt x="0" y="2028"/>
                  </a:lnTo>
                  <a:lnTo>
                    <a:pt x="5513" y="2028"/>
                  </a:lnTo>
                  <a:lnTo>
                    <a:pt x="5513" y="21600"/>
                  </a:lnTo>
                  <a:lnTo>
                    <a:pt x="16413" y="21600"/>
                  </a:lnTo>
                  <a:lnTo>
                    <a:pt x="16413" y="2028"/>
                  </a:lnTo>
                  <a:close/>
                </a:path>
              </a:pathLst>
            </a:custGeom>
            <a:solidFill>
              <a:schemeClr val="accent1"/>
            </a:solidFill>
            <a:ln w="6350" cmpd="sng" cap="flat">
              <a:noFill/>
              <a:prstDash val="solid"/>
              <a:round/>
            </a:ln>
            <a:effectLst>
              <a:outerShdw sx="100000" sy="100000" algn="tl" rotWithShape="0" blurRad="254000" dist="152400" dir="2700000">
                <a:srgbClr val="000000">
                  <a:alpha val="59607"/>
                </a:srgbClr>
              </a:outerShdw>
            </a:effectLst>
          </p:spPr>
          <p:txBody>
            <a:bodyPr rtlCol="0" anchor="ctr"/>
            <a:lstStyle/>
            <a:p>
              <a:pPr algn="ctr"/>
            </a:p>
          </p:txBody>
        </p:sp>
      </p:grpSp>
      <p:sp>
        <p:nvSpPr>
          <p:cNvPr id="347" name="直线"/>
          <p:cNvSpPr>
            <a:spLocks/>
          </p:cNvSpPr>
          <p:nvPr/>
        </p:nvSpPr>
        <p:spPr>
          <a:xfrm rot="0">
            <a:off x="4213509" y="2169714"/>
            <a:ext cx="1749407" cy="0"/>
          </a:xfrm>
          <a:prstGeom prst="line"/>
          <a:noFill/>
          <a:ln w="19050" cmpd="sng" cap="flat">
            <a:solidFill>
              <a:srgbClr val="4A4A4A"/>
            </a:solidFill>
            <a:prstDash val="solid"/>
            <a:round/>
            <a:headEnd type="oval" w="med" len="med"/>
            <a:tailEnd type="oval" w="med" len="med"/>
          </a:ln>
        </p:spPr>
        <p:txBody>
          <a:bodyPr rtlCol="0" anchor="ctr"/>
          <a:lstStyle/>
          <a:p>
            <a:pPr algn="ctr"/>
          </a:p>
        </p:txBody>
      </p:sp>
      <p:sp>
        <p:nvSpPr>
          <p:cNvPr id="348" name="直线"/>
          <p:cNvSpPr>
            <a:spLocks/>
          </p:cNvSpPr>
          <p:nvPr/>
        </p:nvSpPr>
        <p:spPr>
          <a:xfrm rot="0">
            <a:off x="5047996" y="2932174"/>
            <a:ext cx="1749407" cy="0"/>
          </a:xfrm>
          <a:prstGeom prst="line"/>
          <a:noFill/>
          <a:ln w="19050" cmpd="sng" cap="flat">
            <a:solidFill>
              <a:srgbClr val="4A4A4A"/>
            </a:solidFill>
            <a:prstDash val="solid"/>
            <a:round/>
            <a:headEnd type="oval" w="med" len="med"/>
            <a:tailEnd type="oval" w="med" len="med"/>
          </a:ln>
        </p:spPr>
        <p:txBody>
          <a:bodyPr rtlCol="0" anchor="ctr"/>
          <a:lstStyle/>
          <a:p>
            <a:pPr algn="ctr"/>
          </a:p>
        </p:txBody>
      </p:sp>
      <p:sp>
        <p:nvSpPr>
          <p:cNvPr id="349" name="直线"/>
          <p:cNvSpPr>
            <a:spLocks/>
          </p:cNvSpPr>
          <p:nvPr/>
        </p:nvSpPr>
        <p:spPr>
          <a:xfrm rot="0">
            <a:off x="6416591" y="3697695"/>
            <a:ext cx="380812" cy="0"/>
          </a:xfrm>
          <a:prstGeom prst="line"/>
          <a:noFill/>
          <a:ln w="19050" cmpd="sng" cap="flat">
            <a:solidFill>
              <a:srgbClr val="4A4A4A"/>
            </a:solidFill>
            <a:prstDash val="solid"/>
            <a:round/>
            <a:headEnd type="oval" w="med" len="med"/>
            <a:tailEnd type="oval" w="med" len="med"/>
          </a:ln>
        </p:spPr>
        <p:txBody>
          <a:bodyPr rtlCol="0" anchor="ctr"/>
          <a:lstStyle/>
          <a:p>
            <a:pPr algn="ctr"/>
          </a:p>
        </p:txBody>
      </p:sp>
      <p:sp>
        <p:nvSpPr>
          <p:cNvPr id="350" name="直线"/>
          <p:cNvSpPr>
            <a:spLocks/>
          </p:cNvSpPr>
          <p:nvPr/>
        </p:nvSpPr>
        <p:spPr>
          <a:xfrm rot="0">
            <a:off x="5047996" y="4408738"/>
            <a:ext cx="1749407" cy="0"/>
          </a:xfrm>
          <a:prstGeom prst="line"/>
          <a:noFill/>
          <a:ln w="19050" cmpd="sng" cap="flat">
            <a:solidFill>
              <a:srgbClr val="4A4A4A"/>
            </a:solidFill>
            <a:prstDash val="solid"/>
            <a:round/>
            <a:headEnd type="oval" w="med" len="med"/>
            <a:tailEnd type="oval" w="med" len="med"/>
          </a:ln>
        </p:spPr>
        <p:txBody>
          <a:bodyPr rtlCol="0" anchor="ctr"/>
          <a:lstStyle/>
          <a:p>
            <a:pPr algn="ctr"/>
          </a:p>
        </p:txBody>
      </p:sp>
      <p:sp>
        <p:nvSpPr>
          <p:cNvPr id="351" name="直线"/>
          <p:cNvSpPr>
            <a:spLocks/>
          </p:cNvSpPr>
          <p:nvPr/>
        </p:nvSpPr>
        <p:spPr>
          <a:xfrm rot="0">
            <a:off x="4213509" y="5173447"/>
            <a:ext cx="1749407" cy="0"/>
          </a:xfrm>
          <a:prstGeom prst="line"/>
          <a:noFill/>
          <a:ln w="19050" cmpd="sng" cap="flat">
            <a:solidFill>
              <a:srgbClr val="4A4A4A"/>
            </a:solidFill>
            <a:prstDash val="solid"/>
            <a:round/>
            <a:headEnd type="oval" w="med" len="med"/>
            <a:tailEnd type="oval" w="med" len="med"/>
          </a:ln>
        </p:spPr>
        <p:txBody>
          <a:bodyPr rtlCol="0" anchor="ctr"/>
          <a:lstStyle/>
          <a:p>
            <a:pPr algn="ctr"/>
          </a:p>
        </p:txBody>
      </p:sp>
      <p:sp>
        <p:nvSpPr>
          <p:cNvPr id="352" name="矩形"/>
          <p:cNvSpPr>
            <a:spLocks/>
          </p:cNvSpPr>
          <p:nvPr/>
        </p:nvSpPr>
        <p:spPr>
          <a:xfrm rot="0">
            <a:off x="7093584" y="3256915"/>
            <a:ext cx="4194175" cy="76835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just">
              <a:lnSpc>
                <a:spcPct val="100000"/>
              </a:lnSpc>
              <a:spcBef>
                <a:spcPts val="0"/>
              </a:spcBef>
              <a:spcAft>
                <a:spcPts val="0"/>
              </a:spcAft>
              <a:buNone/>
            </a:pPr>
            <a:r>
              <a:rPr lang="en-US" altLang="zh-CN" sz="2200" b="1" i="0" u="sng" strike="noStrike" kern="1200" cap="none" spc="0" baseline="0">
                <a:solidFill>
                  <a:schemeClr val="tx2"/>
                </a:solidFill>
                <a:latin typeface="微软雅黑" pitchFamily="0" charset="0"/>
                <a:ea typeface="微软雅黑" pitchFamily="0" charset="0"/>
                <a:cs typeface="Arial" pitchFamily="0" charset="0"/>
              </a:rPr>
              <a:t>1</a:t>
            </a:r>
            <a:r>
              <a:rPr lang="zh-CN" altLang="en-US" sz="2200" b="1" i="0" u="sng" strike="noStrike" kern="1200" cap="none" spc="0" baseline="0">
                <a:solidFill>
                  <a:schemeClr val="tx2"/>
                </a:solidFill>
                <a:latin typeface="微软雅黑" pitchFamily="0" charset="0"/>
                <a:ea typeface="微软雅黑" pitchFamily="0" charset="0"/>
                <a:cs typeface="Arial" pitchFamily="0" charset="0"/>
              </a:rPr>
              <a:t>个方针</a:t>
            </a:r>
            <a:r>
              <a:rPr lang="zh-CN" altLang="en-US" sz="2200" b="1" i="0" u="sng" strike="noStrike" kern="1200" cap="none" spc="0" baseline="0">
                <a:solidFill>
                  <a:srgbClr val="00B050"/>
                </a:solidFill>
                <a:latin typeface="微软雅黑" pitchFamily="0" charset="0"/>
                <a:ea typeface="微软雅黑" pitchFamily="0" charset="0"/>
                <a:cs typeface="Arial" pitchFamily="0" charset="0"/>
              </a:rPr>
              <a:t>（坚持安全第一、预防为主、综合治理的方针）</a:t>
            </a:r>
            <a:endParaRPr lang="zh-CN" altLang="en-US" sz="2200" b="1" i="0" u="sng" strike="noStrike" kern="1200" cap="none" spc="0" baseline="0">
              <a:solidFill>
                <a:srgbClr val="00B050"/>
              </a:solidFill>
              <a:latin typeface="微软雅黑" pitchFamily="0" charset="0"/>
              <a:ea typeface="微软雅黑" pitchFamily="0" charset="0"/>
              <a:cs typeface="Arial" pitchFamily="0" charset="0"/>
            </a:endParaRPr>
          </a:p>
        </p:txBody>
      </p:sp>
      <p:sp>
        <p:nvSpPr>
          <p:cNvPr id="353" name="矩形"/>
          <p:cNvSpPr>
            <a:spLocks/>
          </p:cNvSpPr>
          <p:nvPr/>
        </p:nvSpPr>
        <p:spPr>
          <a:xfrm rot="0">
            <a:off x="5523864" y="1753235"/>
            <a:ext cx="4951094" cy="144526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just">
              <a:lnSpc>
                <a:spcPct val="100000"/>
              </a:lnSpc>
              <a:spcBef>
                <a:spcPts val="0"/>
              </a:spcBef>
              <a:spcAft>
                <a:spcPts val="0"/>
              </a:spcAft>
              <a:buNone/>
            </a:pPr>
            <a:r>
              <a:rPr lang="en-US" altLang="zh-CN" sz="2200" b="1" i="0" u="sng" strike="noStrike" kern="1200" cap="none" spc="0" baseline="0">
                <a:solidFill>
                  <a:schemeClr val="tx2"/>
                </a:solidFill>
                <a:latin typeface="微软雅黑" pitchFamily="0" charset="0"/>
                <a:ea typeface="微软雅黑" pitchFamily="0" charset="0"/>
                <a:cs typeface="Arial" pitchFamily="0" charset="0"/>
              </a:rPr>
              <a:t>1</a:t>
            </a:r>
            <a:r>
              <a:rPr lang="zh-CN" altLang="en-US" sz="2200" b="1" i="0" u="sng" strike="noStrike" kern="1200" cap="none" spc="0" baseline="0">
                <a:solidFill>
                  <a:schemeClr val="tx2"/>
                </a:solidFill>
                <a:latin typeface="微软雅黑" pitchFamily="0" charset="0"/>
                <a:ea typeface="微软雅黑" pitchFamily="0" charset="0"/>
                <a:cs typeface="Arial" pitchFamily="0" charset="0"/>
              </a:rPr>
              <a:t>个宗旨</a:t>
            </a:r>
            <a:r>
              <a:rPr lang="zh-CN" altLang="en-US" sz="2200" b="1" i="0" u="sng" strike="noStrike" kern="1200" cap="none" spc="0" baseline="0">
                <a:solidFill>
                  <a:srgbClr val="00B050"/>
                </a:solidFill>
                <a:latin typeface="微软雅黑" pitchFamily="0" charset="0"/>
                <a:ea typeface="微软雅黑" pitchFamily="0" charset="0"/>
                <a:cs typeface="Arial" pitchFamily="0" charset="0"/>
              </a:rPr>
              <a:t>（安全生产工作坚持中国共产党的领导，安全生产工作应以人为本，坚持人民至上、生命至上，把保护人民生命安全摆在首位，树牢安全发展理念）</a:t>
            </a:r>
            <a:endParaRPr lang="zh-CN" altLang="en-US" sz="2200" b="1" i="0" u="sng" strike="noStrike" kern="1200" cap="none" spc="0" baseline="0">
              <a:solidFill>
                <a:srgbClr val="00B050"/>
              </a:solidFill>
              <a:latin typeface="微软雅黑" pitchFamily="0" charset="0"/>
              <a:ea typeface="微软雅黑" pitchFamily="0" charset="0"/>
              <a:cs typeface="Arial" pitchFamily="0" charset="0"/>
            </a:endParaRPr>
          </a:p>
        </p:txBody>
      </p:sp>
      <p:sp>
        <p:nvSpPr>
          <p:cNvPr id="354" name="矩形"/>
          <p:cNvSpPr>
            <a:spLocks/>
          </p:cNvSpPr>
          <p:nvPr/>
        </p:nvSpPr>
        <p:spPr>
          <a:xfrm rot="0">
            <a:off x="6930343" y="4199428"/>
            <a:ext cx="4290105" cy="430886"/>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ct val="50000"/>
              </a:spcBef>
              <a:spcAft>
                <a:spcPts val="0"/>
              </a:spcAft>
              <a:buNone/>
            </a:pPr>
            <a:r>
              <a:rPr lang="zh-CN" altLang="en-US" sz="22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创新建立了</a:t>
            </a:r>
            <a:r>
              <a:rPr lang="en-US" altLang="zh-CN" sz="22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10</a:t>
            </a:r>
            <a:r>
              <a:rPr lang="zh-CN" altLang="en-US" sz="22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项法律制度</a:t>
            </a:r>
            <a:r>
              <a:rPr lang="en-US" altLang="zh-CN" sz="2200" b="1" i="0" u="none" strike="noStrike" kern="1200" cap="none" spc="0" baseline="0">
                <a:solidFill>
                  <a:schemeClr val="tx1"/>
                </a:solidFill>
                <a:latin typeface="微软雅黑" pitchFamily="0" charset="0"/>
                <a:ea typeface="微软雅黑" pitchFamily="0" charset="0"/>
                <a:cs typeface="Arial" pitchFamily="0" charset="0"/>
              </a:rPr>
              <a:t> </a:t>
            </a:r>
            <a:endParaRPr lang="zh-CN" altLang="en-US" sz="22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355" name="矩形"/>
          <p:cNvSpPr>
            <a:spLocks/>
          </p:cNvSpPr>
          <p:nvPr/>
        </p:nvSpPr>
        <p:spPr>
          <a:xfrm rot="0">
            <a:off x="6185045" y="4957909"/>
            <a:ext cx="4290105" cy="430886"/>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ct val="50000"/>
              </a:spcBef>
              <a:spcAft>
                <a:spcPts val="0"/>
              </a:spcAft>
              <a:buNone/>
            </a:pPr>
            <a:r>
              <a:rPr lang="zh-CN" altLang="en-US" sz="22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强化了</a:t>
            </a:r>
            <a:r>
              <a:rPr lang="en-US" altLang="zh-CN" sz="22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10</a:t>
            </a:r>
            <a:r>
              <a:rPr lang="zh-CN" altLang="en-US" sz="22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项法律规定</a:t>
            </a:r>
            <a:r>
              <a:rPr lang="en-US" altLang="zh-CN" sz="2200" b="1" i="0" u="none" strike="noStrike" kern="1200" cap="none" spc="0" baseline="0">
                <a:solidFill>
                  <a:schemeClr val="tx1"/>
                </a:solidFill>
                <a:latin typeface="微软雅黑" pitchFamily="0" charset="0"/>
                <a:ea typeface="微软雅黑" pitchFamily="0" charset="0"/>
                <a:cs typeface="Arial" pitchFamily="0" charset="0"/>
              </a:rPr>
              <a:t> </a:t>
            </a:r>
            <a:endParaRPr lang="zh-CN" altLang="en-US" sz="2200" b="1" i="0" u="none" strike="noStrike" kern="1200" cap="none" spc="0" baseline="0">
              <a:solidFill>
                <a:schemeClr val="tx1"/>
              </a:solidFill>
              <a:latin typeface="微软雅黑" pitchFamily="0" charset="0"/>
              <a:ea typeface="微软雅黑" pitchFamily="0" charset="0"/>
              <a:cs typeface="Arial" pitchFamily="0" charset="0"/>
            </a:endParaRPr>
          </a:p>
        </p:txBody>
      </p:sp>
      <p:pic>
        <p:nvPicPr>
          <p:cNvPr id="356" name="图片" descr="20221137-1_o"/>
          <p:cNvPicPr>
            <a:picLocks noChangeAspect="1"/>
          </p:cNvPicPr>
          <p:nvPr/>
        </p:nvPicPr>
        <p:blipFill>
          <a:blip r:embed="rId1" cstate="print"/>
          <a:stretch>
            <a:fillRect/>
          </a:stretch>
        </p:blipFill>
        <p:spPr>
          <a:xfrm rot="0">
            <a:off x="-50195" y="1991677"/>
            <a:ext cx="2783646" cy="3394578"/>
          </a:xfrm>
          <a:prstGeom prst="rect"/>
          <a:solidFill>
            <a:srgbClr val="C10109"/>
          </a:solidFill>
          <a:ln w="9525" cmpd="sng" cap="flat">
            <a:noFill/>
            <a:prstDash val="solid"/>
            <a:round/>
          </a:ln>
        </p:spPr>
      </p:pic>
    </p:spTree>
    <p:extLst>
      <p:ext uri="{BB962C8B-B14F-4D97-AF65-F5344CB8AC3E}">
        <p14:creationId xmlns:p14="http://schemas.microsoft.com/office/powerpoint/2010/main" val="688271590"/>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wipe(left)">
                                      <p:cBhvr>
                                        <p:cTn id="7" dur="500"/>
                                        <p:tgtEl>
                                          <p:spTgt spid="334"/>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7"/>
                                        </p:tgtEl>
                                        <p:attrNameLst>
                                          <p:attrName>style.visibility</p:attrName>
                                        </p:attrNameLst>
                                      </p:cBhvr>
                                      <p:to>
                                        <p:strVal val="visible"/>
                                      </p:to>
                                    </p:set>
                                    <p:animEffect transition="in" filter="wipe(left)">
                                      <p:cBhvr>
                                        <p:cTn id="10" dur="500"/>
                                        <p:tgtEl>
                                          <p:spTgt spid="337"/>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346"/>
                                        </p:tgtEl>
                                        <p:attrNameLst>
                                          <p:attrName>style.visibility</p:attrName>
                                        </p:attrNameLst>
                                      </p:cBhvr>
                                      <p:to>
                                        <p:strVal val="visible"/>
                                      </p:to>
                                    </p:set>
                                    <p:animEffect transition="in" filter="wipe(left)">
                                      <p:cBhvr>
                                        <p:cTn id="13" dur="500"/>
                                        <p:tgtEl>
                                          <p:spTgt spid="346"/>
                                        </p:tgtEl>
                                      </p:cBhvr>
                                    </p:animEffect>
                                  </p:childTnLst>
                                </p:cTn>
                              </p:par>
                              <p:par>
                                <p:cTn id="14" presetID="22" presetClass="entr" presetSubtype="8" fill="hold" grpId="0" nodeType="withEffect">
                                  <p:stCondLst>
                                    <p:cond delay="600"/>
                                  </p:stCondLst>
                                  <p:childTnLst>
                                    <p:set>
                                      <p:cBhvr>
                                        <p:cTn id="15" dur="1" fill="hold">
                                          <p:stCondLst>
                                            <p:cond delay="0"/>
                                          </p:stCondLst>
                                        </p:cTn>
                                        <p:tgtEl>
                                          <p:spTgt spid="343"/>
                                        </p:tgtEl>
                                        <p:attrNameLst>
                                          <p:attrName>style.visibility</p:attrName>
                                        </p:attrNameLst>
                                      </p:cBhvr>
                                      <p:to>
                                        <p:strVal val="visible"/>
                                      </p:to>
                                    </p:set>
                                    <p:animEffect transition="in" filter="wipe(left)">
                                      <p:cBhvr>
                                        <p:cTn id="16" dur="500"/>
                                        <p:tgtEl>
                                          <p:spTgt spid="343"/>
                                        </p:tgtEl>
                                      </p:cBhvr>
                                    </p:animEffect>
                                  </p:childTnLst>
                                </p:cTn>
                              </p:par>
                              <p:par>
                                <p:cTn id="17" presetID="22" presetClass="entr" presetSubtype="8" fill="hold" grpId="0" nodeType="withEffect">
                                  <p:stCondLst>
                                    <p:cond delay="800"/>
                                  </p:stCondLst>
                                  <p:childTnLst>
                                    <p:set>
                                      <p:cBhvr>
                                        <p:cTn id="18" dur="1" fill="hold">
                                          <p:stCondLst>
                                            <p:cond delay="0"/>
                                          </p:stCondLst>
                                        </p:cTn>
                                        <p:tgtEl>
                                          <p:spTgt spid="340"/>
                                        </p:tgtEl>
                                        <p:attrNameLst>
                                          <p:attrName>style.visibility</p:attrName>
                                        </p:attrNameLst>
                                      </p:cBhvr>
                                      <p:to>
                                        <p:strVal val="visible"/>
                                      </p:to>
                                    </p:set>
                                    <p:animEffect transition="in" filter="wipe(left)">
                                      <p:cBhvr>
                                        <p:cTn id="19"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p:bldP spid="337" grpId="0" animBg="1"/>
      <p:bldP spid="346" grpId="0" animBg="1"/>
      <p:bldP spid="343" grpId="0" animBg="1"/>
      <p:bldP spid="340" grpId="0" animBg="1"/>
    </p:bldLst>
  </p:timing>
</p:sld>
</file>

<file path=ppt/slides/slide26.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57"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58" name="圆角矩形"/>
          <p:cNvSpPr>
            <a:spLocks/>
          </p:cNvSpPr>
          <p:nvPr/>
        </p:nvSpPr>
        <p:spPr>
          <a:xfrm rot="0">
            <a:off x="1594735" y="1295239"/>
            <a:ext cx="5158585"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359" name="矩形"/>
          <p:cNvSpPr>
            <a:spLocks/>
          </p:cNvSpPr>
          <p:nvPr/>
        </p:nvSpPr>
        <p:spPr>
          <a:xfrm rot="0">
            <a:off x="2374862" y="1275282"/>
            <a:ext cx="5829661"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（一）</a:t>
            </a:r>
            <a:r>
              <a:rPr lang="en-US" altLang="zh-CN"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1</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个宗旨（第</a:t>
            </a:r>
            <a:r>
              <a:rPr lang="en-US" altLang="zh-CN"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3</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条）</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360" name="矩形"/>
          <p:cNvSpPr>
            <a:spLocks/>
          </p:cNvSpPr>
          <p:nvPr/>
        </p:nvSpPr>
        <p:spPr>
          <a:xfrm rot="0">
            <a:off x="1434010" y="2114091"/>
            <a:ext cx="9708244" cy="466153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2200" b="0" i="0" u="none" strike="noStrike" kern="1200" cap="none" spc="0" baseline="0">
                <a:solidFill>
                  <a:srgbClr val="FF0000"/>
                </a:solidFill>
                <a:latin typeface="微软雅黑" pitchFamily="0" charset="0"/>
                <a:ea typeface="微软雅黑" pitchFamily="0" charset="0"/>
                <a:cs typeface="Arial" pitchFamily="0" charset="0"/>
                <a:sym typeface="微软雅黑" pitchFamily="0" charset="0"/>
              </a:rPr>
              <a:t>以人为本，坚持人民至上、生命至上</a:t>
            </a:r>
            <a:r>
              <a:rPr lang="zh-CN" altLang="en-US" sz="2200" b="1" i="0" u="none" strike="noStrike" kern="1200" cap="none" spc="0" baseline="0">
                <a:solidFill>
                  <a:srgbClr val="FF0000"/>
                </a:solidFill>
                <a:latin typeface="微软雅黑" pitchFamily="0" charset="0"/>
                <a:ea typeface="微软雅黑" pitchFamily="0" charset="0"/>
                <a:cs typeface="Arial" pitchFamily="0" charset="0"/>
                <a:sym typeface="微软雅黑" pitchFamily="0" charset="0"/>
              </a:rPr>
              <a:t>。</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新法提出：安全生产工作坚持中国共产党的领导。“安全生产工作应当以人为本，坚持人民至上、生命至上，把保护人民生命安全摆在首位，树牢安全发展理念。充分体现了习近平总书记等中央领导同志近一年来关于安全生产工作一系列重要指示精神，对于</a:t>
            </a:r>
            <a:r>
              <a:rPr lang="zh-CN" altLang="en-US" sz="22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坚守</a:t>
            </a:r>
            <a:r>
              <a:rPr lang="zh-CN" altLang="en-US" sz="2200" b="0" i="0" u="none" strike="noStrike" kern="1200" cap="none" spc="0" baseline="0">
                <a:solidFill>
                  <a:schemeClr val="tx2"/>
                </a:solidFill>
                <a:latin typeface="微软雅黑" pitchFamily="0" charset="0"/>
                <a:ea typeface="微软雅黑" pitchFamily="0" charset="0"/>
                <a:cs typeface="Arial" pitchFamily="0" charset="0"/>
              </a:rPr>
              <a:t>发展决不能以牺牲人的生命为代价这条红线，牢固树立以人为本、生命至上的理念，正确处理重大险情和事故应急救援中“保财产”还是“保人命”问题，</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具有重大意义。为强化安全生产工作的重要地位，明确安全生产在国民经济和社会发展中的重要地位，推进安全生产形势持续稳定好转，新法将坚持安全发展写入了总则。</a:t>
            </a:r>
            <a:endParaRPr lang="zh-CN" altLang="en-US" sz="2200" b="0" i="0" u="none" strike="noStrike" kern="1200" cap="none" spc="0" baseline="0">
              <a:solidFill>
                <a:schemeClr val="tx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127710046"/>
      </p:ext>
    </p:extLst>
  </p:cSld>
  <p:clrMapOvr>
    <a:masterClrMapping/>
  </p:clrMapOvr>
  <p:transition spd="med" advClick="0" advTm="0">
    <p:fade/>
  </p:transition>
</p:sld>
</file>

<file path=ppt/slides/slide27.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61"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62" name="圆角矩形"/>
          <p:cNvSpPr>
            <a:spLocks/>
          </p:cNvSpPr>
          <p:nvPr/>
        </p:nvSpPr>
        <p:spPr>
          <a:xfrm rot="0">
            <a:off x="1594735" y="1295239"/>
            <a:ext cx="5158585"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363" name="矩形"/>
          <p:cNvSpPr>
            <a:spLocks/>
          </p:cNvSpPr>
          <p:nvPr/>
        </p:nvSpPr>
        <p:spPr>
          <a:xfrm rot="0">
            <a:off x="2374862" y="1275282"/>
            <a:ext cx="5829661"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（二）</a:t>
            </a:r>
            <a:r>
              <a:rPr lang="en-US" altLang="zh-CN"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1</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个方针（第</a:t>
            </a:r>
            <a:r>
              <a:rPr lang="en-US" altLang="zh-CN"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3</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条）</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364" name="矩形"/>
          <p:cNvSpPr>
            <a:spLocks/>
          </p:cNvSpPr>
          <p:nvPr/>
        </p:nvSpPr>
        <p:spPr>
          <a:xfrm rot="0">
            <a:off x="1482270" y="2399206"/>
            <a:ext cx="9708244" cy="36471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2200" b="1" i="0" u="sng"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安全第一、预防为主、综合治理。</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安全生产工作</a:t>
            </a:r>
            <a:r>
              <a:rPr lang="zh-CN" altLang="en-US" sz="22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“十二字方针”，</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明确了安全生产的重要地位、主体任务和实现安全生产的根本途径</a:t>
            </a:r>
            <a:r>
              <a:rPr lang="zh-CN" altLang="en-US" sz="2200" b="0" i="0" u="none" strike="noStrike" kern="1200" cap="none" spc="0" baseline="0">
                <a:solidFill>
                  <a:schemeClr val="tx2"/>
                </a:solidFill>
                <a:latin typeface="微软雅黑" pitchFamily="0" charset="0"/>
                <a:ea typeface="微软雅黑" pitchFamily="0" charset="0"/>
                <a:cs typeface="Arial" pitchFamily="0" charset="0"/>
              </a:rPr>
              <a:t>。“安全第一”</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要求从事生产经营活动必须把安全放在首位，不能以牺牲人的生命、健康为代价换取发展和效益。</a:t>
            </a:r>
            <a:r>
              <a:rPr lang="zh-CN" altLang="en-US" sz="22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“预防为主”</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要求把安全生产工作的重心放在预防上，强化隐患排查治理，打非治违，从源头上控制、预防和减少生产安全事故。</a:t>
            </a:r>
            <a:r>
              <a:rPr lang="zh-CN" altLang="en-US" sz="22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“综合治理”</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要求运用行政、经济、法治、科技等多种手段，充分发挥社会、职工、舆论监督各个方面的作用，抓好安全生产工作。</a:t>
            </a:r>
            <a:r>
              <a:rPr lang="en-US" altLang="zh-CN" sz="22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a:t>
            </a:r>
            <a:endParaRPr lang="zh-CN" altLang="en-US" sz="22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1759912267"/>
      </p:ext>
    </p:extLst>
  </p:cSld>
  <p:clrMapOvr>
    <a:masterClrMapping/>
  </p:clrMapOvr>
  <p:transition spd="med" advClick="0" advTm="0">
    <p:fade/>
  </p:transition>
</p:sld>
</file>

<file path=ppt/slides/slide28.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65"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66" name="矩形"/>
          <p:cNvSpPr>
            <a:spLocks/>
          </p:cNvSpPr>
          <p:nvPr/>
        </p:nvSpPr>
        <p:spPr>
          <a:xfrm rot="0">
            <a:off x="2540906" y="2881081"/>
            <a:ext cx="2808287" cy="3200876"/>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eaLnBrk="1" latinLnBrk="0" hangingPunct="1">
              <a:lnSpc>
                <a:spcPct val="100000"/>
              </a:lnSpc>
              <a:spcBef>
                <a:spcPts val="0"/>
              </a:spcBef>
              <a:spcAft>
                <a:spcPts val="0"/>
              </a:spcAft>
              <a:buNone/>
            </a:pPr>
            <a:r>
              <a:rPr lang="zh-CN" altLang="en-US"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rPr>
              <a:t>安全生产工作</a:t>
            </a:r>
            <a:endParaRPr lang="en-US" altLang="zh-CN"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ts val="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ts val="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ts val="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ts val="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ts val="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ts val="0"/>
              </a:spcBef>
              <a:spcAft>
                <a:spcPts val="0"/>
              </a:spcAft>
              <a:buNone/>
            </a:pPr>
            <a:endParaRPr lang="en-US" altLang="zh-CN" sz="14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ts val="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ts val="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50000"/>
              </a:lnSpc>
              <a:spcBef>
                <a:spcPct val="50000"/>
              </a:spcBef>
              <a:spcAft>
                <a:spcPts val="0"/>
              </a:spcAft>
              <a:buNone/>
            </a:pPr>
            <a:endParaRPr lang="en-US" altLang="zh-CN" sz="3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50000"/>
              </a:lnSpc>
              <a:spcBef>
                <a:spcPct val="50000"/>
              </a:spcBef>
              <a:spcAft>
                <a:spcPts val="0"/>
              </a:spcAft>
              <a:buNone/>
            </a:pPr>
            <a:r>
              <a:rPr lang="zh-CN" altLang="en-US" sz="1800" b="0" i="0" u="sng" strike="noStrike" kern="1200" cap="none" spc="0" baseline="0">
                <a:solidFill>
                  <a:srgbClr val="0D0D0D"/>
                </a:solidFill>
                <a:latin typeface="微软雅黑" pitchFamily="0" charset="0"/>
                <a:ea typeface="微软雅黑" pitchFamily="0" charset="0"/>
                <a:cs typeface="Arial" pitchFamily="0" charset="0"/>
                <a:sym typeface="Verdana" pitchFamily="34" charset="0"/>
              </a:rPr>
              <a:t>安全生产监督</a:t>
            </a:r>
            <a:r>
              <a:rPr lang="zh-CN" altLang="en-US" sz="1800" b="0" i="0" u="sng" strike="noStrike" kern="1200" cap="none" spc="0" baseline="0">
                <a:solidFill>
                  <a:srgbClr val="0D0D0D"/>
                </a:solidFill>
                <a:latin typeface="微软雅黑" pitchFamily="0" charset="0"/>
                <a:ea typeface="微软雅黑" pitchFamily="0" charset="0"/>
                <a:cs typeface="Arial" pitchFamily="0" charset="0"/>
                <a:sym typeface="Verdana" pitchFamily="34" charset="0"/>
              </a:rPr>
              <a:t>管理</a:t>
            </a:r>
            <a:endParaRPr lang="zh-CN" altLang="en-US" sz="1800" b="0" i="0" u="sng" strike="noStrike" kern="1200" cap="none" spc="0" baseline="0">
              <a:solidFill>
                <a:srgbClr val="0D0D0D"/>
              </a:solidFill>
              <a:latin typeface="微软雅黑" pitchFamily="0" charset="0"/>
              <a:ea typeface="微软雅黑" pitchFamily="0" charset="0"/>
              <a:cs typeface="Arial" pitchFamily="0" charset="0"/>
            </a:endParaRPr>
          </a:p>
        </p:txBody>
      </p:sp>
      <p:sp>
        <p:nvSpPr>
          <p:cNvPr id="367" name="矩形"/>
          <p:cNvSpPr>
            <a:spLocks/>
          </p:cNvSpPr>
          <p:nvPr/>
        </p:nvSpPr>
        <p:spPr>
          <a:xfrm rot="0">
            <a:off x="5780994" y="2793997"/>
            <a:ext cx="2232025" cy="3277820"/>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eaLnBrk="1" latinLnBrk="0" hangingPunct="1">
              <a:lnSpc>
                <a:spcPct val="150000"/>
              </a:lnSpc>
              <a:spcBef>
                <a:spcPct val="50000"/>
              </a:spcBef>
              <a:spcAft>
                <a:spcPts val="0"/>
              </a:spcAft>
              <a:buNone/>
            </a:pPr>
            <a:r>
              <a:rPr lang="zh-CN" altLang="en-US"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rPr>
              <a:t>促进经济社会持续健康</a:t>
            </a:r>
            <a:r>
              <a:rPr lang="zh-CN" altLang="en-US"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rPr>
              <a:t>发展</a:t>
            </a:r>
            <a:endParaRPr lang="en-US" altLang="zh-CN"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ct val="5000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ct val="5000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ct val="5000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ct val="5000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ct val="50000"/>
              </a:spcBef>
              <a:spcAft>
                <a:spcPts val="0"/>
              </a:spcAft>
              <a:buNone/>
            </a:pPr>
            <a:endParaRPr lang="en-US" altLang="zh-CN" sz="10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00000"/>
              </a:lnSpc>
              <a:spcBef>
                <a:spcPct val="50000"/>
              </a:spcBef>
              <a:spcAft>
                <a:spcPts val="0"/>
              </a:spcAft>
              <a:buNone/>
            </a:pPr>
            <a:r>
              <a:rPr lang="zh-CN" altLang="en-US" sz="1800" b="0" i="0" u="sng" strike="noStrike" kern="1200" cap="none" spc="0" baseline="0">
                <a:solidFill>
                  <a:srgbClr val="0D0D0D"/>
                </a:solidFill>
                <a:latin typeface="微软雅黑" pitchFamily="0" charset="0"/>
                <a:ea typeface="微软雅黑" pitchFamily="0" charset="0"/>
                <a:cs typeface="Arial" pitchFamily="0" charset="0"/>
                <a:sym typeface="Verdana" pitchFamily="34" charset="0"/>
              </a:rPr>
              <a:t>促进</a:t>
            </a:r>
            <a:r>
              <a:rPr lang="zh-CN" altLang="en-US" sz="1800" b="0" i="0" u="sng" strike="noStrike" kern="1200" cap="none" spc="0" baseline="0">
                <a:solidFill>
                  <a:srgbClr val="0D0D0D"/>
                </a:solidFill>
                <a:latin typeface="微软雅黑" pitchFamily="0" charset="0"/>
                <a:ea typeface="微软雅黑" pitchFamily="0" charset="0"/>
                <a:cs typeface="Arial" pitchFamily="0" charset="0"/>
                <a:sym typeface="Verdana" pitchFamily="34" charset="0"/>
              </a:rPr>
              <a:t>经济发展</a:t>
            </a:r>
            <a:endParaRPr lang="zh-CN" altLang="en-US" sz="1800" b="0" i="0" u="sng" strike="noStrike" kern="1200" cap="none" spc="0" baseline="0">
              <a:solidFill>
                <a:srgbClr val="0D0D0D"/>
              </a:solidFill>
              <a:latin typeface="微软雅黑" pitchFamily="0" charset="0"/>
              <a:ea typeface="微软雅黑" pitchFamily="0" charset="0"/>
              <a:cs typeface="Arial" pitchFamily="0" charset="0"/>
            </a:endParaRPr>
          </a:p>
        </p:txBody>
      </p:sp>
      <p:sp>
        <p:nvSpPr>
          <p:cNvPr id="368" name="矩形"/>
          <p:cNvSpPr>
            <a:spLocks/>
          </p:cNvSpPr>
          <p:nvPr/>
        </p:nvSpPr>
        <p:spPr>
          <a:xfrm rot="0">
            <a:off x="8517844" y="2793320"/>
            <a:ext cx="2305050" cy="340862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eaLnBrk="1" latinLnBrk="0" hangingPunct="1">
              <a:lnSpc>
                <a:spcPts val="2300"/>
              </a:lnSpc>
              <a:spcBef>
                <a:spcPct val="50000"/>
              </a:spcBef>
              <a:spcAft>
                <a:spcPts val="0"/>
              </a:spcAft>
              <a:buNone/>
            </a:pPr>
            <a:r>
              <a:rPr lang="zh-CN" altLang="en-US"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rPr>
              <a:t>以人为本</a:t>
            </a:r>
            <a:endParaRPr lang="en-US" altLang="zh-CN"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ts val="2300"/>
              </a:lnSpc>
              <a:spcBef>
                <a:spcPct val="50000"/>
              </a:spcBef>
              <a:spcAft>
                <a:spcPts val="0"/>
              </a:spcAft>
              <a:buNone/>
            </a:pPr>
            <a:r>
              <a:rPr lang="zh-CN" altLang="en-US"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rPr>
              <a:t>安全发展</a:t>
            </a:r>
            <a:endParaRPr lang="en-US" altLang="zh-CN"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ts val="2300"/>
              </a:lnSpc>
              <a:spcBef>
                <a:spcPct val="50000"/>
              </a:spcBef>
              <a:spcAft>
                <a:spcPts val="0"/>
              </a:spcAft>
              <a:buNone/>
            </a:pPr>
            <a:r>
              <a:rPr lang="zh-CN" altLang="en-US"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rPr>
              <a:t>综合治理</a:t>
            </a:r>
            <a:endParaRPr lang="en-US" altLang="zh-CN" sz="1800" b="1"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50000"/>
              </a:lnSpc>
              <a:spcBef>
                <a:spcPct val="5000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50000"/>
              </a:lnSpc>
              <a:spcBef>
                <a:spcPct val="5000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50000"/>
              </a:lnSpc>
              <a:spcBef>
                <a:spcPct val="5000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50000"/>
              </a:lnSpc>
              <a:spcBef>
                <a:spcPct val="5000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50000"/>
              </a:lnSpc>
              <a:spcBef>
                <a:spcPct val="50000"/>
              </a:spcBef>
              <a:spcAft>
                <a:spcPts val="0"/>
              </a:spcAft>
              <a:buNone/>
            </a:pPr>
            <a:endParaRPr lang="en-US" altLang="zh-CN" sz="18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50000"/>
              </a:lnSpc>
              <a:spcBef>
                <a:spcPct val="50000"/>
              </a:spcBef>
              <a:spcAft>
                <a:spcPts val="0"/>
              </a:spcAft>
              <a:buNone/>
            </a:pPr>
            <a:endParaRPr lang="en-US" altLang="zh-CN" sz="300" b="0" i="0" u="none" strike="noStrike" kern="1200" cap="none" spc="0" baseline="0">
              <a:solidFill>
                <a:srgbClr val="0D0D0D"/>
              </a:solidFill>
              <a:latin typeface="微软雅黑" pitchFamily="0" charset="0"/>
              <a:ea typeface="微软雅黑" pitchFamily="0" charset="0"/>
              <a:cs typeface="Arial" pitchFamily="0" charset="0"/>
              <a:sym typeface="Verdana" pitchFamily="34" charset="0"/>
            </a:endParaRPr>
          </a:p>
          <a:p>
            <a:pPr marL="0" indent="0" algn="ctr" eaLnBrk="1" latinLnBrk="0" hangingPunct="1">
              <a:lnSpc>
                <a:spcPct val="150000"/>
              </a:lnSpc>
              <a:spcBef>
                <a:spcPct val="50000"/>
              </a:spcBef>
              <a:spcAft>
                <a:spcPts val="0"/>
              </a:spcAft>
              <a:buNone/>
            </a:pPr>
            <a:r>
              <a:rPr lang="zh-CN" altLang="en-US" sz="1800" b="0" i="0" u="sng" strike="noStrike" kern="1200" cap="none" spc="0" baseline="0">
                <a:solidFill>
                  <a:srgbClr val="0D0D0D"/>
                </a:solidFill>
                <a:latin typeface="微软雅黑" pitchFamily="0" charset="0"/>
                <a:ea typeface="微软雅黑" pitchFamily="0" charset="0"/>
                <a:cs typeface="Arial" pitchFamily="0" charset="0"/>
                <a:sym typeface="Verdana" pitchFamily="34" charset="0"/>
              </a:rPr>
              <a:t>宗旨</a:t>
            </a:r>
            <a:r>
              <a:rPr lang="zh-CN" altLang="en-US" sz="1800" b="0" i="0" u="sng" strike="noStrike" kern="1200" cap="none" spc="0" baseline="0">
                <a:solidFill>
                  <a:srgbClr val="0D0D0D"/>
                </a:solidFill>
                <a:latin typeface="微软雅黑" pitchFamily="0" charset="0"/>
                <a:ea typeface="微软雅黑" pitchFamily="0" charset="0"/>
                <a:cs typeface="Arial" pitchFamily="0" charset="0"/>
                <a:sym typeface="Verdana" pitchFamily="34" charset="0"/>
              </a:rPr>
              <a:t>、</a:t>
            </a:r>
            <a:r>
              <a:rPr lang="zh-CN" altLang="en-US" sz="1800" b="0" i="0" u="sng" strike="noStrike" kern="1200" cap="none" spc="0" baseline="0">
                <a:solidFill>
                  <a:srgbClr val="0D0D0D"/>
                </a:solidFill>
                <a:latin typeface="微软雅黑" pitchFamily="0" charset="0"/>
                <a:ea typeface="微软雅黑" pitchFamily="0" charset="0"/>
                <a:cs typeface="Arial" pitchFamily="0" charset="0"/>
                <a:sym typeface="Verdana" pitchFamily="34" charset="0"/>
              </a:rPr>
              <a:t>治理</a:t>
            </a:r>
            <a:r>
              <a:rPr lang="zh-CN" altLang="en-US" sz="1800" b="0" i="0" u="sng" strike="noStrike" kern="1200" cap="none" spc="0" baseline="0">
                <a:solidFill>
                  <a:srgbClr val="0D0D0D"/>
                </a:solidFill>
                <a:latin typeface="微软雅黑" pitchFamily="0" charset="0"/>
                <a:ea typeface="微软雅黑" pitchFamily="0" charset="0"/>
                <a:cs typeface="Arial" pitchFamily="0" charset="0"/>
                <a:sym typeface="Verdana" pitchFamily="34" charset="0"/>
              </a:rPr>
              <a:t>手段</a:t>
            </a:r>
            <a:endParaRPr lang="zh-CN" altLang="en-US" sz="1800" b="0" i="0" u="sng" strike="noStrike" kern="1200" cap="none" spc="0" baseline="0">
              <a:solidFill>
                <a:srgbClr val="0D0D0D"/>
              </a:solidFill>
              <a:latin typeface="微软雅黑" pitchFamily="0" charset="0"/>
              <a:ea typeface="微软雅黑" pitchFamily="0" charset="0"/>
              <a:cs typeface="Arial" pitchFamily="0" charset="0"/>
            </a:endParaRPr>
          </a:p>
        </p:txBody>
      </p:sp>
      <p:sp>
        <p:nvSpPr>
          <p:cNvPr id="369" name="上箭头"/>
          <p:cNvSpPr>
            <a:spLocks/>
          </p:cNvSpPr>
          <p:nvPr/>
        </p:nvSpPr>
        <p:spPr>
          <a:xfrm rot="0">
            <a:off x="3548968" y="3614733"/>
            <a:ext cx="719137" cy="1655762"/>
          </a:xfrm>
          <a:prstGeom prst="upArrow">
            <a:avLst>
              <a:gd name="adj1" fmla="val 50000"/>
              <a:gd name="adj2" fmla="val 57517"/>
            </a:avLst>
          </a:prstGeom>
          <a:solidFill>
            <a:srgbClr val="C10109"/>
          </a:solidFill>
          <a:ln w="9525" cmpd="sng" cap="flat">
            <a:noFill/>
            <a:prstDash val="solid"/>
            <a:round/>
          </a:ln>
        </p:spPr>
        <p:txBody>
          <a:bodyPr rtlCol="0" anchor="ctr"/>
          <a:lstStyle/>
          <a:p>
            <a:pPr algn="ctr"/>
          </a:p>
        </p:txBody>
      </p:sp>
      <p:sp>
        <p:nvSpPr>
          <p:cNvPr id="370" name="上箭头"/>
          <p:cNvSpPr>
            <a:spLocks/>
          </p:cNvSpPr>
          <p:nvPr/>
        </p:nvSpPr>
        <p:spPr>
          <a:xfrm rot="0">
            <a:off x="6573155" y="4264020"/>
            <a:ext cx="647700" cy="1006474"/>
          </a:xfrm>
          <a:prstGeom prst="upArrow">
            <a:avLst>
              <a:gd name="adj1" fmla="val 50000"/>
              <a:gd name="adj2" fmla="val 38840"/>
            </a:avLst>
          </a:prstGeom>
          <a:solidFill>
            <a:srgbClr val="C10109"/>
          </a:solidFill>
          <a:ln w="9525" cmpd="sng" cap="flat">
            <a:noFill/>
            <a:prstDash val="solid"/>
            <a:round/>
          </a:ln>
        </p:spPr>
        <p:txBody>
          <a:bodyPr rtlCol="0" anchor="ctr"/>
          <a:lstStyle/>
          <a:p>
            <a:pPr algn="ctr"/>
          </a:p>
        </p:txBody>
      </p:sp>
      <p:sp>
        <p:nvSpPr>
          <p:cNvPr id="371" name="椭圆"/>
          <p:cNvSpPr>
            <a:spLocks/>
          </p:cNvSpPr>
          <p:nvPr/>
        </p:nvSpPr>
        <p:spPr>
          <a:xfrm rot="0">
            <a:off x="3117169" y="1468437"/>
            <a:ext cx="1871661" cy="1081086"/>
          </a:xfrm>
          <a:prstGeom prst="ellipse"/>
          <a:solidFill>
            <a:schemeClr val="accent2"/>
          </a:solidFill>
          <a:ln w="9525" cmpd="sng" cap="flat">
            <a:noFill/>
            <a:prstDash val="solid"/>
            <a:round/>
          </a:ln>
        </p:spPr>
        <p:txBody>
          <a:bodyPr vert="horz" wrap="none" lIns="91440" tIns="45720" rIns="91440" bIns="45720" anchor="ctr" anchorCtr="0">
            <a:prstTxWarp prst="textNoShape"/>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chemeClr val="bg1"/>
                </a:solidFill>
                <a:latin typeface="微软雅黑" pitchFamily="0" charset="0"/>
                <a:ea typeface="微软雅黑" pitchFamily="0" charset="0"/>
                <a:cs typeface="Arial" pitchFamily="0" charset="0"/>
                <a:sym typeface="黑体" pitchFamily="0" charset="-122"/>
              </a:rPr>
              <a:t>转型1</a:t>
            </a:r>
            <a:endParaRPr lang="zh-CN" altLang="en-US" sz="24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72" name="椭圆"/>
          <p:cNvSpPr>
            <a:spLocks/>
          </p:cNvSpPr>
          <p:nvPr/>
        </p:nvSpPr>
        <p:spPr>
          <a:xfrm rot="0">
            <a:off x="5854019" y="1468437"/>
            <a:ext cx="1943100" cy="1081086"/>
          </a:xfrm>
          <a:prstGeom prst="ellipse"/>
          <a:solidFill>
            <a:schemeClr val="accent2"/>
          </a:solidFill>
          <a:ln w="9525" cmpd="sng" cap="flat">
            <a:noFill/>
            <a:prstDash val="solid"/>
            <a:round/>
          </a:ln>
        </p:spPr>
        <p:txBody>
          <a:bodyPr vert="horz" wrap="none" lIns="91440" tIns="45720" rIns="91440" bIns="45720" anchor="ctr" anchorCtr="0">
            <a:prstTxWarp prst="textNoShape"/>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chemeClr val="bg1"/>
                </a:solidFill>
                <a:latin typeface="微软雅黑" pitchFamily="0" charset="0"/>
                <a:ea typeface="微软雅黑" pitchFamily="0" charset="0"/>
                <a:cs typeface="Arial" pitchFamily="0" charset="0"/>
                <a:sym typeface="黑体" pitchFamily="0" charset="-122"/>
              </a:rPr>
              <a:t>转型2</a:t>
            </a:r>
            <a:endParaRPr lang="zh-CN" altLang="en-US" sz="24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73" name="椭圆"/>
          <p:cNvSpPr>
            <a:spLocks/>
          </p:cNvSpPr>
          <p:nvPr/>
        </p:nvSpPr>
        <p:spPr>
          <a:xfrm rot="0">
            <a:off x="8662306" y="1468437"/>
            <a:ext cx="1871663" cy="1081086"/>
          </a:xfrm>
          <a:prstGeom prst="ellipse"/>
          <a:solidFill>
            <a:schemeClr val="accent2"/>
          </a:solidFill>
          <a:ln w="9525" cmpd="sng" cap="flat">
            <a:noFill/>
            <a:prstDash val="solid"/>
            <a:round/>
          </a:ln>
        </p:spPr>
        <p:txBody>
          <a:bodyPr vert="horz" wrap="none" lIns="91440" tIns="45720" rIns="91440" bIns="45720" anchor="ctr" anchorCtr="0">
            <a:prstTxWarp prst="textNoShape"/>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chemeClr val="bg1"/>
                </a:solidFill>
                <a:latin typeface="微软雅黑" pitchFamily="0" charset="0"/>
                <a:ea typeface="微软雅黑" pitchFamily="0" charset="0"/>
                <a:cs typeface="Arial" pitchFamily="0" charset="0"/>
                <a:sym typeface="黑体" pitchFamily="0" charset="-122"/>
              </a:rPr>
              <a:t>转型3</a:t>
            </a:r>
            <a:endParaRPr lang="zh-CN" altLang="en-US" sz="24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374" name="上箭头"/>
          <p:cNvSpPr>
            <a:spLocks/>
          </p:cNvSpPr>
          <p:nvPr/>
        </p:nvSpPr>
        <p:spPr>
          <a:xfrm rot="0">
            <a:off x="9310006" y="4337045"/>
            <a:ext cx="647700" cy="933449"/>
          </a:xfrm>
          <a:prstGeom prst="upArrow">
            <a:avLst>
              <a:gd name="adj1" fmla="val 50000"/>
              <a:gd name="adj2" fmla="val 36035"/>
            </a:avLst>
          </a:prstGeom>
          <a:solidFill>
            <a:srgbClr val="C10109"/>
          </a:solidFill>
          <a:ln w="9525" cmpd="sng" cap="flat">
            <a:noFill/>
            <a:prstDash val="solid"/>
            <a:round/>
          </a:ln>
        </p:spPr>
        <p:txBody>
          <a:bodyPr rtlCol="0" anchor="ctr"/>
          <a:lstStyle/>
          <a:p>
            <a:pPr algn="ctr"/>
          </a:p>
        </p:txBody>
      </p:sp>
      <p:sp>
        <p:nvSpPr>
          <p:cNvPr id="375" name="矩形"/>
          <p:cNvSpPr>
            <a:spLocks/>
          </p:cNvSpPr>
          <p:nvPr/>
        </p:nvSpPr>
        <p:spPr>
          <a:xfrm rot="0">
            <a:off x="1426716" y="1721907"/>
            <a:ext cx="915986" cy="3785652"/>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eaLnBrk="1" latinLnBrk="0" hangingPunct="1">
              <a:lnSpc>
                <a:spcPct val="100000"/>
              </a:lnSpc>
              <a:spcBef>
                <a:spcPct val="50000"/>
              </a:spcBef>
              <a:spcAft>
                <a:spcPts val="0"/>
              </a:spcAft>
              <a:buNone/>
            </a:pPr>
            <a:r>
              <a:rPr lang="zh-CN" altLang="en-US" sz="4000" b="0" i="0" u="none" strike="noStrike" kern="1200" cap="none" spc="600" baseline="0">
                <a:solidFill>
                  <a:schemeClr val="tx2"/>
                </a:solidFill>
                <a:effectLst>
                  <a:outerShdw sx="100000" sy="100000" blurRad="38100" dir="2700000" dist="38100" algn="tl">
                    <a:srgbClr val="000000">
                      <a:alpha val="43000"/>
                    </a:srgbClr>
                  </a:outerShdw>
                </a:effectLst>
                <a:latin typeface="百度综艺简体" pitchFamily="2" charset="-122"/>
                <a:ea typeface="百度综艺简体" pitchFamily="2" charset="-122"/>
                <a:cs typeface="Arial" pitchFamily="0" charset="0"/>
              </a:rPr>
              <a:t>新安法的转型</a:t>
            </a:r>
            <a:endParaRPr lang="zh-CN" altLang="en-US" sz="4000" b="0" i="0" u="none" strike="noStrike" kern="1200" cap="none" spc="600" baseline="0">
              <a:solidFill>
                <a:schemeClr val="tx2"/>
              </a:solidFill>
              <a:effectLst>
                <a:outerShdw sx="100000" sy="100000" blurRad="38100" dir="2700000" dist="38100" algn="tl">
                  <a:srgbClr val="000000">
                    <a:alpha val="43000"/>
                  </a:srgbClr>
                </a:outerShdw>
              </a:effectLst>
              <a:latin typeface="百度综艺简体" pitchFamily="2" charset="-122"/>
              <a:ea typeface="百度综艺简体" pitchFamily="2" charset="-122"/>
              <a:cs typeface="Arial" pitchFamily="0" charset="0"/>
            </a:endParaRPr>
          </a:p>
        </p:txBody>
      </p:sp>
    </p:spTree>
    <p:extLst>
      <p:ext uri="{BB962C8B-B14F-4D97-AF65-F5344CB8AC3E}">
        <p14:creationId xmlns:p14="http://schemas.microsoft.com/office/powerpoint/2010/main" val="2125390803"/>
      </p:ext>
    </p:extLst>
  </p:cSld>
  <p:clrMapOvr>
    <a:masterClrMapping/>
  </p:clrMapOvr>
  <p:transition spd="med" advClick="0" advTm="0">
    <p:fade/>
  </p:transition>
</p:sld>
</file>

<file path=ppt/slides/slide29.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7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77" name="矩形"/>
          <p:cNvSpPr>
            <a:spLocks/>
          </p:cNvSpPr>
          <p:nvPr/>
        </p:nvSpPr>
        <p:spPr>
          <a:xfrm rot="0">
            <a:off x="1571866" y="1203212"/>
            <a:ext cx="915986" cy="4801313"/>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eaLnBrk="1" latinLnBrk="0" hangingPunct="1">
              <a:lnSpc>
                <a:spcPct val="100000"/>
              </a:lnSpc>
              <a:spcBef>
                <a:spcPct val="50000"/>
              </a:spcBef>
              <a:spcAft>
                <a:spcPts val="0"/>
              </a:spcAft>
              <a:buNone/>
            </a:pPr>
            <a:r>
              <a:rPr lang="zh-CN" altLang="en-US" sz="3400" b="0" i="0" u="none" strike="noStrike" kern="1200" cap="none" spc="0" baseline="0">
                <a:solidFill>
                  <a:schemeClr val="tx2"/>
                </a:solidFill>
                <a:effectLst>
                  <a:outerShdw sx="100000" sy="100000" blurRad="38100" dir="2700000" dist="38100" algn="tl">
                    <a:srgbClr val="000000">
                      <a:alpha val="43000"/>
                    </a:srgbClr>
                  </a:outerShdw>
                </a:effectLst>
                <a:latin typeface="百度综艺简体" pitchFamily="2" charset="-122"/>
                <a:ea typeface="百度综艺简体" pitchFamily="2" charset="-122"/>
                <a:cs typeface="Arial" pitchFamily="0" charset="0"/>
              </a:rPr>
              <a:t>新安法</a:t>
            </a:r>
            <a:r>
              <a:rPr lang="zh-CN" altLang="en-US" sz="3400" b="0" i="0" u="none" strike="noStrike" kern="1200" cap="none" spc="0" baseline="0">
                <a:solidFill>
                  <a:schemeClr val="tx2"/>
                </a:solidFill>
                <a:effectLst>
                  <a:outerShdw sx="100000" sy="100000" blurRad="38100" dir="2700000" dist="38100" algn="tl">
                    <a:srgbClr val="000000">
                      <a:alpha val="43000"/>
                    </a:srgbClr>
                  </a:outerShdw>
                </a:effectLst>
                <a:latin typeface="百度综艺简体" pitchFamily="2" charset="-122"/>
                <a:ea typeface="百度综艺简体" pitchFamily="2" charset="-122"/>
                <a:cs typeface="Arial" pitchFamily="0" charset="0"/>
              </a:rPr>
              <a:t>的社会法属性</a:t>
            </a:r>
            <a:endParaRPr lang="zh-CN" altLang="en-US" sz="3400" b="0" i="0" u="none" strike="noStrike" kern="1200" cap="none" spc="0" baseline="0">
              <a:solidFill>
                <a:schemeClr val="tx2"/>
              </a:solidFill>
              <a:effectLst>
                <a:outerShdw sx="100000" sy="100000" blurRad="38100" dir="2700000" dist="38100" algn="tl">
                  <a:srgbClr val="000000">
                    <a:alpha val="43000"/>
                  </a:srgbClr>
                </a:outerShdw>
              </a:effectLst>
              <a:latin typeface="百度综艺简体" pitchFamily="2" charset="-122"/>
              <a:ea typeface="百度综艺简体" pitchFamily="2" charset="-122"/>
              <a:cs typeface="Arial" pitchFamily="0" charset="0"/>
            </a:endParaRPr>
          </a:p>
        </p:txBody>
      </p:sp>
      <p:sp>
        <p:nvSpPr>
          <p:cNvPr id="378" name="矩形"/>
          <p:cNvSpPr>
            <a:spLocks/>
          </p:cNvSpPr>
          <p:nvPr/>
        </p:nvSpPr>
        <p:spPr>
          <a:xfrm rot="0">
            <a:off x="3114224" y="1317445"/>
            <a:ext cx="7931149" cy="5200650"/>
          </a:xfrm>
          <a:prstGeom prst="rect"/>
          <a:noFill/>
          <a:ln w="9525" cmpd="sng" cap="flat">
            <a:noFill/>
            <a:prstDash val="solid"/>
            <a:miter/>
          </a:ln>
        </p:spPr>
        <p:txBody>
          <a:bodyPr vert="horz" wrap="square" lIns="91363" tIns="45682" rIns="91363" bIns="45682" anchor="t" anchorCtr="0">
            <a:prstTxWarp prst="textNoShape"/>
          </a:bodyPr>
          <a:lstStyle/>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1</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宪  法</a:t>
            </a:r>
            <a:r>
              <a:rPr lang="zh-CN" altLang="en-US" sz="2300" b="1" i="0" u="none" strike="noStrike" kern="1200" cap="none" spc="0" baseline="0">
                <a:solidFill>
                  <a:srgbClr val="0D0D0D"/>
                </a:solidFill>
                <a:latin typeface="Arial" pitchFamily="0" charset="0"/>
                <a:ea typeface="微软雅黑" pitchFamily="0" charset="0"/>
                <a:cs typeface="Arial" pitchFamily="0" charset="0"/>
                <a:sym typeface="微软雅黑" pitchFamily="0" charset="0"/>
              </a:rPr>
              <a:t>——</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宪法、国旗法、选举法</a:t>
            </a:r>
            <a:endParaRPr lang="en-US" altLang="zh-CN"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2</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民商法</a:t>
            </a:r>
            <a:r>
              <a:rPr lang="zh-CN" altLang="en-US" sz="2300" b="1" i="0" u="none" strike="noStrike" kern="1200" cap="none" spc="0" baseline="0">
                <a:solidFill>
                  <a:srgbClr val="0D0D0D"/>
                </a:solidFill>
                <a:latin typeface="Arial" pitchFamily="0" charset="0"/>
                <a:ea typeface="微软雅黑" pitchFamily="0" charset="0"/>
                <a:cs typeface="Arial" pitchFamily="0" charset="0"/>
                <a:sym typeface="微软雅黑" pitchFamily="0" charset="0"/>
              </a:rPr>
              <a:t>——</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合同法、招投标法</a:t>
            </a:r>
            <a:endParaRPr lang="en-US" altLang="zh-CN"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3</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刑  法</a:t>
            </a:r>
            <a:r>
              <a:rPr lang="zh-CN" altLang="en-US" sz="2300" b="1" i="0" u="none" strike="noStrike" kern="1200" cap="none" spc="0" baseline="0">
                <a:solidFill>
                  <a:srgbClr val="0D0D0D"/>
                </a:solidFill>
                <a:latin typeface="Arial" pitchFamily="0" charset="0"/>
                <a:ea typeface="微软雅黑" pitchFamily="0" charset="0"/>
                <a:cs typeface="Arial" pitchFamily="0" charset="0"/>
                <a:sym typeface="微软雅黑" pitchFamily="0" charset="0"/>
              </a:rPr>
              <a:t>——</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刑法、有关惩治犯罪决定</a:t>
            </a:r>
            <a:endParaRPr lang="en-US" altLang="zh-CN"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4</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行政法</a:t>
            </a:r>
            <a:r>
              <a:rPr lang="zh-CN" altLang="en-US" sz="2300" b="1" i="0" u="none" strike="noStrike" kern="1200" cap="none" spc="0" baseline="0">
                <a:solidFill>
                  <a:srgbClr val="0D0D0D"/>
                </a:solidFill>
                <a:latin typeface="Arial" pitchFamily="0" charset="0"/>
                <a:ea typeface="微软雅黑" pitchFamily="0" charset="0"/>
                <a:cs typeface="Arial" pitchFamily="0" charset="0"/>
                <a:sym typeface="微软雅黑" pitchFamily="0" charset="0"/>
              </a:rPr>
              <a:t>——</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处罚法、许可法、强制法</a:t>
            </a:r>
            <a:endParaRPr lang="en-US" altLang="zh-CN"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5</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经济法</a:t>
            </a:r>
            <a:r>
              <a:rPr lang="zh-CN" altLang="en-US" sz="2300" b="1" i="0" u="none" strike="noStrike" kern="1200" cap="none" spc="0" baseline="0">
                <a:solidFill>
                  <a:srgbClr val="0D0D0D"/>
                </a:solidFill>
                <a:latin typeface="Arial" pitchFamily="0" charset="0"/>
                <a:ea typeface="微软雅黑" pitchFamily="0" charset="0"/>
                <a:cs typeface="Arial" pitchFamily="0" charset="0"/>
                <a:sym typeface="微软雅黑" pitchFamily="0" charset="0"/>
              </a:rPr>
              <a:t>——</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土地管理法、煤炭法 </a:t>
            </a:r>
            <a:endParaRPr lang="en-US" altLang="zh-CN"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6</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社会法</a:t>
            </a:r>
            <a:r>
              <a:rPr lang="zh-CN" altLang="en-US" sz="2300" b="1" i="0" u="none" strike="noStrike" kern="1200" cap="none" spc="0" baseline="0">
                <a:solidFill>
                  <a:srgbClr val="0D0D0D"/>
                </a:solidFill>
                <a:latin typeface="Arial" pitchFamily="0" charset="0"/>
                <a:ea typeface="微软雅黑" pitchFamily="0" charset="0"/>
                <a:cs typeface="Arial" pitchFamily="0" charset="0"/>
                <a:sym typeface="微软雅黑" pitchFamily="0" charset="0"/>
              </a:rPr>
              <a:t>——</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安全生产法、职业病防治法</a:t>
            </a:r>
            <a:endParaRPr lang="en-US" altLang="zh-CN"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7</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诉讼及非诉讼程序法</a:t>
            </a:r>
            <a:r>
              <a:rPr lang="zh-CN" altLang="en-US" sz="2300" b="1" i="0" u="none" strike="noStrike" kern="1200" cap="none" spc="0" baseline="0">
                <a:solidFill>
                  <a:srgbClr val="0D0D0D"/>
                </a:solidFill>
                <a:latin typeface="Arial" pitchFamily="0" charset="0"/>
                <a:ea typeface="微软雅黑" pitchFamily="0" charset="0"/>
                <a:cs typeface="Arial" pitchFamily="0" charset="0"/>
                <a:sym typeface="微软雅黑" pitchFamily="0" charset="0"/>
              </a:rPr>
              <a:t>——</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诉讼法、仲裁法                  </a:t>
            </a:r>
            <a:endPar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227069802"/>
      </p:ext>
    </p:extLst>
  </p:cSld>
  <p:clrMapOvr>
    <a:masterClrMapping/>
  </p:clrMapOvr>
  <p:transition spd="med" advClick="0" advTm="0">
    <p:fade/>
  </p:transition>
</p:sld>
</file>

<file path=ppt/slides/slide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91" name="矩形"/>
          <p:cNvSpPr>
            <a:spLocks/>
          </p:cNvSpPr>
          <p:nvPr/>
        </p:nvSpPr>
        <p:spPr>
          <a:xfrm rot="0">
            <a:off x="1608254" y="2750090"/>
            <a:ext cx="9088771" cy="83629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a:lnSpc>
                <a:spcPts val="5865"/>
              </a:lnSpc>
              <a:spcBef>
                <a:spcPts val="0"/>
              </a:spcBef>
              <a:spcAft>
                <a:spcPts val="0"/>
              </a:spcAft>
              <a:buNone/>
            </a:pPr>
            <a:r>
              <a:rPr lang="zh-CN" altLang="en-US" sz="6000" b="1" i="0" u="none" strike="noStrike" kern="1200" cap="none" spc="300" baseline="0">
                <a:solidFill>
                  <a:schemeClr val="bg1"/>
                </a:solidFill>
                <a:latin typeface="Modern No. 20" pitchFamily="18" charset="0"/>
                <a:ea typeface="微软雅黑" pitchFamily="0" charset="0"/>
                <a:cs typeface="Arial" pitchFamily="0" charset="0"/>
              </a:rPr>
              <a:t>新安</a:t>
            </a:r>
            <a:r>
              <a:rPr lang="zh-CN" altLang="en-US" sz="6000" b="1" i="0" u="none" strike="noStrike" kern="1200" cap="none" spc="300" baseline="0">
                <a:solidFill>
                  <a:schemeClr val="bg1"/>
                </a:solidFill>
                <a:latin typeface="Modern No. 20" pitchFamily="18" charset="0"/>
                <a:ea typeface="微软雅黑" pitchFamily="0" charset="0"/>
                <a:cs typeface="Arial" pitchFamily="0" charset="0"/>
              </a:rPr>
              <a:t>法修改的基本情况</a:t>
            </a:r>
            <a:endParaRPr lang="zh-CN" altLang="en-US" sz="6000" b="1" i="0" u="none" strike="noStrike" kern="1200" cap="none" spc="300" baseline="0">
              <a:solidFill>
                <a:schemeClr val="bg1"/>
              </a:solidFill>
              <a:latin typeface="Modern No. 20" pitchFamily="18" charset="0"/>
              <a:ea typeface="微软雅黑" pitchFamily="0" charset="0"/>
              <a:cs typeface="Arial" pitchFamily="0" charset="0"/>
            </a:endParaRPr>
          </a:p>
        </p:txBody>
      </p:sp>
      <p:sp>
        <p:nvSpPr>
          <p:cNvPr id="92" name="矩形"/>
          <p:cNvSpPr>
            <a:spLocks/>
          </p:cNvSpPr>
          <p:nvPr/>
        </p:nvSpPr>
        <p:spPr>
          <a:xfrm rot="0">
            <a:off x="3270249" y="870584"/>
            <a:ext cx="5570220" cy="17202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defTabSz="1218565">
              <a:lnSpc>
                <a:spcPct val="100000"/>
              </a:lnSpc>
              <a:spcBef>
                <a:spcPts val="0"/>
              </a:spcBef>
              <a:spcAft>
                <a:spcPts val="0"/>
              </a:spcAft>
              <a:buNone/>
            </a:pPr>
            <a:r>
              <a:rPr lang="en-US" altLang="zh-CN" sz="10665" b="0" i="0" u="none" strike="noStrike" kern="0" cap="none" spc="600" baseline="0">
                <a:solidFill>
                  <a:schemeClr val="bg1"/>
                </a:solidFill>
                <a:latin typeface="Impact" pitchFamily="34" charset="0"/>
                <a:ea typeface="微软雅黑" pitchFamily="0" charset="0"/>
                <a:cs typeface="Arial" pitchFamily="0" charset="0"/>
              </a:rPr>
              <a:t>  </a:t>
            </a:r>
            <a:r>
              <a:rPr lang="zh-CN" altLang="en-US" sz="10665" b="0" i="0" u="none" strike="noStrike" kern="0" cap="none" spc="600" baseline="0">
                <a:solidFill>
                  <a:schemeClr val="bg1"/>
                </a:solidFill>
                <a:latin typeface="Impact" pitchFamily="34" charset="0"/>
                <a:ea typeface="微软雅黑" pitchFamily="0" charset="0"/>
                <a:cs typeface="Arial" pitchFamily="0" charset="0"/>
              </a:rPr>
              <a:t>第一讲</a:t>
            </a:r>
            <a:endParaRPr lang="zh-CN" altLang="en-US" sz="10665" b="0" i="0" u="none" strike="noStrike" kern="0" cap="none" spc="600" baseline="0">
              <a:solidFill>
                <a:schemeClr val="bg1"/>
              </a:solidFill>
              <a:latin typeface="Impact" pitchFamily="34" charset="0"/>
              <a:ea typeface="微软雅黑" pitchFamily="0" charset="0"/>
              <a:cs typeface="Arial" pitchFamily="0" charset="0"/>
            </a:endParaRPr>
          </a:p>
        </p:txBody>
      </p:sp>
      <p:sp>
        <p:nvSpPr>
          <p:cNvPr id="93" name="矩形"/>
          <p:cNvSpPr>
            <a:spLocks/>
          </p:cNvSpPr>
          <p:nvPr/>
        </p:nvSpPr>
        <p:spPr>
          <a:xfrm rot="0">
            <a:off x="3108435" y="3820707"/>
            <a:ext cx="6245006" cy="42481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2200" b="1" i="0" u="none" strike="noStrike" kern="1200" cap="none" spc="0" baseline="0">
                <a:solidFill>
                  <a:schemeClr val="bg1"/>
                </a:solidFill>
                <a:latin typeface="微软雅黑" pitchFamily="0" charset="0"/>
                <a:ea typeface="微软雅黑" pitchFamily="0" charset="0"/>
                <a:cs typeface="Arial" pitchFamily="0" charset="0"/>
              </a:rPr>
              <a:t>四川省第十五建筑有限公司</a:t>
            </a:r>
            <a:endParaRPr lang="zh-CN" altLang="en-US" sz="2200" b="1" i="0" u="none" strike="noStrike" kern="1200" cap="none" spc="0" baseline="0">
              <a:solidFill>
                <a:schemeClr val="bg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894569378"/>
      </p:ext>
    </p:extLst>
  </p:cSld>
  <p:clrMapOvr>
    <a:masterClrMapping/>
  </p:clrMapOvr>
  <p:transition spd="med" advClick="0" advTm="0">
    <p:fade/>
  </p:transition>
</p:sld>
</file>

<file path=ppt/slides/slide30.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79"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80" name="矩形"/>
          <p:cNvSpPr>
            <a:spLocks/>
          </p:cNvSpPr>
          <p:nvPr/>
        </p:nvSpPr>
        <p:spPr>
          <a:xfrm rot="0">
            <a:off x="1571866" y="1725716"/>
            <a:ext cx="915986" cy="375487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eaLnBrk="1" latinLnBrk="0" hangingPunct="1">
              <a:lnSpc>
                <a:spcPct val="100000"/>
              </a:lnSpc>
              <a:spcBef>
                <a:spcPct val="50000"/>
              </a:spcBef>
              <a:spcAft>
                <a:spcPts val="0"/>
              </a:spcAft>
              <a:buNone/>
            </a:pPr>
            <a:r>
              <a:rPr lang="zh-CN" altLang="en-US" sz="3400" b="0" i="0" u="none" strike="noStrike" kern="1200" cap="none" spc="0" baseline="0">
                <a:solidFill>
                  <a:schemeClr val="tx2"/>
                </a:solidFill>
                <a:effectLst>
                  <a:outerShdw sx="100000" sy="100000" blurRad="38100" dir="2700000" dist="38100" algn="tl">
                    <a:srgbClr val="000000">
                      <a:alpha val="43000"/>
                    </a:srgbClr>
                  </a:outerShdw>
                </a:effectLst>
                <a:latin typeface="百度综艺简体" pitchFamily="2" charset="-122"/>
                <a:ea typeface="百度综艺简体" pitchFamily="2" charset="-122"/>
                <a:cs typeface="Arial" pitchFamily="0" charset="0"/>
              </a:rPr>
              <a:t>新安法</a:t>
            </a:r>
            <a:r>
              <a:rPr lang="zh-CN" altLang="en-US" sz="3400" b="0" i="0" u="none" strike="noStrike" kern="1200" cap="none" spc="0" baseline="0">
                <a:solidFill>
                  <a:schemeClr val="tx2"/>
                </a:solidFill>
                <a:effectLst>
                  <a:outerShdw sx="100000" sy="100000" blurRad="38100" dir="2700000" dist="38100" algn="tl">
                    <a:srgbClr val="000000">
                      <a:alpha val="43000"/>
                    </a:srgbClr>
                  </a:outerShdw>
                </a:effectLst>
                <a:latin typeface="百度综艺简体" pitchFamily="2" charset="-122"/>
                <a:ea typeface="百度综艺简体" pitchFamily="2" charset="-122"/>
                <a:cs typeface="Arial" pitchFamily="0" charset="0"/>
              </a:rPr>
              <a:t>的总要求</a:t>
            </a:r>
            <a:endParaRPr lang="zh-CN" altLang="en-US" sz="3400" b="0" i="0" u="none" strike="noStrike" kern="1200" cap="none" spc="0" baseline="0">
              <a:solidFill>
                <a:schemeClr val="tx2"/>
              </a:solidFill>
              <a:effectLst>
                <a:outerShdw sx="100000" sy="100000" blurRad="38100" dir="2700000" dist="38100" algn="tl">
                  <a:srgbClr val="000000">
                    <a:alpha val="43000"/>
                  </a:srgbClr>
                </a:outerShdw>
              </a:effectLst>
              <a:latin typeface="百度综艺简体" pitchFamily="2" charset="-122"/>
              <a:ea typeface="百度综艺简体" pitchFamily="2" charset="-122"/>
              <a:cs typeface="Arial" pitchFamily="0" charset="0"/>
            </a:endParaRPr>
          </a:p>
        </p:txBody>
      </p:sp>
      <p:sp>
        <p:nvSpPr>
          <p:cNvPr id="381" name="矩形"/>
          <p:cNvSpPr>
            <a:spLocks/>
          </p:cNvSpPr>
          <p:nvPr/>
        </p:nvSpPr>
        <p:spPr>
          <a:xfrm rot="0">
            <a:off x="2934335" y="2289810"/>
            <a:ext cx="8110855" cy="2877185"/>
          </a:xfrm>
          <a:prstGeom prst="rect"/>
          <a:noFill/>
          <a:ln w="9525" cmpd="sng" cap="flat">
            <a:noFill/>
            <a:prstDash val="solid"/>
            <a:miter/>
          </a:ln>
        </p:spPr>
        <p:txBody>
          <a:bodyPr vert="horz" wrap="square" lIns="91363" tIns="45682" rIns="91363" bIns="45682" anchor="t" anchorCtr="0">
            <a:prstTxWarp prst="textNoShape"/>
          </a:bodyPr>
          <a:lstStyle/>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1</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首要</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任务：</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必须始终把人的生命安全放在第一位。 </a:t>
            </a:r>
            <a:endParaRPr lang="en-US" altLang="zh-CN"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2</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最终</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目标：</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保障安全生产、维护社会和谐、实现安全发展。    </a:t>
            </a:r>
            <a:endParaRPr lang="en-US" altLang="zh-CN"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3</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法律</a:t>
            </a:r>
            <a:r>
              <a:rPr lang="zh-CN" altLang="en-US" sz="2300" b="1"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路径：</a:t>
            </a:r>
            <a:r>
              <a:rPr lang="zh-CN" altLang="en-US" sz="2300" b="0" i="0" u="none" strike="noStrike" kern="1200" cap="none" spc="0" baseline="0">
                <a:solidFill>
                  <a:srgbClr val="0D0D0D"/>
                </a:solidFill>
                <a:latin typeface="微软雅黑" pitchFamily="0" charset="0"/>
                <a:ea typeface="微软雅黑" pitchFamily="0" charset="0"/>
                <a:cs typeface="Arial" pitchFamily="0" charset="0"/>
                <a:sym typeface="微软雅黑" pitchFamily="0" charset="0"/>
              </a:rPr>
              <a:t>全面提升安全生产工作摆位。 </a:t>
            </a:r>
            <a:endParaRPr lang="zh-CN" altLang="en-US" sz="2300" b="0" i="0" u="none" strike="noStrike" kern="1200" cap="none" spc="0" baseline="0">
              <a:solidFill>
                <a:srgbClr val="0D0D0D"/>
              </a:solidFill>
              <a:latin typeface="微软雅黑" pitchFamily="0" charset="0"/>
              <a:ea typeface="微软雅黑" pitchFamily="0" charset="0"/>
              <a:cs typeface="Arial" pitchFamily="0" charset="0"/>
            </a:endParaRPr>
          </a:p>
        </p:txBody>
      </p:sp>
      <p:sp>
        <p:nvSpPr>
          <p:cNvPr id="382" name="矩形"/>
          <p:cNvSpPr>
            <a:spLocks/>
          </p:cNvSpPr>
          <p:nvPr/>
        </p:nvSpPr>
        <p:spPr>
          <a:xfrm rot="0">
            <a:off x="9826164" y="6139545"/>
            <a:ext cx="2278742" cy="306705"/>
          </a:xfrm>
          <a:prstGeom prst="rect"/>
          <a:noFill/>
          <a:ln w="9525" cmpd="sng" cap="flat">
            <a:noFill/>
            <a:prstDash val="solid"/>
            <a:miter/>
          </a:ln>
        </p:spPr>
        <p:txBody>
          <a:bodyPr rtlCol="0" anchor="ctr"/>
          <a:lstStyle/>
          <a:p>
            <a:pPr algn="ctr"/>
          </a:p>
        </p:txBody>
      </p:sp>
    </p:spTree>
    <p:extLst>
      <p:ext uri="{BB962C8B-B14F-4D97-AF65-F5344CB8AC3E}">
        <p14:creationId xmlns:p14="http://schemas.microsoft.com/office/powerpoint/2010/main" val="430122709"/>
      </p:ext>
    </p:extLst>
  </p:cSld>
  <p:clrMapOvr>
    <a:masterClrMapping/>
  </p:clrMapOvr>
  <p:transition spd="med" advClick="0" advTm="0">
    <p:fade/>
  </p:transition>
</p:sld>
</file>

<file path=ppt/slides/slide3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8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84" name="圆角矩形"/>
          <p:cNvSpPr>
            <a:spLocks/>
          </p:cNvSpPr>
          <p:nvPr/>
        </p:nvSpPr>
        <p:spPr>
          <a:xfrm rot="0">
            <a:off x="1594735" y="1295239"/>
            <a:ext cx="6663893"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385" name="矩形"/>
          <p:cNvSpPr>
            <a:spLocks/>
          </p:cNvSpPr>
          <p:nvPr/>
        </p:nvSpPr>
        <p:spPr>
          <a:xfrm rot="0">
            <a:off x="2490974" y="1275282"/>
            <a:ext cx="5829661"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三</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a:t>
            </a:r>
            <a:r>
              <a:rPr lang="zh-CN" altLang="en-US" sz="2400" b="1" i="0" u="sng" strike="noStrike" kern="1200" cap="none" spc="0" baseline="0">
                <a:solidFill>
                  <a:srgbClr val="FFFFFF"/>
                </a:solidFill>
                <a:latin typeface="微软雅黑" pitchFamily="0" charset="0"/>
                <a:ea typeface="微软雅黑" pitchFamily="0" charset="0"/>
                <a:cs typeface="Arial" pitchFamily="0" charset="0"/>
              </a:rPr>
              <a:t>增加</a:t>
            </a:r>
            <a:r>
              <a:rPr lang="zh-CN" altLang="en-US" sz="2400" b="1" i="0" u="sng" strike="noStrike" kern="1200" cap="none" spc="0" baseline="0">
                <a:solidFill>
                  <a:srgbClr val="FFFFFF"/>
                </a:solidFill>
                <a:latin typeface="微软雅黑" pitchFamily="0" charset="0"/>
                <a:ea typeface="微软雅黑" pitchFamily="0" charset="0"/>
                <a:cs typeface="Arial" pitchFamily="0" charset="0"/>
              </a:rPr>
              <a:t>、完善了多项法律规定 </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386" name="矩形"/>
          <p:cNvSpPr>
            <a:spLocks/>
          </p:cNvSpPr>
          <p:nvPr/>
        </p:nvSpPr>
        <p:spPr>
          <a:xfrm rot="0">
            <a:off x="1482270" y="2284906"/>
            <a:ext cx="9395279" cy="415498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1、完善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了安全生产方针和安全生产工作机制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2、完善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了生产经营单位安全生产管理机构、人员的设置、配备标准和工作职责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3、增加</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了安全生产规划并与城乡规划相衔接的规定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sym typeface="Arial" pitchFamily="0" charset="0"/>
              </a:rPr>
              <a:t>4、</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增加</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了生产经营单位提取使用安全费用的规定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sym typeface="Arial" pitchFamily="0" charset="0"/>
              </a:rPr>
              <a:t>5、</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增加</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了有关部门制定重大隐患判定标准的规定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6、完善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了劳务派遣单位和用工单位的职责和劳动者权利义务的规定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7、</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完善了建设项目“三同时”规定 </a:t>
            </a:r>
            <a:endParaRPr lang="zh-CN" altLang="en-US" sz="2200" b="0" i="0" u="none" strike="noStrike" kern="1200" cap="none" spc="0" baseline="0">
              <a:solidFill>
                <a:srgbClr val="0D0D0D"/>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467183781"/>
      </p:ext>
    </p:extLst>
  </p:cSld>
  <p:clrMapOvr>
    <a:masterClrMapping/>
  </p:clrMapOvr>
  <p:transition spd="med" advClick="0" advTm="0">
    <p:fade/>
  </p:transition>
</p:sld>
</file>

<file path=ppt/slides/slide3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87"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88" name="圆角矩形"/>
          <p:cNvSpPr>
            <a:spLocks/>
          </p:cNvSpPr>
          <p:nvPr/>
        </p:nvSpPr>
        <p:spPr>
          <a:xfrm rot="0">
            <a:off x="1594735" y="1295239"/>
            <a:ext cx="6663893"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389" name="矩形"/>
          <p:cNvSpPr>
            <a:spLocks/>
          </p:cNvSpPr>
          <p:nvPr/>
        </p:nvSpPr>
        <p:spPr>
          <a:xfrm rot="0">
            <a:off x="2490974" y="1275282"/>
            <a:ext cx="5829661"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三</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a:t>
            </a:r>
            <a:r>
              <a:rPr lang="zh-CN" altLang="en-US" sz="2400" b="1" i="0" u="sng" strike="noStrike" kern="1200" cap="none" spc="0" baseline="0">
                <a:solidFill>
                  <a:srgbClr val="FFFFFF"/>
                </a:solidFill>
                <a:latin typeface="微软雅黑" pitchFamily="0" charset="0"/>
                <a:ea typeface="微软雅黑" pitchFamily="0" charset="0"/>
                <a:cs typeface="Arial" pitchFamily="0" charset="0"/>
              </a:rPr>
              <a:t>增加</a:t>
            </a:r>
            <a:r>
              <a:rPr lang="zh-CN" altLang="en-US" sz="2400" b="1" i="0" u="sng" strike="noStrike" kern="1200" cap="none" spc="0" baseline="0">
                <a:solidFill>
                  <a:srgbClr val="FFFFFF"/>
                </a:solidFill>
                <a:latin typeface="微软雅黑" pitchFamily="0" charset="0"/>
                <a:ea typeface="微软雅黑" pitchFamily="0" charset="0"/>
                <a:cs typeface="Arial" pitchFamily="0" charset="0"/>
              </a:rPr>
              <a:t>、完善了多</a:t>
            </a:r>
            <a:r>
              <a:rPr lang="zh-CN" altLang="en-US" sz="2400" b="1" i="0" u="sng" strike="noStrike" kern="1200" cap="none" spc="0" baseline="0">
                <a:solidFill>
                  <a:srgbClr val="FFFFFF"/>
                </a:solidFill>
                <a:latin typeface="微软雅黑" pitchFamily="0" charset="0"/>
                <a:ea typeface="微软雅黑" pitchFamily="0" charset="0"/>
                <a:cs typeface="Arial" pitchFamily="0" charset="0"/>
              </a:rPr>
              <a:t>项法律规定 </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endParaRPr>
          </a:p>
        </p:txBody>
      </p:sp>
      <p:sp>
        <p:nvSpPr>
          <p:cNvPr id="390" name="矩形"/>
          <p:cNvSpPr>
            <a:spLocks/>
          </p:cNvSpPr>
          <p:nvPr/>
        </p:nvSpPr>
        <p:spPr>
          <a:xfrm rot="0">
            <a:off x="1482270" y="2284906"/>
            <a:ext cx="9395279" cy="415498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8、完善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了安全生产工艺设备淘汰目录的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规定</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9</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完善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了对危险物品查封扣押的规定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10、完善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了危险作业安全管理的规定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11、完善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了生产经营项目、场所发包租赁规定 </a:t>
            </a: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12</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、完善了矿山井下、海上石油开采设备安全管理规定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13</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、完善了事故应急救援规定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14</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、完善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了事故调查处理和事故调查报告公开的规定 </a:t>
            </a:r>
            <a:endParaRPr lang="en-US" altLang="zh-CN" sz="2200" b="0" i="0" u="none" strike="noStrike" kern="1200" cap="none" spc="0" baseline="0">
              <a:solidFill>
                <a:srgbClr val="0D0D0D"/>
              </a:solidFill>
              <a:latin typeface="微软雅黑" pitchFamily="0" charset="0"/>
              <a:ea typeface="微软雅黑" pitchFamily="0" charset="0"/>
              <a:cs typeface="Arial" pitchFamily="0" charset="0"/>
            </a:endParaRPr>
          </a:p>
          <a:p>
            <a:pPr marL="0" indent="0" algn="just">
              <a:lnSpc>
                <a:spcPct val="150000"/>
              </a:lnSpc>
              <a:spcBef>
                <a:spcPts val="0"/>
              </a:spcBef>
              <a:spcAft>
                <a:spcPts val="0"/>
              </a:spcAft>
              <a:buNone/>
            </a:pPr>
            <a:r>
              <a:rPr lang="en-US" altLang="zh-CN" sz="2200" b="0" i="0" u="none" strike="noStrike" kern="1200" cap="none" spc="0" baseline="0">
                <a:solidFill>
                  <a:srgbClr val="0D0D0D"/>
                </a:solidFill>
                <a:latin typeface="微软雅黑" pitchFamily="0" charset="0"/>
                <a:ea typeface="微软雅黑" pitchFamily="0" charset="0"/>
                <a:cs typeface="Arial" pitchFamily="0" charset="0"/>
              </a:rPr>
              <a:t>15</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、完善</a:t>
            </a:r>
            <a:r>
              <a:rPr lang="zh-CN" altLang="en-US" sz="2200" b="0" i="0" u="none" strike="noStrike" kern="1200" cap="none" spc="0" baseline="0">
                <a:solidFill>
                  <a:srgbClr val="0D0D0D"/>
                </a:solidFill>
                <a:latin typeface="微软雅黑" pitchFamily="0" charset="0"/>
                <a:ea typeface="微软雅黑" pitchFamily="0" charset="0"/>
                <a:cs typeface="Arial" pitchFamily="0" charset="0"/>
              </a:rPr>
              <a:t>了生产经营单位安全生产教育和培训的规定 </a:t>
            </a:r>
            <a:endParaRPr lang="zh-CN" altLang="en-US" sz="2200" b="0" i="0" u="none" strike="noStrike" kern="1200" cap="none" spc="0" baseline="0">
              <a:solidFill>
                <a:srgbClr val="0D0D0D"/>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458496711"/>
      </p:ext>
    </p:extLst>
  </p:cSld>
  <p:clrMapOvr>
    <a:masterClrMapping/>
  </p:clrMapOvr>
  <p:transition spd="med" advClick="0" advTm="0">
    <p:fade/>
  </p:transition>
</p:sld>
</file>

<file path=ppt/slides/slide3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91"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92" name="矩形"/>
          <p:cNvSpPr>
            <a:spLocks/>
          </p:cNvSpPr>
          <p:nvPr/>
        </p:nvSpPr>
        <p:spPr>
          <a:xfrm rot="0">
            <a:off x="1462995" y="2003875"/>
            <a:ext cx="9713005" cy="4324357"/>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新安</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法第三条完善了安全生产总的指导方针内容，增加了</a:t>
            </a:r>
            <a:r>
              <a:rPr lang="zh-CN" altLang="en-US" sz="2000" b="0" i="0" u="none" strike="noStrike" kern="1200" cap="none" spc="0" baseline="0">
                <a:solidFill>
                  <a:srgbClr val="FF0000"/>
                </a:solidFill>
                <a:latin typeface="微软雅黑" pitchFamily="0" charset="0"/>
                <a:ea typeface="微软雅黑" pitchFamily="0" charset="0"/>
                <a:cs typeface="Arial" pitchFamily="0" charset="0"/>
              </a:rPr>
              <a:t>“安全生产工作坚持中国共产党的领导。</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“安全生产工作应当</a:t>
            </a:r>
            <a:r>
              <a:rPr lang="zh-CN" altLang="en-US" sz="2000" b="0" i="0" u="none" strike="noStrike" kern="1200" cap="none" spc="0" baseline="0">
                <a:solidFill>
                  <a:srgbClr val="FF0000"/>
                </a:solidFill>
                <a:latin typeface="微软雅黑" pitchFamily="0" charset="0"/>
                <a:ea typeface="微软雅黑" pitchFamily="0" charset="0"/>
                <a:cs typeface="Arial" pitchFamily="0" charset="0"/>
              </a:rPr>
              <a:t>以人为本，坚持人民至上、生命至上，</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把保护人民生命安全摆在首位，树牢安全发展理念</a:t>
            </a:r>
            <a:r>
              <a:rPr lang="zh-CN" altLang="en-US" sz="2000" b="0" i="0" u="none" strike="noStrike" kern="1200" cap="none" spc="0" baseline="0">
                <a:solidFill>
                  <a:srgbClr val="FF0000"/>
                </a:solidFill>
                <a:latin typeface="微软雅黑" pitchFamily="0" charset="0"/>
                <a:ea typeface="微软雅黑" pitchFamily="0" charset="0"/>
                <a:cs typeface="Arial" pitchFamily="0" charset="0"/>
              </a:rPr>
              <a:t>，坚持安全第一、预防为主、综合治理</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的方针，从源头上防范化解重大安全风险。</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“安全生产工作实行</a:t>
            </a:r>
            <a:r>
              <a:rPr lang="zh-CN" altLang="en-US" sz="2000" b="0" i="0" u="none" strike="noStrike" kern="1200" cap="none" spc="0" baseline="0">
                <a:solidFill>
                  <a:srgbClr val="FF0000"/>
                </a:solidFill>
                <a:latin typeface="微软雅黑" pitchFamily="0" charset="0"/>
                <a:ea typeface="微软雅黑" pitchFamily="0" charset="0"/>
                <a:cs typeface="Arial" pitchFamily="0" charset="0"/>
              </a:rPr>
              <a:t>管行业必须管安全、管业务必须管安全、管生产经营必须管安全</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，强化和落实生产经营单位主体责任与政府监管责任，建立生产经营单位负责、职工参与、政府监管、行业自律和社会监督的机制。”</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落实生产经营单位主体责任是</a:t>
            </a:r>
            <a:r>
              <a:rPr lang="zh-CN" altLang="en-US" sz="2000" b="0" i="0" u="none" strike="noStrike" kern="1200" cap="none" spc="0" baseline="0">
                <a:solidFill>
                  <a:schemeClr val="tx2"/>
                </a:solidFill>
                <a:latin typeface="微软雅黑" pitchFamily="0" charset="0"/>
                <a:ea typeface="微软雅黑" pitchFamily="0" charset="0"/>
                <a:cs typeface="Arial" pitchFamily="0" charset="0"/>
              </a:rPr>
              <a:t>根本，</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职工参与是</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基础</a:t>
            </a:r>
            <a:r>
              <a:rPr lang="zh-CN" altLang="en-US" sz="2000" b="0" i="0" u="none" strike="noStrike" kern="1200" cap="none" spc="0" baseline="0">
                <a:solidFill>
                  <a:schemeClr val="tx2"/>
                </a:solidFill>
                <a:latin typeface="微软雅黑" pitchFamily="0" charset="0"/>
                <a:ea typeface="微软雅黑" pitchFamily="0" charset="0"/>
                <a:cs typeface="Arial" pitchFamily="0" charset="0"/>
              </a:rPr>
              <a:t>，</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政府监管是</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关键</a:t>
            </a:r>
            <a:r>
              <a:rPr lang="zh-CN" altLang="en-US" sz="2000" b="0" i="0" u="none" strike="noStrike" kern="1200" cap="none" spc="0" baseline="0">
                <a:solidFill>
                  <a:schemeClr val="tx2"/>
                </a:solidFill>
                <a:latin typeface="微软雅黑" pitchFamily="0" charset="0"/>
                <a:ea typeface="微软雅黑" pitchFamily="0" charset="0"/>
                <a:cs typeface="Arial" pitchFamily="0" charset="0"/>
              </a:rPr>
              <a:t>，</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行业自律是</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发展方向</a:t>
            </a:r>
            <a:r>
              <a:rPr lang="zh-CN" altLang="en-US" sz="2000" b="0" i="0" u="none" strike="noStrike" kern="1200" cap="none" spc="0" baseline="0">
                <a:solidFill>
                  <a:schemeClr val="tx2"/>
                </a:solidFill>
                <a:latin typeface="微软雅黑" pitchFamily="0" charset="0"/>
                <a:ea typeface="微软雅黑" pitchFamily="0" charset="0"/>
                <a:cs typeface="Arial" pitchFamily="0" charset="0"/>
              </a:rPr>
              <a:t>，</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社会监督是预防和减少生产安全事故的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保障</a:t>
            </a:r>
            <a:r>
              <a:rPr lang="zh-CN" altLang="en-US" sz="20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2000" b="0"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393" name="矩形"/>
          <p:cNvSpPr>
            <a:spLocks/>
          </p:cNvSpPr>
          <p:nvPr/>
        </p:nvSpPr>
        <p:spPr>
          <a:xfrm rot="0">
            <a:off x="679670" y="1167039"/>
            <a:ext cx="6529352" cy="461664"/>
          </a:xfrm>
          <a:prstGeom prst="rect"/>
          <a:noFill/>
          <a:ln w="9525" cmpd="sng" cap="flat">
            <a:noFill/>
            <a:prstDash val="solid"/>
            <a:round/>
          </a:ln>
        </p:spPr>
        <p:txBody>
          <a:bodyPr vert="horz" wrap="non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）完善了安全生产方针和安全生产工作机制</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648245607"/>
      </p:ext>
    </p:extLst>
  </p:cSld>
  <p:clrMapOvr>
    <a:masterClrMapping/>
  </p:clrMapOvr>
  <p:transition spd="med" advClick="0" advTm="0">
    <p:fade/>
  </p:transition>
</p:sld>
</file>

<file path=ppt/slides/slide3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94"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95" name="矩形"/>
          <p:cNvSpPr>
            <a:spLocks/>
          </p:cNvSpPr>
          <p:nvPr/>
        </p:nvSpPr>
        <p:spPr>
          <a:xfrm rot="0">
            <a:off x="1230766" y="2657005"/>
            <a:ext cx="9800092" cy="3090636"/>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一是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规定了生产经营单位的主要负责人对本单位安全生产工作七项</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职责</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健全并落实本单位全员安全生产责任制；组织制定并实施本单位安全生产规章制度和操作规程；实施本单位安全生产教育和培训计划；保证本单位安全生产投入的有效实施；落实安全风险分级管控和隐患排查治理双重预防工作机制，督促、检查本单位的安全生产工作，及时消除生产安全事故隐患；组织制定并实施本单位的生产安全事故应急救援预案；及时、如实报告生产安全事故。</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396" name="矩形"/>
          <p:cNvSpPr>
            <a:spLocks/>
          </p:cNvSpPr>
          <p:nvPr/>
        </p:nvSpPr>
        <p:spPr>
          <a:xfrm rot="0">
            <a:off x="1103089" y="1167039"/>
            <a:ext cx="10043878" cy="645159"/>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5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2</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）健全</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完善了生产经营单位全员安全生产责任制</a:t>
            </a:r>
            <a:endParaRPr lang="zh-CN" altLang="en-US" sz="2400" b="0"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397" name="矩形"/>
          <p:cNvSpPr>
            <a:spLocks/>
          </p:cNvSpPr>
          <p:nvPr/>
        </p:nvSpPr>
        <p:spPr>
          <a:xfrm rot="0">
            <a:off x="9826164" y="6139545"/>
            <a:ext cx="2278742" cy="306705"/>
          </a:xfrm>
          <a:prstGeom prst="rect"/>
          <a:noFill/>
          <a:ln w="9525" cmpd="sng" cap="flat">
            <a:noFill/>
            <a:prstDash val="solid"/>
            <a:miter/>
          </a:ln>
        </p:spPr>
        <p:txBody>
          <a:bodyPr rtlCol="0" anchor="ctr"/>
          <a:lstStyle/>
          <a:p>
            <a:pPr algn="ctr"/>
          </a:p>
        </p:txBody>
      </p:sp>
    </p:spTree>
    <p:extLst>
      <p:ext uri="{BB962C8B-B14F-4D97-AF65-F5344CB8AC3E}">
        <p14:creationId xmlns:p14="http://schemas.microsoft.com/office/powerpoint/2010/main" val="927295661"/>
      </p:ext>
    </p:extLst>
  </p:cSld>
  <p:clrMapOvr>
    <a:masterClrMapping/>
  </p:clrMapOvr>
  <p:transition spd="med" advClick="0" advTm="0">
    <p:fade/>
  </p:transition>
</p:sld>
</file>

<file path=ppt/slides/slide3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398"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399" name="矩形"/>
          <p:cNvSpPr>
            <a:spLocks/>
          </p:cNvSpPr>
          <p:nvPr/>
        </p:nvSpPr>
        <p:spPr>
          <a:xfrm rot="0">
            <a:off x="1230765" y="1481372"/>
            <a:ext cx="10104891" cy="4324342"/>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二是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明确生产经营单位作出涉及安全生产的经营决策，应当听取安全生产管理机构以及安全生产管理人员的意见。上述规定，进一步严格了企业安全管理措施要求，并为安全生产管理机构及其人员正确履行职责提供了详细的规范性指引，对切实提高企业安全生产管理水平具有十分重要的</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意义</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400" name="矩形"/>
          <p:cNvSpPr>
            <a:spLocks/>
          </p:cNvSpPr>
          <p:nvPr/>
        </p:nvSpPr>
        <p:spPr>
          <a:xfrm rot="0">
            <a:off x="9826164" y="6139545"/>
            <a:ext cx="2278742" cy="306705"/>
          </a:xfrm>
          <a:prstGeom prst="rect"/>
          <a:noFill/>
          <a:ln w="9525" cmpd="sng" cap="flat">
            <a:noFill/>
            <a:prstDash val="solid"/>
            <a:miter/>
          </a:ln>
        </p:spPr>
        <p:txBody>
          <a:bodyPr rtlCol="0" anchor="ctr"/>
          <a:lstStyle/>
          <a:p>
            <a:pPr algn="ctr"/>
          </a:p>
        </p:txBody>
      </p:sp>
    </p:spTree>
    <p:extLst>
      <p:ext uri="{BB962C8B-B14F-4D97-AF65-F5344CB8AC3E}">
        <p14:creationId xmlns:p14="http://schemas.microsoft.com/office/powerpoint/2010/main" val="1826692877"/>
      </p:ext>
    </p:extLst>
  </p:cSld>
  <p:clrMapOvr>
    <a:masterClrMapping/>
  </p:clrMapOvr>
  <p:transition spd="med" advClick="0" advTm="0">
    <p:fade/>
  </p:transition>
</p:sld>
</file>

<file path=ppt/slides/slide36.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01"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02" name="矩形"/>
          <p:cNvSpPr>
            <a:spLocks/>
          </p:cNvSpPr>
          <p:nvPr/>
        </p:nvSpPr>
        <p:spPr>
          <a:xfrm rot="0">
            <a:off x="1419448" y="2163530"/>
            <a:ext cx="6142492" cy="3090636"/>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8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保证安全经费投入，是生产经营活动安全进行，防止和减少事故发生的重要保障。 </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18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这</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一规定是保障企业安全生产资金投入，防止和减少生产安全事故发生，维护企业、职工及社会公共利益的重要举措。 </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403" name="矩形"/>
          <p:cNvSpPr>
            <a:spLocks/>
          </p:cNvSpPr>
          <p:nvPr/>
        </p:nvSpPr>
        <p:spPr>
          <a:xfrm rot="0">
            <a:off x="885378" y="1167039"/>
            <a:ext cx="10450277" cy="645159"/>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5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3</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增加了生产经营单位提取使用安全费用的规定 </a:t>
            </a:r>
            <a:r>
              <a:rPr lang="zh-CN" altLang="en-US" sz="2400" b="0" i="0" u="none" strike="noStrike" kern="1200" cap="none" spc="0" baseline="0">
                <a:solidFill>
                  <a:schemeClr val="tx2"/>
                </a:solidFill>
                <a:latin typeface="微软雅黑" pitchFamily="0" charset="0"/>
                <a:ea typeface="微软雅黑" pitchFamily="0" charset="0"/>
                <a:cs typeface="Arial" pitchFamily="0" charset="0"/>
              </a:rPr>
              <a:t>（第2</a:t>
            </a:r>
            <a:r>
              <a:rPr lang="en-US" altLang="zh-CN" sz="2400" b="0" i="0" u="none" strike="noStrike" kern="1200" cap="none" spc="0" baseline="0">
                <a:solidFill>
                  <a:schemeClr val="tx2"/>
                </a:solidFill>
                <a:latin typeface="微软雅黑" pitchFamily="0" charset="0"/>
                <a:ea typeface="微软雅黑" pitchFamily="0" charset="0"/>
                <a:cs typeface="Arial" pitchFamily="0" charset="0"/>
              </a:rPr>
              <a:t>3</a:t>
            </a:r>
            <a:r>
              <a:rPr lang="zh-CN" altLang="en-US" sz="2400" b="0" i="0" u="none" strike="noStrike" kern="1200" cap="none" spc="0" baseline="0">
                <a:solidFill>
                  <a:schemeClr val="tx2"/>
                </a:solidFill>
                <a:latin typeface="微软雅黑" pitchFamily="0" charset="0"/>
                <a:ea typeface="微软雅黑" pitchFamily="0" charset="0"/>
                <a:cs typeface="Arial" pitchFamily="0" charset="0"/>
              </a:rPr>
              <a:t>条）</a:t>
            </a:r>
            <a:endParaRPr lang="zh-CN" altLang="en-US" sz="2400" b="0" i="0" u="none" strike="noStrike" kern="1200" cap="none" spc="0" baseline="0">
              <a:solidFill>
                <a:schemeClr val="tx2"/>
              </a:solidFill>
              <a:latin typeface="微软雅黑" pitchFamily="0" charset="0"/>
              <a:ea typeface="微软雅黑" pitchFamily="0" charset="0"/>
              <a:cs typeface="Arial" pitchFamily="0" charset="0"/>
            </a:endParaRPr>
          </a:p>
        </p:txBody>
      </p:sp>
      <p:pic>
        <p:nvPicPr>
          <p:cNvPr id="404" name="图片"/>
          <p:cNvPicPr>
            <a:picLocks noChangeAspect="1"/>
          </p:cNvPicPr>
          <p:nvPr/>
        </p:nvPicPr>
        <p:blipFill>
          <a:blip r:embed="rId1" cstate="print"/>
          <a:stretch>
            <a:fillRect/>
          </a:stretch>
        </p:blipFill>
        <p:spPr>
          <a:xfrm rot="0">
            <a:off x="7837713" y="2070554"/>
            <a:ext cx="3241675" cy="3650074"/>
          </a:xfrm>
          <a:prstGeom prst="rect"/>
          <a:noFill/>
          <a:ln w="9525" cmpd="sng" cap="flat">
            <a:noFill/>
            <a:prstDash val="solid"/>
            <a:round/>
          </a:ln>
        </p:spPr>
      </p:pic>
    </p:spTree>
    <p:extLst>
      <p:ext uri="{BB962C8B-B14F-4D97-AF65-F5344CB8AC3E}">
        <p14:creationId xmlns:p14="http://schemas.microsoft.com/office/powerpoint/2010/main" val="470656590"/>
      </p:ext>
    </p:extLst>
  </p:cSld>
  <p:clrMapOvr>
    <a:masterClrMapping/>
  </p:clrMapOvr>
  <p:transition spd="med" advClick="0" advTm="0">
    <p:fade/>
  </p:transition>
</p:sld>
</file>

<file path=ppt/slides/slide37.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05"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06" name="矩形"/>
          <p:cNvSpPr>
            <a:spLocks/>
          </p:cNvSpPr>
          <p:nvPr/>
        </p:nvSpPr>
        <p:spPr>
          <a:xfrm rot="0">
            <a:off x="1419448" y="2250614"/>
            <a:ext cx="6142492" cy="3090636"/>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8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国务院安全生产监督管理部门和其他负有安全生产监督管理职责的部门应当根据各自的职责分工，制定相关行业、领域重大事故隐患的判定标准。</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18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这</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一规定对提高事故隐患处理的</a:t>
            </a:r>
            <a:r>
              <a:rPr lang="zh-CN" altLang="en-US" sz="2000" b="0" i="0" u="sng" strike="noStrike" kern="1200" cap="none" spc="0" baseline="0">
                <a:solidFill>
                  <a:schemeClr val="tx2"/>
                </a:solidFill>
                <a:latin typeface="微软雅黑" pitchFamily="0" charset="0"/>
                <a:ea typeface="微软雅黑" pitchFamily="0" charset="0"/>
                <a:cs typeface="Arial" pitchFamily="0" charset="0"/>
              </a:rPr>
              <a:t>科学性、针对性、有效性</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具有重要意义。 </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407" name="矩形"/>
          <p:cNvSpPr>
            <a:spLocks/>
          </p:cNvSpPr>
          <p:nvPr/>
        </p:nvSpPr>
        <p:spPr>
          <a:xfrm rot="0">
            <a:off x="885378" y="1167039"/>
            <a:ext cx="10450277" cy="645159"/>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5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4</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增加了有关部门制定重大隐患判定标准的规定 </a:t>
            </a:r>
            <a:r>
              <a:rPr lang="zh-CN" altLang="en-US" sz="2400" b="0" i="0" u="none" strike="noStrike" kern="1200" cap="none" spc="0" baseline="0">
                <a:solidFill>
                  <a:schemeClr val="tx2"/>
                </a:solidFill>
                <a:latin typeface="微软雅黑" pitchFamily="0" charset="0"/>
                <a:ea typeface="微软雅黑" pitchFamily="0" charset="0"/>
                <a:cs typeface="Arial" pitchFamily="0" charset="0"/>
              </a:rPr>
              <a:t>（第113条）</a:t>
            </a:r>
            <a:endParaRPr lang="zh-CN" altLang="en-US" sz="2400" b="0" i="0" u="none" strike="noStrike" kern="1200" cap="none" spc="0" baseline="0">
              <a:solidFill>
                <a:schemeClr val="tx2"/>
              </a:solidFill>
              <a:latin typeface="微软雅黑" pitchFamily="0" charset="0"/>
              <a:ea typeface="微软雅黑" pitchFamily="0" charset="0"/>
              <a:cs typeface="Arial" pitchFamily="0" charset="0"/>
            </a:endParaRPr>
          </a:p>
        </p:txBody>
      </p:sp>
      <p:pic>
        <p:nvPicPr>
          <p:cNvPr id="408" name="图片" descr="u=1426952422,1700097748&amp;fm=21&amp;gp=0"/>
          <p:cNvPicPr>
            <a:picLocks noChangeAspect="1"/>
          </p:cNvPicPr>
          <p:nvPr/>
        </p:nvPicPr>
        <p:blipFill>
          <a:blip r:embed="rId1" cstate="print"/>
          <a:stretch>
            <a:fillRect/>
          </a:stretch>
        </p:blipFill>
        <p:spPr>
          <a:xfrm rot="0">
            <a:off x="8011885" y="2380343"/>
            <a:ext cx="3410856" cy="3099549"/>
          </a:xfrm>
          <a:prstGeom prst="rect"/>
          <a:noFill/>
          <a:ln w="9525" cmpd="sng" cap="flat">
            <a:noFill/>
            <a:prstDash val="solid"/>
            <a:round/>
          </a:ln>
        </p:spPr>
      </p:pic>
    </p:spTree>
    <p:extLst>
      <p:ext uri="{BB962C8B-B14F-4D97-AF65-F5344CB8AC3E}">
        <p14:creationId xmlns:p14="http://schemas.microsoft.com/office/powerpoint/2010/main" val="1793059179"/>
      </p:ext>
    </p:extLst>
  </p:cSld>
  <p:clrMapOvr>
    <a:masterClrMapping/>
  </p:clrMapOvr>
  <p:transition spd="med" advClick="0" advTm="0">
    <p:fade/>
  </p:transition>
</p:sld>
</file>

<file path=ppt/slides/slide38.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09"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10" name="矩形"/>
          <p:cNvSpPr>
            <a:spLocks/>
          </p:cNvSpPr>
          <p:nvPr/>
        </p:nvSpPr>
        <p:spPr>
          <a:xfrm rot="0">
            <a:off x="1117600" y="1742624"/>
            <a:ext cx="10218057" cy="1900465"/>
          </a:xfrm>
          <a:prstGeom prst="rect"/>
          <a:noFill/>
          <a:ln w="9525" cmpd="sng" cap="flat">
            <a:noFill/>
            <a:prstDash val="solid"/>
            <a:miter/>
          </a:ln>
        </p:spPr>
        <p:txBody>
          <a:bodyPr vert="horz" wrap="square" lIns="91440" tIns="45720" rIns="91440" bIns="45720" anchor="t" anchorCtr="0">
            <a:prstTxWarp prst="textNoShape"/>
          </a:bodyPr>
          <a:lstStyle/>
          <a:p>
            <a:pPr marL="0" indent="0" algn="l" eaLnBrk="1" latinLnBrk="0" hangingPunct="1">
              <a:lnSpc>
                <a:spcPct val="150000"/>
              </a:lnSpc>
              <a:spcBef>
                <a:spcPts val="1000"/>
              </a:spcBef>
              <a:spcAft>
                <a:spcPts val="1800"/>
              </a:spcAft>
              <a:buNone/>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随着劳动用工制度改革的深化，劳务输出用工发展很快，对缓解生产经营单位用工紧张问题发挥了积极的作用，但反映出的安全问题也很突出，需要从法律上进行规范。为此，</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新</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第六十一条</a:t>
            </a: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作出了规定。</a:t>
            </a:r>
            <a:endParaRPr lang="zh-CN" altLang="en-US" sz="2000" b="1"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411" name="矩形"/>
          <p:cNvSpPr>
            <a:spLocks/>
          </p:cNvSpPr>
          <p:nvPr/>
        </p:nvSpPr>
        <p:spPr>
          <a:xfrm rot="0">
            <a:off x="885378" y="1167039"/>
            <a:ext cx="10450277" cy="46037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5</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完善了劳务派遣单位和用工单位的职责和劳动者权利义务的规定</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12" name="矩形"/>
          <p:cNvSpPr>
            <a:spLocks/>
          </p:cNvSpPr>
          <p:nvPr/>
        </p:nvSpPr>
        <p:spPr>
          <a:xfrm rot="0">
            <a:off x="1110121" y="3310168"/>
            <a:ext cx="10225536" cy="2953203"/>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0"/>
              </a:spcAft>
              <a:buClrTx/>
              <a:buFont typeface="Wingdings" pitchFamily="2" charset="2"/>
              <a:buChar char="Ø"/>
            </a:pPr>
            <a:r>
              <a:rPr lang="zh-CN" altLang="en-US" sz="1800" b="1" i="0" u="none" strike="noStrike" kern="1200" cap="none" spc="0" baseline="0">
                <a:solidFill>
                  <a:schemeClr val="tx1"/>
                </a:solidFill>
                <a:latin typeface="微软雅黑" pitchFamily="0" charset="0"/>
                <a:ea typeface="微软雅黑" pitchFamily="0" charset="0"/>
                <a:cs typeface="Arial" pitchFamily="0" charset="0"/>
              </a:rPr>
              <a:t>一是增加劳务派遣教育培训的规定：</a:t>
            </a: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生产经营单位使用被派遣劳动者的，应当将被派遣劳动者纳入本单位从业人员统一管理，对被派遣劳动者进行岗位安全操作规程和安全操作技能的教育和培训。劳务派遣单位应当对被派遣劳动者进行必要的安全生产教育和培训。</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0"/>
              </a:spcAft>
              <a:buClrTx/>
              <a:buFont typeface="Wingdings" pitchFamily="2" charset="2"/>
              <a:buChar char="Ø"/>
            </a:pPr>
            <a:r>
              <a:rPr lang="zh-CN" altLang="en-US" sz="1800" b="1" i="0" u="none" strike="noStrike" kern="1200" cap="none" spc="0" baseline="0">
                <a:solidFill>
                  <a:schemeClr val="tx1"/>
                </a:solidFill>
                <a:latin typeface="微软雅黑" pitchFamily="0" charset="0"/>
                <a:ea typeface="微软雅黑" pitchFamily="0" charset="0"/>
                <a:cs typeface="Arial" pitchFamily="0" charset="0"/>
              </a:rPr>
              <a:t>二是增加劳务派遣人员的权利义务的规定：</a:t>
            </a: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生产经营单位使用被派遣劳动者的，被派遣劳动者享有本法规定的从业人员的权利，并应当履行本法规定的从业人员的义务。新安法明确了劳务派遣人员与本单位从业人员具有相同的安全生产权利和义务，与《劳动合同法》相衔接。同时，明确了劳务派遣单位和用人单位的责任，双方都有教育培训的责任，各有侧重。</a:t>
            </a:r>
            <a:endParaRPr lang="zh-CN" altLang="en-US" sz="1800" b="0" i="0" u="none" strike="noStrike" kern="1200" cap="none" spc="0" baseline="0">
              <a:solidFill>
                <a:schemeClr val="tx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2097733320"/>
      </p:ext>
    </p:extLst>
  </p:cSld>
  <p:clrMapOvr>
    <a:masterClrMapping/>
  </p:clrMapOvr>
  <p:transition spd="med" advClick="0" advTm="0">
    <p:fade/>
  </p:transition>
</p:sld>
</file>

<file path=ppt/slides/slide39.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1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14" name="矩形"/>
          <p:cNvSpPr>
            <a:spLocks/>
          </p:cNvSpPr>
          <p:nvPr/>
        </p:nvSpPr>
        <p:spPr>
          <a:xfrm rot="0">
            <a:off x="1230767" y="1829708"/>
            <a:ext cx="8247062" cy="4353376"/>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600"/>
              </a:spcAft>
              <a:buClrTx/>
              <a:buFont typeface="Wingdings" pitchFamily="2" charset="2"/>
              <a:buChar char="Ø"/>
            </a:pPr>
            <a:r>
              <a:rPr lang="zh-CN" altLang="en-US" sz="1900" b="0" i="0" u="none" strike="noStrike" kern="1200" cap="none" spc="0" baseline="0">
                <a:solidFill>
                  <a:schemeClr val="tx1"/>
                </a:solidFill>
                <a:latin typeface="微软雅黑" pitchFamily="0" charset="0"/>
                <a:ea typeface="微软雅黑" pitchFamily="0" charset="0"/>
                <a:cs typeface="Arial" pitchFamily="0" charset="0"/>
              </a:rPr>
              <a:t>安全生产“三同时”对于保障建设项目的安全条件，解决安全条件先天不足的问题具有重要作用。新安法第3</a:t>
            </a:r>
            <a:r>
              <a:rPr lang="en-US" altLang="zh-CN" sz="1900" b="0" i="0" u="none" strike="noStrike" kern="1200" cap="none" spc="0" baseline="0">
                <a:solidFill>
                  <a:schemeClr val="tx1"/>
                </a:solidFill>
                <a:latin typeface="微软雅黑" pitchFamily="0" charset="0"/>
                <a:ea typeface="微软雅黑" pitchFamily="0" charset="0"/>
                <a:cs typeface="Arial" pitchFamily="0" charset="0"/>
              </a:rPr>
              <a:t>3</a:t>
            </a:r>
            <a:r>
              <a:rPr lang="zh-CN" altLang="en-US" sz="1900" b="0" i="0" u="none" strike="noStrike" kern="1200" cap="none" spc="0" baseline="0">
                <a:solidFill>
                  <a:schemeClr val="tx1"/>
                </a:solidFill>
                <a:latin typeface="微软雅黑" pitchFamily="0" charset="0"/>
                <a:ea typeface="微软雅黑" pitchFamily="0" charset="0"/>
                <a:cs typeface="Arial" pitchFamily="0" charset="0"/>
              </a:rPr>
              <a:t>条、第3</a:t>
            </a:r>
            <a:r>
              <a:rPr lang="en-US" altLang="zh-CN" sz="1900" b="0" i="0" u="none" strike="noStrike" kern="1200" cap="none" spc="0" baseline="0">
                <a:solidFill>
                  <a:schemeClr val="tx1"/>
                </a:solidFill>
                <a:latin typeface="微软雅黑" pitchFamily="0" charset="0"/>
                <a:ea typeface="微软雅黑" pitchFamily="0" charset="0"/>
                <a:cs typeface="Arial" pitchFamily="0" charset="0"/>
              </a:rPr>
              <a:t>4</a:t>
            </a:r>
            <a:r>
              <a:rPr lang="zh-CN" altLang="en-US" sz="1900" b="0" i="0" u="none" strike="noStrike" kern="1200" cap="none" spc="0" baseline="0">
                <a:solidFill>
                  <a:schemeClr val="tx1"/>
                </a:solidFill>
                <a:latin typeface="微软雅黑" pitchFamily="0" charset="0"/>
                <a:ea typeface="微软雅黑" pitchFamily="0" charset="0"/>
                <a:cs typeface="Arial" pitchFamily="0" charset="0"/>
              </a:rPr>
              <a:t>条完善了</a:t>
            </a:r>
            <a:r>
              <a:rPr lang="zh-CN" altLang="en-US" sz="1900" b="0" i="0" u="sng" strike="noStrike" kern="1200" cap="none" spc="0" baseline="0">
                <a:solidFill>
                  <a:schemeClr val="tx1"/>
                </a:solidFill>
                <a:latin typeface="微软雅黑" pitchFamily="0" charset="0"/>
                <a:ea typeface="微软雅黑" pitchFamily="0" charset="0"/>
                <a:cs typeface="Arial" pitchFamily="0" charset="0"/>
              </a:rPr>
              <a:t>矿山、金属冶炼建设项目和用于生产、储存、装卸危险物品的建设项目</a:t>
            </a:r>
            <a:r>
              <a:rPr lang="zh-CN" altLang="en-US" sz="1900" b="0" i="0" u="none" strike="noStrike" kern="1200" cap="none" spc="0" baseline="0">
                <a:solidFill>
                  <a:schemeClr val="tx1"/>
                </a:solidFill>
                <a:latin typeface="微软雅黑" pitchFamily="0" charset="0"/>
                <a:ea typeface="微软雅黑" pitchFamily="0" charset="0"/>
                <a:cs typeface="Arial" pitchFamily="0" charset="0"/>
              </a:rPr>
              <a:t>的安全设施设计审查的规定：矿山、金属冶炼建设项目和用于生产、储存、</a:t>
            </a:r>
            <a:r>
              <a:rPr lang="zh-CN" altLang="en-US" sz="1900" b="0" i="0" u="sng"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装卸</a:t>
            </a:r>
            <a:r>
              <a:rPr lang="zh-CN" altLang="en-US" sz="1900" b="0" i="0" u="none" strike="noStrike" kern="1200" cap="none" spc="0" baseline="0">
                <a:solidFill>
                  <a:schemeClr val="tx1"/>
                </a:solidFill>
                <a:latin typeface="微软雅黑" pitchFamily="0" charset="0"/>
                <a:ea typeface="微软雅黑" pitchFamily="0" charset="0"/>
                <a:cs typeface="Arial" pitchFamily="0" charset="0"/>
              </a:rPr>
              <a:t>危险物品的建设项目竣工投入生产或使用前，应当由建设单位负责组织对安全设施进行验收。</a:t>
            </a:r>
            <a:endParaRPr lang="en-US" altLang="zh-CN" sz="19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600"/>
              </a:spcAft>
              <a:buClrTx/>
              <a:buFont typeface="Wingdings" pitchFamily="2" charset="2"/>
              <a:buChar char="Ø"/>
            </a:pPr>
            <a:r>
              <a:rPr lang="zh-CN" altLang="en-US" sz="1900" b="0" i="0" u="sng" strike="noStrike" kern="1200" cap="none" spc="0" baseline="0">
                <a:solidFill>
                  <a:schemeClr val="tx1"/>
                </a:solidFill>
                <a:latin typeface="微软雅黑" pitchFamily="0" charset="0"/>
                <a:ea typeface="微软雅黑" pitchFamily="0" charset="0"/>
                <a:cs typeface="Arial" pitchFamily="0" charset="0"/>
              </a:rPr>
              <a:t>建设单位</a:t>
            </a:r>
            <a:r>
              <a:rPr lang="zh-CN" altLang="en-US" sz="1900" b="0" i="0" u="sng" strike="noStrike" kern="1200" cap="none" spc="0" baseline="0">
                <a:solidFill>
                  <a:schemeClr val="tx1"/>
                </a:solidFill>
                <a:latin typeface="微软雅黑" pitchFamily="0" charset="0"/>
                <a:ea typeface="微软雅黑" pitchFamily="0" charset="0"/>
                <a:cs typeface="Arial" pitchFamily="0" charset="0"/>
              </a:rPr>
              <a:t>对验收结果负责。</a:t>
            </a:r>
            <a:endParaRPr lang="en-US" altLang="zh-CN" sz="1900" b="0" i="0" u="sng"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600"/>
              </a:spcAft>
              <a:buClrTx/>
              <a:buFont typeface="Wingdings" pitchFamily="2" charset="2"/>
              <a:buChar char="Ø"/>
            </a:pPr>
            <a:r>
              <a:rPr lang="zh-CN" altLang="en-US" sz="1900" b="0" i="0" u="none" strike="noStrike" kern="1200" cap="none" spc="0" baseline="0">
                <a:solidFill>
                  <a:schemeClr val="tx1"/>
                </a:solidFill>
                <a:latin typeface="微软雅黑" pitchFamily="0" charset="0"/>
                <a:ea typeface="微软雅黑" pitchFamily="0" charset="0"/>
                <a:cs typeface="Arial" pitchFamily="0" charset="0"/>
              </a:rPr>
              <a:t>负有安全生产监督管理职责的部门应当加强监督核查。一是加强了对金属冶炼建设项目的</a:t>
            </a:r>
            <a:r>
              <a:rPr lang="zh-CN" altLang="en-US" sz="1900" b="0" i="0" u="none" strike="noStrike" kern="1200" cap="none" spc="0" baseline="0">
                <a:solidFill>
                  <a:schemeClr val="tx2"/>
                </a:solidFill>
                <a:latin typeface="微软雅黑" pitchFamily="0" charset="0"/>
                <a:ea typeface="微软雅黑" pitchFamily="0" charset="0"/>
                <a:cs typeface="Arial" pitchFamily="0" charset="0"/>
              </a:rPr>
              <a:t>监管，</a:t>
            </a:r>
            <a:r>
              <a:rPr lang="zh-CN" altLang="en-US" sz="1900" b="0" i="0" u="none" strike="noStrike" kern="1200" cap="none" spc="0" baseline="0">
                <a:solidFill>
                  <a:schemeClr val="tx1"/>
                </a:solidFill>
                <a:latin typeface="微软雅黑" pitchFamily="0" charset="0"/>
                <a:ea typeface="微软雅黑" pitchFamily="0" charset="0"/>
                <a:cs typeface="Arial" pitchFamily="0" charset="0"/>
              </a:rPr>
              <a:t>保证安全设施的质量；二是按照减少、取消行政审批的要求，</a:t>
            </a:r>
            <a:r>
              <a:rPr lang="zh-CN" altLang="en-US" sz="1900" b="0" i="0" u="none" strike="noStrike" kern="1200" cap="none" spc="0" baseline="0">
                <a:solidFill>
                  <a:schemeClr val="tx2"/>
                </a:solidFill>
                <a:latin typeface="微软雅黑" pitchFamily="0" charset="0"/>
                <a:ea typeface="微软雅黑" pitchFamily="0" charset="0"/>
                <a:cs typeface="Arial" pitchFamily="0" charset="0"/>
              </a:rPr>
              <a:t>取消验收审批环节，</a:t>
            </a:r>
            <a:r>
              <a:rPr lang="zh-CN" altLang="en-US" sz="1900" b="0" i="0" u="none" strike="noStrike" kern="1200" cap="none" spc="0" baseline="0">
                <a:solidFill>
                  <a:schemeClr val="tx1"/>
                </a:solidFill>
                <a:latin typeface="微软雅黑" pitchFamily="0" charset="0"/>
                <a:ea typeface="微软雅黑" pitchFamily="0" charset="0"/>
                <a:cs typeface="Arial" pitchFamily="0" charset="0"/>
              </a:rPr>
              <a:t>强化建设单位的安全责任。</a:t>
            </a:r>
            <a:endParaRPr lang="en-US" altLang="zh-CN" sz="19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latinLnBrk="0" hangingPunct="1">
              <a:lnSpc>
                <a:spcPct val="150000"/>
              </a:lnSpc>
              <a:spcBef>
                <a:spcPts val="1000"/>
              </a:spcBef>
              <a:spcAft>
                <a:spcPts val="1800"/>
              </a:spcAft>
              <a:buNone/>
            </a:pPr>
            <a:endParaRPr lang="zh-CN" altLang="en-US" sz="19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415" name="矩形"/>
          <p:cNvSpPr>
            <a:spLocks/>
          </p:cNvSpPr>
          <p:nvPr/>
        </p:nvSpPr>
        <p:spPr>
          <a:xfrm rot="0">
            <a:off x="885378" y="1167039"/>
            <a:ext cx="10450277" cy="46037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0" latinLnBrk="0" hangingPunct="0">
              <a:lnSpc>
                <a:spcPct val="100000"/>
              </a:lnSpc>
              <a:spcBef>
                <a:spcPct val="2000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6</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完善了建设项目“三同时”规定</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pic>
        <p:nvPicPr>
          <p:cNvPr id="416" name="图片" descr="出钢"/>
          <p:cNvPicPr>
            <a:picLocks noChangeAspect="1"/>
          </p:cNvPicPr>
          <p:nvPr/>
        </p:nvPicPr>
        <p:blipFill>
          <a:blip r:embed="rId1" cstate="print"/>
          <a:stretch>
            <a:fillRect/>
          </a:stretch>
        </p:blipFill>
        <p:spPr>
          <a:xfrm rot="0">
            <a:off x="9739085" y="2036183"/>
            <a:ext cx="1988457" cy="4117874"/>
          </a:xfrm>
          <a:prstGeom prst="rect"/>
          <a:noFill/>
          <a:ln w="9525" cmpd="sng" cap="flat">
            <a:noFill/>
            <a:prstDash val="solid"/>
            <a:round/>
          </a:ln>
        </p:spPr>
      </p:pic>
    </p:spTree>
    <p:extLst>
      <p:ext uri="{BB962C8B-B14F-4D97-AF65-F5344CB8AC3E}">
        <p14:creationId xmlns:p14="http://schemas.microsoft.com/office/powerpoint/2010/main" val="1685356829"/>
      </p:ext>
    </p:extLst>
  </p:cSld>
  <p:clrMapOvr>
    <a:masterClrMapping/>
  </p:clrMapOvr>
  <p:transition spd="med" advClick="0" advTm="0">
    <p:fade/>
  </p:transition>
</p:sld>
</file>

<file path=ppt/slides/slide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94"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pPr marL="0" indent="0"/>
            <a:r>
              <a:rPr lang="zh-CN" altLang="en-US"/>
              <a:t>一、新安法修改的基本情况</a:t>
            </a:r>
            <a:endParaRPr lang="zh-CN" altLang="en-US"/>
          </a:p>
        </p:txBody>
      </p:sp>
      <p:sp>
        <p:nvSpPr>
          <p:cNvPr id="95" name="矩形"/>
          <p:cNvSpPr>
            <a:spLocks/>
          </p:cNvSpPr>
          <p:nvPr/>
        </p:nvSpPr>
        <p:spPr>
          <a:xfrm rot="0">
            <a:off x="2969260" y="2685415"/>
            <a:ext cx="2958465" cy="2801302"/>
          </a:xfrm>
          <a:prstGeom prst="rect"/>
          <a:solidFill>
            <a:srgbClr val="CCE8CF"/>
          </a:solidFill>
          <a:ln w="9525" cmpd="sng" cap="flat">
            <a:solidFill>
              <a:srgbClr val="C00000"/>
            </a:solidFill>
            <a:prstDash val="lgDash"/>
            <a:round/>
          </a:ln>
        </p:spPr>
        <p:txBody>
          <a:bodyPr vert="horz" wrap="square" lIns="91440" tIns="45720" rIns="91440" bIns="45720" anchor="t" anchorCtr="0">
            <a:prstTxWarp prst="textNoShape"/>
            <a:spAutoFit/>
          </a:bodyPr>
          <a:lstStyle/>
          <a:p>
            <a:pPr marL="0" indent="457200" algn="l">
              <a:lnSpc>
                <a:spcPct val="150000"/>
              </a:lnSpc>
              <a:spcBef>
                <a:spcPts val="0"/>
              </a:spcBef>
              <a:spcAft>
                <a:spcPts val="0"/>
              </a:spcAft>
              <a:buNone/>
            </a:pPr>
            <a:r>
              <a:rPr lang="en-US" altLang="zh-CN" sz="1700" b="1" i="0" u="none" strike="noStrike" kern="1200" cap="none" spc="0" baseline="0">
                <a:solidFill>
                  <a:srgbClr val="000000"/>
                </a:solidFill>
                <a:latin typeface="等线" pitchFamily="2" charset="-122"/>
                <a:ea typeface="等线" pitchFamily="2" charset="-122"/>
                <a:cs typeface="Arial" pitchFamily="0" charset="0"/>
              </a:rPr>
              <a:t>2002</a:t>
            </a:r>
            <a:r>
              <a:rPr lang="zh-CN" altLang="en-US" sz="1700" b="1" i="0" u="none" strike="noStrike" kern="1200" cap="none" spc="0" baseline="0">
                <a:solidFill>
                  <a:srgbClr val="000000"/>
                </a:solidFill>
                <a:latin typeface="等线" pitchFamily="2" charset="-122"/>
                <a:ea typeface="等线" pitchFamily="2" charset="-122"/>
                <a:cs typeface="Arial" pitchFamily="0" charset="0"/>
              </a:rPr>
              <a:t>年</a:t>
            </a:r>
            <a:r>
              <a:rPr lang="en-US" altLang="zh-CN" sz="1700" b="1" i="0" u="none" strike="noStrike" kern="1200" cap="none" spc="0" baseline="0">
                <a:solidFill>
                  <a:srgbClr val="000000"/>
                </a:solidFill>
                <a:latin typeface="等线" pitchFamily="2" charset="-122"/>
                <a:ea typeface="等线" pitchFamily="2" charset="-122"/>
                <a:cs typeface="Arial" pitchFamily="0" charset="0"/>
              </a:rPr>
              <a:t>6</a:t>
            </a:r>
            <a:r>
              <a:rPr lang="zh-CN" altLang="en-US" sz="1700" b="1" i="0" u="none" strike="noStrike" kern="1200" cap="none" spc="0" baseline="0">
                <a:solidFill>
                  <a:srgbClr val="000000"/>
                </a:solidFill>
                <a:latin typeface="等线" pitchFamily="2" charset="-122"/>
                <a:ea typeface="等线" pitchFamily="2" charset="-122"/>
                <a:cs typeface="Arial" pitchFamily="0" charset="0"/>
              </a:rPr>
              <a:t>月</a:t>
            </a:r>
            <a:r>
              <a:rPr lang="en-US" altLang="zh-CN" sz="1700" b="1" i="0" u="none" strike="noStrike" kern="1200" cap="none" spc="0" baseline="0">
                <a:solidFill>
                  <a:srgbClr val="000000"/>
                </a:solidFill>
                <a:latin typeface="等线" pitchFamily="2" charset="-122"/>
                <a:ea typeface="等线" pitchFamily="2" charset="-122"/>
                <a:cs typeface="Arial" pitchFamily="0" charset="0"/>
              </a:rPr>
              <a:t>29</a:t>
            </a:r>
            <a:r>
              <a:rPr lang="zh-CN" altLang="en-US" sz="1700" b="1" i="0" u="none" strike="noStrike" kern="1200" cap="none" spc="0" baseline="0">
                <a:solidFill>
                  <a:srgbClr val="000000"/>
                </a:solidFill>
                <a:latin typeface="等线" pitchFamily="2" charset="-122"/>
                <a:ea typeface="等线" pitchFamily="2" charset="-122"/>
                <a:cs typeface="Arial" pitchFamily="0" charset="0"/>
              </a:rPr>
              <a:t>日第九届全国人民代表大会常务委员会第二十八次会议通过，</a:t>
            </a:r>
            <a:r>
              <a:rPr lang="en-US" altLang="zh-CN" sz="1700" b="1" i="0" u="none" strike="noStrike" kern="1200" cap="none" spc="0" baseline="0">
                <a:solidFill>
                  <a:srgbClr val="000000"/>
                </a:solidFill>
                <a:latin typeface="等线" pitchFamily="2" charset="-122"/>
                <a:ea typeface="等线" pitchFamily="2" charset="-122"/>
                <a:cs typeface="Arial" pitchFamily="0" charset="0"/>
              </a:rPr>
              <a:t>2002</a:t>
            </a:r>
            <a:r>
              <a:rPr lang="zh-CN" altLang="en-US" sz="1700" b="1" i="0" u="none" strike="noStrike" kern="1200" cap="none" spc="0" baseline="0">
                <a:solidFill>
                  <a:srgbClr val="000000"/>
                </a:solidFill>
                <a:latin typeface="等线" pitchFamily="2" charset="-122"/>
                <a:ea typeface="等线" pitchFamily="2" charset="-122"/>
                <a:cs typeface="Arial" pitchFamily="0" charset="0"/>
              </a:rPr>
              <a:t>年</a:t>
            </a:r>
            <a:r>
              <a:rPr lang="en-US" altLang="zh-CN" sz="1700" b="1" i="0" u="none" strike="noStrike" kern="1200" cap="none" spc="0" baseline="0">
                <a:solidFill>
                  <a:srgbClr val="000000"/>
                </a:solidFill>
                <a:latin typeface="等线" pitchFamily="2" charset="-122"/>
                <a:ea typeface="等线" pitchFamily="2" charset="-122"/>
                <a:cs typeface="Arial" pitchFamily="0" charset="0"/>
              </a:rPr>
              <a:t>6</a:t>
            </a:r>
            <a:r>
              <a:rPr lang="zh-CN" altLang="en-US" sz="1700" b="1" i="0" u="none" strike="noStrike" kern="1200" cap="none" spc="0" baseline="0">
                <a:solidFill>
                  <a:srgbClr val="000000"/>
                </a:solidFill>
                <a:latin typeface="等线" pitchFamily="2" charset="-122"/>
                <a:ea typeface="等线" pitchFamily="2" charset="-122"/>
                <a:cs typeface="Arial" pitchFamily="0" charset="0"/>
              </a:rPr>
              <a:t>月</a:t>
            </a:r>
            <a:r>
              <a:rPr lang="en-US" altLang="zh-CN" sz="1700" b="1" i="0" u="none" strike="noStrike" kern="1200" cap="none" spc="0" baseline="0">
                <a:solidFill>
                  <a:srgbClr val="000000"/>
                </a:solidFill>
                <a:latin typeface="等线" pitchFamily="2" charset="-122"/>
                <a:ea typeface="等线" pitchFamily="2" charset="-122"/>
                <a:cs typeface="Arial" pitchFamily="0" charset="0"/>
              </a:rPr>
              <a:t>29</a:t>
            </a:r>
            <a:r>
              <a:rPr lang="zh-CN" altLang="en-US" sz="1700" b="1" i="0" u="none" strike="noStrike" kern="1200" cap="none" spc="0" baseline="0">
                <a:solidFill>
                  <a:srgbClr val="000000"/>
                </a:solidFill>
                <a:latin typeface="等线" pitchFamily="2" charset="-122"/>
                <a:ea typeface="等线" pitchFamily="2" charset="-122"/>
                <a:cs typeface="Arial" pitchFamily="0" charset="0"/>
              </a:rPr>
              <a:t>日中华人民共和国主席令第七十号公布，自</a:t>
            </a:r>
            <a:r>
              <a:rPr lang="en-US" altLang="zh-CN" sz="1700" b="1" i="0" u="sng" strike="noStrike" kern="1200" cap="none" spc="0" baseline="0">
                <a:solidFill>
                  <a:srgbClr val="C00000"/>
                </a:solidFill>
                <a:latin typeface="等线" pitchFamily="2" charset="-122"/>
                <a:ea typeface="等线" pitchFamily="2" charset="-122"/>
                <a:cs typeface="Arial" pitchFamily="0" charset="0"/>
              </a:rPr>
              <a:t>2002</a:t>
            </a:r>
            <a:r>
              <a:rPr lang="zh-CN" altLang="en-US" sz="1700" b="1" i="0" u="sng" strike="noStrike" kern="1200" cap="none" spc="0" baseline="0">
                <a:solidFill>
                  <a:srgbClr val="C00000"/>
                </a:solidFill>
                <a:latin typeface="等线" pitchFamily="2" charset="-122"/>
                <a:ea typeface="等线" pitchFamily="2" charset="-122"/>
                <a:cs typeface="Arial" pitchFamily="0" charset="0"/>
              </a:rPr>
              <a:t>年</a:t>
            </a:r>
            <a:r>
              <a:rPr lang="en-US" altLang="zh-CN" sz="1700" b="1" i="0" u="sng" strike="noStrike" kern="1200" cap="none" spc="0" baseline="0">
                <a:solidFill>
                  <a:srgbClr val="C00000"/>
                </a:solidFill>
                <a:latin typeface="等线" pitchFamily="2" charset="-122"/>
                <a:ea typeface="等线" pitchFamily="2" charset="-122"/>
                <a:cs typeface="Arial" pitchFamily="0" charset="0"/>
              </a:rPr>
              <a:t>11</a:t>
            </a:r>
            <a:r>
              <a:rPr lang="zh-CN" altLang="en-US" sz="1700" b="1" i="0" u="sng" strike="noStrike" kern="1200" cap="none" spc="0" baseline="0">
                <a:solidFill>
                  <a:srgbClr val="C00000"/>
                </a:solidFill>
                <a:latin typeface="等线" pitchFamily="2" charset="-122"/>
                <a:ea typeface="等线" pitchFamily="2" charset="-122"/>
                <a:cs typeface="Arial" pitchFamily="0" charset="0"/>
              </a:rPr>
              <a:t>月</a:t>
            </a:r>
            <a:r>
              <a:rPr lang="en-US" altLang="zh-CN" sz="1700" b="1" i="0" u="sng" strike="noStrike" kern="1200" cap="none" spc="0" baseline="0">
                <a:solidFill>
                  <a:srgbClr val="C00000"/>
                </a:solidFill>
                <a:latin typeface="等线" pitchFamily="2" charset="-122"/>
                <a:ea typeface="等线" pitchFamily="2" charset="-122"/>
                <a:cs typeface="Arial" pitchFamily="0" charset="0"/>
              </a:rPr>
              <a:t>1</a:t>
            </a:r>
            <a:r>
              <a:rPr lang="zh-CN" altLang="en-US" sz="1700" b="1" i="0" u="sng" strike="noStrike" kern="1200" cap="none" spc="0" baseline="0">
                <a:solidFill>
                  <a:srgbClr val="C00000"/>
                </a:solidFill>
                <a:latin typeface="等线" pitchFamily="2" charset="-122"/>
                <a:ea typeface="等线" pitchFamily="2" charset="-122"/>
                <a:cs typeface="Arial" pitchFamily="0" charset="0"/>
              </a:rPr>
              <a:t>日</a:t>
            </a:r>
            <a:r>
              <a:rPr lang="zh-CN" altLang="en-US" sz="1700" b="1" i="0" u="none" strike="noStrike" kern="1200" cap="none" spc="0" baseline="0">
                <a:solidFill>
                  <a:srgbClr val="000000"/>
                </a:solidFill>
                <a:latin typeface="等线" pitchFamily="2" charset="-122"/>
                <a:ea typeface="等线" pitchFamily="2" charset="-122"/>
                <a:cs typeface="Arial" pitchFamily="0" charset="0"/>
              </a:rPr>
              <a:t>起施行以来。</a:t>
            </a:r>
            <a:r>
              <a:rPr lang="zh-CN" altLang="en-US" sz="1700" b="1" i="0" u="none" strike="noStrike" kern="1200" cap="none" spc="0" baseline="0">
                <a:solidFill>
                  <a:srgbClr val="000000"/>
                </a:solidFill>
                <a:latin typeface="等线" pitchFamily="2" charset="-122"/>
                <a:ea typeface="等线" pitchFamily="2" charset="-122"/>
                <a:cs typeface="Arial" pitchFamily="0" charset="0"/>
              </a:rPr>
              <a:t>先后历经2009年</a:t>
            </a:r>
            <a:r>
              <a:rPr lang="zh-CN" altLang="en-US" sz="1700" b="1" i="0" u="none" strike="noStrike" kern="1200" cap="none" spc="0" baseline="0">
                <a:solidFill>
                  <a:srgbClr val="000000"/>
                </a:solidFill>
                <a:latin typeface="等线" pitchFamily="2" charset="-122"/>
                <a:ea typeface="等线" pitchFamily="2" charset="-122"/>
                <a:cs typeface="Arial" pitchFamily="0" charset="0"/>
              </a:rPr>
              <a:t>、</a:t>
            </a:r>
            <a:r>
              <a:rPr lang="en-US" altLang="zh-CN" sz="1700" b="1" i="0" u="none" strike="noStrike" kern="1200" cap="none" spc="0" baseline="0">
                <a:solidFill>
                  <a:srgbClr val="000000"/>
                </a:solidFill>
                <a:latin typeface="等线" pitchFamily="2" charset="-122"/>
                <a:ea typeface="等线" pitchFamily="2" charset="-122"/>
                <a:cs typeface="Arial" pitchFamily="0" charset="0"/>
              </a:rPr>
              <a:t>2014年两次修正</a:t>
            </a:r>
            <a:r>
              <a:rPr lang="zh-CN" altLang="en-US" sz="1700" b="1" i="0" u="none" strike="noStrike" kern="1200" cap="none" spc="0" baseline="0">
                <a:solidFill>
                  <a:srgbClr val="000000"/>
                </a:solidFill>
                <a:latin typeface="等线" pitchFamily="2" charset="-122"/>
                <a:ea typeface="等线" pitchFamily="2" charset="-122"/>
                <a:cs typeface="Arial" pitchFamily="0" charset="0"/>
              </a:rPr>
              <a:t>。</a:t>
            </a:r>
            <a:endParaRPr lang="zh-CN" altLang="en-US" sz="1700" b="1" i="0" u="none" strike="noStrike" kern="1200" cap="none" spc="0" baseline="0">
              <a:solidFill>
                <a:srgbClr val="000000"/>
              </a:solidFill>
              <a:latin typeface="等线" pitchFamily="2" charset="-122"/>
              <a:ea typeface="等线" pitchFamily="2" charset="-122"/>
              <a:cs typeface="Arial" pitchFamily="0" charset="0"/>
            </a:endParaRPr>
          </a:p>
        </p:txBody>
      </p:sp>
      <p:sp>
        <p:nvSpPr>
          <p:cNvPr id="96" name="矩形"/>
          <p:cNvSpPr>
            <a:spLocks/>
          </p:cNvSpPr>
          <p:nvPr/>
        </p:nvSpPr>
        <p:spPr>
          <a:xfrm rot="0">
            <a:off x="2925967" y="1032537"/>
            <a:ext cx="6429420" cy="12630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a:lnSpc>
                <a:spcPct val="150000"/>
              </a:lnSpc>
              <a:spcBef>
                <a:spcPts val="0"/>
              </a:spcBef>
              <a:spcAft>
                <a:spcPts val="0"/>
              </a:spcAft>
              <a:buNone/>
            </a:pPr>
            <a:r>
              <a:rPr lang="zh-CN" altLang="en-US" sz="3200" b="1" i="0" u="none" strike="noStrike" kern="1200" cap="none" spc="0" baseline="0">
                <a:solidFill>
                  <a:srgbClr val="C00000"/>
                </a:solidFill>
                <a:latin typeface="微软雅黑" pitchFamily="0" charset="0"/>
                <a:ea typeface="微软雅黑" pitchFamily="0" charset="0"/>
                <a:cs typeface="Arial" pitchFamily="0" charset="0"/>
              </a:rPr>
              <a:t>中华人民共和国安全生产法</a:t>
            </a:r>
            <a:endParaRPr lang="en-US" altLang="zh-CN" sz="3200" b="1" i="0" u="none" strike="noStrike" kern="1200" cap="none" spc="0" baseline="0">
              <a:solidFill>
                <a:srgbClr val="C00000"/>
              </a:solidFill>
              <a:latin typeface="微软雅黑" pitchFamily="0" charset="0"/>
              <a:ea typeface="微软雅黑" pitchFamily="0" charset="0"/>
              <a:cs typeface="Arial" pitchFamily="0" charset="0"/>
            </a:endParaRPr>
          </a:p>
          <a:p>
            <a:pPr marL="0" indent="0" algn="ctr">
              <a:lnSpc>
                <a:spcPct val="150000"/>
              </a:lnSpc>
              <a:spcBef>
                <a:spcPts val="0"/>
              </a:spcBef>
              <a:spcAft>
                <a:spcPts val="0"/>
              </a:spcAft>
              <a:buNone/>
            </a:pPr>
            <a:r>
              <a:rPr lang="zh-CN" altLang="en-US" sz="2000" b="1" i="0" u="none" strike="noStrike" kern="1200" cap="none" spc="0" baseline="0">
                <a:solidFill>
                  <a:srgbClr val="C00000"/>
                </a:solidFill>
                <a:latin typeface="微软雅黑" pitchFamily="0" charset="0"/>
                <a:ea typeface="微软雅黑" pitchFamily="0" charset="0"/>
                <a:cs typeface="Arial" pitchFamily="0" charset="0"/>
              </a:rPr>
              <a:t>（中华人民共和国主席令第八十八号）</a:t>
            </a:r>
            <a:endParaRPr lang="zh-CN" altLang="en-US" sz="3200" b="1"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97" name="矩形"/>
          <p:cNvSpPr>
            <a:spLocks/>
          </p:cNvSpPr>
          <p:nvPr/>
        </p:nvSpPr>
        <p:spPr>
          <a:xfrm rot="0">
            <a:off x="6569030" y="2685317"/>
            <a:ext cx="2786082" cy="3187064"/>
          </a:xfrm>
          <a:prstGeom prst="rect"/>
          <a:solidFill>
            <a:srgbClr val="CCE8CF"/>
          </a:solidFill>
          <a:ln w="9525" cmpd="sng" cap="flat">
            <a:solidFill>
              <a:srgbClr val="C00000"/>
            </a:solidFill>
            <a:prstDash val="lgDash"/>
            <a:round/>
          </a:ln>
        </p:spPr>
        <p:txBody>
          <a:bodyPr vert="horz" wrap="square" lIns="91440" tIns="45720" rIns="91440" bIns="45720" anchor="t" anchorCtr="0">
            <a:prstTxWarp prst="textNoShape"/>
            <a:spAutoFit/>
          </a:bodyPr>
          <a:lstStyle/>
          <a:p>
            <a:pPr marL="0" indent="457200" algn="l">
              <a:lnSpc>
                <a:spcPct val="150000"/>
              </a:lnSpc>
              <a:spcBef>
                <a:spcPts val="0"/>
              </a:spcBef>
              <a:spcAft>
                <a:spcPts val="0"/>
              </a:spcAft>
              <a:buNone/>
            </a:pPr>
            <a:r>
              <a:rPr lang="zh-CN" altLang="en-US" sz="1700" b="1" i="0" u="none" strike="noStrike" kern="1200" cap="none" spc="0" baseline="0">
                <a:solidFill>
                  <a:srgbClr val="000000"/>
                </a:solidFill>
                <a:latin typeface="等线" pitchFamily="2" charset="-122"/>
                <a:ea typeface="等线" pitchFamily="2" charset="-122"/>
                <a:cs typeface="Arial" pitchFamily="0" charset="0"/>
              </a:rPr>
              <a:t>根据</a:t>
            </a:r>
            <a:r>
              <a:rPr lang="en-US" altLang="zh-CN" sz="1700" b="1" i="0" u="none" strike="noStrike" kern="1200" cap="none" spc="0" baseline="0">
                <a:solidFill>
                  <a:srgbClr val="000000"/>
                </a:solidFill>
                <a:latin typeface="等线" pitchFamily="2" charset="-122"/>
                <a:ea typeface="等线" pitchFamily="2" charset="-122"/>
                <a:cs typeface="Arial" pitchFamily="0" charset="0"/>
              </a:rPr>
              <a:t>2021</a:t>
            </a:r>
            <a:r>
              <a:rPr lang="zh-CN" altLang="en-US" sz="1700" b="1" i="0" u="none" strike="noStrike" kern="1200" cap="none" spc="0" baseline="0">
                <a:solidFill>
                  <a:srgbClr val="000000"/>
                </a:solidFill>
                <a:latin typeface="等线" pitchFamily="2" charset="-122"/>
                <a:ea typeface="等线" pitchFamily="2" charset="-122"/>
                <a:cs typeface="Arial" pitchFamily="0" charset="0"/>
              </a:rPr>
              <a:t>年</a:t>
            </a:r>
            <a:r>
              <a:rPr lang="en-US" altLang="zh-CN" sz="1700" b="1" i="0" u="none" strike="noStrike" kern="1200" cap="none" spc="0" baseline="0">
                <a:solidFill>
                  <a:srgbClr val="000000"/>
                </a:solidFill>
                <a:latin typeface="等线" pitchFamily="2" charset="-122"/>
                <a:ea typeface="等线" pitchFamily="2" charset="-122"/>
                <a:cs typeface="Arial" pitchFamily="0" charset="0"/>
              </a:rPr>
              <a:t>6</a:t>
            </a:r>
            <a:r>
              <a:rPr lang="zh-CN" altLang="en-US" sz="1700" b="1" i="0" u="none" strike="noStrike" kern="1200" cap="none" spc="0" baseline="0">
                <a:solidFill>
                  <a:srgbClr val="000000"/>
                </a:solidFill>
                <a:latin typeface="等线" pitchFamily="2" charset="-122"/>
                <a:ea typeface="等线" pitchFamily="2" charset="-122"/>
                <a:cs typeface="Arial" pitchFamily="0" charset="0"/>
              </a:rPr>
              <a:t>月</a:t>
            </a:r>
            <a:r>
              <a:rPr lang="en-US" altLang="zh-CN" sz="1700" b="1" i="0" u="none" strike="noStrike" kern="1200" cap="none" spc="0" baseline="0">
                <a:solidFill>
                  <a:srgbClr val="000000"/>
                </a:solidFill>
                <a:latin typeface="等线" pitchFamily="2" charset="-122"/>
                <a:ea typeface="等线" pitchFamily="2" charset="-122"/>
                <a:cs typeface="Arial" pitchFamily="0" charset="0"/>
              </a:rPr>
              <a:t>10</a:t>
            </a:r>
            <a:r>
              <a:rPr lang="zh-CN" altLang="en-US" sz="1700" b="1" i="0" u="none" strike="noStrike" kern="1200" cap="none" spc="0" baseline="0">
                <a:solidFill>
                  <a:srgbClr val="000000"/>
                </a:solidFill>
                <a:latin typeface="等线" pitchFamily="2" charset="-122"/>
                <a:ea typeface="等线" pitchFamily="2" charset="-122"/>
                <a:cs typeface="Arial" pitchFamily="0" charset="0"/>
              </a:rPr>
              <a:t>日第十三届全国人民代表大会常务委员会第二十九次会议</a:t>
            </a:r>
            <a:r>
              <a:rPr lang="zh-CN" altLang="en-US" sz="1700" b="1" i="0" u="none" strike="noStrike" kern="1200" cap="none" spc="0" baseline="0">
                <a:solidFill>
                  <a:srgbClr val="000000"/>
                </a:solidFill>
                <a:latin typeface="等线" pitchFamily="2" charset="-122"/>
                <a:ea typeface="等线" pitchFamily="2" charset="-122"/>
                <a:cs typeface="Arial" pitchFamily="0" charset="0"/>
                <a:sym typeface="微软雅黑" pitchFamily="0" charset="0"/>
              </a:rPr>
              <a:t>《</a:t>
            </a:r>
            <a:r>
              <a:rPr lang="zh-CN" altLang="en-US" sz="1700" b="1" i="0" u="none" strike="noStrike" kern="1200" cap="none" spc="0" baseline="0">
                <a:solidFill>
                  <a:srgbClr val="000000"/>
                </a:solidFill>
                <a:latin typeface="等线" pitchFamily="2" charset="-122"/>
                <a:ea typeface="等线" pitchFamily="2" charset="-122"/>
                <a:cs typeface="Arial" pitchFamily="0" charset="0"/>
              </a:rPr>
              <a:t>关于修改</a:t>
            </a:r>
            <a:r>
              <a:rPr lang="en-US" altLang="zh-CN" sz="1700" b="1" i="0" u="none" strike="noStrike" kern="1200" cap="none" spc="0" baseline="0">
                <a:solidFill>
                  <a:srgbClr val="000000"/>
                </a:solidFill>
                <a:latin typeface="等线" pitchFamily="2" charset="-122"/>
                <a:ea typeface="等线" pitchFamily="2" charset="-122"/>
                <a:cs typeface="Arial" pitchFamily="0" charset="0"/>
              </a:rPr>
              <a:t>&lt;</a:t>
            </a:r>
            <a:r>
              <a:rPr lang="zh-CN" altLang="en-US" sz="1700" b="1" i="0" u="none" strike="noStrike" kern="1200" cap="none" spc="0" baseline="0">
                <a:solidFill>
                  <a:srgbClr val="000000"/>
                </a:solidFill>
                <a:latin typeface="等线" pitchFamily="2" charset="-122"/>
                <a:ea typeface="等线" pitchFamily="2" charset="-122"/>
                <a:cs typeface="Arial" pitchFamily="0" charset="0"/>
              </a:rPr>
              <a:t>中华人民共和国安全生产法</a:t>
            </a:r>
            <a:r>
              <a:rPr lang="en-US" altLang="zh-CN" sz="1700" b="1" i="0" u="none" strike="noStrike" kern="1200" cap="none" spc="0" baseline="0">
                <a:solidFill>
                  <a:srgbClr val="000000"/>
                </a:solidFill>
                <a:latin typeface="等线" pitchFamily="2" charset="-122"/>
                <a:ea typeface="等线" pitchFamily="2" charset="-122"/>
                <a:cs typeface="Arial" pitchFamily="0" charset="0"/>
              </a:rPr>
              <a:t>&gt;</a:t>
            </a:r>
            <a:r>
              <a:rPr lang="zh-CN" altLang="en-US" sz="1700" b="1" i="0" u="none" strike="noStrike" kern="1200" cap="none" spc="0" baseline="0">
                <a:solidFill>
                  <a:srgbClr val="000000"/>
                </a:solidFill>
                <a:latin typeface="等线" pitchFamily="2" charset="-122"/>
                <a:ea typeface="等线" pitchFamily="2" charset="-122"/>
                <a:cs typeface="Arial" pitchFamily="0" charset="0"/>
              </a:rPr>
              <a:t>的决定</a:t>
            </a:r>
            <a:r>
              <a:rPr lang="zh-CN" altLang="en-US" sz="1700" b="1" i="0" u="none" strike="noStrike" kern="1200" cap="none" spc="0" baseline="0">
                <a:solidFill>
                  <a:srgbClr val="000000"/>
                </a:solidFill>
                <a:latin typeface="等线" pitchFamily="2" charset="-122"/>
                <a:ea typeface="等线" pitchFamily="2" charset="-122"/>
                <a:cs typeface="Arial" pitchFamily="0" charset="0"/>
              </a:rPr>
              <a:t>》</a:t>
            </a:r>
            <a:r>
              <a:rPr lang="zh-CN" altLang="en-US" sz="1700" b="1" i="0" u="none" strike="noStrike" kern="1200" cap="none" spc="0" baseline="0">
                <a:solidFill>
                  <a:srgbClr val="000000"/>
                </a:solidFill>
                <a:latin typeface="等线" pitchFamily="2" charset="-122"/>
                <a:ea typeface="等线" pitchFamily="2" charset="-122"/>
                <a:cs typeface="Arial" pitchFamily="0" charset="0"/>
              </a:rPr>
              <a:t>第三次修正</a:t>
            </a:r>
            <a:r>
              <a:rPr lang="zh-CN" altLang="en-US" sz="1700" b="1" i="0" u="sng" strike="noStrike" kern="1200" cap="none" spc="0" baseline="0">
                <a:solidFill>
                  <a:srgbClr val="C00000"/>
                </a:solidFill>
                <a:latin typeface="等线" pitchFamily="2" charset="-122"/>
                <a:ea typeface="等线" pitchFamily="2" charset="-122"/>
                <a:cs typeface="Arial" pitchFamily="0" charset="0"/>
              </a:rPr>
              <a:t>自</a:t>
            </a:r>
            <a:r>
              <a:rPr lang="en-US" altLang="zh-CN" sz="1700" b="1" i="0" u="sng" strike="noStrike" kern="1200" cap="none" spc="0" baseline="0">
                <a:solidFill>
                  <a:srgbClr val="C00000"/>
                </a:solidFill>
                <a:latin typeface="等线" pitchFamily="2" charset="-122"/>
                <a:ea typeface="等线" pitchFamily="2" charset="-122"/>
                <a:cs typeface="Arial" pitchFamily="0" charset="0"/>
              </a:rPr>
              <a:t>2021</a:t>
            </a:r>
            <a:r>
              <a:rPr lang="zh-CN" altLang="en-US" sz="1700" b="1" i="0" u="sng" strike="noStrike" kern="1200" cap="none" spc="0" baseline="0">
                <a:solidFill>
                  <a:srgbClr val="C00000"/>
                </a:solidFill>
                <a:latin typeface="等线" pitchFamily="2" charset="-122"/>
                <a:ea typeface="等线" pitchFamily="2" charset="-122"/>
                <a:cs typeface="Arial" pitchFamily="0" charset="0"/>
              </a:rPr>
              <a:t>年</a:t>
            </a:r>
            <a:r>
              <a:rPr lang="en-US" altLang="zh-CN" sz="1700" b="1" i="0" u="sng" strike="noStrike" kern="1200" cap="none" spc="0" baseline="0">
                <a:solidFill>
                  <a:srgbClr val="C00000"/>
                </a:solidFill>
                <a:latin typeface="等线" pitchFamily="2" charset="-122"/>
                <a:ea typeface="等线" pitchFamily="2" charset="-122"/>
                <a:cs typeface="Arial" pitchFamily="0" charset="0"/>
              </a:rPr>
              <a:t>9</a:t>
            </a:r>
            <a:r>
              <a:rPr lang="zh-CN" altLang="en-US" sz="1700" b="1" i="0" u="sng" strike="noStrike" kern="1200" cap="none" spc="0" baseline="0">
                <a:solidFill>
                  <a:srgbClr val="C00000"/>
                </a:solidFill>
                <a:latin typeface="等线" pitchFamily="2" charset="-122"/>
                <a:ea typeface="等线" pitchFamily="2" charset="-122"/>
                <a:cs typeface="Arial" pitchFamily="0" charset="0"/>
              </a:rPr>
              <a:t>月</a:t>
            </a:r>
            <a:r>
              <a:rPr lang="en-US" altLang="zh-CN" sz="1700" b="1" i="0" u="sng" strike="noStrike" kern="1200" cap="none" spc="0" baseline="0">
                <a:solidFill>
                  <a:srgbClr val="C00000"/>
                </a:solidFill>
                <a:latin typeface="等线" pitchFamily="2" charset="-122"/>
                <a:ea typeface="等线" pitchFamily="2" charset="-122"/>
                <a:cs typeface="Arial" pitchFamily="0" charset="0"/>
              </a:rPr>
              <a:t>1</a:t>
            </a:r>
            <a:r>
              <a:rPr lang="zh-CN" altLang="en-US" sz="1700" b="1" i="0" u="sng" strike="noStrike" kern="1200" cap="none" spc="0" baseline="0">
                <a:solidFill>
                  <a:srgbClr val="C00000"/>
                </a:solidFill>
                <a:latin typeface="等线" pitchFamily="2" charset="-122"/>
                <a:ea typeface="等线" pitchFamily="2" charset="-122"/>
                <a:cs typeface="Arial" pitchFamily="0" charset="0"/>
              </a:rPr>
              <a:t>日起施行。</a:t>
            </a:r>
            <a:r>
              <a:rPr lang="zh-CN" altLang="en-US" sz="1700" b="1" i="0" u="none" strike="noStrike" kern="1200" cap="none" spc="0" baseline="0">
                <a:solidFill>
                  <a:srgbClr val="0E0E0E"/>
                </a:solidFill>
                <a:latin typeface="等线" pitchFamily="2" charset="-122"/>
                <a:ea typeface="等线" pitchFamily="2" charset="-122"/>
                <a:cs typeface="Arial" pitchFamily="0" charset="0"/>
              </a:rPr>
              <a:t>全法共</a:t>
            </a:r>
            <a:r>
              <a:rPr lang="en-US" altLang="zh-CN" sz="1700" b="1" i="0" u="none" strike="noStrike" kern="1200" cap="none" spc="0" baseline="0">
                <a:solidFill>
                  <a:srgbClr val="0E0E0E"/>
                </a:solidFill>
                <a:latin typeface="等线" pitchFamily="2" charset="-122"/>
                <a:ea typeface="等线" pitchFamily="2" charset="-122"/>
                <a:cs typeface="Arial" pitchFamily="0" charset="0"/>
              </a:rPr>
              <a:t>7</a:t>
            </a:r>
            <a:r>
              <a:rPr lang="zh-CN" altLang="en-US" sz="1700" b="1" i="0" u="none" strike="noStrike" kern="1200" cap="none" spc="0" baseline="0">
                <a:solidFill>
                  <a:srgbClr val="0E0E0E"/>
                </a:solidFill>
                <a:latin typeface="等线" pitchFamily="2" charset="-122"/>
                <a:ea typeface="等线" pitchFamily="2" charset="-122"/>
                <a:cs typeface="Arial" pitchFamily="0" charset="0"/>
              </a:rPr>
              <a:t>章，共计</a:t>
            </a:r>
            <a:r>
              <a:rPr lang="en-US" altLang="zh-CN" sz="1700" b="1" i="0" u="none" strike="noStrike" kern="1200" cap="none" spc="0" baseline="0">
                <a:solidFill>
                  <a:srgbClr val="0E0E0E"/>
                </a:solidFill>
                <a:latin typeface="等线" pitchFamily="2" charset="-122"/>
                <a:ea typeface="等线" pitchFamily="2" charset="-122"/>
                <a:cs typeface="Arial" pitchFamily="0" charset="0"/>
              </a:rPr>
              <a:t>119</a:t>
            </a:r>
            <a:r>
              <a:rPr lang="zh-CN" altLang="en-US" sz="1700" b="1" i="0" u="none" strike="noStrike" kern="1200" cap="none" spc="0" baseline="0">
                <a:solidFill>
                  <a:srgbClr val="0E0E0E"/>
                </a:solidFill>
                <a:latin typeface="等线" pitchFamily="2" charset="-122"/>
                <a:ea typeface="等线" pitchFamily="2" charset="-122"/>
                <a:cs typeface="Arial" pitchFamily="0" charset="0"/>
              </a:rPr>
              <a:t>条。</a:t>
            </a:r>
            <a:endParaRPr lang="zh-CN" altLang="en-US" sz="1700" b="1" i="0" u="none" strike="noStrike" kern="1200" cap="none" spc="0" baseline="0">
              <a:solidFill>
                <a:srgbClr val="0E0E0E"/>
              </a:solidFill>
              <a:latin typeface="等线" pitchFamily="2" charset="-122"/>
              <a:ea typeface="等线" pitchFamily="2" charset="-122"/>
              <a:cs typeface="Arial" pitchFamily="0" charset="0"/>
            </a:endParaRPr>
          </a:p>
        </p:txBody>
      </p:sp>
      <p:sp>
        <p:nvSpPr>
          <p:cNvPr id="98" name="虚尾箭头"/>
          <p:cNvSpPr>
            <a:spLocks/>
          </p:cNvSpPr>
          <p:nvPr/>
        </p:nvSpPr>
        <p:spPr>
          <a:xfrm rot="0">
            <a:off x="5927494" y="3748313"/>
            <a:ext cx="571504" cy="1214446"/>
          </a:xfrm>
          <a:prstGeom prst="stripedRightArrow">
            <a:avLst>
              <a:gd name="adj1" fmla="val 50000"/>
              <a:gd name="adj2" fmla="val 11764"/>
            </a:avLst>
          </a:prstGeom>
          <a:solidFill>
            <a:srgbClr val="C00000"/>
          </a:solidFill>
          <a:ln w="12700" cmpd="sng" cap="flat">
            <a:noFill/>
            <a:prstDash val="solid"/>
            <a:round/>
          </a:ln>
        </p:spPr>
        <p:txBody>
          <a:bodyPr rtlCol="0" anchor="ctr"/>
          <a:lstStyle/>
          <a:p>
            <a:pPr algn="ctr"/>
          </a:p>
        </p:txBody>
      </p:sp>
      <p:pic>
        <p:nvPicPr>
          <p:cNvPr id="99" name="图片"/>
          <p:cNvPicPr>
            <a:picLocks noChangeAspect="1"/>
          </p:cNvPicPr>
          <p:nvPr/>
        </p:nvPicPr>
        <p:blipFill>
          <a:blip r:embed="rId1" cstate="print"/>
          <a:stretch>
            <a:fillRect/>
          </a:stretch>
        </p:blipFill>
        <p:spPr>
          <a:xfrm rot="0">
            <a:off x="798285" y="2891058"/>
            <a:ext cx="1988457" cy="2799419"/>
          </a:xfrm>
          <a:prstGeom prst="rect"/>
          <a:noFill/>
          <a:ln w="9525" cmpd="sng" cap="flat">
            <a:noFill/>
            <a:prstDash val="solid"/>
            <a:miter/>
          </a:ln>
        </p:spPr>
      </p:pic>
      <p:pic>
        <p:nvPicPr>
          <p:cNvPr id="100" name="图片"/>
          <p:cNvPicPr>
            <a:picLocks noChangeAspect="1"/>
          </p:cNvPicPr>
          <p:nvPr/>
        </p:nvPicPr>
        <p:blipFill>
          <a:blip r:embed="rId2" cstate="print"/>
          <a:stretch>
            <a:fillRect/>
          </a:stretch>
        </p:blipFill>
        <p:spPr>
          <a:xfrm rot="0">
            <a:off x="9602788" y="2891057"/>
            <a:ext cx="1842238" cy="2799420"/>
          </a:xfrm>
          <a:prstGeom prst="rect"/>
          <a:noFill/>
          <a:ln w="9525" cmpd="sng" cap="flat">
            <a:noFill/>
            <a:prstDash val="solid"/>
            <a:miter/>
          </a:ln>
        </p:spPr>
      </p:pic>
    </p:spTree>
    <p:extLst>
      <p:ext uri="{BB962C8B-B14F-4D97-AF65-F5344CB8AC3E}">
        <p14:creationId xmlns:p14="http://schemas.microsoft.com/office/powerpoint/2010/main" val="964650221"/>
      </p:ext>
    </p:extLst>
  </p:cSld>
  <p:clrMapOvr>
    <a:masterClrMapping/>
  </p:clrMapOvr>
  <p:transition spd="med" advClick="0" advTm="0">
    <p:fade/>
  </p:transition>
</p:sld>
</file>

<file path=ppt/slides/slide40.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17"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18" name="矩形"/>
          <p:cNvSpPr>
            <a:spLocks/>
          </p:cNvSpPr>
          <p:nvPr/>
        </p:nvSpPr>
        <p:spPr>
          <a:xfrm rot="0">
            <a:off x="1230766" y="1829708"/>
            <a:ext cx="9945233" cy="4353376"/>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rPr>
              <a:t>新安法第三十八条规定：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国家对严重危及生产安全的工艺、设备实行</a:t>
            </a:r>
            <a:r>
              <a:rPr lang="zh-CN" altLang="en-US" sz="2000" b="0" i="0" u="none" strike="noStrike" kern="1200" cap="none" spc="0" baseline="0">
                <a:solidFill>
                  <a:schemeClr val="tx2"/>
                </a:solidFill>
                <a:latin typeface="微软雅黑" pitchFamily="0" charset="0"/>
                <a:ea typeface="微软雅黑" pitchFamily="0" charset="0"/>
                <a:cs typeface="Arial" pitchFamily="0" charset="0"/>
              </a:rPr>
              <a:t>淘汰制度，</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具体目录由国务院安全生产监督管理部门会同国务院有关部门制定并公布。省、自治区、直辖市人民政府可以根据本地区实际情况制定并公布具体目录，对前款规定以外的危及生产安全的工艺、设备予以淘汰。</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与原安法相比，新安法增加了国务院安全生产监督管理及有关部门，省、自治区、直辖市人民政府分别确定淘汰目录的规定，增强了法律规定的可操作性，通过制定发布严重危及生产安全的工艺、目录的形式，及时对严重危及生产安全的工艺、设备</a:t>
            </a:r>
            <a:r>
              <a:rPr lang="zh-CN" altLang="en-US" sz="2000" b="0" i="0" u="none" strike="noStrike" kern="1200" cap="none" spc="0" baseline="0">
                <a:solidFill>
                  <a:schemeClr val="tx2"/>
                </a:solidFill>
                <a:latin typeface="微软雅黑" pitchFamily="0" charset="0"/>
                <a:ea typeface="微软雅黑" pitchFamily="0" charset="0"/>
                <a:cs typeface="Arial" pitchFamily="0" charset="0"/>
              </a:rPr>
              <a:t>实行动态管理，</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有利于提高工艺、设备的安全保障能力，促进生产经营单位安全生产。</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419" name="矩形"/>
          <p:cNvSpPr>
            <a:spLocks/>
          </p:cNvSpPr>
          <p:nvPr/>
        </p:nvSpPr>
        <p:spPr>
          <a:xfrm rot="0">
            <a:off x="885378" y="1167039"/>
            <a:ext cx="10450277" cy="46037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0" latinLnBrk="0" hangingPunct="0">
              <a:lnSpc>
                <a:spcPct val="100000"/>
              </a:lnSpc>
              <a:spcBef>
                <a:spcPct val="2000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7</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 </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完善了安全生产工艺设备淘汰目录</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951779584"/>
      </p:ext>
    </p:extLst>
  </p:cSld>
  <p:clrMapOvr>
    <a:masterClrMapping/>
  </p:clrMapOvr>
  <p:transition spd="med" advClick="0" advTm="0">
    <p:fade/>
  </p:transition>
</p:sld>
</file>

<file path=ppt/slides/slide4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20"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21" name="矩形"/>
          <p:cNvSpPr>
            <a:spLocks/>
          </p:cNvSpPr>
          <p:nvPr/>
        </p:nvSpPr>
        <p:spPr>
          <a:xfrm rot="0">
            <a:off x="1419447" y="1916791"/>
            <a:ext cx="9625922" cy="4164695"/>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新安法第六十五条明确了应急管理部门和其他负有安全生产监督管理职责的部门，依法开展行政执法工作、进行监督检查时可行使的职权，其中包括采取行政强制措施权</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即对有根据认为不符合保障安全生产的国家标准或者行业标准的设施、设备、器材以及违法生产、储存、使用、经营、运输的危险物品予以查封或者扣押，对违法生产、储存、使用、经营危险物品的作业场所予以查封，并依法作出处理决定的权力。</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此</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项规定进一步完善了原安法中有关行政强制措施的规定，避免因对违法生产、储存、使用、经营、运输的危险物品处置不当引发事故。</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422" name="矩形"/>
          <p:cNvSpPr>
            <a:spLocks/>
          </p:cNvSpPr>
          <p:nvPr/>
        </p:nvSpPr>
        <p:spPr>
          <a:xfrm rot="0">
            <a:off x="885378" y="1167039"/>
            <a:ext cx="10450277" cy="46037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8</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完善了对危险物品查封扣押的规定</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1800" b="0"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147644069"/>
      </p:ext>
    </p:extLst>
  </p:cSld>
  <p:clrMapOvr>
    <a:masterClrMapping/>
  </p:clrMapOvr>
  <p:transition spd="med" advClick="0" advTm="0">
    <p:fade/>
  </p:transition>
</p:sld>
</file>

<file path=ppt/slides/slide4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2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24" name="矩形"/>
          <p:cNvSpPr>
            <a:spLocks/>
          </p:cNvSpPr>
          <p:nvPr/>
        </p:nvSpPr>
        <p:spPr>
          <a:xfrm rot="0">
            <a:off x="1419448" y="1916791"/>
            <a:ext cx="6882724" cy="4164695"/>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深刻吸取2013年中石油大连石化分公司“6·2”火灾爆炸事故教训，加强危险作业管理。新安法第4</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3</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条规定：生产经营单位进行</a:t>
            </a:r>
            <a:r>
              <a:rPr lang="zh-CN" altLang="en-US" sz="2000" b="0" i="0" u="sng" strike="noStrike" kern="1200" cap="none" spc="0" baseline="0">
                <a:solidFill>
                  <a:srgbClr val="FF0000"/>
                </a:solidFill>
                <a:latin typeface="微软雅黑" pitchFamily="0" charset="0"/>
                <a:ea typeface="微软雅黑" pitchFamily="0" charset="0"/>
                <a:cs typeface="Arial" pitchFamily="0" charset="0"/>
              </a:rPr>
              <a:t>爆破、吊装、动火、临时用电</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以及国务院应急管理部门会同国务院有关部门规定的</a:t>
            </a:r>
            <a:r>
              <a:rPr lang="zh-CN" altLang="en-US" sz="2000" b="0" i="0" u="sng" strike="noStrike" kern="1200" cap="none" spc="0" baseline="0">
                <a:solidFill>
                  <a:schemeClr val="tx1"/>
                </a:solidFill>
                <a:latin typeface="微软雅黑" pitchFamily="0" charset="0"/>
                <a:ea typeface="微软雅黑" pitchFamily="0" charset="0"/>
                <a:cs typeface="Arial" pitchFamily="0" charset="0"/>
              </a:rPr>
              <a:t>其他危险作业，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应当安排专门人员进行</a:t>
            </a:r>
            <a:r>
              <a:rPr lang="zh-CN" altLang="en-US" sz="2000" b="0" i="0" u="sng" strike="noStrike" kern="1200" cap="none" spc="0" baseline="0">
                <a:solidFill>
                  <a:schemeClr val="tx1"/>
                </a:solidFill>
                <a:latin typeface="微软雅黑" pitchFamily="0" charset="0"/>
                <a:ea typeface="微软雅黑" pitchFamily="0" charset="0"/>
                <a:cs typeface="Arial" pitchFamily="0" charset="0"/>
              </a:rPr>
              <a:t>现场安全管理，</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确保操作规程的遵守和安全措施的落实。</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   这一规定，授权国务院有关部门可以根据新情况、新问题确定危险作业的新类型，强化现场管理，落实防范措施。</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425" name="矩形"/>
          <p:cNvSpPr>
            <a:spLocks/>
          </p:cNvSpPr>
          <p:nvPr/>
        </p:nvSpPr>
        <p:spPr>
          <a:xfrm rot="0">
            <a:off x="885378" y="1167039"/>
            <a:ext cx="10450277" cy="42354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0" latinLnBrk="0" hangingPunct="0">
              <a:lnSpc>
                <a:spcPct val="90000"/>
              </a:lnSpc>
              <a:spcBef>
                <a:spcPct val="2000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9</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完善了危险作业的安全管理规定</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grpSp>
        <p:nvGrpSpPr>
          <p:cNvPr id="436" name="组合"/>
          <p:cNvGrpSpPr>
            <a:grpSpLocks/>
          </p:cNvGrpSpPr>
          <p:nvPr/>
        </p:nvGrpSpPr>
        <p:grpSpPr>
          <a:xfrm>
            <a:off x="8012518" y="1275555"/>
            <a:ext cx="3337971" cy="4926125"/>
            <a:chOff x="8012518" y="1275555"/>
            <a:chExt cx="3337971" cy="4926125"/>
          </a:xfrm>
        </p:grpSpPr>
        <p:grpSp>
          <p:nvGrpSpPr>
            <p:cNvPr id="432" name="组合"/>
            <p:cNvGrpSpPr>
              <a:grpSpLocks/>
            </p:cNvGrpSpPr>
            <p:nvPr/>
          </p:nvGrpSpPr>
          <p:grpSpPr>
            <a:xfrm>
              <a:off x="8012518" y="1275555"/>
              <a:ext cx="3337971" cy="4523213"/>
              <a:chOff x="8012518" y="1275555"/>
              <a:chExt cx="3337971" cy="4523213"/>
            </a:xfrm>
          </p:grpSpPr>
          <p:sp>
            <p:nvSpPr>
              <p:cNvPr id="426" name="直线"/>
              <p:cNvSpPr>
                <a:spLocks/>
              </p:cNvSpPr>
              <p:nvPr/>
            </p:nvSpPr>
            <p:spPr>
              <a:xfrm flipH="1" rot="0">
                <a:off x="9807440" y="2759540"/>
                <a:ext cx="0" cy="2861079"/>
              </a:xfrm>
              <a:prstGeom prst="line"/>
              <a:noFill/>
              <a:ln w="38100" cmpd="sng" cap="flat">
                <a:solidFill>
                  <a:srgbClr val="000000"/>
                </a:solidFill>
                <a:prstDash val="solid"/>
                <a:round/>
              </a:ln>
            </p:spPr>
            <p:txBody>
              <a:bodyPr rtlCol="0" anchor="ctr"/>
              <a:lstStyle/>
              <a:p>
                <a:pPr algn="ctr"/>
              </a:p>
            </p:txBody>
          </p:sp>
          <p:sp>
            <p:nvSpPr>
              <p:cNvPr id="427" name="椭圆形标注"/>
              <p:cNvSpPr>
                <a:spLocks/>
              </p:cNvSpPr>
              <p:nvPr/>
            </p:nvSpPr>
            <p:spPr>
              <a:xfrm rot="0">
                <a:off x="10158736" y="1275555"/>
                <a:ext cx="1191753" cy="947754"/>
              </a:xfrm>
              <a:prstGeom prst="wedgeEllipseCallout">
                <a:avLst>
                  <a:gd name="adj1" fmla="val -84092"/>
                  <a:gd name="adj2" fmla="val 109092"/>
                </a:avLst>
              </a:prstGeom>
              <a:solidFill>
                <a:srgbClr val="C10109"/>
              </a:solidFill>
              <a:ln w="9525" cmpd="sng" cap="flat">
                <a:noFill/>
                <a:prstDash val="solid"/>
                <a:miter/>
              </a:ln>
            </p:spPr>
            <p:txBody>
              <a:bodyPr vert="horz" wrap="square" lIns="98746" tIns="49373" rIns="98746" bIns="49373" anchor="t" anchorCtr="0">
                <a:prstTxWarp prst="textNoShape"/>
              </a:bodyPr>
              <a:lstStyle/>
              <a:p>
                <a:pPr marL="0" indent="0" algn="ctr" defTabSz="987425" eaLnBrk="1" latinLnBrk="0" hangingPunct="1">
                  <a:lnSpc>
                    <a:spcPct val="150000"/>
                  </a:lnSpc>
                  <a:spcBef>
                    <a:spcPts val="0"/>
                  </a:spcBef>
                  <a:spcAft>
                    <a:spcPts val="0"/>
                  </a:spcAft>
                  <a:buNone/>
                </a:pPr>
                <a:r>
                  <a:rPr lang="zh-CN" altLang="en-US" sz="1500" b="1" i="0" u="none" strike="noStrike" kern="1200" cap="none" spc="0" baseline="0">
                    <a:solidFill>
                      <a:schemeClr val="bg1"/>
                    </a:solidFill>
                    <a:latin typeface="微软雅黑" pitchFamily="0" charset="0"/>
                    <a:ea typeface="微软雅黑" pitchFamily="0" charset="0"/>
                    <a:cs typeface="Arial" pitchFamily="0" charset="0"/>
                  </a:rPr>
                  <a:t>作业</a:t>
                </a:r>
                <a:endParaRPr lang="en-US" altLang="zh-CN" sz="1500" b="1" i="0" u="none" strike="noStrike" kern="1200" cap="none" spc="0" baseline="0">
                  <a:solidFill>
                    <a:schemeClr val="bg1"/>
                  </a:solidFill>
                  <a:latin typeface="微软雅黑" pitchFamily="0" charset="0"/>
                  <a:ea typeface="微软雅黑" pitchFamily="0" charset="0"/>
                  <a:cs typeface="Arial" pitchFamily="0" charset="0"/>
                </a:endParaRPr>
              </a:p>
              <a:p>
                <a:pPr marL="0" indent="0" algn="ctr" defTabSz="987425" eaLnBrk="1" latinLnBrk="0" hangingPunct="1">
                  <a:lnSpc>
                    <a:spcPct val="150000"/>
                  </a:lnSpc>
                  <a:spcBef>
                    <a:spcPts val="0"/>
                  </a:spcBef>
                  <a:spcAft>
                    <a:spcPts val="0"/>
                  </a:spcAft>
                  <a:buNone/>
                </a:pPr>
                <a:r>
                  <a:rPr lang="zh-CN" altLang="en-US" sz="1500" b="1" i="0" u="none" strike="noStrike" kern="1200" cap="none" spc="0" baseline="0">
                    <a:solidFill>
                      <a:schemeClr val="bg1"/>
                    </a:solidFill>
                    <a:latin typeface="微软雅黑" pitchFamily="0" charset="0"/>
                    <a:ea typeface="微软雅黑" pitchFamily="0" charset="0"/>
                    <a:cs typeface="Arial" pitchFamily="0" charset="0"/>
                  </a:rPr>
                  <a:t>高度面</a:t>
                </a:r>
                <a:endParaRPr lang="zh-CN" altLang="en-US" sz="1500" b="1"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428" name="矩形"/>
              <p:cNvSpPr>
                <a:spLocks/>
              </p:cNvSpPr>
              <p:nvPr/>
            </p:nvSpPr>
            <p:spPr>
              <a:xfrm rot="0">
                <a:off x="9619198" y="2540416"/>
                <a:ext cx="843109" cy="375895"/>
              </a:xfrm>
              <a:prstGeom prst="rect"/>
              <a:noFill/>
              <a:ln w="9525" cmpd="sng" cap="flat">
                <a:noFill/>
                <a:prstDash val="solid"/>
                <a:round/>
              </a:ln>
            </p:spPr>
            <p:txBody>
              <a:bodyPr vert="horz" wrap="square" lIns="98746" tIns="49373" rIns="98746" bIns="49373" anchor="t" anchorCtr="0">
                <a:prstTxWarp prst="textNoShape"/>
                <a:spAutoFit/>
              </a:bodyPr>
              <a:lstStyle/>
              <a:p>
                <a:pPr marL="0" indent="0" algn="l" defTabSz="987425" eaLnBrk="1" latinLnBrk="0" hangingPunct="1">
                  <a:lnSpc>
                    <a:spcPct val="100000"/>
                  </a:lnSpc>
                  <a:spcBef>
                    <a:spcPct val="50000"/>
                  </a:spcBef>
                  <a:spcAft>
                    <a:spcPts val="0"/>
                  </a:spcAft>
                  <a:buNone/>
                </a:pPr>
                <a:r>
                  <a:rPr lang="zh-CN" altLang="en-US" sz="1800" b="0" i="0" u="none" strike="noStrike" kern="1200" cap="none" spc="0" baseline="0">
                    <a:solidFill>
                      <a:srgbClr val="000000"/>
                    </a:solidFill>
                    <a:latin typeface="微软雅黑" pitchFamily="0" charset="0"/>
                    <a:ea typeface="微软雅黑" pitchFamily="0" charset="0"/>
                    <a:cs typeface="Arial" pitchFamily="0" charset="0"/>
                  </a:rPr>
                  <a:t>●</a:t>
                </a:r>
                <a:endParaRPr lang="zh-CN" altLang="en-US" sz="18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429" name="矩形"/>
              <p:cNvSpPr>
                <a:spLocks/>
              </p:cNvSpPr>
              <p:nvPr/>
            </p:nvSpPr>
            <p:spPr>
              <a:xfrm rot="0">
                <a:off x="9651014" y="5422874"/>
                <a:ext cx="722475" cy="375895"/>
              </a:xfrm>
              <a:prstGeom prst="rect"/>
              <a:noFill/>
              <a:ln w="9525" cmpd="sng" cap="flat">
                <a:noFill/>
                <a:prstDash val="solid"/>
                <a:round/>
              </a:ln>
            </p:spPr>
            <p:txBody>
              <a:bodyPr vert="horz" wrap="square" lIns="98746" tIns="49373" rIns="98746" bIns="49373" anchor="t" anchorCtr="0">
                <a:prstTxWarp prst="textNoShape"/>
                <a:spAutoFit/>
              </a:bodyPr>
              <a:lstStyle/>
              <a:p>
                <a:pPr marL="0" indent="0" algn="l" defTabSz="987425" eaLnBrk="1" latinLnBrk="0" hangingPunct="1">
                  <a:lnSpc>
                    <a:spcPct val="100000"/>
                  </a:lnSpc>
                  <a:spcBef>
                    <a:spcPct val="50000"/>
                  </a:spcBef>
                  <a:spcAft>
                    <a:spcPts val="0"/>
                  </a:spcAft>
                  <a:buNone/>
                </a:pPr>
                <a:r>
                  <a:rPr lang="zh-CN" altLang="en-US" sz="1800" b="0" i="0" u="none" strike="noStrike" kern="1200" cap="none" spc="0" baseline="0">
                    <a:solidFill>
                      <a:srgbClr val="000000"/>
                    </a:solidFill>
                    <a:latin typeface="微软雅黑" pitchFamily="0" charset="0"/>
                    <a:ea typeface="微软雅黑" pitchFamily="0" charset="0"/>
                    <a:cs typeface="Arial" pitchFamily="0" charset="0"/>
                  </a:rPr>
                  <a:t>●</a:t>
                </a:r>
                <a:endParaRPr lang="zh-CN" altLang="en-US" sz="18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430" name="矩形"/>
              <p:cNvSpPr>
                <a:spLocks/>
              </p:cNvSpPr>
              <p:nvPr/>
            </p:nvSpPr>
            <p:spPr>
              <a:xfrm rot="0">
                <a:off x="8012518" y="3938889"/>
                <a:ext cx="1562934" cy="438247"/>
              </a:xfrm>
              <a:prstGeom prst="rect"/>
              <a:noFill/>
              <a:ln w="9525" cmpd="sng" cap="flat">
                <a:noFill/>
                <a:prstDash val="solid"/>
                <a:round/>
              </a:ln>
            </p:spPr>
            <p:txBody>
              <a:bodyPr vert="horz" wrap="square" lIns="98746" tIns="49373" rIns="98746" bIns="49373" anchor="t" anchorCtr="0">
                <a:prstTxWarp prst="textNoShape"/>
                <a:spAutoFit/>
              </a:bodyPr>
              <a:lstStyle/>
              <a:p>
                <a:pPr marL="0" indent="0" algn="l" defTabSz="987425" eaLnBrk="1" latinLnBrk="0" hangingPunct="1">
                  <a:lnSpc>
                    <a:spcPct val="100000"/>
                  </a:lnSpc>
                  <a:spcBef>
                    <a:spcPct val="50000"/>
                  </a:spcBef>
                  <a:spcAft>
                    <a:spcPts val="0"/>
                  </a:spcAft>
                  <a:buNone/>
                </a:pPr>
                <a:r>
                  <a:rPr lang="zh-CN" altLang="en-US" sz="2200" b="1" i="0" u="none" strike="noStrike" kern="1200" cap="none" spc="0" baseline="0">
                    <a:solidFill>
                      <a:schemeClr val="tx2"/>
                    </a:solidFill>
                    <a:latin typeface="微软雅黑" pitchFamily="0" charset="0"/>
                    <a:ea typeface="微软雅黑" pitchFamily="0" charset="0"/>
                    <a:cs typeface="Arial" pitchFamily="0" charset="0"/>
                  </a:rPr>
                  <a:t>      ≥ </a:t>
                </a:r>
                <a:r>
                  <a:rPr lang="en-US" altLang="zh-CN" sz="2200" b="1" i="0" u="none" strike="noStrike" kern="1200" cap="none" spc="0" baseline="0">
                    <a:solidFill>
                      <a:schemeClr val="tx2"/>
                    </a:solidFill>
                    <a:latin typeface="微软雅黑" pitchFamily="0" charset="0"/>
                    <a:ea typeface="微软雅黑" pitchFamily="0" charset="0"/>
                    <a:cs typeface="Arial" pitchFamily="0" charset="0"/>
                  </a:rPr>
                  <a:t>2m</a:t>
                </a:r>
                <a:endParaRPr lang="zh-CN" altLang="en-US" sz="2200" b="1"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31" name="左大括号"/>
              <p:cNvSpPr>
                <a:spLocks/>
              </p:cNvSpPr>
              <p:nvPr/>
            </p:nvSpPr>
            <p:spPr>
              <a:xfrm rot="0">
                <a:off x="9494588" y="2759540"/>
                <a:ext cx="253197" cy="2861079"/>
              </a:xfrm>
              <a:prstGeom prst="leftBrace">
                <a:avLst>
                  <a:gd name="adj1" fmla="val 93955"/>
                  <a:gd name="adj2" fmla="val 50000"/>
                </a:avLst>
              </a:prstGeom>
              <a:noFill/>
              <a:ln w="9525" cmpd="sng" cap="flat">
                <a:solidFill>
                  <a:srgbClr val="000000"/>
                </a:solidFill>
                <a:prstDash val="solid"/>
                <a:round/>
              </a:ln>
            </p:spPr>
            <p:txBody>
              <a:bodyPr rtlCol="0" anchor="ctr"/>
              <a:lstStyle/>
              <a:p>
                <a:pPr algn="ctr"/>
              </a:p>
            </p:txBody>
          </p:sp>
        </p:grpSp>
        <p:pic>
          <p:nvPicPr>
            <p:cNvPr id="433" name="图片" descr="W@h.jpg"/>
            <p:cNvPicPr>
              <a:picLocks noChangeAspect="1"/>
            </p:cNvPicPr>
            <p:nvPr/>
          </p:nvPicPr>
          <p:blipFill>
            <a:blip r:embed="rId1" cstate="print"/>
            <a:stretch>
              <a:fillRect/>
            </a:stretch>
          </p:blipFill>
          <p:spPr>
            <a:xfrm rot="0">
              <a:off x="8735067" y="1492027"/>
              <a:ext cx="898525" cy="1057275"/>
            </a:xfrm>
            <a:prstGeom prst="rect"/>
            <a:noFill/>
            <a:ln w="9525" cmpd="sng" cap="flat">
              <a:noFill/>
              <a:prstDash val="solid"/>
              <a:round/>
            </a:ln>
          </p:spPr>
        </p:pic>
        <p:sp>
          <p:nvSpPr>
            <p:cNvPr id="434" name="矩形"/>
            <p:cNvSpPr>
              <a:spLocks/>
            </p:cNvSpPr>
            <p:nvPr/>
          </p:nvSpPr>
          <p:spPr>
            <a:xfrm rot="0">
              <a:off x="8589927" y="5809583"/>
              <a:ext cx="2619375" cy="392098"/>
            </a:xfrm>
            <a:prstGeom prst="rect"/>
            <a:noFill/>
            <a:ln w="9525" cmpd="sng" cap="flat">
              <a:noFill/>
              <a:prstDash val="solid"/>
              <a:round/>
            </a:ln>
          </p:spPr>
          <p:txBody>
            <a:bodyPr vert="horz" wrap="square" lIns="98746" tIns="49373" rIns="98746" bIns="49373" anchor="t" anchorCtr="0">
              <a:prstTxWarp prst="textNoShape"/>
              <a:spAutoFit/>
            </a:bodyPr>
            <a:lstStyle/>
            <a:p>
              <a:pPr marL="0" indent="0" algn="ctr" defTabSz="987425" eaLnBrk="0" latinLnBrk="0" hangingPunct="0">
                <a:lnSpc>
                  <a:spcPct val="100000"/>
                </a:lnSpc>
                <a:spcBef>
                  <a:spcPct val="50000"/>
                </a:spcBef>
                <a:spcAft>
                  <a:spcPts val="0"/>
                </a:spcAft>
                <a:buNone/>
              </a:pPr>
              <a:r>
                <a:rPr lang="zh-CN" altLang="en-US" sz="1900" b="0" i="0" u="sng" strike="noStrike" kern="1200" cap="none" spc="0" baseline="0">
                  <a:solidFill>
                    <a:schemeClr val="tx2"/>
                  </a:solidFill>
                  <a:latin typeface="百度综艺简体" pitchFamily="2" charset="-122"/>
                  <a:ea typeface="百度综艺简体" pitchFamily="2" charset="-122"/>
                  <a:cs typeface="Arial" pitchFamily="0" charset="0"/>
                </a:rPr>
                <a:t>预防硫化氢中毒</a:t>
              </a:r>
              <a:endParaRPr lang="zh-CN" altLang="en-US" sz="1900" b="0" i="0" u="sng" strike="noStrike" kern="1200" cap="none" spc="0" baseline="0">
                <a:solidFill>
                  <a:schemeClr val="tx2"/>
                </a:solidFill>
                <a:latin typeface="百度综艺简体" pitchFamily="2" charset="-122"/>
                <a:ea typeface="百度综艺简体" pitchFamily="2" charset="-122"/>
                <a:cs typeface="Arial" pitchFamily="0" charset="0"/>
              </a:endParaRPr>
            </a:p>
          </p:txBody>
        </p:sp>
        <p:sp>
          <p:nvSpPr>
            <p:cNvPr id="435" name="椭圆形标注"/>
            <p:cNvSpPr>
              <a:spLocks/>
            </p:cNvSpPr>
            <p:nvPr/>
          </p:nvSpPr>
          <p:spPr>
            <a:xfrm rot="0">
              <a:off x="10216995" y="4202550"/>
              <a:ext cx="1133492" cy="902033"/>
            </a:xfrm>
            <a:prstGeom prst="wedgeEllipseCallout">
              <a:avLst>
                <a:gd name="adj1" fmla="val -84092"/>
                <a:gd name="adj2" fmla="val 109092"/>
              </a:avLst>
            </a:prstGeom>
            <a:solidFill>
              <a:srgbClr val="C10109"/>
            </a:solidFill>
            <a:ln w="9525" cmpd="sng" cap="flat">
              <a:noFill/>
              <a:prstDash val="solid"/>
              <a:miter/>
            </a:ln>
          </p:spPr>
          <p:txBody>
            <a:bodyPr vert="horz" wrap="square" lIns="98746" tIns="49373" rIns="98746" bIns="49373" anchor="t" anchorCtr="0">
              <a:prstTxWarp prst="textNoShape"/>
            </a:bodyPr>
            <a:lstStyle/>
            <a:p>
              <a:pPr marL="0" indent="0" algn="ctr" defTabSz="987425" eaLnBrk="1" latinLnBrk="0" hangingPunct="1">
                <a:lnSpc>
                  <a:spcPct val="150000"/>
                </a:lnSpc>
                <a:spcBef>
                  <a:spcPts val="0"/>
                </a:spcBef>
                <a:spcAft>
                  <a:spcPts val="0"/>
                </a:spcAft>
                <a:buNone/>
              </a:pPr>
              <a:r>
                <a:rPr lang="zh-CN" altLang="en-US" sz="1500" b="1" i="0" u="none" strike="noStrike" kern="1200" cap="none" spc="0" baseline="0">
                  <a:solidFill>
                    <a:schemeClr val="bg1"/>
                  </a:solidFill>
                  <a:latin typeface="微软雅黑" pitchFamily="0" charset="0"/>
                  <a:ea typeface="微软雅黑" pitchFamily="0" charset="0"/>
                  <a:cs typeface="Arial" pitchFamily="0" charset="0"/>
                </a:rPr>
                <a:t>坠落</a:t>
              </a:r>
              <a:endParaRPr lang="en-US" altLang="zh-CN" sz="1500" b="1" i="0" u="none" strike="noStrike" kern="1200" cap="none" spc="0" baseline="0">
                <a:solidFill>
                  <a:schemeClr val="bg1"/>
                </a:solidFill>
                <a:latin typeface="微软雅黑" pitchFamily="0" charset="0"/>
                <a:ea typeface="微软雅黑" pitchFamily="0" charset="0"/>
                <a:cs typeface="Arial" pitchFamily="0" charset="0"/>
              </a:endParaRPr>
            </a:p>
            <a:p>
              <a:pPr marL="0" indent="0" algn="ctr" defTabSz="987425" eaLnBrk="1" latinLnBrk="0" hangingPunct="1">
                <a:lnSpc>
                  <a:spcPct val="150000"/>
                </a:lnSpc>
                <a:spcBef>
                  <a:spcPts val="0"/>
                </a:spcBef>
                <a:spcAft>
                  <a:spcPts val="0"/>
                </a:spcAft>
                <a:buNone/>
              </a:pPr>
              <a:r>
                <a:rPr lang="zh-CN" altLang="en-US" sz="1500" b="1" i="0" u="none" strike="noStrike" kern="1200" cap="none" spc="0" baseline="0">
                  <a:solidFill>
                    <a:schemeClr val="bg1"/>
                  </a:solidFill>
                  <a:latin typeface="微软雅黑" pitchFamily="0" charset="0"/>
                  <a:ea typeface="微软雅黑" pitchFamily="0" charset="0"/>
                  <a:cs typeface="Arial" pitchFamily="0" charset="0"/>
                </a:rPr>
                <a:t>基准</a:t>
              </a:r>
              <a:r>
                <a:rPr lang="zh-CN" altLang="en-US" sz="1500" b="1" i="0" u="none" strike="noStrike" kern="1200" cap="none" spc="0" baseline="0">
                  <a:solidFill>
                    <a:schemeClr val="bg1"/>
                  </a:solidFill>
                  <a:latin typeface="微软雅黑" pitchFamily="0" charset="0"/>
                  <a:ea typeface="微软雅黑" pitchFamily="0" charset="0"/>
                  <a:cs typeface="Arial" pitchFamily="0" charset="0"/>
                </a:rPr>
                <a:t>面</a:t>
              </a:r>
              <a:endParaRPr lang="zh-CN" altLang="en-US" sz="1500" b="1" i="0" u="none" strike="noStrike" kern="1200" cap="none" spc="0" baseline="0">
                <a:solidFill>
                  <a:schemeClr val="bg1"/>
                </a:solidFill>
                <a:latin typeface="微软雅黑" pitchFamily="0" charset="0"/>
                <a:ea typeface="微软雅黑" pitchFamily="0" charset="0"/>
                <a:cs typeface="Arial" pitchFamily="0" charset="0"/>
              </a:endParaRPr>
            </a:p>
          </p:txBody>
        </p:sp>
      </p:grpSp>
    </p:spTree>
    <p:extLst>
      <p:ext uri="{BB962C8B-B14F-4D97-AF65-F5344CB8AC3E}">
        <p14:creationId xmlns:p14="http://schemas.microsoft.com/office/powerpoint/2010/main" val="205950772"/>
      </p:ext>
    </p:extLst>
  </p:cSld>
  <p:clrMapOvr>
    <a:masterClrMapping/>
  </p:clrMapOvr>
  <p:transition spd="med" advClick="0" advTm="0">
    <p:fade/>
  </p:transition>
</p:sld>
</file>

<file path=ppt/slides/slide4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37"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38" name="矩形"/>
          <p:cNvSpPr>
            <a:spLocks/>
          </p:cNvSpPr>
          <p:nvPr/>
        </p:nvSpPr>
        <p:spPr>
          <a:xfrm rot="0">
            <a:off x="1419447" y="1916791"/>
            <a:ext cx="9611410" cy="4164695"/>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由于有些生产经营单位以包代管，以租代管，对承包单位、承租单位的安全生产问题不负责任，导致事故隐患大量存在，甚至发生安全事故。新安法第4</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9</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条规定：生产经营项目、场所发包或者出租给其他单位的，生产经营单位应当与承包单位、承租单位签订专门的安全生产管理协议，安全生产工作</a:t>
            </a:r>
            <a:r>
              <a:rPr lang="zh-CN" altLang="en-US" sz="2000" b="0" i="0" u="sng" strike="noStrike" kern="1200" cap="none" spc="0" baseline="0">
                <a:solidFill>
                  <a:schemeClr val="tx2"/>
                </a:solidFill>
                <a:latin typeface="微软雅黑" pitchFamily="0" charset="0"/>
                <a:ea typeface="微软雅黑" pitchFamily="0" charset="0"/>
                <a:cs typeface="Arial" pitchFamily="0" charset="0"/>
              </a:rPr>
              <a:t>统一协调、管理，</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定期进行安全检查，发现安全问题的，应当及时督促整改。</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依照</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这一规定，安全管理责任仍由发包、出租方承担，进一步强化了生产经营单位发包、租赁的责任，有利于生产经营单位对建设项目、场所的安全生产工作统一协调、管理，及时发现安全隐患和问题，及时督促整改落实。 </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439" name="矩形"/>
          <p:cNvSpPr>
            <a:spLocks/>
          </p:cNvSpPr>
          <p:nvPr/>
        </p:nvSpPr>
        <p:spPr>
          <a:xfrm rot="0">
            <a:off x="885378" y="1167039"/>
            <a:ext cx="10450277" cy="42354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0" latinLnBrk="0" hangingPunct="0">
              <a:lnSpc>
                <a:spcPct val="90000"/>
              </a:lnSpc>
              <a:spcBef>
                <a:spcPct val="2000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10</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完善了生产经营项目、场所发包租赁规定</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846236219"/>
      </p:ext>
    </p:extLst>
  </p:cSld>
  <p:clrMapOvr>
    <a:masterClrMapping/>
  </p:clrMapOvr>
  <p:transition spd="med" advClick="0" advTm="0">
    <p:fade/>
  </p:transition>
</p:sld>
</file>

<file path=ppt/slides/slide4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40"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41" name="矩形"/>
          <p:cNvSpPr>
            <a:spLocks/>
          </p:cNvSpPr>
          <p:nvPr/>
        </p:nvSpPr>
        <p:spPr>
          <a:xfrm rot="0">
            <a:off x="1419445" y="1916791"/>
            <a:ext cx="10061353" cy="2568123"/>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新安法第三十七条规定：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生产经营单位使用的危险物品的容器、运输工具，以及涉及人身安全、危险性较大的海洋石油开采特种设备和矿山井下特种设备，必须按照国家有关规定，由专业生产单位生产，并经具有专业资质的检测、检验机构检测、检验合格，取得安全使用证或者安全标志，方可投入使用。检测、检验机构对检测、检验结果负责</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442" name="矩形"/>
          <p:cNvSpPr>
            <a:spLocks/>
          </p:cNvSpPr>
          <p:nvPr/>
        </p:nvSpPr>
        <p:spPr>
          <a:xfrm rot="0">
            <a:off x="885378" y="1167039"/>
            <a:ext cx="10450277" cy="42354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0" latinLnBrk="0" hangingPunct="0">
              <a:lnSpc>
                <a:spcPct val="90000"/>
              </a:lnSpc>
              <a:spcBef>
                <a:spcPct val="2000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11</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完善了矿山井下、海上石油开采设备安全管理规定</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pic>
        <p:nvPicPr>
          <p:cNvPr id="443" name="图片" descr="u=3223049322,557741897&amp;fm=21&amp;gp=0"/>
          <p:cNvPicPr>
            <a:picLocks noChangeAspect="1"/>
          </p:cNvPicPr>
          <p:nvPr/>
        </p:nvPicPr>
        <p:blipFill>
          <a:blip r:embed="rId1" cstate="print"/>
          <a:stretch>
            <a:fillRect/>
          </a:stretch>
        </p:blipFill>
        <p:spPr>
          <a:xfrm rot="0">
            <a:off x="9260113" y="4107543"/>
            <a:ext cx="2326386" cy="2282838"/>
          </a:xfrm>
          <a:prstGeom prst="rect"/>
          <a:noFill/>
          <a:ln w="9525" cmpd="sng" cap="flat">
            <a:noFill/>
            <a:prstDash val="solid"/>
            <a:round/>
          </a:ln>
        </p:spPr>
      </p:pic>
      <p:sp>
        <p:nvSpPr>
          <p:cNvPr id="444" name="矩形"/>
          <p:cNvSpPr>
            <a:spLocks/>
          </p:cNvSpPr>
          <p:nvPr/>
        </p:nvSpPr>
        <p:spPr>
          <a:xfrm rot="0">
            <a:off x="1419447" y="4484914"/>
            <a:ext cx="7303639" cy="1477327"/>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这一规定，把涉及安全生产的危险性较大的海洋石油开采特种设备和矿山井下特种设备在本法中予以明确，与《特种设备安全法》相衔接。</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1714656701"/>
      </p:ext>
    </p:extLst>
  </p:cSld>
  <p:clrMapOvr>
    <a:masterClrMapping/>
  </p:clrMapOvr>
  <p:transition spd="med" advClick="0" advTm="0">
    <p:fade/>
  </p:transition>
</p:sld>
</file>

<file path=ppt/slides/slide4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45"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46" name="矩形"/>
          <p:cNvSpPr>
            <a:spLocks/>
          </p:cNvSpPr>
          <p:nvPr/>
        </p:nvSpPr>
        <p:spPr>
          <a:xfrm rot="0">
            <a:off x="1317847" y="1916791"/>
            <a:ext cx="10061353" cy="1639209"/>
          </a:xfrm>
          <a:prstGeom prst="rect"/>
          <a:noFill/>
          <a:ln w="9525" cmpd="sng" cap="flat">
            <a:noFill/>
            <a:prstDash val="solid"/>
            <a:miter/>
          </a:ln>
        </p:spPr>
        <p:txBody>
          <a:bodyPr vert="horz" wrap="square" lIns="91440" tIns="45720" rIns="91440" bIns="45720" anchor="t" anchorCtr="0">
            <a:prstTxWarp prst="textNoShape"/>
          </a:bodyPr>
          <a:lstStyle/>
          <a:p>
            <a:pPr marL="0" indent="0" algn="l" eaLnBrk="1" latinLnBrk="0" hangingPunct="1">
              <a:lnSpc>
                <a:spcPct val="150000"/>
              </a:lnSpc>
              <a:spcBef>
                <a:spcPts val="1000"/>
              </a:spcBef>
              <a:spcAft>
                <a:spcPts val="1200"/>
              </a:spcAft>
              <a:buNone/>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应急救援是防范安全事故的最后一道防线，通过事故应急救援，最大限度地减少人员伤亡和财产损失。新安法第七十九条、第八十条将多年来生产安全事故应急救援工作的基本保障措施和实践中的有效做法上升为法律规定：</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447" name="矩形"/>
          <p:cNvSpPr>
            <a:spLocks/>
          </p:cNvSpPr>
          <p:nvPr/>
        </p:nvSpPr>
        <p:spPr>
          <a:xfrm rot="0">
            <a:off x="885378" y="1167039"/>
            <a:ext cx="10450277" cy="42354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0" latinLnBrk="0" hangingPunct="0">
              <a:lnSpc>
                <a:spcPct val="90000"/>
              </a:lnSpc>
              <a:spcBef>
                <a:spcPct val="2000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12</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完善了事故应急救援的规定</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48" name="矩形"/>
          <p:cNvSpPr>
            <a:spLocks/>
          </p:cNvSpPr>
          <p:nvPr/>
        </p:nvSpPr>
        <p:spPr>
          <a:xfrm rot="0">
            <a:off x="1346883" y="3497940"/>
            <a:ext cx="9872664" cy="2322830"/>
          </a:xfrm>
          <a:prstGeom prst="rect"/>
          <a:noFill/>
          <a:ln w="9525" cmpd="sng" cap="flat">
            <a:noFill/>
            <a:prstDash val="solid"/>
            <a:miter/>
          </a:ln>
        </p:spPr>
        <p:txBody>
          <a:bodyPr vert="horz" wrap="square" lIns="91440" tIns="45720" rIns="91440" bIns="45720" anchor="t" anchorCtr="0">
            <a:prstTxWarp prst="textNoShape"/>
            <a:spAutoFit/>
          </a:bodyPr>
          <a:lstStyle/>
          <a:p>
            <a:pPr marL="285750" indent="-285750" algn="l">
              <a:lnSpc>
                <a:spcPct val="150000"/>
              </a:lnSpc>
              <a:spcBef>
                <a:spcPts val="0"/>
              </a:spcBef>
              <a:spcAft>
                <a:spcPts val="1200"/>
              </a:spcAft>
              <a:buClrTx/>
              <a:buFont typeface="Wingdings" pitchFamily="2" charset="2"/>
              <a:buChar char="Ø"/>
            </a:pPr>
            <a:r>
              <a:rPr lang="zh-CN" altLang="en-US" sz="18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一是</a:t>
            </a: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明确国家加强生产安全事故应急能力建设，在重点行业、领域建立应急救援基地和应急救援队伍，并由国家安全生产应急救援机构统一协调指挥；鼓励生产经营单位和其他社会力量建立应急救援队伍。(新安法第</a:t>
            </a:r>
            <a:r>
              <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79</a:t>
            </a: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85750" indent="-285750" algn="l">
              <a:lnSpc>
                <a:spcPct val="150000"/>
              </a:lnSpc>
              <a:spcBef>
                <a:spcPts val="0"/>
              </a:spcBef>
              <a:spcAft>
                <a:spcPts val="1200"/>
              </a:spcAft>
              <a:buClrTx/>
              <a:buFont typeface="Wingdings" pitchFamily="2" charset="2"/>
              <a:buChar char="Ø"/>
            </a:pPr>
            <a:r>
              <a:rPr lang="zh-CN" altLang="en-US" sz="18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二是</a:t>
            </a: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国务院应急管理部门建立全国统一的生产安全事故应急救援信息系统，国务院有关部门建立健全相关行业、领域的生产安全事故应急救援信息系统。(新安法第</a:t>
            </a:r>
            <a:r>
              <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79</a:t>
            </a: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a:t>
            </a:r>
            <a:r>
              <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435261947"/>
      </p:ext>
    </p:extLst>
  </p:cSld>
  <p:clrMapOvr>
    <a:masterClrMapping/>
  </p:clrMapOvr>
  <p:transition spd="med" advClick="0" advTm="0">
    <p:fade/>
  </p:transition>
</p:sld>
</file>

<file path=ppt/slides/slide46.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49"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50" name="矩形"/>
          <p:cNvSpPr>
            <a:spLocks/>
          </p:cNvSpPr>
          <p:nvPr/>
        </p:nvSpPr>
        <p:spPr>
          <a:xfrm rot="0">
            <a:off x="885378" y="1167039"/>
            <a:ext cx="10450277" cy="424732"/>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0" latinLnBrk="0" hangingPunct="0">
              <a:lnSpc>
                <a:spcPct val="90000"/>
              </a:lnSpc>
              <a:spcBef>
                <a:spcPct val="2000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13</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完善了事故应急救援的规定</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51" name="矩形"/>
          <p:cNvSpPr>
            <a:spLocks/>
          </p:cNvSpPr>
          <p:nvPr/>
        </p:nvSpPr>
        <p:spPr>
          <a:xfrm rot="0">
            <a:off x="1346883" y="1959426"/>
            <a:ext cx="5561916" cy="3291840"/>
          </a:xfrm>
          <a:prstGeom prst="rect"/>
          <a:noFill/>
          <a:ln w="9525" cmpd="sng" cap="flat">
            <a:noFill/>
            <a:prstDash val="solid"/>
            <a:miter/>
          </a:ln>
        </p:spPr>
        <p:txBody>
          <a:bodyPr vert="horz" wrap="square" lIns="91440" tIns="45720" rIns="91440" bIns="45720" anchor="t" anchorCtr="0">
            <a:prstTxWarp prst="textNoShape"/>
            <a:spAutoFit/>
          </a:bodyPr>
          <a:lstStyle/>
          <a:p>
            <a:pPr marL="285750" indent="-285750" algn="l">
              <a:lnSpc>
                <a:spcPct val="150000"/>
              </a:lnSpc>
              <a:spcBef>
                <a:spcPts val="0"/>
              </a:spcBef>
              <a:spcAft>
                <a:spcPts val="1200"/>
              </a:spcAft>
              <a:buClrTx/>
              <a:buFont typeface="Wingdings" pitchFamily="2" charset="2"/>
              <a:buChar char="Ø"/>
            </a:pPr>
            <a:r>
              <a:rPr lang="zh-CN" altLang="en-US" sz="18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三</a:t>
            </a:r>
            <a:r>
              <a:rPr lang="zh-CN" altLang="en-US" sz="18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是</a:t>
            </a: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生产经营单位应当制定本单位生产安全事故应急救援预案，与所在地县以上地方人民政府组织制定的生产安全事故应急救援预案相衔接，并定期组织演练。(新安法第</a:t>
            </a:r>
            <a:r>
              <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81</a:t>
            </a: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0" indent="0" algn="l">
              <a:lnSpc>
                <a:spcPct val="150000"/>
              </a:lnSpc>
              <a:spcBef>
                <a:spcPts val="0"/>
              </a:spcBef>
              <a:spcAft>
                <a:spcPts val="1200"/>
              </a:spcAft>
              <a:buNone/>
            </a:pPr>
            <a:r>
              <a:rPr lang="zh-CN" altLang="en-US" sz="2000" b="1"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安全生产</a:t>
            </a:r>
            <a:r>
              <a:rPr lang="zh-CN" altLang="en-US" sz="2000" b="1"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的两大任务，一个是预防事故，一个是事故应急救援。通过应急救援，最大限度减少人员伤亡和财产损失</a:t>
            </a:r>
            <a:r>
              <a:rPr lang="zh-CN" altLang="en-US" sz="2000" b="1"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1" i="0" u="sng"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pic>
        <p:nvPicPr>
          <p:cNvPr id="452" name="图片" descr="20060407093149943[1]"/>
          <p:cNvPicPr>
            <a:picLocks noChangeAspect="1"/>
          </p:cNvPicPr>
          <p:nvPr/>
        </p:nvPicPr>
        <p:blipFill>
          <a:blip r:embed="rId1" cstate="print"/>
          <a:stretch>
            <a:fillRect/>
          </a:stretch>
        </p:blipFill>
        <p:spPr>
          <a:xfrm rot="0">
            <a:off x="7421740" y="2146575"/>
            <a:ext cx="3913009" cy="3106060"/>
          </a:xfrm>
          <a:prstGeom prst="rect"/>
          <a:noFill/>
          <a:ln w="9525" cmpd="sng" cap="flat">
            <a:noFill/>
            <a:prstDash val="solid"/>
            <a:round/>
          </a:ln>
        </p:spPr>
      </p:pic>
    </p:spTree>
    <p:extLst>
      <p:ext uri="{BB962C8B-B14F-4D97-AF65-F5344CB8AC3E}">
        <p14:creationId xmlns:p14="http://schemas.microsoft.com/office/powerpoint/2010/main" val="1408223223"/>
      </p:ext>
    </p:extLst>
  </p:cSld>
  <p:clrMapOvr>
    <a:masterClrMapping/>
  </p:clrMapOvr>
  <p:transition spd="med" advClick="0" advTm="0">
    <p:fade/>
  </p:transition>
</p:sld>
</file>

<file path=ppt/slides/slide47.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5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54"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14</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完善了事故调查处理和事故调查报告</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公开的</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规定</a:t>
            </a:r>
            <a:r>
              <a:rPr lang="en-US" altLang="zh-CN" sz="24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2400" b="0"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55" name="矩形"/>
          <p:cNvSpPr>
            <a:spLocks/>
          </p:cNvSpPr>
          <p:nvPr/>
        </p:nvSpPr>
        <p:spPr>
          <a:xfrm rot="0">
            <a:off x="1346883" y="1959426"/>
            <a:ext cx="9713002" cy="1938019"/>
          </a:xfrm>
          <a:prstGeom prst="rect"/>
          <a:noFill/>
          <a:ln w="9525" cmpd="sng" cap="flat">
            <a:noFill/>
            <a:prstDash val="solid"/>
            <a:miter/>
          </a:ln>
        </p:spPr>
        <p:txBody>
          <a:bodyPr vert="horz" wrap="square" lIns="91440" tIns="45720" rIns="91440" bIns="45720" anchor="t" anchorCtr="0">
            <a:prstTxWarp prst="textNoShape"/>
            <a:spAutoFit/>
          </a:bodyPr>
          <a:lstStyle/>
          <a:p>
            <a:pPr marL="285750" indent="-285750" algn="l">
              <a:lnSpc>
                <a:spcPct val="150000"/>
              </a:lnSpc>
              <a:spcBef>
                <a:spcPts val="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新安法第8</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6</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条规定：</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事故调查处理应当按照</a:t>
            </a:r>
            <a:r>
              <a:rPr lang="zh-CN" altLang="en-US" sz="2000" b="0" i="0" u="sng" strike="noStrike" kern="1200" cap="none" spc="0" baseline="0">
                <a:solidFill>
                  <a:srgbClr val="FF0000"/>
                </a:solidFill>
                <a:latin typeface="微软雅黑" pitchFamily="0" charset="0"/>
                <a:ea typeface="微软雅黑" pitchFamily="0" charset="0"/>
                <a:cs typeface="Arial" pitchFamily="0" charset="0"/>
                <a:sym typeface="Arial" pitchFamily="0" charset="0"/>
              </a:rPr>
              <a:t>科学严谨、依法依规、实事求是、注重实效的原则</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，及时、准确地查清事故原因，查明事故性质和责任，评估应急处置工作，总结事故教训，提出整改措施，并对事故责任单位和人员提出处理意见</a:t>
            </a:r>
            <a:r>
              <a:rPr lang="zh-CN" altLang="en-US" sz="2000" b="0" i="0" u="sng" strike="noStrike" kern="1200" cap="none" spc="0" baseline="0">
                <a:solidFill>
                  <a:srgbClr val="FF0000"/>
                </a:solidFill>
                <a:latin typeface="微软雅黑" pitchFamily="0" charset="0"/>
                <a:ea typeface="微软雅黑" pitchFamily="0" charset="0"/>
                <a:cs typeface="Arial" pitchFamily="0" charset="0"/>
                <a:sym typeface="Arial" pitchFamily="0" charset="0"/>
              </a:rPr>
              <a:t>。</a:t>
            </a:r>
            <a:r>
              <a:rPr lang="zh-CN" altLang="en-US" sz="2000" b="1" i="0" u="none" strike="noStrike" kern="1200" cap="none" spc="0" baseline="0">
                <a:solidFill>
                  <a:srgbClr val="FF0000"/>
                </a:solidFill>
                <a:latin typeface="微软雅黑" pitchFamily="0" charset="0"/>
                <a:ea typeface="微软雅黑" pitchFamily="0" charset="0"/>
                <a:cs typeface="Arial" pitchFamily="0" charset="0"/>
                <a:sym typeface="Arial" pitchFamily="0" charset="0"/>
              </a:rPr>
              <a:t>事故调查报告应当依法及时向社会公布</a:t>
            </a:r>
            <a:r>
              <a:rPr lang="zh-CN" altLang="en-US" sz="2000" b="1" i="0" u="none" strike="noStrike" kern="1200" cap="none" spc="0" baseline="0">
                <a:solidFill>
                  <a:srgbClr val="FF0000"/>
                </a:solidFill>
                <a:latin typeface="微软雅黑" pitchFamily="0" charset="0"/>
                <a:ea typeface="微软雅黑" pitchFamily="0" charset="0"/>
                <a:cs typeface="Arial" pitchFamily="0" charset="0"/>
                <a:sym typeface="Arial" pitchFamily="0" charset="0"/>
              </a:rPr>
              <a:t>。</a:t>
            </a:r>
            <a:endParaRPr lang="zh-CN" altLang="en-US" sz="2000" b="1" i="0" u="none" strike="noStrike" kern="1200" cap="none" spc="0" baseline="0">
              <a:solidFill>
                <a:srgbClr val="FF0000"/>
              </a:solidFill>
              <a:latin typeface="微软雅黑"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254539319"/>
      </p:ext>
    </p:extLst>
  </p:cSld>
  <p:clrMapOvr>
    <a:masterClrMapping/>
  </p:clrMapOvr>
  <p:transition spd="med" advClick="0" advTm="0">
    <p:fade/>
  </p:transition>
</p:sld>
</file>

<file path=ppt/slides/slide48.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5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57"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14</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完善了事故调查处理和事故调查报告</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公开的</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规定</a:t>
            </a:r>
            <a:r>
              <a:rPr lang="en-US" altLang="zh-CN" sz="24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2400" b="0"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58" name="矩形"/>
          <p:cNvSpPr>
            <a:spLocks/>
          </p:cNvSpPr>
          <p:nvPr/>
        </p:nvSpPr>
        <p:spPr>
          <a:xfrm rot="0">
            <a:off x="1346883" y="1959426"/>
            <a:ext cx="9713002" cy="3423501"/>
          </a:xfrm>
          <a:prstGeom prst="rect"/>
          <a:noFill/>
          <a:ln w="9525" cmpd="sng" cap="flat">
            <a:noFill/>
            <a:prstDash val="solid"/>
            <a:miter/>
          </a:ln>
        </p:spPr>
        <p:txBody>
          <a:bodyPr vert="horz" wrap="square" lIns="91440" tIns="45720" rIns="91440" bIns="45720" anchor="t" anchorCtr="0">
            <a:prstTxWarp prst="textNoShape"/>
            <a:spAutoFit/>
          </a:bodyPr>
          <a:lstStyle/>
          <a:p>
            <a:pPr marL="285750" indent="-285750" algn="l">
              <a:lnSpc>
                <a:spcPct val="150000"/>
              </a:lnSpc>
              <a:spcBef>
                <a:spcPts val="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本</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条规定从法律上肯定了近年来事故调查处理工作取得的经验：</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一是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进一步完善了事故调查应当遵循的原则，由原来的“实事求是、尊重科学”改为“科学严谨、依法依规、实事求是、注重实效”；</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二是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进一步完善了事故调查报告公开制度，只有及时向社会公布事故调查报告，才能回应遇难者家属及社会公众的关切，同时真正发挥事故的教育警示作用；</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三是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增加了事故发生单位落实整改措施的义务，强化了事故调查的后续处理工作。</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85750" indent="-285750" algn="l">
              <a:lnSpc>
                <a:spcPct val="150000"/>
              </a:lnSpc>
              <a:spcBef>
                <a:spcPts val="0"/>
              </a:spcBef>
              <a:spcAft>
                <a:spcPts val="1200"/>
              </a:spcAft>
              <a:buClrTx/>
              <a:buFont typeface="Wingdings" pitchFamily="2" charset="2"/>
              <a:buChar char="Ø"/>
            </a:pP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pic>
        <p:nvPicPr>
          <p:cNvPr id="459" name="图片" descr="光明"/>
          <p:cNvPicPr>
            <a:picLocks noChangeAspect="1"/>
          </p:cNvPicPr>
          <p:nvPr/>
        </p:nvPicPr>
        <p:blipFill>
          <a:blip r:embed="rId1" cstate="print"/>
          <a:stretch>
            <a:fillRect/>
          </a:stretch>
        </p:blipFill>
        <p:spPr>
          <a:xfrm flipH="1" rot="0">
            <a:off x="10535442" y="4746171"/>
            <a:ext cx="682513" cy="1733206"/>
          </a:xfrm>
          <a:prstGeom prst="rect"/>
          <a:noFill/>
          <a:ln w="9525" cmpd="sng" cap="flat">
            <a:noFill/>
            <a:prstDash val="solid"/>
            <a:round/>
          </a:ln>
        </p:spPr>
      </p:pic>
    </p:spTree>
    <p:extLst>
      <p:ext uri="{BB962C8B-B14F-4D97-AF65-F5344CB8AC3E}">
        <p14:creationId xmlns:p14="http://schemas.microsoft.com/office/powerpoint/2010/main" val="412626270"/>
      </p:ext>
    </p:extLst>
  </p:cSld>
  <p:clrMapOvr>
    <a:masterClrMapping/>
  </p:clrMapOvr>
  <p:transition spd="med" advClick="0" advTm="0">
    <p:fade/>
  </p:transition>
</p:sld>
</file>

<file path=ppt/slides/slide49.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60"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61"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15</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完善了生产经营单位安全生产教育和培训的规定</a:t>
            </a:r>
            <a:endParaRPr lang="zh-CN" altLang="en-US" sz="2400" b="0"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62" name="矩形"/>
          <p:cNvSpPr>
            <a:spLocks/>
          </p:cNvSpPr>
          <p:nvPr/>
        </p:nvSpPr>
        <p:spPr>
          <a:xfrm rot="0">
            <a:off x="1346883" y="1959426"/>
            <a:ext cx="9713002" cy="3885165"/>
          </a:xfrm>
          <a:prstGeom prst="rect"/>
          <a:noFill/>
          <a:ln w="9525" cmpd="sng" cap="flat">
            <a:noFill/>
            <a:prstDash val="solid"/>
            <a:miter/>
          </a:ln>
        </p:spPr>
        <p:txBody>
          <a:bodyPr vert="horz" wrap="square" lIns="91440" tIns="45720" rIns="91440" bIns="45720" anchor="t" anchorCtr="0">
            <a:prstTxWarp prst="textNoShape"/>
            <a:spAutoFit/>
          </a:bodyPr>
          <a:lstStyle/>
          <a:p>
            <a:pPr marL="285750" indent="-285750" algn="l">
              <a:lnSpc>
                <a:spcPct val="150000"/>
              </a:lnSpc>
              <a:spcBef>
                <a:spcPts val="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对从业人员进行安全生产教育和培训，是实现安全生产的一项重要基础性工作。为此，新安法对生产经营单位开展安全生产教育和培训工作作出了严格规定。</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一是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明确规定由生产经营单位的主要负责人组织制定并实施本单位安全生产教育和培训计划；</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二是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明确规定安全生产教育和培训的主要内容和目标；</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三是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明确规定了参加安全生产教育和培训的从业人员范围，既包括本单位招收的人员，也包括被派遣劳动者，中等职业学校、高等学校实习生等；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四是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明确规定应当建立健全教育和培训档案。</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85750" indent="-285750" algn="l">
              <a:lnSpc>
                <a:spcPct val="150000"/>
              </a:lnSpc>
              <a:spcBef>
                <a:spcPts val="0"/>
              </a:spcBef>
              <a:spcAft>
                <a:spcPts val="1200"/>
              </a:spcAft>
              <a:buClrTx/>
              <a:buFont typeface="Wingdings" pitchFamily="2" charset="2"/>
              <a:buChar char="Ø"/>
            </a:pP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2024533895"/>
      </p:ext>
    </p:extLst>
  </p:cSld>
  <p:clrMapOvr>
    <a:masterClrMapping/>
  </p:clrMapOvr>
  <p:transition spd="med" advClick="0" advTm="0">
    <p:fade/>
  </p:transition>
</p:sld>
</file>

<file path=ppt/slides/slide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101"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一、新安法修改的基本情况</a:t>
            </a:r>
            <a:endParaRPr lang="zh-CN" altLang="en-US"/>
          </a:p>
        </p:txBody>
      </p:sp>
      <p:sp>
        <p:nvSpPr>
          <p:cNvPr id="102" name="矩形"/>
          <p:cNvSpPr>
            <a:spLocks/>
          </p:cNvSpPr>
          <p:nvPr/>
        </p:nvSpPr>
        <p:spPr>
          <a:xfrm rot="0">
            <a:off x="1157967" y="1528758"/>
            <a:ext cx="9887404" cy="4349527"/>
          </a:xfrm>
          <a:prstGeom prst="rect"/>
          <a:noFill/>
          <a:ln w="9525" cmpd="sng" cap="flat">
            <a:noFill/>
            <a:prstDash val="solid"/>
            <a:miter/>
          </a:ln>
        </p:spPr>
        <p:txBody>
          <a:bodyPr vert="horz" wrap="square" lIns="98663" tIns="49331" rIns="98663" bIns="49331" anchor="t" anchorCtr="0">
            <a:prstTxWarp prst="textNoShape"/>
          </a:bodyPr>
          <a:lstStyle/>
          <a:p>
            <a:pPr marL="0" indent="0" algn="just" eaLnBrk="1" latinLnBrk="0" hangingPunct="1">
              <a:lnSpc>
                <a:spcPct val="160000"/>
              </a:lnSpc>
              <a:spcBef>
                <a:spcPts val="1000"/>
              </a:spcBef>
              <a:spcAft>
                <a:spcPts val="0"/>
              </a:spcAft>
              <a:buNone/>
            </a:pP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《中华人民共和国安全生产法》是我国安全生产的</a:t>
            </a:r>
            <a:r>
              <a:rPr lang="zh-CN" altLang="en-US" sz="25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基础法、综合法。</a:t>
            </a: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此法此次修正确立了党对安全生产工作的领导，从加强预防、强化安全生产主体责任、加强隐患排查、完善监管、加大违法惩处力度等方面做了修改，涉及</a:t>
            </a: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此次《安全生产法》修正内容一共42条，大约占原来条款的1/3</a:t>
            </a: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，旨在为我国经济社会健康发展、营造安全的生产环境提供有力的法制保障。修改后的安法，</a:t>
            </a:r>
            <a:r>
              <a:rPr lang="zh-CN" altLang="en-US" sz="25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民本性1</a:t>
            </a: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和</a:t>
            </a:r>
            <a:r>
              <a:rPr lang="zh-CN" altLang="en-US" sz="25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民生性2</a:t>
            </a: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更加明显，彰显了新法的</a:t>
            </a:r>
            <a:r>
              <a:rPr lang="zh-CN" altLang="en-US" sz="25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社会法属性3，</a:t>
            </a: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新法的第一任务、基本方针和主要法律制度都体现了这些特性。          </a:t>
            </a:r>
            <a:endPar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220362618"/>
      </p:ext>
    </p:extLst>
  </p:cSld>
  <p:clrMapOvr>
    <a:masterClrMapping/>
  </p:clrMapOvr>
  <p:transition spd="med" advClick="0" advTm="0">
    <p:fade/>
  </p:transition>
</p:sld>
</file>

<file path=ppt/slides/slide50.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6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64" name="圆角矩形"/>
          <p:cNvSpPr>
            <a:spLocks/>
          </p:cNvSpPr>
          <p:nvPr/>
        </p:nvSpPr>
        <p:spPr>
          <a:xfrm rot="0">
            <a:off x="1594735" y="1295239"/>
            <a:ext cx="5865608"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465" name="矩形"/>
          <p:cNvSpPr>
            <a:spLocks/>
          </p:cNvSpPr>
          <p:nvPr/>
        </p:nvSpPr>
        <p:spPr>
          <a:xfrm rot="0">
            <a:off x="2331320" y="1275282"/>
            <a:ext cx="5829661"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（四）</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创新</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建立了</a:t>
            </a:r>
            <a:r>
              <a:rPr lang="en-US" altLang="zh-CN"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10</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项法律</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制度</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endParaRPr>
          </a:p>
        </p:txBody>
      </p:sp>
      <p:sp>
        <p:nvSpPr>
          <p:cNvPr id="466" name="矩形"/>
          <p:cNvSpPr>
            <a:spLocks/>
          </p:cNvSpPr>
          <p:nvPr/>
        </p:nvSpPr>
        <p:spPr>
          <a:xfrm rot="0">
            <a:off x="1712009" y="2320925"/>
            <a:ext cx="8215766" cy="3562985"/>
          </a:xfrm>
          <a:prstGeom prst="rect"/>
          <a:noFill/>
          <a:ln w="9525" cmpd="sng" cap="flat">
            <a:noFill/>
            <a:prstDash val="solid"/>
            <a:miter/>
          </a:ln>
        </p:spPr>
        <p:txBody>
          <a:bodyPr vert="horz" wrap="square" lIns="98722" tIns="49361" rIns="98722" bIns="49361" anchor="t" anchorCtr="0">
            <a:prstTxWarp prst="textNoShape"/>
            <a:spAutoFit/>
          </a:bodyPr>
          <a:lstStyle/>
          <a:p>
            <a:pPr marL="0" indent="0" algn="l" eaLnBrk="1" latinLnBrk="0" hangingPunct="1">
              <a:lnSpc>
                <a:spcPct val="160000"/>
              </a:lnSpc>
              <a:spcBef>
                <a:spcPts val="1000"/>
              </a:spcBef>
              <a:spcAft>
                <a:spcPts val="0"/>
              </a:spcAft>
              <a:buNone/>
            </a:pPr>
            <a:r>
              <a:rPr lang="en-US" altLang="zh-CN" sz="2400" b="0" i="0" u="none" strike="noStrike" kern="1200" cap="none" spc="0" baseline="0">
                <a:solidFill>
                  <a:srgbClr val="66FF33"/>
                </a:solidFill>
                <a:latin typeface="微软雅黑" pitchFamily="0" charset="0"/>
                <a:ea typeface="微软雅黑" pitchFamily="0" charset="0"/>
                <a:cs typeface="Arial" pitchFamily="0" charset="0"/>
              </a:rPr>
              <a:t>  </a:t>
            </a:r>
            <a:r>
              <a:rPr lang="en-US" altLang="zh-CN" sz="2400" b="0" i="0" u="none" strike="noStrike" kern="1200" cap="none" spc="0" baseline="0">
                <a:solidFill>
                  <a:schemeClr val="tx1"/>
                </a:solidFill>
                <a:latin typeface="微软雅黑" pitchFamily="0" charset="0"/>
                <a:ea typeface="微软雅黑" pitchFamily="0" charset="0"/>
                <a:cs typeface="Arial" pitchFamily="0" charset="0"/>
              </a:rPr>
              <a:t>1、建立事故隐患排查治理制度。 </a:t>
            </a:r>
            <a:endParaRPr lang="en-US" altLang="zh-CN" sz="18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rgbClr val="66FF33"/>
                </a:solidFill>
                <a:latin typeface="微软雅黑" pitchFamily="0" charset="0"/>
                <a:ea typeface="微软雅黑" pitchFamily="0" charset="0"/>
                <a:cs typeface="Arial" pitchFamily="0" charset="0"/>
              </a:rPr>
              <a:t>  </a:t>
            </a: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2、</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建立隐患治理督办制度 。</a:t>
            </a:r>
            <a:endParaRPr lang="en-US" altLang="zh-CN" sz="24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3、</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建立重大事故隐患越级报告制度 。</a:t>
            </a:r>
            <a:endParaRPr lang="en-US" altLang="zh-CN" sz="24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rgbClr val="FF9900"/>
                </a:solidFill>
                <a:latin typeface="微软雅黑" pitchFamily="0" charset="0"/>
                <a:ea typeface="微软雅黑" pitchFamily="0" charset="0"/>
                <a:cs typeface="Arial" pitchFamily="0" charset="0"/>
              </a:rPr>
              <a:t>  </a:t>
            </a: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4</a:t>
            </a:r>
            <a:r>
              <a:rPr lang="zh-CN" altLang="en-US"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建立推进安全生产标准化建设制度 。</a:t>
            </a:r>
            <a:endParaRPr lang="en-US" altLang="zh-CN" sz="24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rgbClr val="FF9900"/>
                </a:solidFill>
                <a:latin typeface="微软雅黑" pitchFamily="0" charset="0"/>
                <a:ea typeface="微软雅黑" pitchFamily="0" charset="0"/>
                <a:cs typeface="Arial" pitchFamily="0" charset="0"/>
              </a:rPr>
              <a:t>  </a:t>
            </a: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5</a:t>
            </a:r>
            <a:r>
              <a:rPr lang="zh-CN" altLang="en-US"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建立推行注册安全工程师制度。 </a:t>
            </a:r>
            <a:endParaRPr lang="zh-CN" altLang="en-US" sz="1800" b="0"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465028145"/>
      </p:ext>
    </p:extLst>
  </p:cSld>
  <p:clrMapOvr>
    <a:masterClrMapping/>
  </p:clrMapOvr>
  <p:transition spd="med" advClick="0" advTm="0">
    <p:fade/>
  </p:transition>
</p:sld>
</file>

<file path=ppt/slides/slide5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67"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68" name="圆角矩形"/>
          <p:cNvSpPr>
            <a:spLocks/>
          </p:cNvSpPr>
          <p:nvPr/>
        </p:nvSpPr>
        <p:spPr>
          <a:xfrm rot="0">
            <a:off x="1594735" y="1295239"/>
            <a:ext cx="5865608"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469" name="矩形"/>
          <p:cNvSpPr>
            <a:spLocks/>
          </p:cNvSpPr>
          <p:nvPr/>
        </p:nvSpPr>
        <p:spPr>
          <a:xfrm rot="0">
            <a:off x="2331320" y="1275282"/>
            <a:ext cx="5829661"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（四）</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创新</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建立了</a:t>
            </a:r>
            <a:r>
              <a:rPr lang="en-US" altLang="zh-CN"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10</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项法律</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制度</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endParaRPr>
          </a:p>
        </p:txBody>
      </p:sp>
      <p:sp>
        <p:nvSpPr>
          <p:cNvPr id="470" name="矩形"/>
          <p:cNvSpPr>
            <a:spLocks/>
          </p:cNvSpPr>
          <p:nvPr/>
        </p:nvSpPr>
        <p:spPr>
          <a:xfrm rot="0">
            <a:off x="1784579" y="2320925"/>
            <a:ext cx="9217249" cy="3562985"/>
          </a:xfrm>
          <a:prstGeom prst="rect"/>
          <a:noFill/>
          <a:ln w="9525" cmpd="sng" cap="flat">
            <a:noFill/>
            <a:prstDash val="solid"/>
            <a:miter/>
          </a:ln>
        </p:spPr>
        <p:txBody>
          <a:bodyPr vert="horz" wrap="square" lIns="98722" tIns="49361" rIns="98722" bIns="49361" anchor="t" anchorCtr="0">
            <a:prstTxWarp prst="textNoShape"/>
            <a:spAutoFit/>
          </a:bodyPr>
          <a:lstStyle/>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rPr>
              <a:t>6</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建立推进安全生产责任保险制度 。 </a:t>
            </a:r>
            <a:endParaRPr lang="en-US" altLang="zh-CN" sz="18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7</a:t>
            </a:r>
            <a:r>
              <a:rPr lang="zh-CN" altLang="en-US"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建立</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依法实施停电停供民用爆炸物品强制</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措施制度 </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a:t>
            </a:r>
            <a:endParaRPr lang="en-US" altLang="zh-CN" sz="18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8</a:t>
            </a:r>
            <a:r>
              <a:rPr lang="zh-CN" altLang="en-US"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建立</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严重违法行为公告和通报制度 。</a:t>
            </a:r>
            <a:endParaRPr lang="en-US" altLang="zh-CN" sz="18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9</a:t>
            </a:r>
            <a:r>
              <a:rPr lang="zh-CN" altLang="en-US"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建立</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分级分类监管和执法计划制度 。</a:t>
            </a:r>
            <a:endParaRPr lang="en-US" altLang="zh-CN" sz="18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10</a:t>
            </a:r>
            <a:r>
              <a:rPr lang="zh-CN" altLang="en-US"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建立</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高危企业安全管理人员任免告知制度 </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1800" b="0"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639447809"/>
      </p:ext>
    </p:extLst>
  </p:cSld>
  <p:clrMapOvr>
    <a:masterClrMapping/>
  </p:clrMapOvr>
  <p:transition spd="med" advClick="0" advTm="0">
    <p:fade/>
  </p:transition>
</p:sld>
</file>

<file path=ppt/slides/slide5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71"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72"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建立事故隐患排查治理</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制度</a:t>
            </a:r>
            <a:endParaRPr lang="zh-CN" altLang="en-US" sz="2400" b="0"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73" name="矩形"/>
          <p:cNvSpPr>
            <a:spLocks/>
          </p:cNvSpPr>
          <p:nvPr/>
        </p:nvSpPr>
        <p:spPr>
          <a:xfrm rot="0">
            <a:off x="1346883" y="1959426"/>
            <a:ext cx="9713002" cy="3604894"/>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新安法把加强事前预防、强化隐患排查治理作为一项重要内容，纳入法律规范。这是贯彻落实党提出的</a:t>
            </a: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“建立隐患排查治理体系和安全预防控制体系，遏制重特大安全事故”</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要求的重要体现，把多年来坚持实行并不断完善的隐患排查治理制度上升为法律规定。</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41</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生产经营单位应当</a:t>
            </a:r>
            <a:r>
              <a:rPr lang="zh-CN" altLang="en-US" sz="2000" b="0" i="0" u="none" strike="noStrike" kern="1200" cap="none" spc="0" baseline="0">
                <a:solidFill>
                  <a:srgbClr val="FF0000"/>
                </a:solidFill>
                <a:latin typeface="微软雅黑" pitchFamily="0" charset="0"/>
                <a:ea typeface="微软雅黑" pitchFamily="0" charset="0"/>
                <a:cs typeface="Arial" pitchFamily="0" charset="0"/>
                <a:sym typeface="Arial" pitchFamily="0" charset="0"/>
              </a:rPr>
              <a:t>建立健全并落实</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生产安全事故隐患排查治理制度，采取技术、管理措施，及时发现并消除事故隐患。事故隐患排查治理情况应当如实记录，并向从业人员通报。 </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pic>
        <p:nvPicPr>
          <p:cNvPr id="474" name="图片" descr="D:\下载素材\觅元素\安全人物\0d91288249d6b3d96381c84c6bb9f9bb.png"/>
          <p:cNvPicPr>
            <a:picLocks noChangeAspect="1"/>
          </p:cNvPicPr>
          <p:nvPr/>
        </p:nvPicPr>
        <p:blipFill>
          <a:blip r:embed="rId1" cstate="print"/>
          <a:stretch>
            <a:fillRect/>
          </a:stretch>
        </p:blipFill>
        <p:spPr>
          <a:xfrm rot="0">
            <a:off x="9919596" y="5268686"/>
            <a:ext cx="1416060" cy="1381417"/>
          </a:xfrm>
          <a:prstGeom prst="rect"/>
          <a:noFill/>
          <a:ln w="9525" cmpd="sng" cap="flat">
            <a:noFill/>
            <a:prstDash val="solid"/>
            <a:miter/>
          </a:ln>
        </p:spPr>
      </p:pic>
    </p:spTree>
    <p:extLst>
      <p:ext uri="{BB962C8B-B14F-4D97-AF65-F5344CB8AC3E}">
        <p14:creationId xmlns:p14="http://schemas.microsoft.com/office/powerpoint/2010/main" val="1853063971"/>
      </p:ext>
    </p:extLst>
  </p:cSld>
  <p:clrMapOvr>
    <a:masterClrMapping/>
  </p:clrMapOvr>
  <p:transition spd="med" advClick="0" advTm="0">
    <p:fade/>
  </p:transition>
</p:sld>
</file>

<file path=ppt/slides/slide5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75"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76"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2</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建立隐患治理</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督办</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制度</a:t>
            </a:r>
            <a:endParaRPr lang="zh-CN" altLang="en-US" sz="2400" b="0"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77" name="矩形"/>
          <p:cNvSpPr>
            <a:spLocks/>
          </p:cNvSpPr>
          <p:nvPr/>
        </p:nvSpPr>
        <p:spPr>
          <a:xfrm rot="0">
            <a:off x="1346883" y="1959426"/>
            <a:ext cx="9713002" cy="3143249"/>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重大事故隐患危害较大，整改难度也较大。为此，新安法</a:t>
            </a: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明确了各级政府及负有安全生产监督管理职责的部门对重大事故隐患排查治理的督办责任，</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对落实隐患排查治理责任、及时消除重大事故隐患具有重要意义。</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41</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县级以上地方各级人民政府负有安全生产监督管理职责的部门应当将重大事故隐患纳入相关信息系统，建立健全重大事故隐患治理督办制度，督促生产经营单位消除重大事故隐患。 </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pic>
        <p:nvPicPr>
          <p:cNvPr id="478" name="图片" descr="D:\下载素材\觅元素\燃气\aac7e6d54c9d2405ee46a3b99b75335c.png"/>
          <p:cNvPicPr>
            <a:picLocks noChangeAspect="1"/>
          </p:cNvPicPr>
          <p:nvPr/>
        </p:nvPicPr>
        <p:blipFill>
          <a:blip r:embed="rId1" cstate="print"/>
          <a:stretch>
            <a:fillRect/>
          </a:stretch>
        </p:blipFill>
        <p:spPr>
          <a:xfrm rot="0">
            <a:off x="8796495" y="4339998"/>
            <a:ext cx="2539162" cy="2518002"/>
          </a:xfrm>
          <a:prstGeom prst="rect"/>
          <a:noFill/>
          <a:ln w="9525" cmpd="sng" cap="flat">
            <a:noFill/>
            <a:prstDash val="solid"/>
            <a:miter/>
          </a:ln>
        </p:spPr>
      </p:pic>
    </p:spTree>
    <p:extLst>
      <p:ext uri="{BB962C8B-B14F-4D97-AF65-F5344CB8AC3E}">
        <p14:creationId xmlns:p14="http://schemas.microsoft.com/office/powerpoint/2010/main" val="950902168"/>
      </p:ext>
    </p:extLst>
  </p:cSld>
  <p:clrMapOvr>
    <a:masterClrMapping/>
  </p:clrMapOvr>
  <p:transition spd="med" advClick="0" advTm="0">
    <p:fade/>
  </p:transition>
</p:sld>
</file>

<file path=ppt/slides/slide5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79"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80" name="矩形"/>
          <p:cNvSpPr>
            <a:spLocks/>
          </p:cNvSpPr>
          <p:nvPr/>
        </p:nvSpPr>
        <p:spPr>
          <a:xfrm rot="0">
            <a:off x="885378" y="1167039"/>
            <a:ext cx="10450277" cy="46037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3</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建立重大事故隐患报告制度 </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81" name="矩形"/>
          <p:cNvSpPr>
            <a:spLocks/>
          </p:cNvSpPr>
          <p:nvPr/>
        </p:nvSpPr>
        <p:spPr>
          <a:xfrm rot="0">
            <a:off x="1346883" y="1959426"/>
            <a:ext cx="9872660" cy="4194810"/>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在安全管理工作实践中，安全生产管理人员在检查中发现重大事故隐患，向生产经营单位的有关负责人报告后，生产经营单位的有关负责人由于各种原因，不予处理或者不及时处理，最终导致事故发生。</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46</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条规定：生产经营单位的安全生产管理人员在检查中发现重大事故隐患，依照前款规定向本单位有关负责人报告，有关负责人不及时处理的，安全生产管理人员可以向主管的负有安全生产监督管理职责的部门报告</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，接到报告的部门应当依法及时处理。</a:t>
            </a:r>
            <a:endPar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0" indent="0" algn="l">
              <a:lnSpc>
                <a:spcPct val="150000"/>
              </a:lnSpc>
              <a:spcBef>
                <a:spcPts val="1000"/>
              </a:spcBef>
              <a:spcAft>
                <a:spcPts val="0"/>
              </a:spcAft>
              <a:buNone/>
            </a:pP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   有利于</a:t>
            </a: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及时排除重大隐患，防止生产安全事故发生。</a:t>
            </a:r>
            <a:endPar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endParaRPr>
          </a:p>
        </p:txBody>
      </p:sp>
      <p:pic>
        <p:nvPicPr>
          <p:cNvPr id="482" name="图片" descr="D:\下载素材\觅元素\安全人物\3d365e6e10299cd0ac304c7df9dd8880.png"/>
          <p:cNvPicPr>
            <a:picLocks noChangeAspect="1"/>
          </p:cNvPicPr>
          <p:nvPr/>
        </p:nvPicPr>
        <p:blipFill>
          <a:blip r:embed="rId1" cstate="print"/>
          <a:stretch>
            <a:fillRect/>
          </a:stretch>
        </p:blipFill>
        <p:spPr>
          <a:xfrm rot="0">
            <a:off x="9278824" y="5362342"/>
            <a:ext cx="1940718" cy="1304924"/>
          </a:xfrm>
          <a:prstGeom prst="rect"/>
          <a:noFill/>
          <a:ln w="9525" cmpd="sng" cap="flat">
            <a:noFill/>
            <a:prstDash val="solid"/>
            <a:miter/>
          </a:ln>
        </p:spPr>
      </p:pic>
    </p:spTree>
    <p:extLst>
      <p:ext uri="{BB962C8B-B14F-4D97-AF65-F5344CB8AC3E}">
        <p14:creationId xmlns:p14="http://schemas.microsoft.com/office/powerpoint/2010/main" val="399992871"/>
      </p:ext>
    </p:extLst>
  </p:cSld>
  <p:clrMapOvr>
    <a:masterClrMapping/>
  </p:clrMapOvr>
  <p:transition spd="med" advClick="0" advTm="0">
    <p:fade/>
  </p:transition>
</p:sld>
</file>

<file path=ppt/slides/slide5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8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84"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4</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建立推进安全生产标准化建设制度</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85" name="矩形"/>
          <p:cNvSpPr>
            <a:spLocks/>
          </p:cNvSpPr>
          <p:nvPr/>
        </p:nvSpPr>
        <p:spPr>
          <a:xfrm rot="0">
            <a:off x="1346883" y="1959426"/>
            <a:ext cx="9872660" cy="2681604"/>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安全生产标准化建设体现了“</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安全第一、预防为主、综合治理”的方针</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和</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以人为本的科学、安全发展观，</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是一项长期的、基础性的系统工程，代表了现代管理的发展方向，有利于全面促进企业提高安全生产保障水平。</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2010年，《国务院关于进一步加强企业安全生产工作的通知》要求，企业全面开展安全达标，深入开展</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以岗位达标、专业达标和企业达标</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为内容的安全生产标准化建设</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1783353095"/>
      </p:ext>
    </p:extLst>
  </p:cSld>
  <p:clrMapOvr>
    <a:masterClrMapping/>
  </p:clrMapOvr>
  <p:transition spd="med" advClick="0" advTm="0">
    <p:fade/>
  </p:transition>
</p:sld>
</file>

<file path=ppt/slides/slide56.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8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87"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4</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建立推进安全生产标准化建设制度</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88" name="矩形"/>
          <p:cNvSpPr>
            <a:spLocks/>
          </p:cNvSpPr>
          <p:nvPr/>
        </p:nvSpPr>
        <p:spPr>
          <a:xfrm rot="0">
            <a:off x="1346883" y="1959426"/>
            <a:ext cx="9872660" cy="2682786"/>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2011年</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，国务院安委会下发了《关于深入开展企业安全生产标准化建设的指导意见》。多年来，安全生产标准化建设工作取得了显著成效，企业安全生产水平持续提高。</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结合</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多年来的实践，新安法第四条规定，生产经营单位应当推进安全生产标准化建设，提高安全生产水平，确保安全生产。</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1251625555"/>
      </p:ext>
    </p:extLst>
  </p:cSld>
  <p:clrMapOvr>
    <a:masterClrMapping/>
  </p:clrMapOvr>
  <p:transition spd="med" advClick="0" advTm="0">
    <p:fade/>
  </p:transition>
</p:sld>
</file>

<file path=ppt/slides/slide57.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89"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90"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5</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推行注册安全工程师制度</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91" name="矩形"/>
          <p:cNvSpPr>
            <a:spLocks/>
          </p:cNvSpPr>
          <p:nvPr/>
        </p:nvSpPr>
        <p:spPr>
          <a:xfrm rot="0">
            <a:off x="1346883" y="1959426"/>
            <a:ext cx="5344203" cy="3269612"/>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为明确注册安全工程师的定位，发挥注册安全工程师的作用，提高安全生产管理人员的安全管理水平，引导安全管理队伍朝着职业化方向发展，解决中小企业安全生产</a:t>
            </a: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“无人管、不会管”</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问题。新安法</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第二十四条</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确立了注册安全工程师制度，</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并从三个方面加以推进</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Arial" pitchFamily="0" charset="0"/>
            </a:endParaRPr>
          </a:p>
        </p:txBody>
      </p:sp>
      <p:pic>
        <p:nvPicPr>
          <p:cNvPr id="492" name="图片" descr="u=1923147444,1598196879&amp;fm=23&amp;gp=0"/>
          <p:cNvPicPr>
            <a:picLocks noChangeAspect="1"/>
          </p:cNvPicPr>
          <p:nvPr/>
        </p:nvPicPr>
        <p:blipFill>
          <a:blip r:embed="rId1" cstate="print"/>
          <a:stretch>
            <a:fillRect/>
          </a:stretch>
        </p:blipFill>
        <p:spPr>
          <a:xfrm rot="0">
            <a:off x="6988856" y="2182360"/>
            <a:ext cx="4230688" cy="3073399"/>
          </a:xfrm>
          <a:prstGeom prst="rect"/>
          <a:noFill/>
          <a:ln w="9525" cmpd="sng" cap="flat">
            <a:noFill/>
            <a:prstDash val="solid"/>
            <a:round/>
          </a:ln>
        </p:spPr>
      </p:pic>
    </p:spTree>
    <p:extLst>
      <p:ext uri="{BB962C8B-B14F-4D97-AF65-F5344CB8AC3E}">
        <p14:creationId xmlns:p14="http://schemas.microsoft.com/office/powerpoint/2010/main" val="789444673"/>
      </p:ext>
    </p:extLst>
  </p:cSld>
  <p:clrMapOvr>
    <a:masterClrMapping/>
  </p:clrMapOvr>
  <p:transition spd="med" advClick="0" advTm="0">
    <p:fade/>
  </p:transition>
</p:sld>
</file>

<file path=ppt/slides/slide58.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9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94" name="矩形"/>
          <p:cNvSpPr>
            <a:spLocks/>
          </p:cNvSpPr>
          <p:nvPr/>
        </p:nvSpPr>
        <p:spPr>
          <a:xfrm rot="0">
            <a:off x="1596574" y="2074397"/>
            <a:ext cx="9202057" cy="2963544"/>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一是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危险物品的生产、储存、装卸单位以及矿山、金属冶炼单位应当有注册安全工程师从事安全生产管理工作。</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二</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鼓励其他生产经营单位聘用注册安全工程师从事安全生产管理工作。</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是</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建立注册安全工程师按专业分类管理制度，授权国务院人力资源和社会保障部门、国务院应急管理部门会同国务院有关部门制定。</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495"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5</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推行注册安全工程师制度</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547032801"/>
      </p:ext>
    </p:extLst>
  </p:cSld>
  <p:clrMapOvr>
    <a:masterClrMapping/>
  </p:clrMapOvr>
  <p:transition spd="med" advClick="0" advTm="0">
    <p:fade/>
  </p:transition>
</p:sld>
</file>

<file path=ppt/slides/slide59.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49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497"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6</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建立推进安全生产责任保险制度</a:t>
            </a:r>
            <a:r>
              <a:rPr lang="en-US" altLang="zh-CN" sz="24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
        <p:nvSpPr>
          <p:cNvPr id="498" name="矩形"/>
          <p:cNvSpPr>
            <a:spLocks/>
          </p:cNvSpPr>
          <p:nvPr/>
        </p:nvSpPr>
        <p:spPr>
          <a:xfrm rot="0">
            <a:off x="1404938" y="1857828"/>
            <a:ext cx="9611404" cy="2221121"/>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高危行业企业安全风险大，一旦发生事故，往往是厂毁人亡，群死群伤，一些企业无力对伤亡人员进行救治和补偿，往往是企业赚钱、政府买单。</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安全生产责任保险的主要作用</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是帮助企业解决事故救援和第三者伤害补偿费用问题，以及引入保险企业参与事故风险防控辅助管理</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pic>
        <p:nvPicPr>
          <p:cNvPr id="499" name="图片" descr="2008722155031596_2"/>
          <p:cNvPicPr>
            <a:picLocks noChangeAspect="1"/>
          </p:cNvPicPr>
          <p:nvPr/>
        </p:nvPicPr>
        <p:blipFill>
          <a:blip r:embed="rId1" cstate="print"/>
          <a:stretch>
            <a:fillRect/>
          </a:stretch>
        </p:blipFill>
        <p:spPr>
          <a:xfrm rot="0">
            <a:off x="4976926" y="4267632"/>
            <a:ext cx="3422231" cy="2317285"/>
          </a:xfrm>
          <a:prstGeom prst="rect"/>
          <a:noFill/>
          <a:ln w="9525" cmpd="sng" cap="flat">
            <a:noFill/>
            <a:prstDash val="solid"/>
            <a:round/>
          </a:ln>
        </p:spPr>
      </p:pic>
    </p:spTree>
    <p:extLst>
      <p:ext uri="{BB962C8B-B14F-4D97-AF65-F5344CB8AC3E}">
        <p14:creationId xmlns:p14="http://schemas.microsoft.com/office/powerpoint/2010/main" val="501346259"/>
      </p:ext>
    </p:extLst>
  </p:cSld>
  <p:clrMapOvr>
    <a:masterClrMapping/>
  </p:clrMapOvr>
  <p:transition spd="med" advClick="0" advTm="0">
    <p:fade/>
  </p:transition>
</p:sld>
</file>

<file path=ppt/slides/slide6.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103" name="曲线"/>
          <p:cNvSpPr>
            <a:spLocks/>
          </p:cNvSpPr>
          <p:nvPr/>
        </p:nvSpPr>
        <p:spPr>
          <a:xfrm rot="0">
            <a:off x="1333484" y="1104593"/>
            <a:ext cx="3600450" cy="576262"/>
          </a:xfrm>
          <a:custGeom>
            <a:gdLst>
              <a:gd name="T1" fmla="*/ 0 w 21600"/>
              <a:gd name="T2" fmla="*/ 2642 h 21600"/>
              <a:gd name="T3" fmla="*/ 21600 w 21600"/>
              <a:gd name="T4" fmla="*/ 18958 h 21600"/>
            </a:gdLst>
            <a:rect l="T1" t="T2" r="T3" b="T4"/>
            <a:pathLst>
              <a:path w="21600" h="21600">
                <a:moveTo>
                  <a:pt x="0" y="2159"/>
                </a:moveTo>
                <a:cubicBezTo>
                  <a:pt x="0" y="1587"/>
                  <a:pt x="61" y="1037"/>
                  <a:pt x="170" y="632"/>
                </a:cubicBezTo>
                <a:cubicBezTo>
                  <a:pt x="280" y="227"/>
                  <a:pt x="428" y="0"/>
                  <a:pt x="583" y="0"/>
                </a:cubicBezTo>
                <a:lnTo>
                  <a:pt x="21016" y="0"/>
                </a:lnTo>
                <a:cubicBezTo>
                  <a:pt x="21171" y="0"/>
                  <a:pt x="21319" y="227"/>
                  <a:pt x="21429" y="632"/>
                </a:cubicBezTo>
                <a:cubicBezTo>
                  <a:pt x="21538" y="1037"/>
                  <a:pt x="21600" y="1587"/>
                  <a:pt x="21600" y="2159"/>
                </a:cubicBezTo>
                <a:lnTo>
                  <a:pt x="21600" y="19440"/>
                </a:lnTo>
                <a:cubicBezTo>
                  <a:pt x="21600" y="20012"/>
                  <a:pt x="21538" y="20562"/>
                  <a:pt x="21429" y="20967"/>
                </a:cubicBezTo>
                <a:cubicBezTo>
                  <a:pt x="21319" y="21372"/>
                  <a:pt x="21171" y="21600"/>
                  <a:pt x="21016" y="21600"/>
                </a:cubicBezTo>
                <a:lnTo>
                  <a:pt x="583" y="21600"/>
                </a:lnTo>
                <a:cubicBezTo>
                  <a:pt x="428" y="21600"/>
                  <a:pt x="280" y="21372"/>
                  <a:pt x="170" y="20967"/>
                </a:cubicBezTo>
                <a:cubicBezTo>
                  <a:pt x="61" y="20562"/>
                  <a:pt x="0" y="20012"/>
                  <a:pt x="0" y="19440"/>
                </a:cubicBezTo>
                <a:lnTo>
                  <a:pt x="0" y="2159"/>
                </a:lnTo>
                <a:close/>
              </a:path>
            </a:pathLst>
          </a:custGeom>
          <a:solidFill>
            <a:srgbClr val="C00000"/>
          </a:solidFill>
          <a:ln w="25400" cmpd="sng" cap="flat">
            <a:solidFill>
              <a:srgbClr val="FFFFFF"/>
            </a:solidFill>
            <a:prstDash val="solid"/>
            <a:miter/>
          </a:ln>
        </p:spPr>
        <p:txBody>
          <a:bodyPr vert="horz" wrap="square" lIns="73831" tIns="54781" rIns="73831" bIns="54781" anchor="ctr" anchorCtr="0">
            <a:prstTxWarp prst="textNoShape"/>
          </a:bodyPr>
          <a:lstStyle/>
          <a:p>
            <a:pPr marL="0" indent="0" algn="l" eaLnBrk="1" latinLnBrk="0" hangingPunct="1">
              <a:lnSpc>
                <a:spcPct val="90000"/>
              </a:lnSpc>
              <a:spcBef>
                <a:spcPts val="0"/>
              </a:spcBef>
              <a:spcAft>
                <a:spcPct val="35000"/>
              </a:spcAft>
              <a:buNone/>
            </a:pPr>
            <a:r>
              <a:rPr lang="en-US" altLang="zh-CN" sz="2000" b="1" i="0" u="none"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20</a:t>
            </a:r>
            <a:r>
              <a:rPr lang="en-US" altLang="zh-CN" sz="2000" b="1" i="0" u="none"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14</a:t>
            </a:r>
            <a:r>
              <a:rPr lang="zh-CN" altLang="en-US" sz="2000" b="1" i="0" u="none"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版安法（</a:t>
            </a:r>
            <a:r>
              <a:rPr lang="en-US" altLang="zh-CN" sz="2000" b="0" i="0" u="none" strike="noStrike" kern="1200" cap="none" spc="0" baseline="0">
                <a:solidFill>
                  <a:srgbClr val="FFFFFF"/>
                </a:solidFill>
                <a:latin typeface="微软雅黑" pitchFamily="0" charset="0"/>
                <a:ea typeface="微软雅黑" pitchFamily="0" charset="0"/>
                <a:cs typeface="Arial" pitchFamily="0" charset="0"/>
                <a:sym typeface="Verdana" pitchFamily="34" charset="0"/>
              </a:rPr>
              <a:t>114</a:t>
            </a:r>
            <a:r>
              <a:rPr lang="zh-CN" altLang="en-US" sz="2000" b="0" i="0" u="none" strike="noStrike" kern="1200" cap="none" spc="0" baseline="0">
                <a:solidFill>
                  <a:srgbClr val="FFFFFF"/>
                </a:solidFill>
                <a:latin typeface="微软雅黑" pitchFamily="0" charset="0"/>
                <a:ea typeface="微软雅黑" pitchFamily="0" charset="0"/>
                <a:cs typeface="Arial" pitchFamily="0" charset="0"/>
              </a:rPr>
              <a:t>条）</a:t>
            </a:r>
            <a:r>
              <a:rPr lang="en-US" altLang="zh-CN" sz="2400" b="0" i="0" u="none" strike="noStrike" kern="1200" cap="none" spc="0" baseline="0">
                <a:solidFill>
                  <a:srgbClr val="FFFFFF"/>
                </a:solidFill>
                <a:latin typeface="微软雅黑" pitchFamily="0" charset="0"/>
                <a:ea typeface="微软雅黑" pitchFamily="0" charset="0"/>
                <a:cs typeface="Arial" pitchFamily="0" charset="0"/>
              </a:rPr>
              <a:t> </a:t>
            </a:r>
            <a:endParaRPr lang="zh-CN" altLang="en-US" sz="2400" b="1"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104"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一、新安法修改的基本情况</a:t>
            </a:r>
            <a:endParaRPr lang="zh-CN" altLang="en-US"/>
          </a:p>
        </p:txBody>
      </p:sp>
      <p:sp>
        <p:nvSpPr>
          <p:cNvPr id="105" name="曲线"/>
          <p:cNvSpPr>
            <a:spLocks/>
          </p:cNvSpPr>
          <p:nvPr/>
        </p:nvSpPr>
        <p:spPr>
          <a:xfrm rot="0">
            <a:off x="1627172" y="1644028"/>
            <a:ext cx="195262" cy="454024"/>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06" name="曲线"/>
          <p:cNvSpPr>
            <a:spLocks/>
          </p:cNvSpPr>
          <p:nvPr/>
        </p:nvSpPr>
        <p:spPr>
          <a:xfrm rot="0">
            <a:off x="1822434" y="1867410"/>
            <a:ext cx="4170362" cy="454818"/>
          </a:xfrm>
          <a:custGeom>
            <a:gdLst>
              <a:gd name="T1" fmla="*/ 0 w 21600"/>
              <a:gd name="T2" fmla="*/ 4361 h 21600"/>
              <a:gd name="T3" fmla="*/ 21600 w 21600"/>
              <a:gd name="T4" fmla="*/ 17239 h 21600"/>
            </a:gdLst>
            <a:rect l="T1" t="T2" r="T3" b="T4"/>
            <a:pathLst>
              <a:path w="21600" h="21600">
                <a:moveTo>
                  <a:pt x="0" y="2159"/>
                </a:moveTo>
                <a:cubicBezTo>
                  <a:pt x="0" y="1587"/>
                  <a:pt x="35" y="1037"/>
                  <a:pt x="99" y="632"/>
                </a:cubicBezTo>
                <a:cubicBezTo>
                  <a:pt x="163" y="227"/>
                  <a:pt x="249" y="0"/>
                  <a:pt x="340" y="0"/>
                </a:cubicBezTo>
                <a:lnTo>
                  <a:pt x="21259" y="0"/>
                </a:lnTo>
                <a:cubicBezTo>
                  <a:pt x="21350" y="0"/>
                  <a:pt x="21436" y="227"/>
                  <a:pt x="21500" y="632"/>
                </a:cubicBezTo>
                <a:cubicBezTo>
                  <a:pt x="21564" y="1037"/>
                  <a:pt x="21600" y="1587"/>
                  <a:pt x="21600" y="2159"/>
                </a:cubicBezTo>
                <a:lnTo>
                  <a:pt x="21600" y="19440"/>
                </a:lnTo>
                <a:cubicBezTo>
                  <a:pt x="21600" y="20012"/>
                  <a:pt x="21564" y="20562"/>
                  <a:pt x="21500" y="20967"/>
                </a:cubicBezTo>
                <a:cubicBezTo>
                  <a:pt x="21436" y="21372"/>
                  <a:pt x="21350" y="21600"/>
                  <a:pt x="21259" y="21600"/>
                </a:cubicBezTo>
                <a:lnTo>
                  <a:pt x="340" y="21600"/>
                </a:lnTo>
                <a:cubicBezTo>
                  <a:pt x="249" y="21600"/>
                  <a:pt x="163" y="21372"/>
                  <a:pt x="99" y="20967"/>
                </a:cubicBezTo>
                <a:cubicBezTo>
                  <a:pt x="35"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第一章 总 则</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Verdana" pitchFamily="34" charset="0"/>
              </a:rPr>
              <a:t> 16</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条</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107" name="曲线"/>
          <p:cNvSpPr>
            <a:spLocks/>
          </p:cNvSpPr>
          <p:nvPr/>
        </p:nvSpPr>
        <p:spPr>
          <a:xfrm rot="0">
            <a:off x="1627172" y="1528822"/>
            <a:ext cx="195262" cy="1211262"/>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08" name="曲线"/>
          <p:cNvSpPr>
            <a:spLocks/>
          </p:cNvSpPr>
          <p:nvPr/>
        </p:nvSpPr>
        <p:spPr>
          <a:xfrm rot="0">
            <a:off x="1822434" y="2508536"/>
            <a:ext cx="4170362" cy="502443"/>
          </a:xfrm>
          <a:custGeom>
            <a:gdLst>
              <a:gd name="T1" fmla="*/ 0 w 21600"/>
              <a:gd name="T2" fmla="*/ 4971 h 21600"/>
              <a:gd name="T3" fmla="*/ 21600 w 21600"/>
              <a:gd name="T4" fmla="*/ 16629 h 21600"/>
            </a:gdLst>
            <a:rect l="T1" t="T2" r="T3" b="T4"/>
            <a:pathLst>
              <a:path w="21600" h="21600">
                <a:moveTo>
                  <a:pt x="0" y="2159"/>
                </a:moveTo>
                <a:cubicBezTo>
                  <a:pt x="0" y="1587"/>
                  <a:pt x="35" y="1037"/>
                  <a:pt x="99" y="632"/>
                </a:cubicBezTo>
                <a:cubicBezTo>
                  <a:pt x="163" y="227"/>
                  <a:pt x="249" y="0"/>
                  <a:pt x="340" y="0"/>
                </a:cubicBezTo>
                <a:lnTo>
                  <a:pt x="21259" y="0"/>
                </a:lnTo>
                <a:cubicBezTo>
                  <a:pt x="21350" y="0"/>
                  <a:pt x="21436" y="227"/>
                  <a:pt x="21500" y="632"/>
                </a:cubicBezTo>
                <a:cubicBezTo>
                  <a:pt x="21564" y="1037"/>
                  <a:pt x="21600" y="1587"/>
                  <a:pt x="21600" y="2159"/>
                </a:cubicBezTo>
                <a:lnTo>
                  <a:pt x="21600" y="19440"/>
                </a:lnTo>
                <a:cubicBezTo>
                  <a:pt x="21600" y="20012"/>
                  <a:pt x="21564" y="20562"/>
                  <a:pt x="21500" y="20967"/>
                </a:cubicBezTo>
                <a:cubicBezTo>
                  <a:pt x="21436" y="21372"/>
                  <a:pt x="21350" y="21600"/>
                  <a:pt x="21259" y="21600"/>
                </a:cubicBezTo>
                <a:lnTo>
                  <a:pt x="340" y="21600"/>
                </a:lnTo>
                <a:cubicBezTo>
                  <a:pt x="249" y="21600"/>
                  <a:pt x="163" y="21372"/>
                  <a:pt x="99" y="20967"/>
                </a:cubicBezTo>
                <a:cubicBezTo>
                  <a:pt x="35"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第二章 生产经营单位的安全生产保障</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Verdana" pitchFamily="34" charset="0"/>
              </a:rPr>
              <a:t> 32</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条                </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109" name="曲线"/>
          <p:cNvSpPr>
            <a:spLocks/>
          </p:cNvSpPr>
          <p:nvPr/>
        </p:nvSpPr>
        <p:spPr>
          <a:xfrm rot="0">
            <a:off x="1627172" y="1440831"/>
            <a:ext cx="195262" cy="1966912"/>
          </a:xfrm>
          <a:custGeom>
            <a:gdLst>
              <a:gd name="T1" fmla="*/ 0 w 21600"/>
              <a:gd name="T2" fmla="*/ 0 h 21600"/>
              <a:gd name="T3" fmla="*/ 21600 w 21600"/>
              <a:gd name="T4" fmla="*/ 21600 h 21600"/>
            </a:gdLst>
            <a:rect l="T1" t="T2" r="T3" b="T4"/>
            <a:pathLst>
              <a:path w="21600" h="21600">
                <a:moveTo>
                  <a:pt x="0" y="0"/>
                </a:moveTo>
                <a:lnTo>
                  <a:pt x="0" y="21599"/>
                </a:lnTo>
                <a:lnTo>
                  <a:pt x="21600" y="21599"/>
                </a:lnTo>
              </a:path>
            </a:pathLst>
          </a:custGeom>
          <a:noFill/>
          <a:ln w="25400" cmpd="sng" cap="flat">
            <a:solidFill>
              <a:srgbClr val="C00000"/>
            </a:solidFill>
            <a:prstDash val="solid"/>
            <a:round/>
          </a:ln>
        </p:spPr>
        <p:txBody>
          <a:bodyPr rtlCol="0" anchor="ctr"/>
          <a:lstStyle/>
          <a:p>
            <a:pPr algn="ctr"/>
          </a:p>
        </p:txBody>
      </p:sp>
      <p:sp>
        <p:nvSpPr>
          <p:cNvPr id="110" name="曲线"/>
          <p:cNvSpPr>
            <a:spLocks/>
          </p:cNvSpPr>
          <p:nvPr/>
        </p:nvSpPr>
        <p:spPr>
          <a:xfrm rot="0">
            <a:off x="1822434" y="3193203"/>
            <a:ext cx="4170362" cy="492124"/>
          </a:xfrm>
          <a:custGeom>
            <a:gdLst>
              <a:gd name="T1" fmla="*/ 0 w 21600"/>
              <a:gd name="T2" fmla="*/ 4849 h 21600"/>
              <a:gd name="T3" fmla="*/ 21600 w 21600"/>
              <a:gd name="T4" fmla="*/ 16751 h 21600"/>
            </a:gdLst>
            <a:rect l="T1" t="T2" r="T3" b="T4"/>
            <a:pathLst>
              <a:path w="21600" h="21600">
                <a:moveTo>
                  <a:pt x="0" y="2159"/>
                </a:moveTo>
                <a:cubicBezTo>
                  <a:pt x="0" y="1587"/>
                  <a:pt x="35" y="1037"/>
                  <a:pt x="99" y="632"/>
                </a:cubicBezTo>
                <a:cubicBezTo>
                  <a:pt x="163" y="227"/>
                  <a:pt x="249" y="0"/>
                  <a:pt x="340" y="0"/>
                </a:cubicBezTo>
                <a:lnTo>
                  <a:pt x="21259" y="0"/>
                </a:lnTo>
                <a:cubicBezTo>
                  <a:pt x="21350" y="0"/>
                  <a:pt x="21436" y="227"/>
                  <a:pt x="21500" y="632"/>
                </a:cubicBezTo>
                <a:cubicBezTo>
                  <a:pt x="21564" y="1037"/>
                  <a:pt x="21600" y="1587"/>
                  <a:pt x="21600" y="2159"/>
                </a:cubicBezTo>
                <a:lnTo>
                  <a:pt x="21600" y="19440"/>
                </a:lnTo>
                <a:cubicBezTo>
                  <a:pt x="21600" y="20012"/>
                  <a:pt x="21564" y="20562"/>
                  <a:pt x="21500" y="20967"/>
                </a:cubicBezTo>
                <a:cubicBezTo>
                  <a:pt x="21436" y="21372"/>
                  <a:pt x="21350" y="21600"/>
                  <a:pt x="21259" y="21600"/>
                </a:cubicBezTo>
                <a:lnTo>
                  <a:pt x="340" y="21600"/>
                </a:lnTo>
                <a:cubicBezTo>
                  <a:pt x="249" y="21600"/>
                  <a:pt x="163" y="21372"/>
                  <a:pt x="99" y="20967"/>
                </a:cubicBezTo>
                <a:cubicBezTo>
                  <a:pt x="35"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第三章 从业人员的权利和义务</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Verdana" pitchFamily="34" charset="0"/>
              </a:rPr>
              <a:t> 10</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条</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111" name="曲线"/>
          <p:cNvSpPr>
            <a:spLocks/>
          </p:cNvSpPr>
          <p:nvPr/>
        </p:nvSpPr>
        <p:spPr>
          <a:xfrm rot="0">
            <a:off x="1627172" y="1410898"/>
            <a:ext cx="195262" cy="2724149"/>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12" name="曲线"/>
          <p:cNvSpPr>
            <a:spLocks/>
          </p:cNvSpPr>
          <p:nvPr/>
        </p:nvSpPr>
        <p:spPr>
          <a:xfrm rot="0">
            <a:off x="1822434" y="3876283"/>
            <a:ext cx="4170362" cy="495295"/>
          </a:xfrm>
          <a:custGeom>
            <a:gdLst>
              <a:gd name="T1" fmla="*/ 0 w 21600"/>
              <a:gd name="T2" fmla="*/ 4887 h 21600"/>
              <a:gd name="T3" fmla="*/ 21600 w 21600"/>
              <a:gd name="T4" fmla="*/ 16713 h 21600"/>
            </a:gdLst>
            <a:rect l="T1" t="T2" r="T3" b="T4"/>
            <a:pathLst>
              <a:path w="21600" h="21600">
                <a:moveTo>
                  <a:pt x="0" y="2159"/>
                </a:moveTo>
                <a:cubicBezTo>
                  <a:pt x="0" y="1587"/>
                  <a:pt x="35" y="1037"/>
                  <a:pt x="99" y="632"/>
                </a:cubicBezTo>
                <a:cubicBezTo>
                  <a:pt x="163" y="227"/>
                  <a:pt x="249" y="0"/>
                  <a:pt x="340" y="0"/>
                </a:cubicBezTo>
                <a:lnTo>
                  <a:pt x="21259" y="0"/>
                </a:lnTo>
                <a:cubicBezTo>
                  <a:pt x="21350" y="0"/>
                  <a:pt x="21436" y="227"/>
                  <a:pt x="21500" y="632"/>
                </a:cubicBezTo>
                <a:cubicBezTo>
                  <a:pt x="21564" y="1037"/>
                  <a:pt x="21600" y="1587"/>
                  <a:pt x="21600" y="2159"/>
                </a:cubicBezTo>
                <a:lnTo>
                  <a:pt x="21600" y="19440"/>
                </a:lnTo>
                <a:cubicBezTo>
                  <a:pt x="21600" y="20012"/>
                  <a:pt x="21564" y="20562"/>
                  <a:pt x="21500" y="20967"/>
                </a:cubicBezTo>
                <a:cubicBezTo>
                  <a:pt x="21436" y="21372"/>
                  <a:pt x="21350" y="21599"/>
                  <a:pt x="21259" y="21599"/>
                </a:cubicBezTo>
                <a:lnTo>
                  <a:pt x="340" y="21599"/>
                </a:lnTo>
                <a:cubicBezTo>
                  <a:pt x="249" y="21599"/>
                  <a:pt x="163" y="21372"/>
                  <a:pt x="99" y="20967"/>
                </a:cubicBezTo>
                <a:cubicBezTo>
                  <a:pt x="35"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第四章 安全生产的监督管理 </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Verdana" pitchFamily="34" charset="0"/>
              </a:rPr>
              <a:t>17</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条              </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113" name="曲线"/>
          <p:cNvSpPr>
            <a:spLocks/>
          </p:cNvSpPr>
          <p:nvPr/>
        </p:nvSpPr>
        <p:spPr>
          <a:xfrm rot="0">
            <a:off x="1627172" y="1324267"/>
            <a:ext cx="195262" cy="3481387"/>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14" name="曲线"/>
          <p:cNvSpPr>
            <a:spLocks/>
          </p:cNvSpPr>
          <p:nvPr/>
        </p:nvSpPr>
        <p:spPr>
          <a:xfrm rot="0">
            <a:off x="1822449" y="4561205"/>
            <a:ext cx="4273550" cy="492760"/>
          </a:xfrm>
          <a:custGeom>
            <a:gdLst>
              <a:gd name="T1" fmla="*/ 0 w 21600"/>
              <a:gd name="T2" fmla="*/ 4857 h 21600"/>
              <a:gd name="T3" fmla="*/ 21600 w 21600"/>
              <a:gd name="T4" fmla="*/ 16743 h 21600"/>
            </a:gdLst>
            <a:rect l="T1" t="T2" r="T3" b="T4"/>
            <a:pathLst>
              <a:path w="21600" h="21600">
                <a:moveTo>
                  <a:pt x="0" y="2159"/>
                </a:moveTo>
                <a:cubicBezTo>
                  <a:pt x="0" y="1587"/>
                  <a:pt x="35" y="1037"/>
                  <a:pt x="99" y="632"/>
                </a:cubicBezTo>
                <a:cubicBezTo>
                  <a:pt x="163" y="227"/>
                  <a:pt x="249" y="0"/>
                  <a:pt x="340" y="0"/>
                </a:cubicBezTo>
                <a:lnTo>
                  <a:pt x="21259" y="0"/>
                </a:lnTo>
                <a:cubicBezTo>
                  <a:pt x="21350" y="0"/>
                  <a:pt x="21436" y="227"/>
                  <a:pt x="21500" y="632"/>
                </a:cubicBezTo>
                <a:cubicBezTo>
                  <a:pt x="21564" y="1037"/>
                  <a:pt x="21600" y="1587"/>
                  <a:pt x="21600" y="2159"/>
                </a:cubicBezTo>
                <a:lnTo>
                  <a:pt x="21600" y="19440"/>
                </a:lnTo>
                <a:cubicBezTo>
                  <a:pt x="21600" y="20012"/>
                  <a:pt x="21564" y="20562"/>
                  <a:pt x="21500" y="20967"/>
                </a:cubicBezTo>
                <a:cubicBezTo>
                  <a:pt x="21436" y="21372"/>
                  <a:pt x="21350" y="21600"/>
                  <a:pt x="21259" y="21600"/>
                </a:cubicBezTo>
                <a:lnTo>
                  <a:pt x="340" y="21600"/>
                </a:lnTo>
                <a:cubicBezTo>
                  <a:pt x="249" y="21600"/>
                  <a:pt x="163" y="21372"/>
                  <a:pt x="99" y="20967"/>
                </a:cubicBezTo>
                <a:cubicBezTo>
                  <a:pt x="35"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第五章 生产安全事故的应急救援与调查</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处理</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rPr>
              <a:t>11</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条</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115" name="曲线"/>
          <p:cNvSpPr>
            <a:spLocks/>
          </p:cNvSpPr>
          <p:nvPr/>
        </p:nvSpPr>
        <p:spPr>
          <a:xfrm rot="0">
            <a:off x="1627172" y="1247614"/>
            <a:ext cx="195262" cy="4237037"/>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16" name="曲线"/>
          <p:cNvSpPr>
            <a:spLocks/>
          </p:cNvSpPr>
          <p:nvPr/>
        </p:nvSpPr>
        <p:spPr>
          <a:xfrm rot="0">
            <a:off x="1822434" y="5274646"/>
            <a:ext cx="4170362" cy="446763"/>
          </a:xfrm>
          <a:custGeom>
            <a:gdLst>
              <a:gd name="T1" fmla="*/ 0 w 21600"/>
              <a:gd name="T2" fmla="*/ 4245 h 21600"/>
              <a:gd name="T3" fmla="*/ 21600 w 21600"/>
              <a:gd name="T4" fmla="*/ 17355 h 21600"/>
            </a:gdLst>
            <a:rect l="T1" t="T2" r="T3" b="T4"/>
            <a:pathLst>
              <a:path w="21600" h="21600">
                <a:moveTo>
                  <a:pt x="0" y="2159"/>
                </a:moveTo>
                <a:cubicBezTo>
                  <a:pt x="0" y="1587"/>
                  <a:pt x="35" y="1037"/>
                  <a:pt x="99" y="632"/>
                </a:cubicBezTo>
                <a:cubicBezTo>
                  <a:pt x="163" y="227"/>
                  <a:pt x="249" y="0"/>
                  <a:pt x="340" y="0"/>
                </a:cubicBezTo>
                <a:lnTo>
                  <a:pt x="21259" y="0"/>
                </a:lnTo>
                <a:cubicBezTo>
                  <a:pt x="21350" y="0"/>
                  <a:pt x="21436" y="227"/>
                  <a:pt x="21500" y="632"/>
                </a:cubicBezTo>
                <a:cubicBezTo>
                  <a:pt x="21564" y="1037"/>
                  <a:pt x="21600" y="1587"/>
                  <a:pt x="21600" y="2159"/>
                </a:cubicBezTo>
                <a:lnTo>
                  <a:pt x="21600" y="19440"/>
                </a:lnTo>
                <a:cubicBezTo>
                  <a:pt x="21600" y="20012"/>
                  <a:pt x="21564" y="20562"/>
                  <a:pt x="21500" y="20967"/>
                </a:cubicBezTo>
                <a:cubicBezTo>
                  <a:pt x="21436" y="21372"/>
                  <a:pt x="21350" y="21600"/>
                  <a:pt x="21259" y="21600"/>
                </a:cubicBezTo>
                <a:lnTo>
                  <a:pt x="340" y="21600"/>
                </a:lnTo>
                <a:cubicBezTo>
                  <a:pt x="249" y="21600"/>
                  <a:pt x="163" y="21372"/>
                  <a:pt x="99" y="20967"/>
                </a:cubicBezTo>
                <a:cubicBezTo>
                  <a:pt x="35"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第六章 法律责任 </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Verdana" pitchFamily="34" charset="0"/>
              </a:rPr>
              <a:t>25</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条 </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117" name="曲线"/>
          <p:cNvSpPr>
            <a:spLocks/>
          </p:cNvSpPr>
          <p:nvPr/>
        </p:nvSpPr>
        <p:spPr>
          <a:xfrm rot="0">
            <a:off x="1627172" y="1165066"/>
            <a:ext cx="195262" cy="4986337"/>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18" name="曲线"/>
          <p:cNvSpPr>
            <a:spLocks/>
          </p:cNvSpPr>
          <p:nvPr/>
        </p:nvSpPr>
        <p:spPr>
          <a:xfrm rot="0">
            <a:off x="1822434" y="5936861"/>
            <a:ext cx="4170362" cy="452206"/>
          </a:xfrm>
          <a:custGeom>
            <a:gdLst>
              <a:gd name="T1" fmla="*/ 0 w 21600"/>
              <a:gd name="T2" fmla="*/ 4324 h 21600"/>
              <a:gd name="T3" fmla="*/ 21600 w 21600"/>
              <a:gd name="T4" fmla="*/ 17276 h 21600"/>
            </a:gdLst>
            <a:rect l="T1" t="T2" r="T3" b="T4"/>
            <a:pathLst>
              <a:path w="21600" h="21600">
                <a:moveTo>
                  <a:pt x="0" y="2159"/>
                </a:moveTo>
                <a:cubicBezTo>
                  <a:pt x="0" y="1587"/>
                  <a:pt x="35" y="1037"/>
                  <a:pt x="99" y="632"/>
                </a:cubicBezTo>
                <a:cubicBezTo>
                  <a:pt x="163" y="227"/>
                  <a:pt x="249" y="0"/>
                  <a:pt x="340" y="0"/>
                </a:cubicBezTo>
                <a:lnTo>
                  <a:pt x="21259" y="0"/>
                </a:lnTo>
                <a:cubicBezTo>
                  <a:pt x="21350" y="0"/>
                  <a:pt x="21436" y="227"/>
                  <a:pt x="21500" y="632"/>
                </a:cubicBezTo>
                <a:cubicBezTo>
                  <a:pt x="21564" y="1037"/>
                  <a:pt x="21600" y="1587"/>
                  <a:pt x="21600" y="2159"/>
                </a:cubicBezTo>
                <a:lnTo>
                  <a:pt x="21600" y="19440"/>
                </a:lnTo>
                <a:cubicBezTo>
                  <a:pt x="21600" y="20012"/>
                  <a:pt x="21564" y="20562"/>
                  <a:pt x="21500" y="20967"/>
                </a:cubicBezTo>
                <a:cubicBezTo>
                  <a:pt x="21436" y="21372"/>
                  <a:pt x="21350" y="21600"/>
                  <a:pt x="21259" y="21600"/>
                </a:cubicBezTo>
                <a:lnTo>
                  <a:pt x="340" y="21600"/>
                </a:lnTo>
                <a:cubicBezTo>
                  <a:pt x="249" y="21600"/>
                  <a:pt x="163" y="21372"/>
                  <a:pt x="99" y="20967"/>
                </a:cubicBezTo>
                <a:cubicBezTo>
                  <a:pt x="35"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第七章 附 则  </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Verdana" pitchFamily="34" charset="0"/>
              </a:rPr>
              <a:t>3</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rPr>
              <a:t>条</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119" name="曲线"/>
          <p:cNvSpPr>
            <a:spLocks/>
          </p:cNvSpPr>
          <p:nvPr/>
        </p:nvSpPr>
        <p:spPr>
          <a:xfrm rot="0">
            <a:off x="6310296" y="1165066"/>
            <a:ext cx="3671887" cy="576261"/>
          </a:xfrm>
          <a:custGeom>
            <a:gdLst>
              <a:gd name="T1" fmla="*/ 0 w 21600"/>
              <a:gd name="T2" fmla="*/ 3766 h 21600"/>
              <a:gd name="T3" fmla="*/ 21600 w 21600"/>
              <a:gd name="T4" fmla="*/ 17834 h 21600"/>
            </a:gdLst>
            <a:rect l="T1" t="T2" r="T3" b="T4"/>
            <a:pathLst>
              <a:path w="21600" h="21600">
                <a:moveTo>
                  <a:pt x="0" y="2159"/>
                </a:moveTo>
                <a:cubicBezTo>
                  <a:pt x="0" y="1587"/>
                  <a:pt x="36" y="1037"/>
                  <a:pt x="102" y="632"/>
                </a:cubicBezTo>
                <a:cubicBezTo>
                  <a:pt x="168" y="227"/>
                  <a:pt x="257" y="0"/>
                  <a:pt x="349" y="0"/>
                </a:cubicBezTo>
                <a:lnTo>
                  <a:pt x="21250" y="0"/>
                </a:lnTo>
                <a:cubicBezTo>
                  <a:pt x="21342" y="0"/>
                  <a:pt x="21431" y="227"/>
                  <a:pt x="21497" y="632"/>
                </a:cubicBezTo>
                <a:cubicBezTo>
                  <a:pt x="21563" y="1037"/>
                  <a:pt x="21600" y="1587"/>
                  <a:pt x="21600" y="2159"/>
                </a:cubicBezTo>
                <a:lnTo>
                  <a:pt x="21600" y="19440"/>
                </a:lnTo>
                <a:cubicBezTo>
                  <a:pt x="21600" y="20012"/>
                  <a:pt x="21563" y="20562"/>
                  <a:pt x="21497" y="20967"/>
                </a:cubicBezTo>
                <a:cubicBezTo>
                  <a:pt x="21431" y="21372"/>
                  <a:pt x="21342" y="21600"/>
                  <a:pt x="21250" y="21600"/>
                </a:cubicBezTo>
                <a:lnTo>
                  <a:pt x="349" y="21600"/>
                </a:lnTo>
                <a:cubicBezTo>
                  <a:pt x="257" y="21600"/>
                  <a:pt x="168" y="21372"/>
                  <a:pt x="102" y="20967"/>
                </a:cubicBezTo>
                <a:cubicBezTo>
                  <a:pt x="36" y="20562"/>
                  <a:pt x="0" y="20012"/>
                  <a:pt x="0" y="19440"/>
                </a:cubicBezTo>
                <a:lnTo>
                  <a:pt x="0" y="2159"/>
                </a:lnTo>
                <a:close/>
              </a:path>
            </a:pathLst>
          </a:custGeom>
          <a:solidFill>
            <a:srgbClr val="C00000"/>
          </a:solidFill>
          <a:ln w="25400" cmpd="sng" cap="flat">
            <a:solidFill>
              <a:srgbClr val="FFFFFF"/>
            </a:solidFill>
            <a:prstDash val="solid"/>
            <a:miter/>
          </a:ln>
        </p:spPr>
        <p:txBody>
          <a:bodyPr vert="horz" wrap="square" lIns="73831" tIns="54781" rIns="73831" bIns="54781" anchor="ctr" anchorCtr="0">
            <a:prstTxWarp prst="textNoShape"/>
          </a:bodyPr>
          <a:lstStyle/>
          <a:p>
            <a:pPr marL="0" indent="0" algn="l" eaLnBrk="1" latinLnBrk="0" hangingPunct="1">
              <a:lnSpc>
                <a:spcPct val="90000"/>
              </a:lnSpc>
              <a:spcBef>
                <a:spcPts val="0"/>
              </a:spcBef>
              <a:spcAft>
                <a:spcPct val="35000"/>
              </a:spcAft>
              <a:buNone/>
            </a:pPr>
            <a:r>
              <a:rPr lang="en-US" altLang="zh-CN" sz="20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20</a:t>
            </a:r>
            <a:r>
              <a:rPr lang="en-US" altLang="zh-CN" sz="20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21</a:t>
            </a:r>
            <a:r>
              <a:rPr lang="zh-CN" altLang="en-US" sz="20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版安法（</a:t>
            </a:r>
            <a:r>
              <a:rPr lang="en-US" altLang="zh-CN" sz="20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119</a:t>
            </a:r>
            <a:r>
              <a:rPr lang="zh-CN" altLang="en-US" sz="20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rPr>
              <a:t>条）</a:t>
            </a:r>
            <a:endParaRPr lang="zh-CN" altLang="en-US" sz="2000" b="1"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120" name="曲线"/>
          <p:cNvSpPr>
            <a:spLocks/>
          </p:cNvSpPr>
          <p:nvPr/>
        </p:nvSpPr>
        <p:spPr>
          <a:xfrm rot="0">
            <a:off x="6564297" y="1645615"/>
            <a:ext cx="500061" cy="447675"/>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21" name="曲线"/>
          <p:cNvSpPr>
            <a:spLocks/>
          </p:cNvSpPr>
          <p:nvPr/>
        </p:nvSpPr>
        <p:spPr>
          <a:xfrm rot="0">
            <a:off x="6767483" y="1871040"/>
            <a:ext cx="4000499" cy="454818"/>
          </a:xfrm>
          <a:custGeom>
            <a:gdLst>
              <a:gd name="T1" fmla="*/ 0 w 21600"/>
              <a:gd name="T2" fmla="*/ 4361 h 21600"/>
              <a:gd name="T3" fmla="*/ 21600 w 21600"/>
              <a:gd name="T4" fmla="*/ 17239 h 21600"/>
            </a:gdLst>
            <a:rect l="T1" t="T2" r="T3" b="T4"/>
            <a:pathLst>
              <a:path w="21600" h="21600">
                <a:moveTo>
                  <a:pt x="0" y="2159"/>
                </a:moveTo>
                <a:cubicBezTo>
                  <a:pt x="0" y="1587"/>
                  <a:pt x="46" y="1037"/>
                  <a:pt x="128" y="632"/>
                </a:cubicBezTo>
                <a:cubicBezTo>
                  <a:pt x="210" y="227"/>
                  <a:pt x="321" y="0"/>
                  <a:pt x="437" y="0"/>
                </a:cubicBezTo>
                <a:lnTo>
                  <a:pt x="21162" y="0"/>
                </a:lnTo>
                <a:cubicBezTo>
                  <a:pt x="21278" y="0"/>
                  <a:pt x="21389" y="227"/>
                  <a:pt x="21471" y="632"/>
                </a:cubicBezTo>
                <a:cubicBezTo>
                  <a:pt x="21553" y="1037"/>
                  <a:pt x="21600" y="1587"/>
                  <a:pt x="21600" y="2159"/>
                </a:cubicBezTo>
                <a:lnTo>
                  <a:pt x="21600" y="19440"/>
                </a:lnTo>
                <a:cubicBezTo>
                  <a:pt x="21600" y="20012"/>
                  <a:pt x="21553" y="20562"/>
                  <a:pt x="21471" y="20967"/>
                </a:cubicBezTo>
                <a:cubicBezTo>
                  <a:pt x="21389" y="21372"/>
                  <a:pt x="21278" y="21600"/>
                  <a:pt x="21162" y="21600"/>
                </a:cubicBezTo>
                <a:lnTo>
                  <a:pt x="437" y="21600"/>
                </a:lnTo>
                <a:cubicBezTo>
                  <a:pt x="321" y="21600"/>
                  <a:pt x="210" y="21372"/>
                  <a:pt x="128" y="20967"/>
                </a:cubicBezTo>
                <a:cubicBezTo>
                  <a:pt x="46"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第一章 总 则</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19</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条</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122" name="曲线"/>
          <p:cNvSpPr>
            <a:spLocks/>
          </p:cNvSpPr>
          <p:nvPr/>
        </p:nvSpPr>
        <p:spPr>
          <a:xfrm rot="0">
            <a:off x="6564297" y="1556715"/>
            <a:ext cx="500061" cy="1195387"/>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23" name="曲线"/>
          <p:cNvSpPr>
            <a:spLocks/>
          </p:cNvSpPr>
          <p:nvPr/>
        </p:nvSpPr>
        <p:spPr>
          <a:xfrm rot="0">
            <a:off x="6766703" y="2507519"/>
            <a:ext cx="4000500" cy="503460"/>
          </a:xfrm>
          <a:custGeom>
            <a:gdLst>
              <a:gd name="T1" fmla="*/ 0 w 21600"/>
              <a:gd name="T2" fmla="*/ 4983 h 21600"/>
              <a:gd name="T3" fmla="*/ 21600 w 21600"/>
              <a:gd name="T4" fmla="*/ 16617 h 21600"/>
            </a:gdLst>
            <a:rect l="T1" t="T2" r="T3" b="T4"/>
            <a:pathLst>
              <a:path w="21600" h="21600">
                <a:moveTo>
                  <a:pt x="0" y="2159"/>
                </a:moveTo>
                <a:cubicBezTo>
                  <a:pt x="0" y="1587"/>
                  <a:pt x="46" y="1037"/>
                  <a:pt x="128" y="632"/>
                </a:cubicBezTo>
                <a:cubicBezTo>
                  <a:pt x="210" y="227"/>
                  <a:pt x="321" y="0"/>
                  <a:pt x="437" y="0"/>
                </a:cubicBezTo>
                <a:lnTo>
                  <a:pt x="21162" y="0"/>
                </a:lnTo>
                <a:cubicBezTo>
                  <a:pt x="21278" y="0"/>
                  <a:pt x="21389" y="227"/>
                  <a:pt x="21471" y="632"/>
                </a:cubicBezTo>
                <a:cubicBezTo>
                  <a:pt x="21553" y="1037"/>
                  <a:pt x="21599" y="1587"/>
                  <a:pt x="21599" y="2159"/>
                </a:cubicBezTo>
                <a:lnTo>
                  <a:pt x="21599" y="19440"/>
                </a:lnTo>
                <a:cubicBezTo>
                  <a:pt x="21599" y="20012"/>
                  <a:pt x="21553" y="20562"/>
                  <a:pt x="21471" y="20967"/>
                </a:cubicBezTo>
                <a:cubicBezTo>
                  <a:pt x="21389" y="21372"/>
                  <a:pt x="21278" y="21600"/>
                  <a:pt x="21162" y="21600"/>
                </a:cubicBezTo>
                <a:lnTo>
                  <a:pt x="437" y="21600"/>
                </a:lnTo>
                <a:cubicBezTo>
                  <a:pt x="321" y="21600"/>
                  <a:pt x="210" y="21372"/>
                  <a:pt x="128" y="20967"/>
                </a:cubicBezTo>
                <a:cubicBezTo>
                  <a:pt x="46"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第二章 生产经营单位的安全生产保障 3</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2</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条                </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endParaRPr>
          </a:p>
        </p:txBody>
      </p:sp>
      <p:sp>
        <p:nvSpPr>
          <p:cNvPr id="124" name="曲线"/>
          <p:cNvSpPr>
            <a:spLocks/>
          </p:cNvSpPr>
          <p:nvPr/>
        </p:nvSpPr>
        <p:spPr>
          <a:xfrm rot="0">
            <a:off x="6564297" y="1490040"/>
            <a:ext cx="500061" cy="1943099"/>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25" name="曲线"/>
          <p:cNvSpPr>
            <a:spLocks/>
          </p:cNvSpPr>
          <p:nvPr/>
        </p:nvSpPr>
        <p:spPr>
          <a:xfrm rot="0">
            <a:off x="6776228" y="3193838"/>
            <a:ext cx="4000500" cy="492124"/>
          </a:xfrm>
          <a:custGeom>
            <a:gdLst>
              <a:gd name="T1" fmla="*/ 0 w 21600"/>
              <a:gd name="T2" fmla="*/ 4849 h 21600"/>
              <a:gd name="T3" fmla="*/ 21600 w 21600"/>
              <a:gd name="T4" fmla="*/ 16751 h 21600"/>
            </a:gdLst>
            <a:rect l="T1" t="T2" r="T3" b="T4"/>
            <a:pathLst>
              <a:path w="21600" h="21600">
                <a:moveTo>
                  <a:pt x="0" y="2159"/>
                </a:moveTo>
                <a:cubicBezTo>
                  <a:pt x="0" y="1587"/>
                  <a:pt x="46" y="1037"/>
                  <a:pt x="128" y="632"/>
                </a:cubicBezTo>
                <a:cubicBezTo>
                  <a:pt x="210" y="227"/>
                  <a:pt x="321" y="0"/>
                  <a:pt x="437" y="0"/>
                </a:cubicBezTo>
                <a:lnTo>
                  <a:pt x="21162" y="0"/>
                </a:lnTo>
                <a:cubicBezTo>
                  <a:pt x="21278" y="0"/>
                  <a:pt x="21389" y="227"/>
                  <a:pt x="21471" y="632"/>
                </a:cubicBezTo>
                <a:cubicBezTo>
                  <a:pt x="21553" y="1037"/>
                  <a:pt x="21599" y="1587"/>
                  <a:pt x="21599" y="2159"/>
                </a:cubicBezTo>
                <a:lnTo>
                  <a:pt x="21599" y="19440"/>
                </a:lnTo>
                <a:cubicBezTo>
                  <a:pt x="21599" y="20012"/>
                  <a:pt x="21553" y="20562"/>
                  <a:pt x="21471" y="20967"/>
                </a:cubicBezTo>
                <a:cubicBezTo>
                  <a:pt x="21389" y="21372"/>
                  <a:pt x="21278" y="21600"/>
                  <a:pt x="21162" y="21600"/>
                </a:cubicBezTo>
                <a:lnTo>
                  <a:pt x="437" y="21600"/>
                </a:lnTo>
                <a:cubicBezTo>
                  <a:pt x="321" y="21600"/>
                  <a:pt x="210" y="21372"/>
                  <a:pt x="128" y="20967"/>
                </a:cubicBezTo>
                <a:cubicBezTo>
                  <a:pt x="46"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第三章 从业人员的权利和义务   </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10</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条</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endParaRPr>
          </a:p>
        </p:txBody>
      </p:sp>
      <p:sp>
        <p:nvSpPr>
          <p:cNvPr id="126" name="曲线"/>
          <p:cNvSpPr>
            <a:spLocks/>
          </p:cNvSpPr>
          <p:nvPr/>
        </p:nvSpPr>
        <p:spPr>
          <a:xfrm rot="0">
            <a:off x="6564297" y="1442415"/>
            <a:ext cx="500061" cy="2690813"/>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27" name="曲线"/>
          <p:cNvSpPr>
            <a:spLocks/>
          </p:cNvSpPr>
          <p:nvPr/>
        </p:nvSpPr>
        <p:spPr>
          <a:xfrm rot="0">
            <a:off x="6766703" y="3876281"/>
            <a:ext cx="4000500" cy="495295"/>
          </a:xfrm>
          <a:custGeom>
            <a:gdLst>
              <a:gd name="T1" fmla="*/ 0 w 21600"/>
              <a:gd name="T2" fmla="*/ 4887 h 21600"/>
              <a:gd name="T3" fmla="*/ 21600 w 21600"/>
              <a:gd name="T4" fmla="*/ 16713 h 21600"/>
            </a:gdLst>
            <a:rect l="T1" t="T2" r="T3" b="T4"/>
            <a:pathLst>
              <a:path w="21600" h="21600">
                <a:moveTo>
                  <a:pt x="0" y="2159"/>
                </a:moveTo>
                <a:cubicBezTo>
                  <a:pt x="0" y="1587"/>
                  <a:pt x="46" y="1037"/>
                  <a:pt x="128" y="632"/>
                </a:cubicBezTo>
                <a:cubicBezTo>
                  <a:pt x="210" y="227"/>
                  <a:pt x="321" y="0"/>
                  <a:pt x="437" y="0"/>
                </a:cubicBezTo>
                <a:lnTo>
                  <a:pt x="21162" y="0"/>
                </a:lnTo>
                <a:cubicBezTo>
                  <a:pt x="21278" y="0"/>
                  <a:pt x="21389" y="227"/>
                  <a:pt x="21471" y="632"/>
                </a:cubicBezTo>
                <a:cubicBezTo>
                  <a:pt x="21553" y="1037"/>
                  <a:pt x="21599" y="1587"/>
                  <a:pt x="21599" y="2159"/>
                </a:cubicBezTo>
                <a:lnTo>
                  <a:pt x="21599" y="19440"/>
                </a:lnTo>
                <a:cubicBezTo>
                  <a:pt x="21599" y="20012"/>
                  <a:pt x="21553" y="20562"/>
                  <a:pt x="21471" y="20967"/>
                </a:cubicBezTo>
                <a:cubicBezTo>
                  <a:pt x="21389" y="21372"/>
                  <a:pt x="21278" y="21599"/>
                  <a:pt x="21162" y="21599"/>
                </a:cubicBezTo>
                <a:lnTo>
                  <a:pt x="437" y="21599"/>
                </a:lnTo>
                <a:cubicBezTo>
                  <a:pt x="321" y="21599"/>
                  <a:pt x="210" y="21372"/>
                  <a:pt x="128" y="20967"/>
                </a:cubicBezTo>
                <a:cubicBezTo>
                  <a:pt x="46"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第四章 安全生产的监督管理  1</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7</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条              </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endParaRPr>
          </a:p>
        </p:txBody>
      </p:sp>
      <p:sp>
        <p:nvSpPr>
          <p:cNvPr id="128" name="曲线"/>
          <p:cNvSpPr>
            <a:spLocks/>
          </p:cNvSpPr>
          <p:nvPr/>
        </p:nvSpPr>
        <p:spPr>
          <a:xfrm rot="0">
            <a:off x="6564297" y="1375740"/>
            <a:ext cx="500061" cy="3438525"/>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29" name="曲线"/>
          <p:cNvSpPr>
            <a:spLocks/>
          </p:cNvSpPr>
          <p:nvPr/>
        </p:nvSpPr>
        <p:spPr>
          <a:xfrm rot="0">
            <a:off x="6776228" y="4560952"/>
            <a:ext cx="4000500" cy="492800"/>
          </a:xfrm>
          <a:custGeom>
            <a:gdLst>
              <a:gd name="T1" fmla="*/ 0 w 21600"/>
              <a:gd name="T2" fmla="*/ 5045 h 21600"/>
              <a:gd name="T3" fmla="*/ 21600 w 21600"/>
              <a:gd name="T4" fmla="*/ 16555 h 21600"/>
            </a:gdLst>
            <a:rect l="T1" t="T2" r="T3" b="T4"/>
            <a:pathLst>
              <a:path w="21600" h="21600">
                <a:moveTo>
                  <a:pt x="0" y="2159"/>
                </a:moveTo>
                <a:cubicBezTo>
                  <a:pt x="0" y="1587"/>
                  <a:pt x="46" y="1037"/>
                  <a:pt x="128" y="632"/>
                </a:cubicBezTo>
                <a:cubicBezTo>
                  <a:pt x="210" y="227"/>
                  <a:pt x="321" y="0"/>
                  <a:pt x="437" y="0"/>
                </a:cubicBezTo>
                <a:lnTo>
                  <a:pt x="21162" y="0"/>
                </a:lnTo>
                <a:cubicBezTo>
                  <a:pt x="21278" y="0"/>
                  <a:pt x="21389" y="227"/>
                  <a:pt x="21471" y="632"/>
                </a:cubicBezTo>
                <a:cubicBezTo>
                  <a:pt x="21553" y="1037"/>
                  <a:pt x="21599" y="1587"/>
                  <a:pt x="21599" y="2159"/>
                </a:cubicBezTo>
                <a:lnTo>
                  <a:pt x="21599" y="19440"/>
                </a:lnTo>
                <a:cubicBezTo>
                  <a:pt x="21599" y="20012"/>
                  <a:pt x="21553" y="20562"/>
                  <a:pt x="21471" y="20967"/>
                </a:cubicBezTo>
                <a:cubicBezTo>
                  <a:pt x="21389" y="21372"/>
                  <a:pt x="21278" y="21600"/>
                  <a:pt x="21162" y="21600"/>
                </a:cubicBezTo>
                <a:lnTo>
                  <a:pt x="437" y="21600"/>
                </a:lnTo>
                <a:cubicBezTo>
                  <a:pt x="321" y="21600"/>
                  <a:pt x="210" y="21372"/>
                  <a:pt x="128" y="20967"/>
                </a:cubicBezTo>
                <a:cubicBezTo>
                  <a:pt x="46"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4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第五章 生产安全事故的应急救援与调查</a:t>
            </a:r>
            <a:r>
              <a:rPr lang="zh-CN" altLang="en-US" sz="14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处理1</a:t>
            </a:r>
            <a:r>
              <a:rPr lang="en-US" altLang="zh-CN" sz="14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1</a:t>
            </a:r>
            <a:r>
              <a:rPr lang="zh-CN" altLang="en-US" sz="14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条</a:t>
            </a:r>
            <a:endParaRPr lang="zh-CN" altLang="en-US" sz="14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endParaRPr>
          </a:p>
        </p:txBody>
      </p:sp>
      <p:sp>
        <p:nvSpPr>
          <p:cNvPr id="130" name="曲线"/>
          <p:cNvSpPr>
            <a:spLocks/>
          </p:cNvSpPr>
          <p:nvPr/>
        </p:nvSpPr>
        <p:spPr>
          <a:xfrm rot="0">
            <a:off x="6564297" y="1328115"/>
            <a:ext cx="500061" cy="4184650"/>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31" name="曲线"/>
          <p:cNvSpPr>
            <a:spLocks/>
          </p:cNvSpPr>
          <p:nvPr/>
        </p:nvSpPr>
        <p:spPr>
          <a:xfrm rot="0">
            <a:off x="6769084" y="5271705"/>
            <a:ext cx="4000500" cy="449702"/>
          </a:xfrm>
          <a:custGeom>
            <a:gdLst>
              <a:gd name="T1" fmla="*/ 0 w 21600"/>
              <a:gd name="T2" fmla="*/ 4288 h 21600"/>
              <a:gd name="T3" fmla="*/ 21600 w 21600"/>
              <a:gd name="T4" fmla="*/ 17312 h 21600"/>
            </a:gdLst>
            <a:rect l="T1" t="T2" r="T3" b="T4"/>
            <a:pathLst>
              <a:path w="21600" h="21600">
                <a:moveTo>
                  <a:pt x="0" y="2159"/>
                </a:moveTo>
                <a:cubicBezTo>
                  <a:pt x="0" y="1587"/>
                  <a:pt x="46" y="1037"/>
                  <a:pt x="128" y="632"/>
                </a:cubicBezTo>
                <a:cubicBezTo>
                  <a:pt x="210" y="227"/>
                  <a:pt x="321" y="0"/>
                  <a:pt x="437" y="0"/>
                </a:cubicBezTo>
                <a:lnTo>
                  <a:pt x="21162" y="0"/>
                </a:lnTo>
                <a:cubicBezTo>
                  <a:pt x="21278" y="0"/>
                  <a:pt x="21389" y="227"/>
                  <a:pt x="21471" y="632"/>
                </a:cubicBezTo>
                <a:cubicBezTo>
                  <a:pt x="21553" y="1037"/>
                  <a:pt x="21599" y="1587"/>
                  <a:pt x="21599" y="2159"/>
                </a:cubicBezTo>
                <a:lnTo>
                  <a:pt x="21599" y="19440"/>
                </a:lnTo>
                <a:cubicBezTo>
                  <a:pt x="21599" y="20012"/>
                  <a:pt x="21553" y="20562"/>
                  <a:pt x="21471" y="20967"/>
                </a:cubicBezTo>
                <a:cubicBezTo>
                  <a:pt x="21389" y="21372"/>
                  <a:pt x="21278" y="21600"/>
                  <a:pt x="21162" y="21600"/>
                </a:cubicBezTo>
                <a:lnTo>
                  <a:pt x="437" y="21600"/>
                </a:lnTo>
                <a:cubicBezTo>
                  <a:pt x="321" y="21600"/>
                  <a:pt x="210" y="21372"/>
                  <a:pt x="128" y="20967"/>
                </a:cubicBezTo>
                <a:cubicBezTo>
                  <a:pt x="46" y="20562"/>
                  <a:pt x="0" y="20012"/>
                  <a:pt x="0" y="19440"/>
                </a:cubicBezTo>
                <a:lnTo>
                  <a:pt x="0" y="2159"/>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第六章 法律责任 2</a:t>
            </a:r>
            <a:r>
              <a:rPr lang="en-US" altLang="zh-CN"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7</a:t>
            </a: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条 </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endParaRPr>
          </a:p>
        </p:txBody>
      </p:sp>
      <p:sp>
        <p:nvSpPr>
          <p:cNvPr id="132" name="曲线"/>
          <p:cNvSpPr>
            <a:spLocks/>
          </p:cNvSpPr>
          <p:nvPr/>
        </p:nvSpPr>
        <p:spPr>
          <a:xfrm rot="0">
            <a:off x="6564297" y="1270965"/>
            <a:ext cx="500061" cy="4921250"/>
          </a:xfrm>
          <a:custGeom>
            <a:gdLst>
              <a:gd name="T1" fmla="*/ 0 w 21600"/>
              <a:gd name="T2" fmla="*/ 0 h 21600"/>
              <a:gd name="T3" fmla="*/ 21600 w 21600"/>
              <a:gd name="T4" fmla="*/ 21600 h 21600"/>
            </a:gdLst>
            <a:rect l="T1" t="T2" r="T3" b="T4"/>
            <a:pathLst>
              <a:path w="21600" h="21600">
                <a:moveTo>
                  <a:pt x="0" y="0"/>
                </a:moveTo>
                <a:lnTo>
                  <a:pt x="0" y="21600"/>
                </a:lnTo>
                <a:lnTo>
                  <a:pt x="21600" y="21600"/>
                </a:lnTo>
              </a:path>
            </a:pathLst>
          </a:custGeom>
          <a:noFill/>
          <a:ln w="25400" cmpd="sng" cap="flat">
            <a:solidFill>
              <a:srgbClr val="C00000"/>
            </a:solidFill>
            <a:prstDash val="solid"/>
            <a:round/>
          </a:ln>
        </p:spPr>
        <p:txBody>
          <a:bodyPr rtlCol="0" anchor="ctr"/>
          <a:lstStyle/>
          <a:p>
            <a:pPr algn="ctr"/>
          </a:p>
        </p:txBody>
      </p:sp>
      <p:sp>
        <p:nvSpPr>
          <p:cNvPr id="133" name="曲线"/>
          <p:cNvSpPr>
            <a:spLocks/>
          </p:cNvSpPr>
          <p:nvPr/>
        </p:nvSpPr>
        <p:spPr>
          <a:xfrm rot="0">
            <a:off x="6750033" y="5954207"/>
            <a:ext cx="4000500" cy="434861"/>
          </a:xfrm>
          <a:custGeom>
            <a:gdLst>
              <a:gd name="T1" fmla="*/ 0 w 21600"/>
              <a:gd name="T2" fmla="*/ 4065 h 21600"/>
              <a:gd name="T3" fmla="*/ 21600 w 21600"/>
              <a:gd name="T4" fmla="*/ 17535 h 21600"/>
            </a:gdLst>
            <a:rect l="T1" t="T2" r="T3" b="T4"/>
            <a:pathLst>
              <a:path w="21600" h="21600">
                <a:moveTo>
                  <a:pt x="0" y="2160"/>
                </a:moveTo>
                <a:cubicBezTo>
                  <a:pt x="0" y="1587"/>
                  <a:pt x="46" y="1037"/>
                  <a:pt x="128" y="632"/>
                </a:cubicBezTo>
                <a:cubicBezTo>
                  <a:pt x="210" y="227"/>
                  <a:pt x="321" y="0"/>
                  <a:pt x="437" y="0"/>
                </a:cubicBezTo>
                <a:lnTo>
                  <a:pt x="21162" y="0"/>
                </a:lnTo>
                <a:cubicBezTo>
                  <a:pt x="21278" y="0"/>
                  <a:pt x="21389" y="227"/>
                  <a:pt x="21471" y="632"/>
                </a:cubicBezTo>
                <a:cubicBezTo>
                  <a:pt x="21553" y="1037"/>
                  <a:pt x="21599" y="1587"/>
                  <a:pt x="21599" y="2160"/>
                </a:cubicBezTo>
                <a:lnTo>
                  <a:pt x="21599" y="19439"/>
                </a:lnTo>
                <a:cubicBezTo>
                  <a:pt x="21599" y="20012"/>
                  <a:pt x="21553" y="20562"/>
                  <a:pt x="21471" y="20967"/>
                </a:cubicBezTo>
                <a:cubicBezTo>
                  <a:pt x="21389" y="21372"/>
                  <a:pt x="21278" y="21600"/>
                  <a:pt x="21162" y="21600"/>
                </a:cubicBezTo>
                <a:lnTo>
                  <a:pt x="437" y="21600"/>
                </a:lnTo>
                <a:cubicBezTo>
                  <a:pt x="321" y="21600"/>
                  <a:pt x="210" y="21372"/>
                  <a:pt x="128" y="20967"/>
                </a:cubicBezTo>
                <a:cubicBezTo>
                  <a:pt x="46" y="20562"/>
                  <a:pt x="0" y="20012"/>
                  <a:pt x="0" y="19439"/>
                </a:cubicBezTo>
                <a:lnTo>
                  <a:pt x="0" y="2160"/>
                </a:lnTo>
                <a:close/>
              </a:path>
            </a:pathLst>
          </a:custGeom>
          <a:solidFill>
            <a:srgbClr val="FFFFFF"/>
          </a:solidFill>
          <a:ln w="25400" cmpd="sng" cap="flat">
            <a:solidFill>
              <a:srgbClr val="C00000"/>
            </a:solidFill>
            <a:prstDash val="solid"/>
            <a:miter/>
          </a:ln>
        </p:spPr>
        <p:txBody>
          <a:bodyPr vert="horz" wrap="square" lIns="47161" tIns="37001" rIns="47161" bIns="37001" anchor="ctr" anchorCtr="0">
            <a:prstTxWarp prst="textNoShape"/>
          </a:bodyPr>
          <a:lstStyle/>
          <a:p>
            <a:pPr marL="0" indent="0" algn="l" eaLnBrk="1" latinLnBrk="0" hangingPunct="1">
              <a:lnSpc>
                <a:spcPct val="90000"/>
              </a:lnSpc>
              <a:spcBef>
                <a:spcPts val="0"/>
              </a:spcBef>
              <a:spcAft>
                <a:spcPct val="35000"/>
              </a:spcAft>
              <a:buNone/>
            </a:pPr>
            <a:r>
              <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rPr>
              <a:t>第七章 附 则  3条</a:t>
            </a:r>
            <a:endParaRPr lang="zh-CN" altLang="en-US" sz="1500" b="0" i="0" u="none" strike="noStrike" kern="1200" cap="none" spc="0" baseline="0">
              <a:solidFill>
                <a:srgbClr val="000000"/>
              </a:solidFill>
              <a:latin typeface="微软雅黑" pitchFamily="0" charset="0"/>
              <a:ea typeface="微软雅黑" pitchFamily="0" charset="0"/>
              <a:cs typeface="Arial" pitchFamily="0" charset="0"/>
              <a:sym typeface="Calibri" pitchFamily="0" charset="0"/>
            </a:endParaRPr>
          </a:p>
        </p:txBody>
      </p:sp>
    </p:spTree>
    <p:extLst>
      <p:ext uri="{BB962C8B-B14F-4D97-AF65-F5344CB8AC3E}">
        <p14:creationId xmlns:p14="http://schemas.microsoft.com/office/powerpoint/2010/main" val="1499234737"/>
      </p:ext>
    </p:extLst>
  </p:cSld>
  <p:clrMapOvr>
    <a:masterClrMapping/>
  </p:clrMapOvr>
  <p:transition spd="med" advClick="0" advTm="0">
    <p:fade/>
  </p:transition>
</p:sld>
</file>

<file path=ppt/slides/slide60.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00"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01" name="矩形"/>
          <p:cNvSpPr>
            <a:spLocks/>
          </p:cNvSpPr>
          <p:nvPr/>
        </p:nvSpPr>
        <p:spPr>
          <a:xfrm rot="0">
            <a:off x="1422403" y="1889129"/>
            <a:ext cx="9666511" cy="3143249"/>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根据2006年以来在湖南省、湖北省、山西省、北京市、重庆市等省（直辖市）进行试点取得的经验，推进安全生产责任保险制度，有利于增加事故应急救援和本单位从业人员以外的第三人的赔偿资金来源，减轻政府负担。</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 </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51</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国家鼓励生产经营单位投保安全生产责任保险。通过引入保险机制，发挥保险机构作用，促进安全生产。</a:t>
            </a:r>
            <a:r>
              <a:rPr lang="zh-CN" altLang="en-US" sz="2000" b="0" i="0" u="none" strike="noStrike" kern="1200" cap="none" spc="0" baseline="0">
                <a:solidFill>
                  <a:srgbClr val="FF0000"/>
                </a:solidFill>
                <a:latin typeface="微软雅黑" pitchFamily="0" charset="0"/>
                <a:ea typeface="微软雅黑" pitchFamily="0" charset="0"/>
                <a:cs typeface="Arial" pitchFamily="0" charset="0"/>
                <a:sym typeface="Arial" pitchFamily="0" charset="0"/>
              </a:rPr>
              <a:t>属于国家规定的高危行业、领域的生产经营单位，应当投保安全生产责任保险。</a:t>
            </a:r>
            <a:endParaRPr lang="zh-CN" altLang="en-US" sz="2000" b="0" i="0" u="none" strike="noStrike" kern="1200" cap="none" spc="0" baseline="0">
              <a:solidFill>
                <a:srgbClr val="FF0000"/>
              </a:solidFill>
              <a:latin typeface="微软雅黑" pitchFamily="0" charset="0"/>
              <a:ea typeface="微软雅黑" pitchFamily="0" charset="0"/>
              <a:cs typeface="Arial" pitchFamily="0" charset="0"/>
              <a:sym typeface="Arial" pitchFamily="0" charset="0"/>
            </a:endParaRPr>
          </a:p>
        </p:txBody>
      </p:sp>
      <p:sp>
        <p:nvSpPr>
          <p:cNvPr id="502"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6</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建立推进安全生产责任保险制度</a:t>
            </a:r>
            <a:r>
              <a:rPr lang="en-US" altLang="zh-CN" sz="24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138390153"/>
      </p:ext>
    </p:extLst>
  </p:cSld>
  <p:clrMapOvr>
    <a:masterClrMapping/>
  </p:clrMapOvr>
  <p:transition spd="med" advClick="0" advTm="0">
    <p:fade/>
  </p:transition>
</p:sld>
</file>

<file path=ppt/slides/slide6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0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04" name="矩形"/>
          <p:cNvSpPr>
            <a:spLocks/>
          </p:cNvSpPr>
          <p:nvPr/>
        </p:nvSpPr>
        <p:spPr>
          <a:xfrm rot="0">
            <a:off x="1422403" y="1845587"/>
            <a:ext cx="9666511" cy="4066539"/>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近年来，因企业拒不执行有关部门下达的停产停业指令，仍然违法生产，造成重大人员伤亡的事故时有发生。为深刻吸取事故教训，新安法</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第</a:t>
            </a:r>
            <a:r>
              <a:rPr lang="en-US" altLang="zh-CN"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70</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条</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规定，对存在重大事故隐患的生产经营单位作出停产停业、停止施工、停止使用相关设施或设备的决定，生产经营单位拒不执行，有发生生产安全事故的现实危险的，</a:t>
            </a: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在保证安全的前提下，</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经本部门主要负责人批准，负有安全生产监督管理职责的部门可以采取通知有关单位停止供电、停止供应民用爆炸物品等措施，强制生产经营单位履行决定。</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这</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一规定，对及时消除事故隐患，防范生产事故，保证从业人员的生命安全具有重要意义。</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05"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7</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建立依法实施停电停供民用爆炸物品强制措施制度</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734998635"/>
      </p:ext>
    </p:extLst>
  </p:cSld>
  <p:clrMapOvr>
    <a:masterClrMapping/>
  </p:clrMapOvr>
  <p:transition spd="med" advClick="0" advTm="0">
    <p:fade/>
  </p:transition>
</p:sld>
</file>

<file path=ppt/slides/slide6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0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07" name="矩形"/>
          <p:cNvSpPr>
            <a:spLocks/>
          </p:cNvSpPr>
          <p:nvPr/>
        </p:nvSpPr>
        <p:spPr>
          <a:xfrm rot="0">
            <a:off x="1378585" y="3323590"/>
            <a:ext cx="9811384" cy="3241040"/>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1600" b="0" i="0" u="none" strike="noStrike" kern="1200" cap="none" spc="0" baseline="0">
                <a:solidFill>
                  <a:schemeClr val="tx1"/>
                </a:solidFill>
                <a:latin typeface="微软雅黑" pitchFamily="0" charset="0"/>
                <a:ea typeface="微软雅黑" pitchFamily="0" charset="0"/>
                <a:cs typeface="Arial" pitchFamily="0" charset="0"/>
              </a:rPr>
              <a:t>为加强安全生产诚信体系建设，促进企业落实安全生产主体责任，尤其是针对实践中一些生产经营单位特别是上市公司“不怕罚款怕曝光”的情况。</a:t>
            </a:r>
            <a:endParaRPr lang="en-US" altLang="zh-CN" sz="16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1600" b="1" i="0" u="none" strike="noStrike" kern="1200" cap="none" spc="0" baseline="0">
                <a:solidFill>
                  <a:schemeClr val="tx1"/>
                </a:solidFill>
                <a:latin typeface="微软雅黑" pitchFamily="0" charset="0"/>
                <a:ea typeface="微软雅黑" pitchFamily="0" charset="0"/>
                <a:cs typeface="Arial" pitchFamily="0" charset="0"/>
              </a:rPr>
              <a:t>新安法第七十八条规定：</a:t>
            </a: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负有安全生产监督管理职责的部门应当建立安全生产违法行为信息库，如实记录生产经营单位</a:t>
            </a:r>
            <a:r>
              <a:rPr lang="zh-CN" altLang="en-US" sz="1600" b="0" i="0" u="none" strike="noStrike" kern="1200" cap="none" spc="0" baseline="0">
                <a:solidFill>
                  <a:srgbClr val="FF0000"/>
                </a:solidFill>
                <a:latin typeface="微软雅黑" pitchFamily="0" charset="0"/>
                <a:ea typeface="微软雅黑" pitchFamily="0" charset="0"/>
                <a:cs typeface="Arial" pitchFamily="0" charset="0"/>
                <a:sym typeface="Arial" pitchFamily="0" charset="0"/>
              </a:rPr>
              <a:t>及其有关从业人员</a:t>
            </a: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的安全生产违法行为信息；对违法行为情节严重的生产经营单位</a:t>
            </a:r>
            <a:r>
              <a:rPr lang="zh-CN" altLang="en-US" sz="1600" b="0" i="0" u="none" strike="noStrike" kern="1200" cap="none" spc="0" baseline="0">
                <a:solidFill>
                  <a:srgbClr val="FF0000"/>
                </a:solidFill>
                <a:latin typeface="微软雅黑" pitchFamily="0" charset="0"/>
                <a:ea typeface="微软雅黑" pitchFamily="0" charset="0"/>
                <a:cs typeface="Arial" pitchFamily="0" charset="0"/>
                <a:sym typeface="Arial" pitchFamily="0" charset="0"/>
              </a:rPr>
              <a:t>及其有关从业人员</a:t>
            </a: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，应当</a:t>
            </a:r>
            <a:r>
              <a:rPr lang="zh-CN" altLang="en-US" sz="1600" b="0" i="0" u="none" strike="noStrike" kern="1200" cap="none" spc="0" baseline="0">
                <a:solidFill>
                  <a:srgbClr val="FF0000"/>
                </a:solidFill>
                <a:latin typeface="微软雅黑" pitchFamily="0" charset="0"/>
                <a:ea typeface="微软雅黑" pitchFamily="0" charset="0"/>
                <a:cs typeface="Arial" pitchFamily="0" charset="0"/>
                <a:sym typeface="Arial" pitchFamily="0" charset="0"/>
              </a:rPr>
              <a:t>及时</a:t>
            </a: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向社会公告，并通报行业主管部门、投资主管部门</a:t>
            </a:r>
            <a:r>
              <a:rPr lang="zh-CN" altLang="en-US" sz="1600" b="0" i="0" u="none" strike="noStrike" kern="1200" cap="none" spc="0" baseline="0">
                <a:solidFill>
                  <a:srgbClr val="FF0000"/>
                </a:solidFill>
                <a:latin typeface="微软雅黑" pitchFamily="0" charset="0"/>
                <a:ea typeface="微软雅黑" pitchFamily="0" charset="0"/>
                <a:cs typeface="Arial" pitchFamily="0" charset="0"/>
                <a:sym typeface="Arial" pitchFamily="0" charset="0"/>
              </a:rPr>
              <a:t>、自然资源</a:t>
            </a: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主管部门、</a:t>
            </a:r>
            <a:r>
              <a:rPr lang="zh-CN" altLang="en-US" sz="1600" b="0" i="0" u="none" strike="noStrike" kern="1200" cap="none" spc="0" baseline="0">
                <a:solidFill>
                  <a:srgbClr val="FF0000"/>
                </a:solidFill>
                <a:latin typeface="微软雅黑" pitchFamily="0" charset="0"/>
                <a:ea typeface="微软雅黑" pitchFamily="0" charset="0"/>
                <a:cs typeface="Arial" pitchFamily="0" charset="0"/>
                <a:sym typeface="Arial" pitchFamily="0" charset="0"/>
              </a:rPr>
              <a:t>生态环境主管部门</a:t>
            </a: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、证券监督管理机构和有关金融机构。</a:t>
            </a:r>
            <a:r>
              <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（“黑名单”制度）</a:t>
            </a:r>
            <a:endPar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endParaRPr lang="zh-CN" altLang="en-US" sz="16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508"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8</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建立严重违法行为公告和通报制度</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pic>
        <p:nvPicPr>
          <p:cNvPr id="509" name="图片" descr="危化品运输"/>
          <p:cNvPicPr>
            <a:picLocks noChangeAspect="1"/>
          </p:cNvPicPr>
          <p:nvPr/>
        </p:nvPicPr>
        <p:blipFill>
          <a:blip r:embed="rId1" cstate="print"/>
          <a:stretch>
            <a:fillRect/>
          </a:stretch>
        </p:blipFill>
        <p:spPr>
          <a:xfrm rot="0">
            <a:off x="9765283" y="1111708"/>
            <a:ext cx="1831633" cy="1866556"/>
          </a:xfrm>
          <a:prstGeom prst="rect"/>
          <a:noFill/>
          <a:ln w="9525" cmpd="sng" cap="flat">
            <a:noFill/>
            <a:prstDash val="solid"/>
            <a:round/>
          </a:ln>
        </p:spPr>
      </p:pic>
      <p:sp>
        <p:nvSpPr>
          <p:cNvPr id="510" name="矩形"/>
          <p:cNvSpPr>
            <a:spLocks/>
          </p:cNvSpPr>
          <p:nvPr/>
        </p:nvSpPr>
        <p:spPr>
          <a:xfrm rot="0">
            <a:off x="1422402" y="1845587"/>
            <a:ext cx="8113483" cy="1477328"/>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党的十八届三中全会决定指出，要</a:t>
            </a:r>
            <a:r>
              <a:rPr lang="zh-CN" altLang="en-US" sz="2000" b="0" i="0" u="none" strike="noStrike" kern="1200" cap="none" spc="0" baseline="0">
                <a:solidFill>
                  <a:schemeClr val="tx2"/>
                </a:solidFill>
                <a:latin typeface="微软雅黑" pitchFamily="0" charset="0"/>
                <a:ea typeface="微软雅黑" pitchFamily="0" charset="0"/>
                <a:cs typeface="Arial" pitchFamily="0" charset="0"/>
              </a:rPr>
              <a:t>建立健全社会征信体系，褒扬诚信，惩戒失信。</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安全生产关系到人民群众生命财产安全，诚信守法是对生产经营单位的最低要求。</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2062395736"/>
      </p:ext>
    </p:extLst>
  </p:cSld>
  <p:clrMapOvr>
    <a:masterClrMapping/>
  </p:clrMapOvr>
  <p:transition spd="med" advClick="0" advTm="0">
    <p:fade/>
  </p:transition>
</p:sld>
</file>

<file path=ppt/slides/slide6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11"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12" name="矩形"/>
          <p:cNvSpPr>
            <a:spLocks/>
          </p:cNvSpPr>
          <p:nvPr/>
        </p:nvSpPr>
        <p:spPr>
          <a:xfrm rot="0">
            <a:off x="1248235" y="1816559"/>
            <a:ext cx="7663540" cy="4602479"/>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sym typeface="Arial" pitchFamily="0" charset="0"/>
              </a:rPr>
              <a:t> </a:t>
            </a:r>
            <a:r>
              <a:rPr lang="zh-CN" altLang="en-US" sz="19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改进安全执法方式，提高安全执法效率，严格履行监督检查职责，及时处理事故隐患，对防止生产安全事故的发生具有极其重要的意义。新安法将分级分类监管和按照年度监督检查计划进行监督检查作为安全监管部门的</a:t>
            </a:r>
            <a:r>
              <a:rPr lang="zh-CN" altLang="en-US" sz="19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法定执法方式。</a:t>
            </a:r>
            <a:endParaRPr lang="en-US" altLang="zh-CN" sz="19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19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新安法第六十二条明确规定：</a:t>
            </a:r>
            <a:r>
              <a:rPr lang="zh-CN" altLang="en-US" sz="19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应急</a:t>
            </a:r>
            <a:r>
              <a:rPr lang="zh-CN" altLang="en-US" sz="19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管理部门应当按照分类分级监督管理的要求，制定安全生产年度监督检查计划，并按照年度监督检查计划进行监督检查，发现事故隐患，应当及时处理。</a:t>
            </a:r>
            <a:endParaRPr lang="en-US" altLang="zh-CN" sz="19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19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19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法还规定了在监督检查中发现重大事故隐患不依法及时处理的法律责任。</a:t>
            </a:r>
            <a:endParaRPr lang="zh-CN" altLang="en-US" sz="19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13"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9</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建立分级分类监管和执法计划制度</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pic>
        <p:nvPicPr>
          <p:cNvPr id="514" name="图片"/>
          <p:cNvPicPr>
            <a:picLocks noChangeAspect="1"/>
          </p:cNvPicPr>
          <p:nvPr/>
        </p:nvPicPr>
        <p:blipFill>
          <a:blip r:embed="rId1" cstate="print"/>
          <a:stretch>
            <a:fillRect/>
          </a:stretch>
        </p:blipFill>
        <p:spPr>
          <a:xfrm rot="0">
            <a:off x="9199904" y="2002971"/>
            <a:ext cx="2609433" cy="3770926"/>
          </a:xfrm>
          <a:prstGeom prst="rect"/>
          <a:noFill/>
          <a:ln w="9525" cmpd="sng" cap="flat">
            <a:noFill/>
            <a:prstDash val="solid"/>
            <a:round/>
          </a:ln>
        </p:spPr>
      </p:pic>
    </p:spTree>
    <p:extLst>
      <p:ext uri="{BB962C8B-B14F-4D97-AF65-F5344CB8AC3E}">
        <p14:creationId xmlns:p14="http://schemas.microsoft.com/office/powerpoint/2010/main" val="1237108469"/>
      </p:ext>
    </p:extLst>
  </p:cSld>
  <p:clrMapOvr>
    <a:masterClrMapping/>
  </p:clrMapOvr>
  <p:transition spd="med" advClick="0" advTm="0">
    <p:fade/>
  </p:transition>
</p:sld>
</file>

<file path=ppt/slides/slide6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15"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16" name="矩形"/>
          <p:cNvSpPr>
            <a:spLocks/>
          </p:cNvSpPr>
          <p:nvPr/>
        </p:nvSpPr>
        <p:spPr>
          <a:xfrm rot="0">
            <a:off x="1248234" y="1816559"/>
            <a:ext cx="9608451" cy="3143249"/>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从事危险物品生产、储存及矿山开采、金属冶炼活动，安全风险较大，极易发生生产安全事故，其安全生产管理人员必须具有较高的安全生产知识水平和安全管理技能。为此，新安法明确了高危企业安全生产管理人员的重要地位，明确监管部门要掌握企业安全生产管理人员的变化情况，以便采取相应的监管措施。</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 </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法第二十六条规定：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危险物品的生产、储存单位以及矿山、金属冶炼单位的安全生产管理人员的任免，应当告知主管的负有安全生产监督管理职责的部门。</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17"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10</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建立高危企业安全管理人员任免告知制度</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885841173"/>
      </p:ext>
    </p:extLst>
  </p:cSld>
  <p:clrMapOvr>
    <a:masterClrMapping/>
  </p:clrMapOvr>
  <p:transition spd="med" advClick="0" advTm="0">
    <p:fade/>
  </p:transition>
</p:sld>
</file>

<file path=ppt/slides/slide6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18"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19" name="圆角矩形"/>
          <p:cNvSpPr>
            <a:spLocks/>
          </p:cNvSpPr>
          <p:nvPr/>
        </p:nvSpPr>
        <p:spPr>
          <a:xfrm rot="0">
            <a:off x="1594735" y="1295239"/>
            <a:ext cx="5865608"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520" name="矩形"/>
          <p:cNvSpPr>
            <a:spLocks/>
          </p:cNvSpPr>
          <p:nvPr/>
        </p:nvSpPr>
        <p:spPr>
          <a:xfrm rot="0">
            <a:off x="2476460" y="1275282"/>
            <a:ext cx="5829661"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五</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）强化了</a:t>
            </a:r>
            <a:r>
              <a:rPr lang="en-US" altLang="zh-CN"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10</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项</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法律</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规定</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endParaRPr>
          </a:p>
        </p:txBody>
      </p:sp>
      <p:sp>
        <p:nvSpPr>
          <p:cNvPr id="521" name="矩形"/>
          <p:cNvSpPr>
            <a:spLocks/>
          </p:cNvSpPr>
          <p:nvPr/>
        </p:nvSpPr>
        <p:spPr>
          <a:xfrm rot="0">
            <a:off x="1363673" y="2190299"/>
            <a:ext cx="10131650" cy="2628264"/>
          </a:xfrm>
          <a:prstGeom prst="rect"/>
          <a:noFill/>
          <a:ln w="9525" cmpd="sng" cap="flat">
            <a:noFill/>
            <a:prstDash val="solid"/>
            <a:miter/>
          </a:ln>
        </p:spPr>
        <p:txBody>
          <a:bodyPr vert="horz" wrap="square" lIns="98722" tIns="49361" rIns="98722" bIns="49361" anchor="t" anchorCtr="0">
            <a:prstTxWarp prst="textNoShape"/>
            <a:spAutoFit/>
          </a:bodyPr>
          <a:lstStyle/>
          <a:p>
            <a:pPr marL="0" indent="0" algn="l" eaLnBrk="1" latinLnBrk="0" hangingPunct="1">
              <a:lnSpc>
                <a:spcPct val="160000"/>
              </a:lnSpc>
              <a:spcBef>
                <a:spcPts val="1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rPr>
              <a:t>1、</a:t>
            </a: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强化安全生产工作坚持中国共产党的领导</a:t>
            </a:r>
            <a:r>
              <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（第</a:t>
            </a: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3</a:t>
            </a:r>
            <a:r>
              <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条）</a:t>
            </a:r>
            <a:endParaRPr lang="en-US" altLang="zh-CN" sz="16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rPr>
              <a:t>2</a:t>
            </a:r>
            <a:r>
              <a:rPr lang="zh-CN" altLang="en-US" sz="1600" b="0" i="0" u="none" strike="noStrike" kern="1200" cap="none" spc="0" baseline="0">
                <a:solidFill>
                  <a:schemeClr val="tx1"/>
                </a:solidFill>
                <a:latin typeface="微软雅黑" pitchFamily="0" charset="0"/>
                <a:ea typeface="微软雅黑" pitchFamily="0" charset="0"/>
                <a:cs typeface="Arial" pitchFamily="0" charset="0"/>
              </a:rPr>
              <a:t>、强化以人为本，坚持人民至上、生命至上 把保护人民安全摆在首位。</a:t>
            </a:r>
            <a:r>
              <a:rPr lang="zh-CN" altLang="en-US" sz="1600" b="0" i="0" u="none" strike="noStrike" kern="1200" cap="none" spc="0" baseline="0">
                <a:solidFill>
                  <a:schemeClr val="tx2"/>
                </a:solidFill>
                <a:latin typeface="微软雅黑" pitchFamily="0" charset="0"/>
                <a:ea typeface="微软雅黑" pitchFamily="0" charset="0"/>
                <a:cs typeface="Arial" pitchFamily="0" charset="0"/>
              </a:rPr>
              <a:t>（第</a:t>
            </a:r>
            <a:r>
              <a:rPr lang="en-US" altLang="zh-CN" sz="1600" b="0" i="0" u="none" strike="noStrike" kern="1200" cap="none" spc="0" baseline="0">
                <a:solidFill>
                  <a:schemeClr val="tx2"/>
                </a:solidFill>
                <a:latin typeface="微软雅黑" pitchFamily="0" charset="0"/>
                <a:ea typeface="微软雅黑" pitchFamily="0" charset="0"/>
                <a:cs typeface="Arial" pitchFamily="0" charset="0"/>
              </a:rPr>
              <a:t>3</a:t>
            </a:r>
            <a:r>
              <a:rPr lang="zh-CN" altLang="en-US" sz="1600" b="0" i="0" u="none" strike="noStrike" kern="1200" cap="none" spc="0" baseline="0">
                <a:solidFill>
                  <a:schemeClr val="tx2"/>
                </a:solidFill>
                <a:latin typeface="微软雅黑" pitchFamily="0" charset="0"/>
                <a:ea typeface="微软雅黑" pitchFamily="0" charset="0"/>
                <a:cs typeface="Arial" pitchFamily="0" charset="0"/>
              </a:rPr>
              <a:t>条） </a:t>
            </a:r>
            <a:endParaRPr lang="en-US" altLang="zh-CN" sz="16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3、</a:t>
            </a:r>
            <a:r>
              <a:rPr lang="zh-CN" altLang="en-US" sz="1600" b="0" i="0" u="none" strike="noStrike" kern="1200" cap="none" spc="0" baseline="0">
                <a:solidFill>
                  <a:schemeClr val="tx1"/>
                </a:solidFill>
                <a:latin typeface="微软雅黑" pitchFamily="0" charset="0"/>
                <a:ea typeface="微软雅黑" pitchFamily="0" charset="0"/>
                <a:cs typeface="Arial" pitchFamily="0" charset="0"/>
              </a:rPr>
              <a:t>强化“三个必须”，明确有关部门的安全监管职责 。</a:t>
            </a:r>
            <a:r>
              <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（第</a:t>
            </a: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3</a:t>
            </a:r>
            <a:r>
              <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条）</a:t>
            </a:r>
            <a:endParaRPr lang="en-US" altLang="zh-CN" sz="16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4、</a:t>
            </a:r>
            <a:r>
              <a:rPr lang="zh-CN" altLang="en-US" sz="1600" b="0" i="0" u="none" strike="noStrike" kern="1200" cap="none" spc="0" baseline="0">
                <a:solidFill>
                  <a:schemeClr val="tx1"/>
                </a:solidFill>
                <a:latin typeface="微软雅黑" pitchFamily="0" charset="0"/>
                <a:ea typeface="微软雅黑" pitchFamily="0" charset="0"/>
                <a:cs typeface="Arial" pitchFamily="0" charset="0"/>
              </a:rPr>
              <a:t>强化安全监管部门的执法地位 。</a:t>
            </a:r>
            <a:r>
              <a:rPr lang="zh-CN" altLang="en-US" sz="1600" b="0" i="0" u="none" strike="noStrike" kern="1200" cap="none" spc="0" baseline="0">
                <a:solidFill>
                  <a:schemeClr val="tx2"/>
                </a:solidFill>
                <a:latin typeface="微软雅黑" pitchFamily="0" charset="0"/>
                <a:ea typeface="微软雅黑" pitchFamily="0" charset="0"/>
                <a:cs typeface="Arial" pitchFamily="0" charset="0"/>
              </a:rPr>
              <a:t>（第</a:t>
            </a:r>
            <a:r>
              <a:rPr lang="en-US" altLang="zh-CN" sz="1600" b="0" i="0" u="none" strike="noStrike" kern="1200" cap="none" spc="0" baseline="0">
                <a:solidFill>
                  <a:schemeClr val="tx2"/>
                </a:solidFill>
                <a:latin typeface="微软雅黑" pitchFamily="0" charset="0"/>
                <a:ea typeface="微软雅黑" pitchFamily="0" charset="0"/>
                <a:cs typeface="Arial" pitchFamily="0" charset="0"/>
              </a:rPr>
              <a:t>8</a:t>
            </a:r>
            <a:r>
              <a:rPr lang="zh-CN" altLang="en-US" sz="1600" b="0" i="0" u="none" strike="noStrike" kern="1200" cap="none" spc="0" baseline="0">
                <a:solidFill>
                  <a:schemeClr val="tx2"/>
                </a:solidFill>
                <a:latin typeface="微软雅黑" pitchFamily="0" charset="0"/>
                <a:ea typeface="微软雅黑" pitchFamily="0" charset="0"/>
                <a:cs typeface="Arial" pitchFamily="0" charset="0"/>
              </a:rPr>
              <a:t>条） </a:t>
            </a:r>
            <a:endParaRPr lang="en-US" altLang="zh-CN" sz="16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5、</a:t>
            </a:r>
            <a:r>
              <a:rPr lang="zh-CN" altLang="en-US" sz="1600" b="0" i="0" u="none" strike="noStrike" kern="1200" cap="none" spc="0" baseline="0">
                <a:solidFill>
                  <a:schemeClr val="tx1"/>
                </a:solidFill>
                <a:latin typeface="微软雅黑" pitchFamily="0" charset="0"/>
                <a:ea typeface="微软雅黑" pitchFamily="0" charset="0"/>
                <a:cs typeface="Arial" pitchFamily="0" charset="0"/>
              </a:rPr>
              <a:t>强化乡镇人民政府及街道办事处、开发区安全生产  监管职责 </a:t>
            </a:r>
            <a:r>
              <a:rPr lang="zh-CN" altLang="en-US" sz="1600" b="0" i="0" u="none" strike="noStrike" kern="1200" cap="none" spc="0" baseline="0">
                <a:solidFill>
                  <a:schemeClr val="tx1"/>
                </a:solidFill>
                <a:latin typeface="微软雅黑" pitchFamily="0" charset="0"/>
                <a:ea typeface="微软雅黑" pitchFamily="0" charset="0"/>
                <a:cs typeface="Arial" pitchFamily="0" charset="0"/>
              </a:rPr>
              <a:t>。</a:t>
            </a:r>
            <a:r>
              <a:rPr lang="zh-CN" altLang="en-US" sz="1600" b="0" i="0" u="none" strike="noStrike" kern="1200" cap="none" spc="0" baseline="0">
                <a:solidFill>
                  <a:schemeClr val="tx2"/>
                </a:solidFill>
                <a:latin typeface="微软雅黑" pitchFamily="0" charset="0"/>
                <a:ea typeface="微软雅黑" pitchFamily="0" charset="0"/>
                <a:cs typeface="Arial" pitchFamily="0" charset="0"/>
              </a:rPr>
              <a:t>（</a:t>
            </a:r>
            <a:r>
              <a:rPr lang="zh-CN" altLang="en-US" sz="1600" b="0" i="0" u="none" strike="noStrike" kern="1200" cap="none" spc="0" baseline="0">
                <a:solidFill>
                  <a:schemeClr val="tx2"/>
                </a:solidFill>
                <a:latin typeface="微软雅黑" pitchFamily="0" charset="0"/>
                <a:ea typeface="微软雅黑" pitchFamily="0" charset="0"/>
                <a:cs typeface="Arial" pitchFamily="0" charset="0"/>
              </a:rPr>
              <a:t>第</a:t>
            </a:r>
            <a:r>
              <a:rPr lang="en-US" altLang="zh-CN" sz="1600" b="0" i="0" u="none" strike="noStrike" kern="1200" cap="none" spc="0" baseline="0">
                <a:solidFill>
                  <a:schemeClr val="tx2"/>
                </a:solidFill>
                <a:latin typeface="微软雅黑" pitchFamily="0" charset="0"/>
                <a:ea typeface="微软雅黑" pitchFamily="0" charset="0"/>
                <a:cs typeface="Arial" pitchFamily="0" charset="0"/>
              </a:rPr>
              <a:t>9</a:t>
            </a:r>
            <a:r>
              <a:rPr lang="zh-CN" altLang="en-US" sz="1600" b="0" i="0" u="none" strike="noStrike" kern="1200" cap="none" spc="0" baseline="0">
                <a:solidFill>
                  <a:schemeClr val="tx2"/>
                </a:solidFill>
                <a:latin typeface="微软雅黑" pitchFamily="0" charset="0"/>
                <a:ea typeface="微软雅黑" pitchFamily="0" charset="0"/>
                <a:cs typeface="Arial" pitchFamily="0" charset="0"/>
              </a:rPr>
              <a:t>条）</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1800" b="0"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863870949"/>
      </p:ext>
    </p:extLst>
  </p:cSld>
  <p:clrMapOvr>
    <a:masterClrMapping/>
  </p:clrMapOvr>
  <p:transition spd="med" advClick="0" advTm="0">
    <p:fade/>
  </p:transition>
</p:sld>
</file>

<file path=ppt/slides/slide66.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22"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23" name="圆角矩形"/>
          <p:cNvSpPr>
            <a:spLocks/>
          </p:cNvSpPr>
          <p:nvPr/>
        </p:nvSpPr>
        <p:spPr>
          <a:xfrm rot="0">
            <a:off x="1594735" y="1295239"/>
            <a:ext cx="5865608" cy="735372"/>
          </a:xfrm>
          <a:prstGeom prst="roundRect">
            <a:avLst>
              <a:gd name="adj" fmla="val 10000"/>
            </a:avLst>
          </a:prstGeom>
          <a:solidFill>
            <a:srgbClr val="C00000"/>
          </a:solidFill>
          <a:ln w="25400" cmpd="sng" cap="flat">
            <a:solidFill>
              <a:srgbClr val="C00000"/>
            </a:solidFill>
            <a:prstDash val="solid"/>
            <a:round/>
          </a:ln>
        </p:spPr>
        <p:txBody>
          <a:bodyPr rtlCol="0" anchor="ctr"/>
          <a:lstStyle/>
          <a:p>
            <a:pPr algn="ctr"/>
          </a:p>
        </p:txBody>
      </p:sp>
      <p:sp>
        <p:nvSpPr>
          <p:cNvPr id="524" name="矩形"/>
          <p:cNvSpPr>
            <a:spLocks/>
          </p:cNvSpPr>
          <p:nvPr/>
        </p:nvSpPr>
        <p:spPr>
          <a:xfrm rot="0">
            <a:off x="2476460" y="1275282"/>
            <a:ext cx="5829661" cy="838877"/>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1" latinLnBrk="0" hangingPunct="1">
              <a:lnSpc>
                <a:spcPct val="90000"/>
              </a:lnSpc>
              <a:spcBef>
                <a:spcPts val="0"/>
              </a:spcBef>
              <a:spcAft>
                <a:spcPct val="35000"/>
              </a:spcAft>
              <a:buNone/>
            </a:pP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五</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微软雅黑" pitchFamily="0" charset="0"/>
              </a:rPr>
              <a:t>）强化了</a:t>
            </a:r>
            <a:r>
              <a:rPr lang="en-US" altLang="zh-CN"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10</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项</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法律</a:t>
            </a:r>
            <a:r>
              <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rPr>
              <a:t>规定</a:t>
            </a:r>
            <a:endParaRPr lang="zh-CN" altLang="en-US" sz="2400" b="1" i="0" u="sng" strike="noStrike" kern="1200" cap="none" spc="0" baseline="0">
              <a:solidFill>
                <a:srgbClr val="FFFFFF"/>
              </a:solidFill>
              <a:latin typeface="微软雅黑" pitchFamily="0" charset="0"/>
              <a:ea typeface="微软雅黑" pitchFamily="0" charset="0"/>
              <a:cs typeface="Arial" pitchFamily="0" charset="0"/>
              <a:sym typeface="Arial" pitchFamily="0" charset="0"/>
            </a:endParaRPr>
          </a:p>
        </p:txBody>
      </p:sp>
      <p:sp>
        <p:nvSpPr>
          <p:cNvPr id="525" name="矩形"/>
          <p:cNvSpPr>
            <a:spLocks/>
          </p:cNvSpPr>
          <p:nvPr/>
        </p:nvSpPr>
        <p:spPr>
          <a:xfrm rot="0">
            <a:off x="1363673" y="2190299"/>
            <a:ext cx="10131650" cy="4006214"/>
          </a:xfrm>
          <a:prstGeom prst="rect"/>
          <a:noFill/>
          <a:ln w="9525" cmpd="sng" cap="flat">
            <a:noFill/>
            <a:prstDash val="solid"/>
            <a:miter/>
          </a:ln>
        </p:spPr>
        <p:txBody>
          <a:bodyPr vert="horz" wrap="square" lIns="98722" tIns="49361" rIns="98722" bIns="49361" anchor="t" anchorCtr="0">
            <a:prstTxWarp prst="textNoShape"/>
            <a:spAutoFit/>
          </a:bodyPr>
          <a:lstStyle/>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6、</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强化</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和落实生产经营单位的主体责任 。</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(第</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5</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条)</a:t>
            </a:r>
            <a:endParaRPr lang="en-US" altLang="zh-CN" sz="18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7、</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强化</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安全监管人员的职责 。</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（第</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67</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条）</a:t>
            </a:r>
            <a:endParaRPr lang="en-US" altLang="zh-CN" sz="18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8、</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强化</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应急救援措施的规定 。</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（第</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85</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条）</a:t>
            </a:r>
            <a:endParaRPr lang="en-US" altLang="zh-CN" sz="18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9</a:t>
            </a:r>
            <a:r>
              <a:rPr lang="zh-CN" altLang="en-US"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强化</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对生产经营单位的处罚 。</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（第</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95</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96</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98</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100</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101</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102</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103</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条、</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105</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条</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a:t>
            </a:r>
            <a:endParaRPr lang="en-US" altLang="zh-CN" sz="2400" b="0" i="0" u="none" strike="noStrike" kern="1200" cap="none" spc="0" baseline="0">
              <a:solidFill>
                <a:schemeClr val="tx2"/>
              </a:solidFill>
              <a:latin typeface="微软雅黑" pitchFamily="0" charset="0"/>
              <a:ea typeface="微软雅黑" pitchFamily="0" charset="0"/>
              <a:cs typeface="Arial" pitchFamily="0" charset="0"/>
            </a:endParaRPr>
          </a:p>
          <a:p>
            <a:pPr marL="0" indent="0" algn="l" eaLnBrk="1" latinLnBrk="0" hangingPunct="1">
              <a:lnSpc>
                <a:spcPct val="160000"/>
              </a:lnSpc>
              <a:spcBef>
                <a:spcPts val="100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10</a:t>
            </a:r>
            <a:r>
              <a:rPr lang="zh-CN" altLang="en-US" sz="24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强化</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对生产经营单位主要负责人和安全管理人员的责任追究和处罚。</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（第</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94</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95</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96</a:t>
            </a:r>
            <a:r>
              <a:rPr lang="zh-CN" altLang="en-US" sz="1800" b="0" i="0" u="none" strike="noStrike" kern="1200" cap="none" spc="0" baseline="0">
                <a:solidFill>
                  <a:schemeClr val="tx2"/>
                </a:solidFill>
                <a:latin typeface="微软雅黑" pitchFamily="0" charset="0"/>
                <a:ea typeface="微软雅黑" pitchFamily="0" charset="0"/>
                <a:cs typeface="Arial" pitchFamily="0" charset="0"/>
              </a:rPr>
              <a:t>条）</a:t>
            </a:r>
            <a:r>
              <a:rPr lang="en-US" altLang="zh-CN" sz="18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1800" b="0"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691226852"/>
      </p:ext>
    </p:extLst>
  </p:cSld>
  <p:clrMapOvr>
    <a:masterClrMapping/>
  </p:clrMapOvr>
  <p:transition spd="med" advClick="0" advTm="0">
    <p:fade/>
  </p:transition>
</p:sld>
</file>

<file path=ppt/slides/slide67.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2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27" name="矩形"/>
          <p:cNvSpPr>
            <a:spLocks/>
          </p:cNvSpPr>
          <p:nvPr/>
        </p:nvSpPr>
        <p:spPr>
          <a:xfrm rot="0">
            <a:off x="1364351" y="1929258"/>
            <a:ext cx="9782618" cy="3144451"/>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 习近平总书记指出“要始终把人民生命安全放在首位”，“人命关天，发展决不能以牺牲人的生命为代价。这必须作为一条不可逾越的红线”；李克强总理强调“安全生产是人命关天的大事，是不能踩的</a:t>
            </a: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‘红线’”</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2011年</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《国务院关于坚持科学发展安全发展 促进安全生产形势持续稳定好转的意见》（国发〔2011〕40号） 明确指出，安全生产工作要始终把保障人民群众生命财产安全放在首位，大力实施安全发展战略</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28" name="矩形"/>
          <p:cNvSpPr>
            <a:spLocks/>
          </p:cNvSpPr>
          <p:nvPr/>
        </p:nvSpPr>
        <p:spPr>
          <a:xfrm rot="0">
            <a:off x="885378" y="1167039"/>
            <a:ext cx="10450277" cy="46037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强化以人为本，</a:t>
            </a:r>
            <a:r>
              <a:rPr lang="zh-CN" altLang="en-US" sz="2400" b="1" i="0" u="none" strike="noStrike" kern="1200" cap="none" spc="0" baseline="0">
                <a:solidFill>
                  <a:schemeClr val="accent1"/>
                </a:solidFill>
                <a:latin typeface="微软雅黑" pitchFamily="0" charset="0"/>
                <a:ea typeface="微软雅黑" pitchFamily="0" charset="0"/>
                <a:cs typeface="Arial" pitchFamily="0" charset="0"/>
                <a:sym typeface="微软雅黑" pitchFamily="0" charset="0"/>
              </a:rPr>
              <a:t>坚持人民至上、生命至上 把保护人民安全摆在首位。</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726602440"/>
      </p:ext>
    </p:extLst>
  </p:cSld>
  <p:clrMapOvr>
    <a:masterClrMapping/>
  </p:clrMapOvr>
  <p:transition spd="med" advClick="0" advTm="0">
    <p:fade/>
  </p:transition>
</p:sld>
</file>

<file path=ppt/slides/slide68.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29"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30" name="矩形"/>
          <p:cNvSpPr>
            <a:spLocks/>
          </p:cNvSpPr>
          <p:nvPr/>
        </p:nvSpPr>
        <p:spPr>
          <a:xfrm rot="0">
            <a:off x="1364351" y="1929258"/>
            <a:ext cx="6531420" cy="3604895"/>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以</a:t>
            </a: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人为本、</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坚持人民至上、生命至上</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是贯彻习近平新时代中国特色社会主义思想重要体现。 </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 </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法第三条明确提出安全生产工作应当以人为本，</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坚持人民至上、生命至上 把保护人民安全摆在首位</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。对于坚守红线意识，进一步强化安全生产工作的重要地位，促进安全生产形势持续稳定好转，推动实现安全生产形势根本性好转的奋斗目标具有重要意义。 </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31" name="矩形"/>
          <p:cNvSpPr>
            <a:spLocks/>
          </p:cNvSpPr>
          <p:nvPr/>
        </p:nvSpPr>
        <p:spPr>
          <a:xfrm rot="0">
            <a:off x="885378" y="1167039"/>
            <a:ext cx="10450277" cy="46037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强化以人为本，</a:t>
            </a:r>
            <a:r>
              <a:rPr lang="zh-CN" altLang="en-US" sz="2400" b="1" i="0" u="none" strike="noStrike" kern="1200" cap="none" spc="0" baseline="0">
                <a:solidFill>
                  <a:schemeClr val="accent1"/>
                </a:solidFill>
                <a:latin typeface="微软雅黑" pitchFamily="0" charset="0"/>
                <a:ea typeface="微软雅黑" pitchFamily="0" charset="0"/>
                <a:cs typeface="Arial" pitchFamily="0" charset="0"/>
                <a:sym typeface="微软雅黑" pitchFamily="0" charset="0"/>
              </a:rPr>
              <a:t>坚持人民至上、生命至上 把保护人民安全摆在首位。</a:t>
            </a:r>
            <a:r>
              <a:rPr lang="en-US" altLang="zh-CN" sz="1800" b="0" i="0" u="none" strike="noStrike" kern="1200" cap="none" spc="0" baseline="0">
                <a:solidFill>
                  <a:schemeClr val="tx2"/>
                </a:solidFill>
                <a:latin typeface="Times New Roman" pitchFamily="0" charset="0"/>
                <a:ea typeface="微软雅黑" pitchFamily="0" charset="0"/>
                <a:cs typeface="Arial" pitchFamily="0" charset="0"/>
              </a:rPr>
              <a:t> </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2007591678"/>
      </p:ext>
    </p:extLst>
  </p:cSld>
  <p:clrMapOvr>
    <a:masterClrMapping/>
  </p:clrMapOvr>
  <p:transition spd="med" advClick="0" advTm="0">
    <p:fade/>
  </p:transition>
</p:sld>
</file>

<file path=ppt/slides/slide69.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32"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33" name="矩形"/>
          <p:cNvSpPr>
            <a:spLocks/>
          </p:cNvSpPr>
          <p:nvPr/>
        </p:nvSpPr>
        <p:spPr>
          <a:xfrm rot="0">
            <a:off x="1364350" y="1929258"/>
            <a:ext cx="9593935" cy="2861310"/>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安全生产监督管理工作涉及方方面面，情况问题复杂。如整顿关闭不符合安全生产条件的企业，对重大生产安全事故的抢救组织工作及事故调查处理等问题，仅靠安全生产监督管理部门或其他有关部门自身还难以解决。许多问题都需要由政府出面，统筹协调，依法解决。</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9</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国务院和县级以上地方各级人民政府应当建立健全安全生产工作协调机制，及时协调、解决安全生产监督管理中存在的重大问题，支持、督促各有关部门依法履行安全生产监督管理职责</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34"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2</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强化各级政府建立健全安全生产协调机制</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pic>
        <p:nvPicPr>
          <p:cNvPr id="535" name="图片"/>
          <p:cNvPicPr>
            <a:picLocks noChangeAspect="1"/>
          </p:cNvPicPr>
          <p:nvPr/>
        </p:nvPicPr>
        <p:blipFill>
          <a:blip r:embed="rId1" cstate="print"/>
          <a:stretch>
            <a:fillRect/>
          </a:stretch>
        </p:blipFill>
        <p:spPr>
          <a:xfrm rot="0">
            <a:off x="0" y="4917779"/>
            <a:ext cx="2894919" cy="1682367"/>
          </a:xfrm>
          <a:prstGeom prst="rect"/>
          <a:noFill/>
          <a:ln w="9525" cmpd="sng" cap="flat">
            <a:noFill/>
            <a:prstDash val="solid"/>
            <a:round/>
          </a:ln>
        </p:spPr>
      </p:pic>
      <p:sp>
        <p:nvSpPr>
          <p:cNvPr id="536" name="矩形"/>
          <p:cNvSpPr>
            <a:spLocks/>
          </p:cNvSpPr>
          <p:nvPr/>
        </p:nvSpPr>
        <p:spPr>
          <a:xfrm rot="0">
            <a:off x="3322440" y="5037538"/>
            <a:ext cx="5971507" cy="400110"/>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18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 </a:t>
            </a: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这一规定明确了各级政府安全生产委员会的职责。 </a:t>
            </a:r>
            <a:endParaRPr lang="zh-CN" altLang="en-US" sz="2000" b="0" i="0" u="sng"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944321086"/>
      </p:ext>
    </p:extLst>
  </p:cSld>
  <p:clrMapOvr>
    <a:masterClrMapping/>
  </p:clrMapOvr>
  <p:transition spd="med" advClick="0" advTm="0">
    <p:fade/>
  </p:transition>
</p:sld>
</file>

<file path=ppt/slides/slide7.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134" name="直线"/>
          <p:cNvSpPr>
            <a:spLocks/>
          </p:cNvSpPr>
          <p:nvPr/>
        </p:nvSpPr>
        <p:spPr>
          <a:xfrm rot="0">
            <a:off x="5234114" y="4276440"/>
            <a:ext cx="5504141" cy="0"/>
          </a:xfrm>
          <a:prstGeom prst="line"/>
          <a:noFill/>
          <a:ln w="19050" cmpd="sng" cap="rnd">
            <a:solidFill>
              <a:srgbClr val="887952"/>
            </a:solidFill>
            <a:prstDash val="sysDot"/>
            <a:round/>
            <a:tailEnd type="oval" w="med" len="med"/>
          </a:ln>
        </p:spPr>
        <p:txBody>
          <a:bodyPr rtlCol="0" anchor="ctr"/>
          <a:lstStyle/>
          <a:p>
            <a:pPr algn="ctr"/>
          </a:p>
        </p:txBody>
      </p:sp>
      <p:sp>
        <p:nvSpPr>
          <p:cNvPr id="135" name="曲线"/>
          <p:cNvSpPr>
            <a:spLocks/>
          </p:cNvSpPr>
          <p:nvPr/>
        </p:nvSpPr>
        <p:spPr>
          <a:xfrm rot="19335404">
            <a:off x="1374053" y="1549724"/>
            <a:ext cx="4779368" cy="4714031"/>
          </a:xfrm>
          <a:custGeom>
            <a:gdLst>
              <a:gd name="T1" fmla="*/ 0 w 21600"/>
              <a:gd name="T2" fmla="*/ 0 h 21600"/>
              <a:gd name="T3" fmla="*/ 21600 w 21600"/>
              <a:gd name="T4" fmla="*/ 21600 h 21600"/>
            </a:gdLst>
            <a:rect l="T1" t="T2" r="T3" b="T4"/>
            <a:pathLst>
              <a:path w="21600" h="21600">
                <a:moveTo>
                  <a:pt x="20511" y="4351"/>
                </a:moveTo>
                <a:cubicBezTo>
                  <a:pt x="21736" y="5313"/>
                  <a:pt x="21961" y="7101"/>
                  <a:pt x="21012" y="8344"/>
                </a:cubicBezTo>
                <a:cubicBezTo>
                  <a:pt x="20063" y="9587"/>
                  <a:pt x="18300" y="9814"/>
                  <a:pt x="17074" y="8852"/>
                </a:cubicBezTo>
                <a:cubicBezTo>
                  <a:pt x="16921" y="8732"/>
                  <a:pt x="16783" y="8599"/>
                  <a:pt x="16662" y="8455"/>
                </a:cubicBezTo>
                <a:lnTo>
                  <a:pt x="16299" y="8111"/>
                </a:lnTo>
                <a:cubicBezTo>
                  <a:pt x="15951" y="7882"/>
                  <a:pt x="15531" y="7748"/>
                  <a:pt x="15079" y="7748"/>
                </a:cubicBezTo>
                <a:cubicBezTo>
                  <a:pt x="14853" y="7748"/>
                  <a:pt x="14635" y="7781"/>
                  <a:pt x="14430" y="7843"/>
                </a:cubicBezTo>
                <a:lnTo>
                  <a:pt x="14132" y="8373"/>
                </a:lnTo>
                <a:cubicBezTo>
                  <a:pt x="14058" y="8832"/>
                  <a:pt x="13940" y="9287"/>
                  <a:pt x="13777" y="9730"/>
                </a:cubicBezTo>
                <a:lnTo>
                  <a:pt x="13548" y="10428"/>
                </a:lnTo>
                <a:cubicBezTo>
                  <a:pt x="13685" y="10825"/>
                  <a:pt x="13936" y="11192"/>
                  <a:pt x="14294" y="11472"/>
                </a:cubicBezTo>
                <a:cubicBezTo>
                  <a:pt x="14562" y="11683"/>
                  <a:pt x="14861" y="11822"/>
                  <a:pt x="15169" y="11894"/>
                </a:cubicBezTo>
                <a:lnTo>
                  <a:pt x="15611" y="11855"/>
                </a:lnTo>
                <a:cubicBezTo>
                  <a:pt x="16467" y="11569"/>
                  <a:pt x="17443" y="11706"/>
                  <a:pt x="18209" y="12307"/>
                </a:cubicBezTo>
                <a:cubicBezTo>
                  <a:pt x="19435" y="13269"/>
                  <a:pt x="19659" y="15056"/>
                  <a:pt x="18710" y="16299"/>
                </a:cubicBezTo>
                <a:cubicBezTo>
                  <a:pt x="17761" y="17542"/>
                  <a:pt x="15998" y="17770"/>
                  <a:pt x="14772" y="16808"/>
                </a:cubicBezTo>
                <a:cubicBezTo>
                  <a:pt x="14006" y="16206"/>
                  <a:pt x="13631" y="15283"/>
                  <a:pt x="13689" y="14371"/>
                </a:cubicBezTo>
                <a:lnTo>
                  <a:pt x="13666" y="13861"/>
                </a:lnTo>
                <a:cubicBezTo>
                  <a:pt x="13521" y="13578"/>
                  <a:pt x="13365" y="13305"/>
                  <a:pt x="13044" y="13109"/>
                </a:cubicBezTo>
                <a:cubicBezTo>
                  <a:pt x="12724" y="12912"/>
                  <a:pt x="12307" y="12544"/>
                  <a:pt x="11744" y="12683"/>
                </a:cubicBezTo>
                <a:cubicBezTo>
                  <a:pt x="11117" y="13230"/>
                  <a:pt x="10411" y="13651"/>
                  <a:pt x="9664" y="13941"/>
                </a:cubicBezTo>
                <a:cubicBezTo>
                  <a:pt x="9165" y="14385"/>
                  <a:pt x="9373" y="14472"/>
                  <a:pt x="9452" y="14872"/>
                </a:cubicBezTo>
                <a:cubicBezTo>
                  <a:pt x="9541" y="15321"/>
                  <a:pt x="9798" y="15694"/>
                  <a:pt x="10104" y="15979"/>
                </a:cubicBezTo>
                <a:lnTo>
                  <a:pt x="10635" y="16198"/>
                </a:lnTo>
                <a:cubicBezTo>
                  <a:pt x="10802" y="16281"/>
                  <a:pt x="10964" y="16383"/>
                  <a:pt x="11117" y="16503"/>
                </a:cubicBezTo>
                <a:cubicBezTo>
                  <a:pt x="12343" y="17465"/>
                  <a:pt x="12567" y="19253"/>
                  <a:pt x="11618" y="20496"/>
                </a:cubicBezTo>
                <a:cubicBezTo>
                  <a:pt x="10669" y="21738"/>
                  <a:pt x="8906" y="21966"/>
                  <a:pt x="7680" y="21004"/>
                </a:cubicBezTo>
                <a:cubicBezTo>
                  <a:pt x="6454" y="20042"/>
                  <a:pt x="6230" y="18254"/>
                  <a:pt x="7179" y="17011"/>
                </a:cubicBezTo>
                <a:lnTo>
                  <a:pt x="7436" y="16679"/>
                </a:lnTo>
                <a:cubicBezTo>
                  <a:pt x="7567" y="16280"/>
                  <a:pt x="7589" y="15834"/>
                  <a:pt x="7476" y="15391"/>
                </a:cubicBezTo>
                <a:cubicBezTo>
                  <a:pt x="7391" y="15058"/>
                  <a:pt x="7239" y="14762"/>
                  <a:pt x="7039" y="14514"/>
                </a:cubicBezTo>
                <a:lnTo>
                  <a:pt x="6731" y="14411"/>
                </a:lnTo>
                <a:cubicBezTo>
                  <a:pt x="5336" y="14336"/>
                  <a:pt x="3947" y="13845"/>
                  <a:pt x="2758" y="12912"/>
                </a:cubicBezTo>
                <a:cubicBezTo>
                  <a:pt x="-347" y="10474"/>
                  <a:pt x="-915" y="5945"/>
                  <a:pt x="1488" y="2797"/>
                </a:cubicBezTo>
                <a:cubicBezTo>
                  <a:pt x="3892" y="-351"/>
                  <a:pt x="8359" y="-928"/>
                  <a:pt x="11465" y="1509"/>
                </a:cubicBezTo>
                <a:cubicBezTo>
                  <a:pt x="12630" y="2423"/>
                  <a:pt x="13437" y="3631"/>
                  <a:pt x="13866" y="4950"/>
                </a:cubicBezTo>
                <a:lnTo>
                  <a:pt x="14133" y="5469"/>
                </a:lnTo>
                <a:cubicBezTo>
                  <a:pt x="14419" y="5603"/>
                  <a:pt x="14740" y="5679"/>
                  <a:pt x="15079" y="5679"/>
                </a:cubicBezTo>
                <a:cubicBezTo>
                  <a:pt x="15418" y="5679"/>
                  <a:pt x="15739" y="5603"/>
                  <a:pt x="16025" y="5469"/>
                </a:cubicBezTo>
                <a:lnTo>
                  <a:pt x="16573" y="4860"/>
                </a:lnTo>
                <a:cubicBezTo>
                  <a:pt x="17522" y="3617"/>
                  <a:pt x="19285" y="3389"/>
                  <a:pt x="20511" y="4351"/>
                </a:cubicBezTo>
                <a:close/>
              </a:path>
            </a:pathLst>
          </a:custGeom>
          <a:solidFill>
            <a:srgbClr val="81C688"/>
          </a:solidFill>
          <a:ln w="12700" cmpd="sng" cap="flat">
            <a:noFill/>
            <a:prstDash val="solid"/>
            <a:round/>
          </a:ln>
          <a:effectLst>
            <a:innerShdw blurRad="190500" dist="50800" dir="13500000">
              <a:srgbClr val="000000">
                <a:alpha val="41568"/>
              </a:srgbClr>
            </a:innerShdw>
          </a:effectLst>
        </p:spPr>
        <p:txBody>
          <a:bodyPr rtlCol="0" anchor="ctr"/>
          <a:lstStyle/>
          <a:p>
            <a:pPr algn="ctr"/>
          </a:p>
        </p:txBody>
      </p:sp>
      <p:sp>
        <p:nvSpPr>
          <p:cNvPr id="136" name="椭圆"/>
          <p:cNvSpPr>
            <a:spLocks/>
          </p:cNvSpPr>
          <p:nvPr/>
        </p:nvSpPr>
        <p:spPr>
          <a:xfrm rot="0">
            <a:off x="1253900" y="2408919"/>
            <a:ext cx="2761483" cy="2761483"/>
          </a:xfrm>
          <a:prstGeom prst="ellipse"/>
          <a:gradFill rotWithShape="1">
            <a:gsLst>
              <a:gs pos="100000">
                <a:srgbClr val="FFFFFF">
                  <a:alpha val="100000"/>
                </a:srgbClr>
              </a:gs>
              <a:gs pos="0">
                <a:srgbClr val="B8BBBC">
                  <a:alpha val="100000"/>
                </a:srgbClr>
              </a:gs>
            </a:gsLst>
            <a:lin ang="5400000" scaled="1"/>
          </a:gradFill>
          <a:ln w="44450" cmpd="sng" cap="flat">
            <a:gradFill rotWithShape="1">
              <a:gsLst>
                <a:gs pos="0">
                  <a:srgbClr val="CCE8CF">
                    <a:alpha val="100000"/>
                  </a:srgbClr>
                </a:gs>
                <a:gs pos="100000">
                  <a:srgbClr val="81C688">
                    <a:alpha val="100000"/>
                  </a:srgbClr>
                </a:gs>
              </a:gsLst>
              <a:lin ang="5400000" scaled="1"/>
            </a:gradFill>
            <a:prstDash val="solid"/>
            <a:round/>
          </a:ln>
          <a:effectLst>
            <a:outerShdw sx="100000" sy="100000" algn="tl" rotWithShape="0" blurRad="152400" dist="38100" dir="2700000">
              <a:srgbClr val="000000">
                <a:alpha val="27450"/>
              </a:srgbClr>
            </a:outerShdw>
          </a:effectLst>
        </p:spPr>
        <p:txBody>
          <a:bodyPr rtlCol="0" anchor="ctr"/>
          <a:lstStyle/>
          <a:p>
            <a:pPr algn="ctr"/>
          </a:p>
        </p:txBody>
      </p:sp>
      <p:grpSp>
        <p:nvGrpSpPr>
          <p:cNvPr id="139" name="组合"/>
          <p:cNvGrpSpPr>
            <a:grpSpLocks/>
          </p:cNvGrpSpPr>
          <p:nvPr/>
        </p:nvGrpSpPr>
        <p:grpSpPr>
          <a:xfrm>
            <a:off x="5233131" y="1518648"/>
            <a:ext cx="5504141" cy="480398"/>
            <a:chOff x="5233131" y="1518648"/>
            <a:chExt cx="5504141" cy="480398"/>
          </a:xfrm>
        </p:grpSpPr>
        <p:sp>
          <p:nvSpPr>
            <p:cNvPr id="137" name="矩形"/>
            <p:cNvSpPr>
              <a:spLocks/>
            </p:cNvSpPr>
            <p:nvPr/>
          </p:nvSpPr>
          <p:spPr>
            <a:xfrm flipH="1" rot="0">
              <a:off x="5442041" y="1518648"/>
              <a:ext cx="5167249"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ct val="50000"/>
                </a:spcBef>
                <a:spcAft>
                  <a:spcPts val="0"/>
                </a:spcAft>
                <a:buNone/>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安全生产法的总体结构没有变化，仍然为</a:t>
              </a:r>
              <a:r>
                <a:rPr lang="en-US" altLang="zh-CN"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7</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章</a:t>
              </a:r>
              <a:endPar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p:txBody>
        </p:sp>
        <p:sp>
          <p:nvSpPr>
            <p:cNvPr id="138" name="直线"/>
            <p:cNvSpPr>
              <a:spLocks/>
            </p:cNvSpPr>
            <p:nvPr/>
          </p:nvSpPr>
          <p:spPr>
            <a:xfrm rot="0">
              <a:off x="5233131" y="1999046"/>
              <a:ext cx="5504141" cy="0"/>
            </a:xfrm>
            <a:prstGeom prst="line"/>
            <a:noFill/>
            <a:ln w="19050" cmpd="sng" cap="rnd">
              <a:solidFill>
                <a:srgbClr val="887952"/>
              </a:solidFill>
              <a:prstDash val="sysDot"/>
              <a:round/>
              <a:tailEnd type="oval" w="med" len="med"/>
            </a:ln>
          </p:spPr>
          <p:txBody>
            <a:bodyPr rtlCol="0" anchor="ctr"/>
            <a:lstStyle/>
            <a:p>
              <a:pPr algn="ctr"/>
            </a:p>
          </p:txBody>
        </p:sp>
      </p:grpSp>
      <p:grpSp>
        <p:nvGrpSpPr>
          <p:cNvPr id="142" name="组合"/>
          <p:cNvGrpSpPr>
            <a:grpSpLocks/>
          </p:cNvGrpSpPr>
          <p:nvPr/>
        </p:nvGrpSpPr>
        <p:grpSpPr>
          <a:xfrm>
            <a:off x="5907805" y="3099484"/>
            <a:ext cx="5126755" cy="1124902"/>
            <a:chOff x="5907805" y="3099484"/>
            <a:chExt cx="5126755" cy="1124902"/>
          </a:xfrm>
        </p:grpSpPr>
        <p:sp>
          <p:nvSpPr>
            <p:cNvPr id="140" name="矩形"/>
            <p:cNvSpPr>
              <a:spLocks/>
            </p:cNvSpPr>
            <p:nvPr/>
          </p:nvSpPr>
          <p:spPr>
            <a:xfrm flipH="1" rot="0">
              <a:off x="6139091" y="3099484"/>
              <a:ext cx="4895469" cy="1124902"/>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50000"/>
                </a:lnSpc>
                <a:spcBef>
                  <a:spcPct val="50000"/>
                </a:spcBef>
                <a:spcAft>
                  <a:spcPts val="0"/>
                </a:spcAft>
                <a:buNone/>
              </a:pPr>
              <a:r>
                <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将原法的</a:t>
              </a:r>
              <a:r>
                <a:rPr lang="en-US" altLang="zh-CN"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114</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条</a:t>
              </a:r>
              <a:r>
                <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增加至新修订法的</a:t>
              </a:r>
              <a:r>
                <a:rPr lang="en-US" altLang="zh-CN"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119</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条</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endParaRPr lang="en-US" altLang="zh-CN"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a:lnSpc>
                  <a:spcPct val="150000"/>
                </a:lnSpc>
                <a:spcBef>
                  <a:spcPct val="50000"/>
                </a:spcBef>
                <a:spcAft>
                  <a:spcPts val="0"/>
                </a:spcAft>
                <a:buNone/>
              </a:pPr>
              <a:r>
                <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新增</a:t>
              </a:r>
              <a:r>
                <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了</a:t>
              </a:r>
              <a:r>
                <a:rPr lang="en-US" altLang="zh-CN"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5</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条，</a:t>
              </a:r>
              <a:r>
                <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新增了相关内容</a:t>
              </a:r>
              <a:r>
                <a:rPr lang="en-US" altLang="zh-CN"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61</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款项</a:t>
              </a:r>
              <a:endParaRPr lang="zh-CN" altLang="en-US" sz="2000" b="0"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141" name="直线"/>
            <p:cNvSpPr>
              <a:spLocks/>
            </p:cNvSpPr>
            <p:nvPr/>
          </p:nvSpPr>
          <p:spPr>
            <a:xfrm rot="0">
              <a:off x="5907805" y="3669060"/>
              <a:ext cx="4829468" cy="0"/>
            </a:xfrm>
            <a:prstGeom prst="line"/>
            <a:noFill/>
            <a:ln w="19050" cmpd="sng" cap="rnd">
              <a:solidFill>
                <a:srgbClr val="887952"/>
              </a:solidFill>
              <a:prstDash val="sysDot"/>
              <a:round/>
              <a:tailEnd type="oval" w="med" len="med"/>
            </a:ln>
          </p:spPr>
          <p:txBody>
            <a:bodyPr rtlCol="0" anchor="ctr"/>
            <a:lstStyle/>
            <a:p>
              <a:pPr algn="ctr"/>
            </a:p>
          </p:txBody>
        </p:sp>
      </p:grpSp>
      <p:grpSp>
        <p:nvGrpSpPr>
          <p:cNvPr id="145" name="组合"/>
          <p:cNvGrpSpPr>
            <a:grpSpLocks/>
          </p:cNvGrpSpPr>
          <p:nvPr/>
        </p:nvGrpSpPr>
        <p:grpSpPr>
          <a:xfrm>
            <a:off x="5210272" y="4797522"/>
            <a:ext cx="5643828" cy="1209040"/>
            <a:chOff x="5210272" y="4797522"/>
            <a:chExt cx="5643828" cy="1209040"/>
          </a:xfrm>
        </p:grpSpPr>
        <p:sp>
          <p:nvSpPr>
            <p:cNvPr id="143" name="矩形"/>
            <p:cNvSpPr>
              <a:spLocks/>
            </p:cNvSpPr>
            <p:nvPr/>
          </p:nvSpPr>
          <p:spPr>
            <a:xfrm flipH="1" rot="0">
              <a:off x="5520444" y="4797522"/>
              <a:ext cx="5333656" cy="12090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ts val="4400"/>
                </a:lnSpc>
                <a:spcBef>
                  <a:spcPct val="50000"/>
                </a:spcBef>
                <a:spcAft>
                  <a:spcPts val="1200"/>
                </a:spcAft>
                <a:buNone/>
              </a:pPr>
              <a:r>
                <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原法有</a:t>
              </a:r>
              <a:r>
                <a:rPr lang="en-US" altLang="zh-CN"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42</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条</a:t>
              </a:r>
              <a:r>
                <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作了修改</a:t>
              </a:r>
              <a:r>
                <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，修改</a:t>
              </a:r>
              <a:r>
                <a:rPr lang="zh-CN" altLang="en-US" sz="2000" b="0" i="0" u="none" strike="noStrike" kern="1200" cap="none" spc="0" baseline="0">
                  <a:solidFill>
                    <a:srgbClr val="000000"/>
                  </a:solidFill>
                  <a:latin typeface="微软雅黑" pitchFamily="0" charset="0"/>
                  <a:ea typeface="微软雅黑" pitchFamily="0" charset="0"/>
                  <a:cs typeface="Arial" pitchFamily="0" charset="0"/>
                  <a:sym typeface="微软雅黑" pitchFamily="0" charset="0"/>
                </a:rPr>
                <a:t>条数占原法总条数的</a:t>
              </a:r>
              <a:r>
                <a:rPr lang="en-US" altLang="zh-CN"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35</a:t>
              </a:r>
              <a:r>
                <a:rPr lang="en-US" altLang="zh-CN" sz="20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.2%</a:t>
              </a:r>
              <a:endParaRPr lang="zh-CN" altLang="en-US" sz="2000" b="0"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144" name="直线"/>
            <p:cNvSpPr>
              <a:spLocks/>
            </p:cNvSpPr>
            <p:nvPr/>
          </p:nvSpPr>
          <p:spPr>
            <a:xfrm rot="0">
              <a:off x="5210272" y="5432319"/>
              <a:ext cx="5527001" cy="0"/>
            </a:xfrm>
            <a:prstGeom prst="line"/>
            <a:noFill/>
            <a:ln w="19050" cmpd="sng" cap="rnd">
              <a:solidFill>
                <a:srgbClr val="887952"/>
              </a:solidFill>
              <a:prstDash val="sysDot"/>
              <a:round/>
              <a:tailEnd type="oval" w="med" len="med"/>
            </a:ln>
          </p:spPr>
          <p:txBody>
            <a:bodyPr rtlCol="0" anchor="ctr"/>
            <a:lstStyle/>
            <a:p>
              <a:pPr algn="ctr"/>
            </a:p>
          </p:txBody>
        </p:sp>
      </p:grpSp>
      <p:grpSp>
        <p:nvGrpSpPr>
          <p:cNvPr id="148" name="组合"/>
          <p:cNvGrpSpPr>
            <a:grpSpLocks/>
          </p:cNvGrpSpPr>
          <p:nvPr/>
        </p:nvGrpSpPr>
        <p:grpSpPr>
          <a:xfrm>
            <a:off x="4116949" y="1605269"/>
            <a:ext cx="965576" cy="965575"/>
            <a:chOff x="4116949" y="1605269"/>
            <a:chExt cx="965576" cy="965575"/>
          </a:xfrm>
        </p:grpSpPr>
        <p:sp>
          <p:nvSpPr>
            <p:cNvPr id="146" name="椭圆"/>
            <p:cNvSpPr>
              <a:spLocks/>
            </p:cNvSpPr>
            <p:nvPr/>
          </p:nvSpPr>
          <p:spPr>
            <a:xfrm rot="0">
              <a:off x="4116949" y="1605269"/>
              <a:ext cx="965576" cy="965575"/>
            </a:xfrm>
            <a:prstGeom prst="ellipse"/>
            <a:gradFill rotWithShape="1">
              <a:gsLst>
                <a:gs pos="100000">
                  <a:srgbClr val="C00000">
                    <a:alpha val="100000"/>
                  </a:srgbClr>
                </a:gs>
                <a:gs pos="0">
                  <a:srgbClr val="900000">
                    <a:alpha val="100000"/>
                  </a:srgbClr>
                </a:gs>
              </a:gsLst>
              <a:lin ang="5400000" scaled="1"/>
            </a:gradFill>
            <a:ln w="28575" cmpd="sng" cap="flat">
              <a:gradFill rotWithShape="1">
                <a:gsLst>
                  <a:gs pos="0">
                    <a:srgbClr val="C00000">
                      <a:alpha val="100000"/>
                    </a:srgbClr>
                  </a:gs>
                  <a:gs pos="100000">
                    <a:srgbClr val="900000">
                      <a:alpha val="100000"/>
                    </a:srgbClr>
                  </a:gs>
                </a:gsLst>
                <a:lin ang="5400000" scaled="1"/>
              </a:gradFill>
              <a:prstDash val="solid"/>
              <a:miter/>
            </a:ln>
            <a:effectLst>
              <a:outerShdw sx="100000" sy="100000" algn="t" rotWithShape="0" blurRad="228600" dist="228600" dir="5400000">
                <a:srgbClr val="262626">
                  <a:alpha val="27450"/>
                </a:srgbClr>
              </a:outerShdw>
            </a:effectLst>
          </p:spPr>
          <p:txBody>
            <a:bodyPr rtlCol="0" anchor="ctr"/>
            <a:lstStyle/>
            <a:p>
              <a:pPr algn="ctr"/>
            </a:p>
          </p:txBody>
        </p:sp>
        <p:sp>
          <p:nvSpPr>
            <p:cNvPr id="147" name="曲线"/>
            <p:cNvSpPr>
              <a:spLocks/>
            </p:cNvSpPr>
            <p:nvPr/>
          </p:nvSpPr>
          <p:spPr>
            <a:xfrm rot="0">
              <a:off x="4365794" y="1854116"/>
              <a:ext cx="467886" cy="467882"/>
            </a:xfrm>
            <a:custGeom>
              <a:gdLst>
                <a:gd name="T1" fmla="*/ 0 w 21600"/>
                <a:gd name="T2" fmla="*/ 0 h 21600"/>
                <a:gd name="T3" fmla="*/ 21600 w 21600"/>
                <a:gd name="T4" fmla="*/ 21600 h 21600"/>
              </a:gdLst>
              <a:rect l="T1" t="T2" r="T3" b="T4"/>
              <a:pathLst>
                <a:path w="21600" h="21600">
                  <a:moveTo>
                    <a:pt x="21214" y="3695"/>
                  </a:moveTo>
                  <a:cubicBezTo>
                    <a:pt x="20213" y="4685"/>
                    <a:pt x="20213" y="4685"/>
                    <a:pt x="20213" y="4685"/>
                  </a:cubicBezTo>
                  <a:cubicBezTo>
                    <a:pt x="16886" y="1380"/>
                    <a:pt x="16886" y="1380"/>
                    <a:pt x="16886" y="1380"/>
                  </a:cubicBezTo>
                  <a:cubicBezTo>
                    <a:pt x="17887" y="384"/>
                    <a:pt x="17887" y="384"/>
                    <a:pt x="17887" y="384"/>
                  </a:cubicBezTo>
                  <a:cubicBezTo>
                    <a:pt x="18255" y="22"/>
                    <a:pt x="18833" y="0"/>
                    <a:pt x="19174" y="346"/>
                  </a:cubicBezTo>
                  <a:cubicBezTo>
                    <a:pt x="21253" y="2408"/>
                    <a:pt x="21253" y="2408"/>
                    <a:pt x="21253" y="2408"/>
                  </a:cubicBezTo>
                  <a:cubicBezTo>
                    <a:pt x="21600" y="2754"/>
                    <a:pt x="21583" y="3326"/>
                    <a:pt x="21214" y="3695"/>
                  </a:cubicBezTo>
                  <a:close/>
                  <a:moveTo>
                    <a:pt x="12386" y="12466"/>
                  </a:moveTo>
                  <a:cubicBezTo>
                    <a:pt x="9059" y="9155"/>
                    <a:pt x="9059" y="9155"/>
                    <a:pt x="9059" y="9155"/>
                  </a:cubicBezTo>
                  <a:cubicBezTo>
                    <a:pt x="16380" y="1880"/>
                    <a:pt x="16380" y="1880"/>
                    <a:pt x="16380" y="1880"/>
                  </a:cubicBezTo>
                  <a:cubicBezTo>
                    <a:pt x="19707" y="5191"/>
                    <a:pt x="19707" y="5191"/>
                    <a:pt x="19707" y="5191"/>
                  </a:cubicBezTo>
                  <a:lnTo>
                    <a:pt x="12386" y="12466"/>
                  </a:lnTo>
                  <a:close/>
                  <a:moveTo>
                    <a:pt x="11924" y="12922"/>
                  </a:moveTo>
                  <a:cubicBezTo>
                    <a:pt x="7265" y="14247"/>
                    <a:pt x="7265" y="14247"/>
                    <a:pt x="7265" y="14247"/>
                  </a:cubicBezTo>
                  <a:cubicBezTo>
                    <a:pt x="8597" y="9617"/>
                    <a:pt x="8597" y="9617"/>
                    <a:pt x="8597" y="9617"/>
                  </a:cubicBezTo>
                  <a:lnTo>
                    <a:pt x="11924" y="12922"/>
                  </a:lnTo>
                  <a:close/>
                  <a:moveTo>
                    <a:pt x="4235" y="2721"/>
                  </a:moveTo>
                  <a:cubicBezTo>
                    <a:pt x="3085" y="2721"/>
                    <a:pt x="2156" y="3656"/>
                    <a:pt x="2156" y="4806"/>
                  </a:cubicBezTo>
                  <a:cubicBezTo>
                    <a:pt x="2156" y="17365"/>
                    <a:pt x="2156" y="17365"/>
                    <a:pt x="2156" y="17365"/>
                  </a:cubicBezTo>
                  <a:cubicBezTo>
                    <a:pt x="2156" y="18515"/>
                    <a:pt x="3085" y="19444"/>
                    <a:pt x="4235" y="19444"/>
                  </a:cubicBezTo>
                  <a:cubicBezTo>
                    <a:pt x="16803" y="19444"/>
                    <a:pt x="16803" y="19444"/>
                    <a:pt x="16803" y="19444"/>
                  </a:cubicBezTo>
                  <a:cubicBezTo>
                    <a:pt x="17953" y="19444"/>
                    <a:pt x="18882" y="18515"/>
                    <a:pt x="18882" y="17365"/>
                  </a:cubicBezTo>
                  <a:cubicBezTo>
                    <a:pt x="18882" y="9111"/>
                    <a:pt x="18882" y="9111"/>
                    <a:pt x="18882" y="9111"/>
                  </a:cubicBezTo>
                  <a:cubicBezTo>
                    <a:pt x="21033" y="7027"/>
                    <a:pt x="21033" y="7027"/>
                    <a:pt x="21033" y="7027"/>
                  </a:cubicBezTo>
                  <a:cubicBezTo>
                    <a:pt x="21033" y="18130"/>
                    <a:pt x="21033" y="18130"/>
                    <a:pt x="21033" y="18130"/>
                  </a:cubicBezTo>
                  <a:cubicBezTo>
                    <a:pt x="21033" y="20043"/>
                    <a:pt x="19410" y="21600"/>
                    <a:pt x="17496" y="21600"/>
                  </a:cubicBezTo>
                  <a:cubicBezTo>
                    <a:pt x="3470" y="21600"/>
                    <a:pt x="3470" y="21600"/>
                    <a:pt x="3470" y="21600"/>
                  </a:cubicBezTo>
                  <a:cubicBezTo>
                    <a:pt x="1556" y="21600"/>
                    <a:pt x="0" y="20043"/>
                    <a:pt x="0" y="18130"/>
                  </a:cubicBezTo>
                  <a:cubicBezTo>
                    <a:pt x="0" y="4250"/>
                    <a:pt x="0" y="4250"/>
                    <a:pt x="0" y="4250"/>
                  </a:cubicBezTo>
                  <a:cubicBezTo>
                    <a:pt x="0" y="2337"/>
                    <a:pt x="1556" y="566"/>
                    <a:pt x="3470" y="566"/>
                  </a:cubicBezTo>
                  <a:cubicBezTo>
                    <a:pt x="14576" y="566"/>
                    <a:pt x="14576" y="566"/>
                    <a:pt x="14576" y="566"/>
                  </a:cubicBezTo>
                  <a:cubicBezTo>
                    <a:pt x="12491" y="2721"/>
                    <a:pt x="12491" y="2721"/>
                    <a:pt x="12491" y="2721"/>
                  </a:cubicBezTo>
                  <a:lnTo>
                    <a:pt x="4235" y="2721"/>
                  </a:lnTo>
                  <a:close/>
                </a:path>
              </a:pathLst>
            </a:custGeom>
            <a:solidFill>
              <a:schemeClr val="bg1"/>
            </a:solidFill>
            <a:ln w="9525" cmpd="sng" cap="flat">
              <a:noFill/>
              <a:prstDash val="solid"/>
              <a:round/>
            </a:ln>
          </p:spPr>
          <p:txBody>
            <a:bodyPr rtlCol="0" anchor="ctr"/>
            <a:lstStyle/>
            <a:p>
              <a:pPr algn="ctr"/>
            </a:p>
          </p:txBody>
        </p:sp>
      </p:grpSp>
      <p:grpSp>
        <p:nvGrpSpPr>
          <p:cNvPr id="151" name="组合"/>
          <p:cNvGrpSpPr>
            <a:grpSpLocks/>
          </p:cNvGrpSpPr>
          <p:nvPr/>
        </p:nvGrpSpPr>
        <p:grpSpPr>
          <a:xfrm>
            <a:off x="4777349" y="3306871"/>
            <a:ext cx="965575" cy="965576"/>
            <a:chOff x="4777349" y="3306871"/>
            <a:chExt cx="965575" cy="965576"/>
          </a:xfrm>
        </p:grpSpPr>
        <p:sp>
          <p:nvSpPr>
            <p:cNvPr id="149" name="椭圆"/>
            <p:cNvSpPr>
              <a:spLocks/>
            </p:cNvSpPr>
            <p:nvPr/>
          </p:nvSpPr>
          <p:spPr>
            <a:xfrm rot="0">
              <a:off x="4777349" y="3306871"/>
              <a:ext cx="965575" cy="965576"/>
            </a:xfrm>
            <a:prstGeom prst="ellipse"/>
            <a:gradFill rotWithShape="1">
              <a:gsLst>
                <a:gs pos="100000">
                  <a:srgbClr val="C00000">
                    <a:alpha val="100000"/>
                  </a:srgbClr>
                </a:gs>
                <a:gs pos="0">
                  <a:srgbClr val="900000">
                    <a:alpha val="100000"/>
                  </a:srgbClr>
                </a:gs>
              </a:gsLst>
              <a:lin ang="5400000" scaled="1"/>
            </a:gradFill>
            <a:ln w="28575" cmpd="sng" cap="flat">
              <a:gradFill rotWithShape="1">
                <a:gsLst>
                  <a:gs pos="0">
                    <a:srgbClr val="C00000">
                      <a:alpha val="100000"/>
                    </a:srgbClr>
                  </a:gs>
                  <a:gs pos="100000">
                    <a:srgbClr val="900000">
                      <a:alpha val="100000"/>
                    </a:srgbClr>
                  </a:gs>
                </a:gsLst>
                <a:lin ang="5400000" scaled="1"/>
              </a:gradFill>
              <a:prstDash val="solid"/>
              <a:miter/>
            </a:ln>
            <a:effectLst>
              <a:outerShdw sx="100000" sy="100000" algn="t" rotWithShape="0" blurRad="228600" dist="228600" dir="5400000">
                <a:srgbClr val="262626">
                  <a:alpha val="27450"/>
                </a:srgbClr>
              </a:outerShdw>
            </a:effectLst>
          </p:spPr>
          <p:txBody>
            <a:bodyPr rtlCol="0" anchor="ctr"/>
            <a:lstStyle/>
            <a:p>
              <a:pPr algn="ctr"/>
            </a:p>
          </p:txBody>
        </p:sp>
        <p:sp>
          <p:nvSpPr>
            <p:cNvPr id="150" name="曲线"/>
            <p:cNvSpPr>
              <a:spLocks/>
            </p:cNvSpPr>
            <p:nvPr/>
          </p:nvSpPr>
          <p:spPr>
            <a:xfrm rot="0">
              <a:off x="4974428" y="3496752"/>
              <a:ext cx="546015" cy="509614"/>
            </a:xfrm>
            <a:custGeom>
              <a:gdLst>
                <a:gd name="T1" fmla="*/ 0 w 21600"/>
                <a:gd name="T2" fmla="*/ 0 h 21600"/>
                <a:gd name="T3" fmla="*/ 21600 w 21600"/>
                <a:gd name="T4" fmla="*/ 21600 h 21600"/>
              </a:gdLst>
              <a:rect l="T1" t="T2" r="T3" b="T4"/>
              <a:pathLst>
                <a:path w="21600" h="21600">
                  <a:moveTo>
                    <a:pt x="13716" y="10736"/>
                  </a:moveTo>
                  <a:lnTo>
                    <a:pt x="13772" y="10736"/>
                  </a:lnTo>
                  <a:lnTo>
                    <a:pt x="13832" y="10736"/>
                  </a:lnTo>
                  <a:lnTo>
                    <a:pt x="13888" y="10751"/>
                  </a:lnTo>
                  <a:lnTo>
                    <a:pt x="13941" y="10765"/>
                  </a:lnTo>
                  <a:lnTo>
                    <a:pt x="13994" y="10783"/>
                  </a:lnTo>
                  <a:lnTo>
                    <a:pt x="14044" y="10808"/>
                  </a:lnTo>
                  <a:lnTo>
                    <a:pt x="14090" y="10839"/>
                  </a:lnTo>
                  <a:lnTo>
                    <a:pt x="14137" y="10871"/>
                  </a:lnTo>
                  <a:lnTo>
                    <a:pt x="14173" y="10914"/>
                  </a:lnTo>
                  <a:lnTo>
                    <a:pt x="14210" y="10953"/>
                  </a:lnTo>
                  <a:lnTo>
                    <a:pt x="14239" y="10999"/>
                  </a:lnTo>
                  <a:lnTo>
                    <a:pt x="14269" y="11049"/>
                  </a:lnTo>
                  <a:lnTo>
                    <a:pt x="14292" y="11099"/>
                  </a:lnTo>
                  <a:lnTo>
                    <a:pt x="14312" y="11156"/>
                  </a:lnTo>
                  <a:lnTo>
                    <a:pt x="14329" y="11216"/>
                  </a:lnTo>
                  <a:lnTo>
                    <a:pt x="14335" y="11277"/>
                  </a:lnTo>
                  <a:lnTo>
                    <a:pt x="14339" y="11337"/>
                  </a:lnTo>
                  <a:lnTo>
                    <a:pt x="14335" y="11397"/>
                  </a:lnTo>
                  <a:lnTo>
                    <a:pt x="14329" y="11454"/>
                  </a:lnTo>
                  <a:lnTo>
                    <a:pt x="14312" y="11515"/>
                  </a:lnTo>
                  <a:lnTo>
                    <a:pt x="14292" y="11571"/>
                  </a:lnTo>
                  <a:lnTo>
                    <a:pt x="14269" y="11625"/>
                  </a:lnTo>
                  <a:lnTo>
                    <a:pt x="14239" y="11671"/>
                  </a:lnTo>
                  <a:lnTo>
                    <a:pt x="14210" y="11717"/>
                  </a:lnTo>
                  <a:lnTo>
                    <a:pt x="14173" y="11763"/>
                  </a:lnTo>
                  <a:lnTo>
                    <a:pt x="14137" y="11799"/>
                  </a:lnTo>
                  <a:lnTo>
                    <a:pt x="14090" y="11834"/>
                  </a:lnTo>
                  <a:lnTo>
                    <a:pt x="14044" y="11859"/>
                  </a:lnTo>
                  <a:lnTo>
                    <a:pt x="13994" y="11884"/>
                  </a:lnTo>
                  <a:lnTo>
                    <a:pt x="13941" y="11905"/>
                  </a:lnTo>
                  <a:lnTo>
                    <a:pt x="13888" y="11920"/>
                  </a:lnTo>
                  <a:lnTo>
                    <a:pt x="13832" y="11927"/>
                  </a:lnTo>
                  <a:lnTo>
                    <a:pt x="13772" y="11930"/>
                  </a:lnTo>
                  <a:lnTo>
                    <a:pt x="13716" y="11927"/>
                  </a:lnTo>
                  <a:lnTo>
                    <a:pt x="13663" y="11920"/>
                  </a:lnTo>
                  <a:lnTo>
                    <a:pt x="13610" y="11905"/>
                  </a:lnTo>
                  <a:lnTo>
                    <a:pt x="13557" y="11884"/>
                  </a:lnTo>
                  <a:lnTo>
                    <a:pt x="13507" y="11859"/>
                  </a:lnTo>
                  <a:lnTo>
                    <a:pt x="13460" y="11834"/>
                  </a:lnTo>
                  <a:lnTo>
                    <a:pt x="13417" y="11799"/>
                  </a:lnTo>
                  <a:lnTo>
                    <a:pt x="13378" y="11763"/>
                  </a:lnTo>
                  <a:lnTo>
                    <a:pt x="13344" y="11717"/>
                  </a:lnTo>
                  <a:lnTo>
                    <a:pt x="13311" y="11671"/>
                  </a:lnTo>
                  <a:lnTo>
                    <a:pt x="13285" y="11625"/>
                  </a:lnTo>
                  <a:lnTo>
                    <a:pt x="13262" y="11571"/>
                  </a:lnTo>
                  <a:lnTo>
                    <a:pt x="13242" y="11515"/>
                  </a:lnTo>
                  <a:lnTo>
                    <a:pt x="13228" y="11454"/>
                  </a:lnTo>
                  <a:lnTo>
                    <a:pt x="13222" y="11397"/>
                  </a:lnTo>
                  <a:lnTo>
                    <a:pt x="13218" y="11337"/>
                  </a:lnTo>
                  <a:lnTo>
                    <a:pt x="13222" y="11277"/>
                  </a:lnTo>
                  <a:lnTo>
                    <a:pt x="13228" y="11216"/>
                  </a:lnTo>
                  <a:lnTo>
                    <a:pt x="13242" y="11156"/>
                  </a:lnTo>
                  <a:lnTo>
                    <a:pt x="13262" y="11099"/>
                  </a:lnTo>
                  <a:lnTo>
                    <a:pt x="13285" y="11049"/>
                  </a:lnTo>
                  <a:lnTo>
                    <a:pt x="13311" y="10999"/>
                  </a:lnTo>
                  <a:lnTo>
                    <a:pt x="13344" y="10953"/>
                  </a:lnTo>
                  <a:lnTo>
                    <a:pt x="13378" y="10914"/>
                  </a:lnTo>
                  <a:lnTo>
                    <a:pt x="13417" y="10871"/>
                  </a:lnTo>
                  <a:lnTo>
                    <a:pt x="13460" y="10839"/>
                  </a:lnTo>
                  <a:lnTo>
                    <a:pt x="13507" y="10808"/>
                  </a:lnTo>
                  <a:lnTo>
                    <a:pt x="13557" y="10783"/>
                  </a:lnTo>
                  <a:lnTo>
                    <a:pt x="13610" y="10765"/>
                  </a:lnTo>
                  <a:lnTo>
                    <a:pt x="13663" y="10751"/>
                  </a:lnTo>
                  <a:lnTo>
                    <a:pt x="13716" y="10736"/>
                  </a:lnTo>
                  <a:close/>
                  <a:moveTo>
                    <a:pt x="19431" y="7478"/>
                  </a:moveTo>
                  <a:lnTo>
                    <a:pt x="20960" y="7478"/>
                  </a:lnTo>
                  <a:lnTo>
                    <a:pt x="20994" y="7482"/>
                  </a:lnTo>
                  <a:lnTo>
                    <a:pt x="21034" y="7486"/>
                  </a:lnTo>
                  <a:lnTo>
                    <a:pt x="21064" y="7496"/>
                  </a:lnTo>
                  <a:lnTo>
                    <a:pt x="21100" y="7510"/>
                  </a:lnTo>
                  <a:lnTo>
                    <a:pt x="21130" y="7525"/>
                  </a:lnTo>
                  <a:lnTo>
                    <a:pt x="21160" y="7546"/>
                  </a:lnTo>
                  <a:lnTo>
                    <a:pt x="21187" y="7564"/>
                  </a:lnTo>
                  <a:lnTo>
                    <a:pt x="21214" y="7592"/>
                  </a:lnTo>
                  <a:lnTo>
                    <a:pt x="21237" y="7617"/>
                  </a:lnTo>
                  <a:lnTo>
                    <a:pt x="21257" y="7649"/>
                  </a:lnTo>
                  <a:lnTo>
                    <a:pt x="21274" y="7681"/>
                  </a:lnTo>
                  <a:lnTo>
                    <a:pt x="21290" y="7709"/>
                  </a:lnTo>
                  <a:lnTo>
                    <a:pt x="21304" y="7748"/>
                  </a:lnTo>
                  <a:lnTo>
                    <a:pt x="21310" y="7783"/>
                  </a:lnTo>
                  <a:lnTo>
                    <a:pt x="21317" y="7822"/>
                  </a:lnTo>
                  <a:lnTo>
                    <a:pt x="21317" y="7858"/>
                  </a:lnTo>
                  <a:lnTo>
                    <a:pt x="21317" y="7900"/>
                  </a:lnTo>
                  <a:lnTo>
                    <a:pt x="21310" y="7939"/>
                  </a:lnTo>
                  <a:lnTo>
                    <a:pt x="21304" y="7975"/>
                  </a:lnTo>
                  <a:lnTo>
                    <a:pt x="21290" y="8010"/>
                  </a:lnTo>
                  <a:lnTo>
                    <a:pt x="21274" y="8042"/>
                  </a:lnTo>
                  <a:lnTo>
                    <a:pt x="21257" y="8078"/>
                  </a:lnTo>
                  <a:lnTo>
                    <a:pt x="21237" y="8106"/>
                  </a:lnTo>
                  <a:lnTo>
                    <a:pt x="21214" y="8131"/>
                  </a:lnTo>
                  <a:lnTo>
                    <a:pt x="21187" y="8156"/>
                  </a:lnTo>
                  <a:lnTo>
                    <a:pt x="21160" y="8177"/>
                  </a:lnTo>
                  <a:lnTo>
                    <a:pt x="21130" y="8198"/>
                  </a:lnTo>
                  <a:lnTo>
                    <a:pt x="21100" y="8212"/>
                  </a:lnTo>
                  <a:lnTo>
                    <a:pt x="21064" y="8226"/>
                  </a:lnTo>
                  <a:lnTo>
                    <a:pt x="21034" y="8237"/>
                  </a:lnTo>
                  <a:lnTo>
                    <a:pt x="20994" y="8241"/>
                  </a:lnTo>
                  <a:lnTo>
                    <a:pt x="20960" y="8244"/>
                  </a:lnTo>
                  <a:lnTo>
                    <a:pt x="19431" y="8244"/>
                  </a:lnTo>
                  <a:lnTo>
                    <a:pt x="19397" y="8241"/>
                  </a:lnTo>
                  <a:lnTo>
                    <a:pt x="19357" y="8237"/>
                  </a:lnTo>
                  <a:lnTo>
                    <a:pt x="19327" y="8226"/>
                  </a:lnTo>
                  <a:lnTo>
                    <a:pt x="19291" y="8212"/>
                  </a:lnTo>
                  <a:lnTo>
                    <a:pt x="19261" y="8198"/>
                  </a:lnTo>
                  <a:lnTo>
                    <a:pt x="19231" y="8177"/>
                  </a:lnTo>
                  <a:lnTo>
                    <a:pt x="19204" y="8156"/>
                  </a:lnTo>
                  <a:lnTo>
                    <a:pt x="19177" y="8131"/>
                  </a:lnTo>
                  <a:lnTo>
                    <a:pt x="19154" y="8106"/>
                  </a:lnTo>
                  <a:lnTo>
                    <a:pt x="19134" y="8078"/>
                  </a:lnTo>
                  <a:lnTo>
                    <a:pt x="19117" y="8042"/>
                  </a:lnTo>
                  <a:lnTo>
                    <a:pt x="19101" y="8010"/>
                  </a:lnTo>
                  <a:lnTo>
                    <a:pt x="19087" y="7975"/>
                  </a:lnTo>
                  <a:lnTo>
                    <a:pt x="19081" y="7939"/>
                  </a:lnTo>
                  <a:lnTo>
                    <a:pt x="19074" y="7900"/>
                  </a:lnTo>
                  <a:lnTo>
                    <a:pt x="19074" y="7858"/>
                  </a:lnTo>
                  <a:lnTo>
                    <a:pt x="19074" y="7822"/>
                  </a:lnTo>
                  <a:lnTo>
                    <a:pt x="19081" y="7783"/>
                  </a:lnTo>
                  <a:lnTo>
                    <a:pt x="19087" y="7748"/>
                  </a:lnTo>
                  <a:lnTo>
                    <a:pt x="19101" y="7709"/>
                  </a:lnTo>
                  <a:lnTo>
                    <a:pt x="19117" y="7681"/>
                  </a:lnTo>
                  <a:lnTo>
                    <a:pt x="19134" y="7649"/>
                  </a:lnTo>
                  <a:lnTo>
                    <a:pt x="19154" y="7617"/>
                  </a:lnTo>
                  <a:lnTo>
                    <a:pt x="19177" y="7592"/>
                  </a:lnTo>
                  <a:lnTo>
                    <a:pt x="19204" y="7564"/>
                  </a:lnTo>
                  <a:lnTo>
                    <a:pt x="19231" y="7546"/>
                  </a:lnTo>
                  <a:lnTo>
                    <a:pt x="19261" y="7525"/>
                  </a:lnTo>
                  <a:lnTo>
                    <a:pt x="19291" y="7510"/>
                  </a:lnTo>
                  <a:lnTo>
                    <a:pt x="19327" y="7496"/>
                  </a:lnTo>
                  <a:lnTo>
                    <a:pt x="19357" y="7486"/>
                  </a:lnTo>
                  <a:lnTo>
                    <a:pt x="19397" y="7482"/>
                  </a:lnTo>
                  <a:lnTo>
                    <a:pt x="19431" y="7478"/>
                  </a:lnTo>
                  <a:close/>
                  <a:moveTo>
                    <a:pt x="6590" y="7478"/>
                  </a:moveTo>
                  <a:lnTo>
                    <a:pt x="8114" y="7478"/>
                  </a:lnTo>
                  <a:lnTo>
                    <a:pt x="8151" y="7482"/>
                  </a:lnTo>
                  <a:lnTo>
                    <a:pt x="8184" y="7486"/>
                  </a:lnTo>
                  <a:lnTo>
                    <a:pt x="8220" y="7496"/>
                  </a:lnTo>
                  <a:lnTo>
                    <a:pt x="8254" y="7510"/>
                  </a:lnTo>
                  <a:lnTo>
                    <a:pt x="8287" y="7525"/>
                  </a:lnTo>
                  <a:lnTo>
                    <a:pt x="8314" y="7546"/>
                  </a:lnTo>
                  <a:lnTo>
                    <a:pt x="8344" y="7564"/>
                  </a:lnTo>
                  <a:lnTo>
                    <a:pt x="8367" y="7592"/>
                  </a:lnTo>
                  <a:lnTo>
                    <a:pt x="8390" y="7617"/>
                  </a:lnTo>
                  <a:lnTo>
                    <a:pt x="8413" y="7649"/>
                  </a:lnTo>
                  <a:lnTo>
                    <a:pt x="8430" y="7681"/>
                  </a:lnTo>
                  <a:lnTo>
                    <a:pt x="8443" y="7709"/>
                  </a:lnTo>
                  <a:lnTo>
                    <a:pt x="8457" y="7748"/>
                  </a:lnTo>
                  <a:lnTo>
                    <a:pt x="8467" y="7783"/>
                  </a:lnTo>
                  <a:lnTo>
                    <a:pt x="8473" y="7822"/>
                  </a:lnTo>
                  <a:lnTo>
                    <a:pt x="8473" y="7858"/>
                  </a:lnTo>
                  <a:lnTo>
                    <a:pt x="8473" y="7900"/>
                  </a:lnTo>
                  <a:lnTo>
                    <a:pt x="8467" y="7939"/>
                  </a:lnTo>
                  <a:lnTo>
                    <a:pt x="8457" y="7975"/>
                  </a:lnTo>
                  <a:lnTo>
                    <a:pt x="8443" y="8010"/>
                  </a:lnTo>
                  <a:lnTo>
                    <a:pt x="8430" y="8042"/>
                  </a:lnTo>
                  <a:lnTo>
                    <a:pt x="8413" y="8078"/>
                  </a:lnTo>
                  <a:lnTo>
                    <a:pt x="8390" y="8106"/>
                  </a:lnTo>
                  <a:lnTo>
                    <a:pt x="8367" y="8131"/>
                  </a:lnTo>
                  <a:lnTo>
                    <a:pt x="8344" y="8156"/>
                  </a:lnTo>
                  <a:lnTo>
                    <a:pt x="8314" y="8177"/>
                  </a:lnTo>
                  <a:lnTo>
                    <a:pt x="8287" y="8198"/>
                  </a:lnTo>
                  <a:lnTo>
                    <a:pt x="8254" y="8212"/>
                  </a:lnTo>
                  <a:lnTo>
                    <a:pt x="8220" y="8226"/>
                  </a:lnTo>
                  <a:lnTo>
                    <a:pt x="8184" y="8237"/>
                  </a:lnTo>
                  <a:lnTo>
                    <a:pt x="8151" y="8241"/>
                  </a:lnTo>
                  <a:lnTo>
                    <a:pt x="8114" y="8244"/>
                  </a:lnTo>
                  <a:lnTo>
                    <a:pt x="6590" y="8244"/>
                  </a:lnTo>
                  <a:lnTo>
                    <a:pt x="6553" y="8241"/>
                  </a:lnTo>
                  <a:lnTo>
                    <a:pt x="6520" y="8237"/>
                  </a:lnTo>
                  <a:lnTo>
                    <a:pt x="6483" y="8226"/>
                  </a:lnTo>
                  <a:lnTo>
                    <a:pt x="6450" y="8212"/>
                  </a:lnTo>
                  <a:lnTo>
                    <a:pt x="6417" y="8198"/>
                  </a:lnTo>
                  <a:lnTo>
                    <a:pt x="6390" y="8177"/>
                  </a:lnTo>
                  <a:lnTo>
                    <a:pt x="6360" y="8156"/>
                  </a:lnTo>
                  <a:lnTo>
                    <a:pt x="6337" y="8131"/>
                  </a:lnTo>
                  <a:lnTo>
                    <a:pt x="6313" y="8106"/>
                  </a:lnTo>
                  <a:lnTo>
                    <a:pt x="6290" y="8078"/>
                  </a:lnTo>
                  <a:lnTo>
                    <a:pt x="6274" y="8042"/>
                  </a:lnTo>
                  <a:lnTo>
                    <a:pt x="6260" y="8010"/>
                  </a:lnTo>
                  <a:lnTo>
                    <a:pt x="6247" y="7975"/>
                  </a:lnTo>
                  <a:lnTo>
                    <a:pt x="6240" y="7939"/>
                  </a:lnTo>
                  <a:lnTo>
                    <a:pt x="6230" y="7900"/>
                  </a:lnTo>
                  <a:lnTo>
                    <a:pt x="6230" y="7858"/>
                  </a:lnTo>
                  <a:lnTo>
                    <a:pt x="6230" y="7822"/>
                  </a:lnTo>
                  <a:lnTo>
                    <a:pt x="6240" y="7783"/>
                  </a:lnTo>
                  <a:lnTo>
                    <a:pt x="6247" y="7748"/>
                  </a:lnTo>
                  <a:lnTo>
                    <a:pt x="6260" y="7709"/>
                  </a:lnTo>
                  <a:lnTo>
                    <a:pt x="6274" y="7681"/>
                  </a:lnTo>
                  <a:lnTo>
                    <a:pt x="6290" y="7649"/>
                  </a:lnTo>
                  <a:lnTo>
                    <a:pt x="6313" y="7617"/>
                  </a:lnTo>
                  <a:lnTo>
                    <a:pt x="6337" y="7592"/>
                  </a:lnTo>
                  <a:lnTo>
                    <a:pt x="6360" y="7564"/>
                  </a:lnTo>
                  <a:lnTo>
                    <a:pt x="6390" y="7546"/>
                  </a:lnTo>
                  <a:lnTo>
                    <a:pt x="6417" y="7525"/>
                  </a:lnTo>
                  <a:lnTo>
                    <a:pt x="6450" y="7510"/>
                  </a:lnTo>
                  <a:lnTo>
                    <a:pt x="6483" y="7496"/>
                  </a:lnTo>
                  <a:lnTo>
                    <a:pt x="6520" y="7486"/>
                  </a:lnTo>
                  <a:lnTo>
                    <a:pt x="6553" y="7482"/>
                  </a:lnTo>
                  <a:lnTo>
                    <a:pt x="6590" y="7478"/>
                  </a:lnTo>
                  <a:close/>
                  <a:moveTo>
                    <a:pt x="13772" y="5929"/>
                  </a:moveTo>
                  <a:lnTo>
                    <a:pt x="13835" y="5933"/>
                  </a:lnTo>
                  <a:lnTo>
                    <a:pt x="13895" y="5943"/>
                  </a:lnTo>
                  <a:lnTo>
                    <a:pt x="13958" y="5965"/>
                  </a:lnTo>
                  <a:lnTo>
                    <a:pt x="14017" y="5997"/>
                  </a:lnTo>
                  <a:lnTo>
                    <a:pt x="14077" y="6032"/>
                  </a:lnTo>
                  <a:lnTo>
                    <a:pt x="14130" y="6078"/>
                  </a:lnTo>
                  <a:lnTo>
                    <a:pt x="14180" y="6128"/>
                  </a:lnTo>
                  <a:lnTo>
                    <a:pt x="14229" y="6189"/>
                  </a:lnTo>
                  <a:lnTo>
                    <a:pt x="14276" y="6256"/>
                  </a:lnTo>
                  <a:lnTo>
                    <a:pt x="14312" y="6331"/>
                  </a:lnTo>
                  <a:lnTo>
                    <a:pt x="14349" y="6409"/>
                  </a:lnTo>
                  <a:lnTo>
                    <a:pt x="14379" y="6501"/>
                  </a:lnTo>
                  <a:lnTo>
                    <a:pt x="14392" y="6547"/>
                  </a:lnTo>
                  <a:lnTo>
                    <a:pt x="14405" y="6597"/>
                  </a:lnTo>
                  <a:lnTo>
                    <a:pt x="14422" y="6697"/>
                  </a:lnTo>
                  <a:lnTo>
                    <a:pt x="14435" y="6803"/>
                  </a:lnTo>
                  <a:lnTo>
                    <a:pt x="14438" y="6913"/>
                  </a:lnTo>
                  <a:lnTo>
                    <a:pt x="14435" y="7038"/>
                  </a:lnTo>
                  <a:lnTo>
                    <a:pt x="14432" y="7155"/>
                  </a:lnTo>
                  <a:lnTo>
                    <a:pt x="14428" y="7258"/>
                  </a:lnTo>
                  <a:lnTo>
                    <a:pt x="14422" y="7358"/>
                  </a:lnTo>
                  <a:lnTo>
                    <a:pt x="14402" y="7549"/>
                  </a:lnTo>
                  <a:lnTo>
                    <a:pt x="14372" y="7741"/>
                  </a:lnTo>
                  <a:lnTo>
                    <a:pt x="14339" y="7930"/>
                  </a:lnTo>
                  <a:lnTo>
                    <a:pt x="14299" y="8132"/>
                  </a:lnTo>
                  <a:lnTo>
                    <a:pt x="14253" y="8360"/>
                  </a:lnTo>
                  <a:lnTo>
                    <a:pt x="14206" y="8630"/>
                  </a:lnTo>
                  <a:lnTo>
                    <a:pt x="14153" y="8949"/>
                  </a:lnTo>
                  <a:lnTo>
                    <a:pt x="14097" y="9319"/>
                  </a:lnTo>
                  <a:lnTo>
                    <a:pt x="14070" y="9528"/>
                  </a:lnTo>
                  <a:lnTo>
                    <a:pt x="14041" y="9759"/>
                  </a:lnTo>
                  <a:lnTo>
                    <a:pt x="14011" y="10008"/>
                  </a:lnTo>
                  <a:lnTo>
                    <a:pt x="13981" y="10282"/>
                  </a:lnTo>
                  <a:lnTo>
                    <a:pt x="13570" y="10282"/>
                  </a:lnTo>
                  <a:lnTo>
                    <a:pt x="13540" y="10008"/>
                  </a:lnTo>
                  <a:lnTo>
                    <a:pt x="13510" y="9759"/>
                  </a:lnTo>
                  <a:lnTo>
                    <a:pt x="13484" y="9532"/>
                  </a:lnTo>
                  <a:lnTo>
                    <a:pt x="13457" y="9322"/>
                  </a:lnTo>
                  <a:lnTo>
                    <a:pt x="13397" y="8949"/>
                  </a:lnTo>
                  <a:lnTo>
                    <a:pt x="13348" y="8630"/>
                  </a:lnTo>
                  <a:lnTo>
                    <a:pt x="13298" y="8360"/>
                  </a:lnTo>
                  <a:lnTo>
                    <a:pt x="13255" y="8132"/>
                  </a:lnTo>
                  <a:lnTo>
                    <a:pt x="13212" y="7930"/>
                  </a:lnTo>
                  <a:lnTo>
                    <a:pt x="13175" y="7741"/>
                  </a:lnTo>
                  <a:lnTo>
                    <a:pt x="13149" y="7549"/>
                  </a:lnTo>
                  <a:lnTo>
                    <a:pt x="13129" y="7358"/>
                  </a:lnTo>
                  <a:lnTo>
                    <a:pt x="13122" y="7258"/>
                  </a:lnTo>
                  <a:lnTo>
                    <a:pt x="13112" y="7155"/>
                  </a:lnTo>
                  <a:lnTo>
                    <a:pt x="13109" y="7038"/>
                  </a:lnTo>
                  <a:lnTo>
                    <a:pt x="13109" y="6913"/>
                  </a:lnTo>
                  <a:lnTo>
                    <a:pt x="13112" y="6803"/>
                  </a:lnTo>
                  <a:lnTo>
                    <a:pt x="13126" y="6697"/>
                  </a:lnTo>
                  <a:lnTo>
                    <a:pt x="13142" y="6597"/>
                  </a:lnTo>
                  <a:lnTo>
                    <a:pt x="13155" y="6547"/>
                  </a:lnTo>
                  <a:lnTo>
                    <a:pt x="13169" y="6501"/>
                  </a:lnTo>
                  <a:lnTo>
                    <a:pt x="13202" y="6409"/>
                  </a:lnTo>
                  <a:lnTo>
                    <a:pt x="13235" y="6331"/>
                  </a:lnTo>
                  <a:lnTo>
                    <a:pt x="13275" y="6256"/>
                  </a:lnTo>
                  <a:lnTo>
                    <a:pt x="13321" y="6189"/>
                  </a:lnTo>
                  <a:lnTo>
                    <a:pt x="13368" y="6128"/>
                  </a:lnTo>
                  <a:lnTo>
                    <a:pt x="13417" y="6078"/>
                  </a:lnTo>
                  <a:lnTo>
                    <a:pt x="13474" y="6032"/>
                  </a:lnTo>
                  <a:lnTo>
                    <a:pt x="13533" y="5997"/>
                  </a:lnTo>
                  <a:lnTo>
                    <a:pt x="13593" y="5965"/>
                  </a:lnTo>
                  <a:lnTo>
                    <a:pt x="13649" y="5943"/>
                  </a:lnTo>
                  <a:lnTo>
                    <a:pt x="13712" y="5933"/>
                  </a:lnTo>
                  <a:lnTo>
                    <a:pt x="13772" y="5929"/>
                  </a:lnTo>
                  <a:close/>
                  <a:moveTo>
                    <a:pt x="13774" y="4791"/>
                  </a:moveTo>
                  <a:lnTo>
                    <a:pt x="13671" y="4794"/>
                  </a:lnTo>
                  <a:lnTo>
                    <a:pt x="13568" y="4798"/>
                  </a:lnTo>
                  <a:lnTo>
                    <a:pt x="13438" y="4808"/>
                  </a:lnTo>
                  <a:lnTo>
                    <a:pt x="13282" y="4830"/>
                  </a:lnTo>
                  <a:lnTo>
                    <a:pt x="13106" y="4851"/>
                  </a:lnTo>
                  <a:lnTo>
                    <a:pt x="12913" y="4883"/>
                  </a:lnTo>
                  <a:lnTo>
                    <a:pt x="12813" y="4908"/>
                  </a:lnTo>
                  <a:lnTo>
                    <a:pt x="12707" y="4930"/>
                  </a:lnTo>
                  <a:lnTo>
                    <a:pt x="12604" y="4955"/>
                  </a:lnTo>
                  <a:lnTo>
                    <a:pt x="12491" y="4987"/>
                  </a:lnTo>
                  <a:lnTo>
                    <a:pt x="12385" y="5019"/>
                  </a:lnTo>
                  <a:lnTo>
                    <a:pt x="12272" y="5058"/>
                  </a:lnTo>
                  <a:lnTo>
                    <a:pt x="12159" y="5097"/>
                  </a:lnTo>
                  <a:lnTo>
                    <a:pt x="12046" y="5147"/>
                  </a:lnTo>
                  <a:lnTo>
                    <a:pt x="11933" y="5197"/>
                  </a:lnTo>
                  <a:lnTo>
                    <a:pt x="11820" y="5247"/>
                  </a:lnTo>
                  <a:lnTo>
                    <a:pt x="11710" y="5308"/>
                  </a:lnTo>
                  <a:lnTo>
                    <a:pt x="11600" y="5372"/>
                  </a:lnTo>
                  <a:lnTo>
                    <a:pt x="11491" y="5440"/>
                  </a:lnTo>
                  <a:lnTo>
                    <a:pt x="11388" y="5511"/>
                  </a:lnTo>
                  <a:lnTo>
                    <a:pt x="11285" y="5589"/>
                  </a:lnTo>
                  <a:lnTo>
                    <a:pt x="11188" y="5675"/>
                  </a:lnTo>
                  <a:lnTo>
                    <a:pt x="11089" y="5768"/>
                  </a:lnTo>
                  <a:lnTo>
                    <a:pt x="10999" y="5864"/>
                  </a:lnTo>
                  <a:lnTo>
                    <a:pt x="10922" y="5953"/>
                  </a:lnTo>
                  <a:lnTo>
                    <a:pt x="10849" y="6053"/>
                  </a:lnTo>
                  <a:lnTo>
                    <a:pt x="10780" y="6153"/>
                  </a:lnTo>
                  <a:lnTo>
                    <a:pt x="10716" y="6256"/>
                  </a:lnTo>
                  <a:lnTo>
                    <a:pt x="10660" y="6363"/>
                  </a:lnTo>
                  <a:lnTo>
                    <a:pt x="10607" y="6474"/>
                  </a:lnTo>
                  <a:lnTo>
                    <a:pt x="10564" y="6591"/>
                  </a:lnTo>
                  <a:lnTo>
                    <a:pt x="10520" y="6713"/>
                  </a:lnTo>
                  <a:lnTo>
                    <a:pt x="10484" y="6830"/>
                  </a:lnTo>
                  <a:lnTo>
                    <a:pt x="10454" y="6959"/>
                  </a:lnTo>
                  <a:lnTo>
                    <a:pt x="10431" y="7090"/>
                  </a:lnTo>
                  <a:lnTo>
                    <a:pt x="10411" y="7222"/>
                  </a:lnTo>
                  <a:lnTo>
                    <a:pt x="10397" y="7361"/>
                  </a:lnTo>
                  <a:lnTo>
                    <a:pt x="10387" y="7501"/>
                  </a:lnTo>
                  <a:lnTo>
                    <a:pt x="10387" y="7647"/>
                  </a:lnTo>
                  <a:lnTo>
                    <a:pt x="10387" y="7793"/>
                  </a:lnTo>
                  <a:lnTo>
                    <a:pt x="10394" y="7936"/>
                  </a:lnTo>
                  <a:lnTo>
                    <a:pt x="10404" y="8067"/>
                  </a:lnTo>
                  <a:lnTo>
                    <a:pt x="10411" y="8196"/>
                  </a:lnTo>
                  <a:lnTo>
                    <a:pt x="10427" y="8321"/>
                  </a:lnTo>
                  <a:lnTo>
                    <a:pt x="10441" y="8435"/>
                  </a:lnTo>
                  <a:lnTo>
                    <a:pt x="10454" y="8549"/>
                  </a:lnTo>
                  <a:lnTo>
                    <a:pt x="10471" y="8652"/>
                  </a:lnTo>
                  <a:lnTo>
                    <a:pt x="10487" y="8756"/>
                  </a:lnTo>
                  <a:lnTo>
                    <a:pt x="10507" y="8852"/>
                  </a:lnTo>
                  <a:lnTo>
                    <a:pt x="10527" y="8948"/>
                  </a:lnTo>
                  <a:lnTo>
                    <a:pt x="10550" y="9037"/>
                  </a:lnTo>
                  <a:lnTo>
                    <a:pt x="10577" y="9119"/>
                  </a:lnTo>
                  <a:lnTo>
                    <a:pt x="10600" y="9201"/>
                  </a:lnTo>
                  <a:lnTo>
                    <a:pt x="10630" y="9276"/>
                  </a:lnTo>
                  <a:lnTo>
                    <a:pt x="10657" y="9351"/>
                  </a:lnTo>
                  <a:lnTo>
                    <a:pt x="10683" y="9422"/>
                  </a:lnTo>
                  <a:lnTo>
                    <a:pt x="10713" y="9490"/>
                  </a:lnTo>
                  <a:lnTo>
                    <a:pt x="10743" y="9554"/>
                  </a:lnTo>
                  <a:lnTo>
                    <a:pt x="10809" y="9679"/>
                  </a:lnTo>
                  <a:lnTo>
                    <a:pt x="10879" y="9790"/>
                  </a:lnTo>
                  <a:lnTo>
                    <a:pt x="10952" y="9900"/>
                  </a:lnTo>
                  <a:lnTo>
                    <a:pt x="11025" y="10000"/>
                  </a:lnTo>
                  <a:lnTo>
                    <a:pt x="11105" y="10096"/>
                  </a:lnTo>
                  <a:lnTo>
                    <a:pt x="11268" y="10289"/>
                  </a:lnTo>
                  <a:lnTo>
                    <a:pt x="11428" y="10481"/>
                  </a:lnTo>
                  <a:lnTo>
                    <a:pt x="11511" y="10581"/>
                  </a:lnTo>
                  <a:lnTo>
                    <a:pt x="11590" y="10688"/>
                  </a:lnTo>
                  <a:lnTo>
                    <a:pt x="11670" y="10799"/>
                  </a:lnTo>
                  <a:lnTo>
                    <a:pt x="11750" y="10920"/>
                  </a:lnTo>
                  <a:lnTo>
                    <a:pt x="11826" y="11048"/>
                  </a:lnTo>
                  <a:lnTo>
                    <a:pt x="11899" y="11180"/>
                  </a:lnTo>
                  <a:lnTo>
                    <a:pt x="11973" y="11327"/>
                  </a:lnTo>
                  <a:lnTo>
                    <a:pt x="12046" y="11491"/>
                  </a:lnTo>
                  <a:lnTo>
                    <a:pt x="12076" y="11573"/>
                  </a:lnTo>
                  <a:lnTo>
                    <a:pt x="12112" y="11662"/>
                  </a:lnTo>
                  <a:lnTo>
                    <a:pt x="12142" y="11751"/>
                  </a:lnTo>
                  <a:lnTo>
                    <a:pt x="12169" y="11847"/>
                  </a:lnTo>
                  <a:lnTo>
                    <a:pt x="12199" y="11943"/>
                  </a:lnTo>
                  <a:lnTo>
                    <a:pt x="12225" y="12047"/>
                  </a:lnTo>
                  <a:lnTo>
                    <a:pt x="12255" y="12154"/>
                  </a:lnTo>
                  <a:lnTo>
                    <a:pt x="12278" y="12264"/>
                  </a:lnTo>
                  <a:lnTo>
                    <a:pt x="12302" y="12378"/>
                  </a:lnTo>
                  <a:lnTo>
                    <a:pt x="12325" y="12500"/>
                  </a:lnTo>
                  <a:lnTo>
                    <a:pt x="12345" y="12621"/>
                  </a:lnTo>
                  <a:lnTo>
                    <a:pt x="12365" y="12753"/>
                  </a:lnTo>
                  <a:lnTo>
                    <a:pt x="12367" y="12803"/>
                  </a:lnTo>
                  <a:lnTo>
                    <a:pt x="15246" y="12803"/>
                  </a:lnTo>
                  <a:lnTo>
                    <a:pt x="15246" y="12753"/>
                  </a:lnTo>
                  <a:lnTo>
                    <a:pt x="15266" y="12621"/>
                  </a:lnTo>
                  <a:lnTo>
                    <a:pt x="15289" y="12500"/>
                  </a:lnTo>
                  <a:lnTo>
                    <a:pt x="15309" y="12378"/>
                  </a:lnTo>
                  <a:lnTo>
                    <a:pt x="15332" y="12264"/>
                  </a:lnTo>
                  <a:lnTo>
                    <a:pt x="15359" y="12154"/>
                  </a:lnTo>
                  <a:lnTo>
                    <a:pt x="15385" y="12047"/>
                  </a:lnTo>
                  <a:lnTo>
                    <a:pt x="15415" y="11943"/>
                  </a:lnTo>
                  <a:lnTo>
                    <a:pt x="15442" y="11847"/>
                  </a:lnTo>
                  <a:lnTo>
                    <a:pt x="15472" y="11751"/>
                  </a:lnTo>
                  <a:lnTo>
                    <a:pt x="15505" y="11662"/>
                  </a:lnTo>
                  <a:lnTo>
                    <a:pt x="15535" y="11573"/>
                  </a:lnTo>
                  <a:lnTo>
                    <a:pt x="15571" y="11491"/>
                  </a:lnTo>
                  <a:lnTo>
                    <a:pt x="15638" y="11327"/>
                  </a:lnTo>
                  <a:lnTo>
                    <a:pt x="15711" y="11180"/>
                  </a:lnTo>
                  <a:lnTo>
                    <a:pt x="15787" y="11048"/>
                  </a:lnTo>
                  <a:lnTo>
                    <a:pt x="15864" y="10920"/>
                  </a:lnTo>
                  <a:lnTo>
                    <a:pt x="15940" y="10799"/>
                  </a:lnTo>
                  <a:lnTo>
                    <a:pt x="16023" y="10688"/>
                  </a:lnTo>
                  <a:lnTo>
                    <a:pt x="16103" y="10581"/>
                  </a:lnTo>
                  <a:lnTo>
                    <a:pt x="16186" y="10481"/>
                  </a:lnTo>
                  <a:lnTo>
                    <a:pt x="16342" y="10289"/>
                  </a:lnTo>
                  <a:lnTo>
                    <a:pt x="16509" y="10096"/>
                  </a:lnTo>
                  <a:lnTo>
                    <a:pt x="16585" y="10000"/>
                  </a:lnTo>
                  <a:lnTo>
                    <a:pt x="16661" y="9900"/>
                  </a:lnTo>
                  <a:lnTo>
                    <a:pt x="16731" y="9790"/>
                  </a:lnTo>
                  <a:lnTo>
                    <a:pt x="16801" y="9679"/>
                  </a:lnTo>
                  <a:lnTo>
                    <a:pt x="16867" y="9554"/>
                  </a:lnTo>
                  <a:lnTo>
                    <a:pt x="16901" y="9490"/>
                  </a:lnTo>
                  <a:lnTo>
                    <a:pt x="16927" y="9422"/>
                  </a:lnTo>
                  <a:lnTo>
                    <a:pt x="16957" y="9351"/>
                  </a:lnTo>
                  <a:lnTo>
                    <a:pt x="16987" y="9276"/>
                  </a:lnTo>
                  <a:lnTo>
                    <a:pt x="17010" y="9201"/>
                  </a:lnTo>
                  <a:lnTo>
                    <a:pt x="17040" y="9119"/>
                  </a:lnTo>
                  <a:lnTo>
                    <a:pt x="17060" y="9037"/>
                  </a:lnTo>
                  <a:lnTo>
                    <a:pt x="17083" y="8948"/>
                  </a:lnTo>
                  <a:lnTo>
                    <a:pt x="17107" y="8852"/>
                  </a:lnTo>
                  <a:lnTo>
                    <a:pt x="17127" y="8756"/>
                  </a:lnTo>
                  <a:lnTo>
                    <a:pt x="17143" y="8652"/>
                  </a:lnTo>
                  <a:lnTo>
                    <a:pt x="17160" y="8549"/>
                  </a:lnTo>
                  <a:lnTo>
                    <a:pt x="17176" y="8435"/>
                  </a:lnTo>
                  <a:lnTo>
                    <a:pt x="17190" y="8321"/>
                  </a:lnTo>
                  <a:lnTo>
                    <a:pt x="17200" y="8196"/>
                  </a:lnTo>
                  <a:lnTo>
                    <a:pt x="17210" y="8067"/>
                  </a:lnTo>
                  <a:lnTo>
                    <a:pt x="17216" y="7936"/>
                  </a:lnTo>
                  <a:lnTo>
                    <a:pt x="17223" y="7793"/>
                  </a:lnTo>
                  <a:lnTo>
                    <a:pt x="17226" y="7647"/>
                  </a:lnTo>
                  <a:lnTo>
                    <a:pt x="17223" y="7501"/>
                  </a:lnTo>
                  <a:lnTo>
                    <a:pt x="17216" y="7361"/>
                  </a:lnTo>
                  <a:lnTo>
                    <a:pt x="17203" y="7222"/>
                  </a:lnTo>
                  <a:lnTo>
                    <a:pt x="17183" y="7090"/>
                  </a:lnTo>
                  <a:lnTo>
                    <a:pt x="17157" y="6959"/>
                  </a:lnTo>
                  <a:lnTo>
                    <a:pt x="17127" y="6830"/>
                  </a:lnTo>
                  <a:lnTo>
                    <a:pt x="17090" y="6713"/>
                  </a:lnTo>
                  <a:lnTo>
                    <a:pt x="17054" y="6591"/>
                  </a:lnTo>
                  <a:lnTo>
                    <a:pt x="17004" y="6474"/>
                  </a:lnTo>
                  <a:lnTo>
                    <a:pt x="16951" y="6363"/>
                  </a:lnTo>
                  <a:lnTo>
                    <a:pt x="16897" y="6256"/>
                  </a:lnTo>
                  <a:lnTo>
                    <a:pt x="16834" y="6153"/>
                  </a:lnTo>
                  <a:lnTo>
                    <a:pt x="16768" y="6053"/>
                  </a:lnTo>
                  <a:lnTo>
                    <a:pt x="16695" y="5953"/>
                  </a:lnTo>
                  <a:lnTo>
                    <a:pt x="16612" y="5864"/>
                  </a:lnTo>
                  <a:lnTo>
                    <a:pt x="16522" y="5768"/>
                  </a:lnTo>
                  <a:lnTo>
                    <a:pt x="16429" y="5675"/>
                  </a:lnTo>
                  <a:lnTo>
                    <a:pt x="16326" y="5589"/>
                  </a:lnTo>
                  <a:lnTo>
                    <a:pt x="16226" y="5511"/>
                  </a:lnTo>
                  <a:lnTo>
                    <a:pt x="16120" y="5440"/>
                  </a:lnTo>
                  <a:lnTo>
                    <a:pt x="16010" y="5368"/>
                  </a:lnTo>
                  <a:lnTo>
                    <a:pt x="15904" y="5308"/>
                  </a:lnTo>
                  <a:lnTo>
                    <a:pt x="15791" y="5247"/>
                  </a:lnTo>
                  <a:lnTo>
                    <a:pt x="15678" y="5194"/>
                  </a:lnTo>
                  <a:lnTo>
                    <a:pt x="15568" y="5144"/>
                  </a:lnTo>
                  <a:lnTo>
                    <a:pt x="15452" y="5097"/>
                  </a:lnTo>
                  <a:lnTo>
                    <a:pt x="15339" y="5058"/>
                  </a:lnTo>
                  <a:lnTo>
                    <a:pt x="15229" y="5019"/>
                  </a:lnTo>
                  <a:lnTo>
                    <a:pt x="15116" y="4987"/>
                  </a:lnTo>
                  <a:lnTo>
                    <a:pt x="15010" y="4955"/>
                  </a:lnTo>
                  <a:lnTo>
                    <a:pt x="14903" y="4930"/>
                  </a:lnTo>
                  <a:lnTo>
                    <a:pt x="14797" y="4908"/>
                  </a:lnTo>
                  <a:lnTo>
                    <a:pt x="14697" y="4883"/>
                  </a:lnTo>
                  <a:lnTo>
                    <a:pt x="14505" y="4851"/>
                  </a:lnTo>
                  <a:lnTo>
                    <a:pt x="14329" y="4826"/>
                  </a:lnTo>
                  <a:lnTo>
                    <a:pt x="14176" y="4808"/>
                  </a:lnTo>
                  <a:lnTo>
                    <a:pt x="14046" y="4798"/>
                  </a:lnTo>
                  <a:lnTo>
                    <a:pt x="13950" y="4794"/>
                  </a:lnTo>
                  <a:lnTo>
                    <a:pt x="13847" y="4791"/>
                  </a:lnTo>
                  <a:lnTo>
                    <a:pt x="13774" y="4791"/>
                  </a:lnTo>
                  <a:close/>
                  <a:moveTo>
                    <a:pt x="13704" y="3970"/>
                  </a:moveTo>
                  <a:lnTo>
                    <a:pt x="13767" y="3970"/>
                  </a:lnTo>
                  <a:lnTo>
                    <a:pt x="13837" y="3970"/>
                  </a:lnTo>
                  <a:lnTo>
                    <a:pt x="13900" y="3970"/>
                  </a:lnTo>
                  <a:lnTo>
                    <a:pt x="14000" y="3974"/>
                  </a:lnTo>
                  <a:lnTo>
                    <a:pt x="14129" y="3981"/>
                  </a:lnTo>
                  <a:lnTo>
                    <a:pt x="14292" y="3995"/>
                  </a:lnTo>
                  <a:lnTo>
                    <a:pt x="14481" y="4017"/>
                  </a:lnTo>
                  <a:lnTo>
                    <a:pt x="14688" y="4049"/>
                  </a:lnTo>
                  <a:lnTo>
                    <a:pt x="14797" y="4070"/>
                  </a:lnTo>
                  <a:lnTo>
                    <a:pt x="14913" y="4092"/>
                  </a:lnTo>
                  <a:lnTo>
                    <a:pt x="15033" y="4120"/>
                  </a:lnTo>
                  <a:lnTo>
                    <a:pt x="15156" y="4149"/>
                  </a:lnTo>
                  <a:lnTo>
                    <a:pt x="15282" y="4184"/>
                  </a:lnTo>
                  <a:lnTo>
                    <a:pt x="15405" y="4220"/>
                  </a:lnTo>
                  <a:lnTo>
                    <a:pt x="15535" y="4263"/>
                  </a:lnTo>
                  <a:lnTo>
                    <a:pt x="15668" y="4306"/>
                  </a:lnTo>
                  <a:lnTo>
                    <a:pt x="15797" y="4359"/>
                  </a:lnTo>
                  <a:lnTo>
                    <a:pt x="15930" y="4416"/>
                  </a:lnTo>
                  <a:lnTo>
                    <a:pt x="16060" y="4477"/>
                  </a:lnTo>
                  <a:lnTo>
                    <a:pt x="16193" y="4545"/>
                  </a:lnTo>
                  <a:lnTo>
                    <a:pt x="16322" y="4616"/>
                  </a:lnTo>
                  <a:lnTo>
                    <a:pt x="16452" y="4694"/>
                  </a:lnTo>
                  <a:lnTo>
                    <a:pt x="16578" y="4776"/>
                  </a:lnTo>
                  <a:lnTo>
                    <a:pt x="16701" y="4865"/>
                  </a:lnTo>
                  <a:lnTo>
                    <a:pt x="16821" y="4962"/>
                  </a:lnTo>
                  <a:lnTo>
                    <a:pt x="16941" y="5065"/>
                  </a:lnTo>
                  <a:lnTo>
                    <a:pt x="17057" y="5172"/>
                  </a:lnTo>
                  <a:lnTo>
                    <a:pt x="17167" y="5290"/>
                  </a:lnTo>
                  <a:lnTo>
                    <a:pt x="17273" y="5418"/>
                  </a:lnTo>
                  <a:lnTo>
                    <a:pt x="17373" y="5543"/>
                  </a:lnTo>
                  <a:lnTo>
                    <a:pt x="17462" y="5678"/>
                  </a:lnTo>
                  <a:lnTo>
                    <a:pt x="17505" y="5746"/>
                  </a:lnTo>
                  <a:lnTo>
                    <a:pt x="17545" y="5818"/>
                  </a:lnTo>
                  <a:lnTo>
                    <a:pt x="17585" y="5889"/>
                  </a:lnTo>
                  <a:lnTo>
                    <a:pt x="17622" y="5960"/>
                  </a:lnTo>
                  <a:lnTo>
                    <a:pt x="17692" y="6106"/>
                  </a:lnTo>
                  <a:lnTo>
                    <a:pt x="17755" y="6260"/>
                  </a:lnTo>
                  <a:lnTo>
                    <a:pt x="17811" y="6420"/>
                  </a:lnTo>
                  <a:lnTo>
                    <a:pt x="17861" y="6581"/>
                  </a:lnTo>
                  <a:lnTo>
                    <a:pt x="17898" y="6745"/>
                  </a:lnTo>
                  <a:lnTo>
                    <a:pt x="17934" y="6912"/>
                  </a:lnTo>
                  <a:lnTo>
                    <a:pt x="17957" y="7087"/>
                  </a:lnTo>
                  <a:lnTo>
                    <a:pt x="17981" y="7265"/>
                  </a:lnTo>
                  <a:lnTo>
                    <a:pt x="17991" y="7447"/>
                  </a:lnTo>
                  <a:lnTo>
                    <a:pt x="17994" y="7632"/>
                  </a:lnTo>
                  <a:lnTo>
                    <a:pt x="17991" y="7825"/>
                  </a:lnTo>
                  <a:lnTo>
                    <a:pt x="17984" y="7993"/>
                  </a:lnTo>
                  <a:lnTo>
                    <a:pt x="17971" y="8157"/>
                  </a:lnTo>
                  <a:lnTo>
                    <a:pt x="17961" y="8310"/>
                  </a:lnTo>
                  <a:lnTo>
                    <a:pt x="17944" y="8456"/>
                  </a:lnTo>
                  <a:lnTo>
                    <a:pt x="17928" y="8599"/>
                  </a:lnTo>
                  <a:lnTo>
                    <a:pt x="17911" y="8734"/>
                  </a:lnTo>
                  <a:lnTo>
                    <a:pt x="17888" y="8863"/>
                  </a:lnTo>
                  <a:lnTo>
                    <a:pt x="17864" y="8987"/>
                  </a:lnTo>
                  <a:lnTo>
                    <a:pt x="17841" y="9109"/>
                  </a:lnTo>
                  <a:lnTo>
                    <a:pt x="17811" y="9219"/>
                  </a:lnTo>
                  <a:lnTo>
                    <a:pt x="17781" y="9330"/>
                  </a:lnTo>
                  <a:lnTo>
                    <a:pt x="17751" y="9433"/>
                  </a:lnTo>
                  <a:lnTo>
                    <a:pt x="17718" y="9533"/>
                  </a:lnTo>
                  <a:lnTo>
                    <a:pt x="17685" y="9626"/>
                  </a:lnTo>
                  <a:lnTo>
                    <a:pt x="17648" y="9715"/>
                  </a:lnTo>
                  <a:lnTo>
                    <a:pt x="17612" y="9804"/>
                  </a:lnTo>
                  <a:lnTo>
                    <a:pt x="17575" y="9890"/>
                  </a:lnTo>
                  <a:lnTo>
                    <a:pt x="17535" y="9968"/>
                  </a:lnTo>
                  <a:lnTo>
                    <a:pt x="17492" y="10043"/>
                  </a:lnTo>
                  <a:lnTo>
                    <a:pt x="17456" y="10118"/>
                  </a:lnTo>
                  <a:lnTo>
                    <a:pt x="17369" y="10257"/>
                  </a:lnTo>
                  <a:lnTo>
                    <a:pt x="17280" y="10385"/>
                  </a:lnTo>
                  <a:lnTo>
                    <a:pt x="17190" y="10506"/>
                  </a:lnTo>
                  <a:lnTo>
                    <a:pt x="17100" y="10624"/>
                  </a:lnTo>
                  <a:lnTo>
                    <a:pt x="17004" y="10735"/>
                  </a:lnTo>
                  <a:lnTo>
                    <a:pt x="16911" y="10845"/>
                  </a:lnTo>
                  <a:lnTo>
                    <a:pt x="16771" y="11013"/>
                  </a:lnTo>
                  <a:lnTo>
                    <a:pt x="16701" y="11098"/>
                  </a:lnTo>
                  <a:lnTo>
                    <a:pt x="16635" y="11187"/>
                  </a:lnTo>
                  <a:lnTo>
                    <a:pt x="16568" y="11280"/>
                  </a:lnTo>
                  <a:lnTo>
                    <a:pt x="16502" y="11376"/>
                  </a:lnTo>
                  <a:lnTo>
                    <a:pt x="16442" y="11480"/>
                  </a:lnTo>
                  <a:lnTo>
                    <a:pt x="16379" y="11587"/>
                  </a:lnTo>
                  <a:lnTo>
                    <a:pt x="16322" y="11708"/>
                  </a:lnTo>
                  <a:lnTo>
                    <a:pt x="16266" y="11829"/>
                  </a:lnTo>
                  <a:lnTo>
                    <a:pt x="16213" y="11968"/>
                  </a:lnTo>
                  <a:lnTo>
                    <a:pt x="16166" y="12115"/>
                  </a:lnTo>
                  <a:lnTo>
                    <a:pt x="16120" y="12279"/>
                  </a:lnTo>
                  <a:lnTo>
                    <a:pt x="16080" y="12453"/>
                  </a:lnTo>
                  <a:lnTo>
                    <a:pt x="16043" y="12642"/>
                  </a:lnTo>
                  <a:lnTo>
                    <a:pt x="16010" y="12842"/>
                  </a:lnTo>
                  <a:lnTo>
                    <a:pt x="16010" y="14436"/>
                  </a:lnTo>
                  <a:lnTo>
                    <a:pt x="15980" y="14514"/>
                  </a:lnTo>
                  <a:lnTo>
                    <a:pt x="15970" y="14543"/>
                  </a:lnTo>
                  <a:lnTo>
                    <a:pt x="15944" y="14593"/>
                  </a:lnTo>
                  <a:lnTo>
                    <a:pt x="15914" y="14650"/>
                  </a:lnTo>
                  <a:lnTo>
                    <a:pt x="15867" y="14725"/>
                  </a:lnTo>
                  <a:lnTo>
                    <a:pt x="15807" y="14814"/>
                  </a:lnTo>
                  <a:lnTo>
                    <a:pt x="15731" y="14903"/>
                  </a:lnTo>
                  <a:lnTo>
                    <a:pt x="15691" y="14956"/>
                  </a:lnTo>
                  <a:lnTo>
                    <a:pt x="15641" y="15003"/>
                  </a:lnTo>
                  <a:lnTo>
                    <a:pt x="15588" y="15056"/>
                  </a:lnTo>
                  <a:lnTo>
                    <a:pt x="15532" y="15106"/>
                  </a:lnTo>
                  <a:lnTo>
                    <a:pt x="15472" y="15156"/>
                  </a:lnTo>
                  <a:lnTo>
                    <a:pt x="15405" y="15210"/>
                  </a:lnTo>
                  <a:lnTo>
                    <a:pt x="15336" y="15263"/>
                  </a:lnTo>
                  <a:lnTo>
                    <a:pt x="15259" y="15317"/>
                  </a:lnTo>
                  <a:lnTo>
                    <a:pt x="15179" y="15363"/>
                  </a:lnTo>
                  <a:lnTo>
                    <a:pt x="15093" y="15416"/>
                  </a:lnTo>
                  <a:lnTo>
                    <a:pt x="14997" y="15466"/>
                  </a:lnTo>
                  <a:lnTo>
                    <a:pt x="14900" y="15509"/>
                  </a:lnTo>
                  <a:lnTo>
                    <a:pt x="14794" y="15555"/>
                  </a:lnTo>
                  <a:lnTo>
                    <a:pt x="14688" y="15595"/>
                  </a:lnTo>
                  <a:lnTo>
                    <a:pt x="14571" y="15637"/>
                  </a:lnTo>
                  <a:lnTo>
                    <a:pt x="14445" y="15677"/>
                  </a:lnTo>
                  <a:lnTo>
                    <a:pt x="14315" y="15709"/>
                  </a:lnTo>
                  <a:lnTo>
                    <a:pt x="14179" y="15744"/>
                  </a:lnTo>
                  <a:lnTo>
                    <a:pt x="14036" y="15769"/>
                  </a:lnTo>
                  <a:lnTo>
                    <a:pt x="13887" y="15791"/>
                  </a:lnTo>
                  <a:lnTo>
                    <a:pt x="13863" y="15794"/>
                  </a:lnTo>
                  <a:lnTo>
                    <a:pt x="13724" y="15791"/>
                  </a:lnTo>
                  <a:lnTo>
                    <a:pt x="13574" y="15769"/>
                  </a:lnTo>
                  <a:lnTo>
                    <a:pt x="13431" y="15744"/>
                  </a:lnTo>
                  <a:lnTo>
                    <a:pt x="13295" y="15709"/>
                  </a:lnTo>
                  <a:lnTo>
                    <a:pt x="13166" y="15677"/>
                  </a:lnTo>
                  <a:lnTo>
                    <a:pt x="13043" y="15637"/>
                  </a:lnTo>
                  <a:lnTo>
                    <a:pt x="12926" y="15595"/>
                  </a:lnTo>
                  <a:lnTo>
                    <a:pt x="12817" y="15555"/>
                  </a:lnTo>
                  <a:lnTo>
                    <a:pt x="12710" y="15509"/>
                  </a:lnTo>
                  <a:lnTo>
                    <a:pt x="12614" y="15466"/>
                  </a:lnTo>
                  <a:lnTo>
                    <a:pt x="12524" y="15416"/>
                  </a:lnTo>
                  <a:lnTo>
                    <a:pt x="12485" y="15393"/>
                  </a:lnTo>
                  <a:lnTo>
                    <a:pt x="12323" y="15445"/>
                  </a:lnTo>
                  <a:lnTo>
                    <a:pt x="12107" y="15512"/>
                  </a:lnTo>
                  <a:lnTo>
                    <a:pt x="11888" y="15576"/>
                  </a:lnTo>
                  <a:lnTo>
                    <a:pt x="11456" y="15701"/>
                  </a:lnTo>
                  <a:lnTo>
                    <a:pt x="11037" y="15811"/>
                  </a:lnTo>
                  <a:lnTo>
                    <a:pt x="10652" y="15922"/>
                  </a:lnTo>
                  <a:lnTo>
                    <a:pt x="10316" y="16018"/>
                  </a:lnTo>
                  <a:lnTo>
                    <a:pt x="10170" y="16064"/>
                  </a:lnTo>
                  <a:lnTo>
                    <a:pt x="10043" y="16110"/>
                  </a:lnTo>
                  <a:lnTo>
                    <a:pt x="9937" y="16150"/>
                  </a:lnTo>
                  <a:lnTo>
                    <a:pt x="9851" y="16192"/>
                  </a:lnTo>
                  <a:lnTo>
                    <a:pt x="9821" y="16210"/>
                  </a:lnTo>
                  <a:lnTo>
                    <a:pt x="9791" y="16228"/>
                  </a:lnTo>
                  <a:lnTo>
                    <a:pt x="9771" y="16242"/>
                  </a:lnTo>
                  <a:lnTo>
                    <a:pt x="9758" y="16263"/>
                  </a:lnTo>
                  <a:lnTo>
                    <a:pt x="9754" y="16278"/>
                  </a:lnTo>
                  <a:lnTo>
                    <a:pt x="9754" y="16295"/>
                  </a:lnTo>
                  <a:lnTo>
                    <a:pt x="9761" y="16310"/>
                  </a:lnTo>
                  <a:lnTo>
                    <a:pt x="9778" y="16328"/>
                  </a:lnTo>
                  <a:lnTo>
                    <a:pt x="9824" y="16352"/>
                  </a:lnTo>
                  <a:lnTo>
                    <a:pt x="9884" y="16381"/>
                  </a:lnTo>
                  <a:lnTo>
                    <a:pt x="9950" y="16409"/>
                  </a:lnTo>
                  <a:lnTo>
                    <a:pt x="10030" y="16434"/>
                  </a:lnTo>
                  <a:lnTo>
                    <a:pt x="10116" y="16456"/>
                  </a:lnTo>
                  <a:lnTo>
                    <a:pt x="10216" y="16484"/>
                  </a:lnTo>
                  <a:lnTo>
                    <a:pt x="10316" y="16505"/>
                  </a:lnTo>
                  <a:lnTo>
                    <a:pt x="10429" y="16527"/>
                  </a:lnTo>
                  <a:lnTo>
                    <a:pt x="10665" y="16573"/>
                  </a:lnTo>
                  <a:lnTo>
                    <a:pt x="10924" y="16612"/>
                  </a:lnTo>
                  <a:lnTo>
                    <a:pt x="11193" y="16648"/>
                  </a:lnTo>
                  <a:lnTo>
                    <a:pt x="11469" y="16676"/>
                  </a:lnTo>
                  <a:lnTo>
                    <a:pt x="11745" y="16708"/>
                  </a:lnTo>
                  <a:lnTo>
                    <a:pt x="12014" y="16733"/>
                  </a:lnTo>
                  <a:lnTo>
                    <a:pt x="12274" y="16755"/>
                  </a:lnTo>
                  <a:lnTo>
                    <a:pt x="12516" y="16772"/>
                  </a:lnTo>
                  <a:lnTo>
                    <a:pt x="12915" y="16794"/>
                  </a:lnTo>
                  <a:lnTo>
                    <a:pt x="13061" y="16801"/>
                  </a:lnTo>
                  <a:lnTo>
                    <a:pt x="13164" y="16801"/>
                  </a:lnTo>
                  <a:lnTo>
                    <a:pt x="13187" y="16801"/>
                  </a:lnTo>
                  <a:lnTo>
                    <a:pt x="13214" y="16797"/>
                  </a:lnTo>
                  <a:lnTo>
                    <a:pt x="13281" y="16780"/>
                  </a:lnTo>
                  <a:lnTo>
                    <a:pt x="13364" y="16755"/>
                  </a:lnTo>
                  <a:lnTo>
                    <a:pt x="13463" y="16719"/>
                  </a:lnTo>
                  <a:lnTo>
                    <a:pt x="13576" y="16669"/>
                  </a:lnTo>
                  <a:lnTo>
                    <a:pt x="13703" y="16619"/>
                  </a:lnTo>
                  <a:lnTo>
                    <a:pt x="13998" y="16491"/>
                  </a:lnTo>
                  <a:lnTo>
                    <a:pt x="14334" y="16338"/>
                  </a:lnTo>
                  <a:lnTo>
                    <a:pt x="14703" y="16160"/>
                  </a:lnTo>
                  <a:lnTo>
                    <a:pt x="15524" y="15779"/>
                  </a:lnTo>
                  <a:lnTo>
                    <a:pt x="15959" y="15576"/>
                  </a:lnTo>
                  <a:lnTo>
                    <a:pt x="16398" y="15377"/>
                  </a:lnTo>
                  <a:lnTo>
                    <a:pt x="16837" y="15188"/>
                  </a:lnTo>
                  <a:lnTo>
                    <a:pt x="17053" y="15099"/>
                  </a:lnTo>
                  <a:lnTo>
                    <a:pt x="17266" y="15007"/>
                  </a:lnTo>
                  <a:lnTo>
                    <a:pt x="17475" y="14925"/>
                  </a:lnTo>
                  <a:lnTo>
                    <a:pt x="17678" y="14847"/>
                  </a:lnTo>
                  <a:lnTo>
                    <a:pt x="17877" y="14775"/>
                  </a:lnTo>
                  <a:lnTo>
                    <a:pt x="18070" y="14708"/>
                  </a:lnTo>
                  <a:lnTo>
                    <a:pt x="18253" y="14647"/>
                  </a:lnTo>
                  <a:lnTo>
                    <a:pt x="18425" y="14601"/>
                  </a:lnTo>
                  <a:lnTo>
                    <a:pt x="18592" y="14555"/>
                  </a:lnTo>
                  <a:lnTo>
                    <a:pt x="18745" y="14523"/>
                  </a:lnTo>
                  <a:lnTo>
                    <a:pt x="18887" y="14494"/>
                  </a:lnTo>
                  <a:lnTo>
                    <a:pt x="19024" y="14476"/>
                  </a:lnTo>
                  <a:lnTo>
                    <a:pt x="19150" y="14459"/>
                  </a:lnTo>
                  <a:lnTo>
                    <a:pt x="19266" y="14452"/>
                  </a:lnTo>
                  <a:lnTo>
                    <a:pt x="19376" y="14444"/>
                  </a:lnTo>
                  <a:lnTo>
                    <a:pt x="19476" y="14437"/>
                  </a:lnTo>
                  <a:lnTo>
                    <a:pt x="19569" y="14444"/>
                  </a:lnTo>
                  <a:lnTo>
                    <a:pt x="19655" y="14452"/>
                  </a:lnTo>
                  <a:lnTo>
                    <a:pt x="19735" y="14462"/>
                  </a:lnTo>
                  <a:lnTo>
                    <a:pt x="19805" y="14476"/>
                  </a:lnTo>
                  <a:lnTo>
                    <a:pt x="19868" y="14494"/>
                  </a:lnTo>
                  <a:lnTo>
                    <a:pt x="19928" y="14519"/>
                  </a:lnTo>
                  <a:lnTo>
                    <a:pt x="19974" y="14544"/>
                  </a:lnTo>
                  <a:lnTo>
                    <a:pt x="20021" y="14569"/>
                  </a:lnTo>
                  <a:lnTo>
                    <a:pt x="20061" y="14605"/>
                  </a:lnTo>
                  <a:lnTo>
                    <a:pt x="20094" y="14637"/>
                  </a:lnTo>
                  <a:lnTo>
                    <a:pt x="20120" y="14676"/>
                  </a:lnTo>
                  <a:lnTo>
                    <a:pt x="20144" y="14715"/>
                  </a:lnTo>
                  <a:lnTo>
                    <a:pt x="20160" y="14758"/>
                  </a:lnTo>
                  <a:lnTo>
                    <a:pt x="20174" y="14800"/>
                  </a:lnTo>
                  <a:lnTo>
                    <a:pt x="20180" y="14847"/>
                  </a:lnTo>
                  <a:lnTo>
                    <a:pt x="20184" y="14896"/>
                  </a:lnTo>
                  <a:lnTo>
                    <a:pt x="20184" y="14950"/>
                  </a:lnTo>
                  <a:lnTo>
                    <a:pt x="20180" y="14996"/>
                  </a:lnTo>
                  <a:lnTo>
                    <a:pt x="20174" y="15053"/>
                  </a:lnTo>
                  <a:lnTo>
                    <a:pt x="20160" y="15107"/>
                  </a:lnTo>
                  <a:lnTo>
                    <a:pt x="20147" y="15160"/>
                  </a:lnTo>
                  <a:lnTo>
                    <a:pt x="20134" y="15217"/>
                  </a:lnTo>
                  <a:lnTo>
                    <a:pt x="20111" y="15274"/>
                  </a:lnTo>
                  <a:lnTo>
                    <a:pt x="20091" y="15331"/>
                  </a:lnTo>
                  <a:lnTo>
                    <a:pt x="20071" y="15372"/>
                  </a:lnTo>
                  <a:lnTo>
                    <a:pt x="17512" y="17272"/>
                  </a:lnTo>
                  <a:lnTo>
                    <a:pt x="19253" y="16321"/>
                  </a:lnTo>
                  <a:lnTo>
                    <a:pt x="19214" y="16348"/>
                  </a:lnTo>
                  <a:lnTo>
                    <a:pt x="19213" y="16349"/>
                  </a:lnTo>
                  <a:lnTo>
                    <a:pt x="19173" y="16370"/>
                  </a:lnTo>
                  <a:lnTo>
                    <a:pt x="19203" y="16356"/>
                  </a:lnTo>
                  <a:lnTo>
                    <a:pt x="19214" y="16348"/>
                  </a:lnTo>
                  <a:lnTo>
                    <a:pt x="19323" y="16295"/>
                  </a:lnTo>
                  <a:lnTo>
                    <a:pt x="19486" y="16224"/>
                  </a:lnTo>
                  <a:lnTo>
                    <a:pt x="19589" y="16182"/>
                  </a:lnTo>
                  <a:lnTo>
                    <a:pt x="19698" y="16139"/>
                  </a:lnTo>
                  <a:lnTo>
                    <a:pt x="19815" y="16096"/>
                  </a:lnTo>
                  <a:lnTo>
                    <a:pt x="19941" y="16053"/>
                  </a:lnTo>
                  <a:lnTo>
                    <a:pt x="20074" y="16014"/>
                  </a:lnTo>
                  <a:lnTo>
                    <a:pt x="20207" y="15982"/>
                  </a:lnTo>
                  <a:lnTo>
                    <a:pt x="20347" y="15950"/>
                  </a:lnTo>
                  <a:lnTo>
                    <a:pt x="20483" y="15929"/>
                  </a:lnTo>
                  <a:lnTo>
                    <a:pt x="20622" y="15915"/>
                  </a:lnTo>
                  <a:lnTo>
                    <a:pt x="20692" y="15911"/>
                  </a:lnTo>
                  <a:lnTo>
                    <a:pt x="20759" y="15907"/>
                  </a:lnTo>
                  <a:lnTo>
                    <a:pt x="20825" y="15911"/>
                  </a:lnTo>
                  <a:lnTo>
                    <a:pt x="20888" y="15915"/>
                  </a:lnTo>
                  <a:lnTo>
                    <a:pt x="20951" y="15925"/>
                  </a:lnTo>
                  <a:lnTo>
                    <a:pt x="21015" y="15936"/>
                  </a:lnTo>
                  <a:lnTo>
                    <a:pt x="21074" y="15947"/>
                  </a:lnTo>
                  <a:lnTo>
                    <a:pt x="21128" y="15968"/>
                  </a:lnTo>
                  <a:lnTo>
                    <a:pt x="21181" y="15986"/>
                  </a:lnTo>
                  <a:lnTo>
                    <a:pt x="21234" y="16007"/>
                  </a:lnTo>
                  <a:lnTo>
                    <a:pt x="21280" y="16036"/>
                  </a:lnTo>
                  <a:lnTo>
                    <a:pt x="21324" y="16061"/>
                  </a:lnTo>
                  <a:lnTo>
                    <a:pt x="21370" y="16089"/>
                  </a:lnTo>
                  <a:lnTo>
                    <a:pt x="21410" y="16121"/>
                  </a:lnTo>
                  <a:lnTo>
                    <a:pt x="21443" y="16150"/>
                  </a:lnTo>
                  <a:lnTo>
                    <a:pt x="21477" y="16185"/>
                  </a:lnTo>
                  <a:lnTo>
                    <a:pt x="21506" y="16217"/>
                  </a:lnTo>
                  <a:lnTo>
                    <a:pt x="21530" y="16256"/>
                  </a:lnTo>
                  <a:lnTo>
                    <a:pt x="21553" y="16292"/>
                  </a:lnTo>
                  <a:lnTo>
                    <a:pt x="21570" y="16331"/>
                  </a:lnTo>
                  <a:lnTo>
                    <a:pt x="21583" y="16367"/>
                  </a:lnTo>
                  <a:lnTo>
                    <a:pt x="21593" y="16406"/>
                  </a:lnTo>
                  <a:lnTo>
                    <a:pt x="21596" y="16441"/>
                  </a:lnTo>
                  <a:lnTo>
                    <a:pt x="21600" y="16481"/>
                  </a:lnTo>
                  <a:lnTo>
                    <a:pt x="21596" y="16520"/>
                  </a:lnTo>
                  <a:lnTo>
                    <a:pt x="21586" y="16559"/>
                  </a:lnTo>
                  <a:lnTo>
                    <a:pt x="21573" y="16594"/>
                  </a:lnTo>
                  <a:lnTo>
                    <a:pt x="21556" y="16634"/>
                  </a:lnTo>
                  <a:lnTo>
                    <a:pt x="21530" y="16666"/>
                  </a:lnTo>
                  <a:lnTo>
                    <a:pt x="21503" y="16705"/>
                  </a:lnTo>
                  <a:lnTo>
                    <a:pt x="21467" y="16737"/>
                  </a:lnTo>
                  <a:lnTo>
                    <a:pt x="21430" y="16772"/>
                  </a:lnTo>
                  <a:lnTo>
                    <a:pt x="21383" y="16801"/>
                  </a:lnTo>
                  <a:lnTo>
                    <a:pt x="21330" y="16833"/>
                  </a:lnTo>
                  <a:lnTo>
                    <a:pt x="21111" y="16954"/>
                  </a:lnTo>
                  <a:lnTo>
                    <a:pt x="20888" y="17082"/>
                  </a:lnTo>
                  <a:lnTo>
                    <a:pt x="20672" y="17210"/>
                  </a:lnTo>
                  <a:lnTo>
                    <a:pt x="20473" y="17335"/>
                  </a:lnTo>
                  <a:lnTo>
                    <a:pt x="20160" y="17524"/>
                  </a:lnTo>
                  <a:lnTo>
                    <a:pt x="20037" y="17602"/>
                  </a:lnTo>
                  <a:lnTo>
                    <a:pt x="20759" y="17139"/>
                  </a:lnTo>
                  <a:lnTo>
                    <a:pt x="15816" y="19951"/>
                  </a:lnTo>
                  <a:lnTo>
                    <a:pt x="15680" y="20026"/>
                  </a:lnTo>
                  <a:lnTo>
                    <a:pt x="15521" y="20112"/>
                  </a:lnTo>
                  <a:lnTo>
                    <a:pt x="15311" y="20222"/>
                  </a:lnTo>
                  <a:lnTo>
                    <a:pt x="15059" y="20350"/>
                  </a:lnTo>
                  <a:lnTo>
                    <a:pt x="14766" y="20496"/>
                  </a:lnTo>
                  <a:lnTo>
                    <a:pt x="14447" y="20653"/>
                  </a:lnTo>
                  <a:lnTo>
                    <a:pt x="14105" y="20809"/>
                  </a:lnTo>
                  <a:lnTo>
                    <a:pt x="13746" y="20966"/>
                  </a:lnTo>
                  <a:lnTo>
                    <a:pt x="13563" y="21044"/>
                  </a:lnTo>
                  <a:lnTo>
                    <a:pt x="13384" y="21119"/>
                  </a:lnTo>
                  <a:lnTo>
                    <a:pt x="13197" y="21190"/>
                  </a:lnTo>
                  <a:lnTo>
                    <a:pt x="13011" y="21258"/>
                  </a:lnTo>
                  <a:lnTo>
                    <a:pt x="12829" y="21322"/>
                  </a:lnTo>
                  <a:lnTo>
                    <a:pt x="12652" y="21379"/>
                  </a:lnTo>
                  <a:lnTo>
                    <a:pt x="12473" y="21432"/>
                  </a:lnTo>
                  <a:lnTo>
                    <a:pt x="12300" y="21478"/>
                  </a:lnTo>
                  <a:lnTo>
                    <a:pt x="12134" y="21521"/>
                  </a:lnTo>
                  <a:lnTo>
                    <a:pt x="11974" y="21553"/>
                  </a:lnTo>
                  <a:lnTo>
                    <a:pt x="11818" y="21575"/>
                  </a:lnTo>
                  <a:lnTo>
                    <a:pt x="11672" y="21592"/>
                  </a:lnTo>
                  <a:lnTo>
                    <a:pt x="11602" y="21596"/>
                  </a:lnTo>
                  <a:lnTo>
                    <a:pt x="11536" y="21600"/>
                  </a:lnTo>
                  <a:lnTo>
                    <a:pt x="11469" y="21600"/>
                  </a:lnTo>
                  <a:lnTo>
                    <a:pt x="11406" y="21596"/>
                  </a:lnTo>
                  <a:lnTo>
                    <a:pt x="11270" y="21582"/>
                  </a:lnTo>
                  <a:lnTo>
                    <a:pt x="11114" y="21564"/>
                  </a:lnTo>
                  <a:lnTo>
                    <a:pt x="10735" y="21521"/>
                  </a:lnTo>
                  <a:lnTo>
                    <a:pt x="10289" y="21457"/>
                  </a:lnTo>
                  <a:lnTo>
                    <a:pt x="9781" y="21382"/>
                  </a:lnTo>
                  <a:lnTo>
                    <a:pt x="8634" y="21204"/>
                  </a:lnTo>
                  <a:lnTo>
                    <a:pt x="7401" y="21009"/>
                  </a:lnTo>
                  <a:lnTo>
                    <a:pt x="6171" y="20820"/>
                  </a:lnTo>
                  <a:lnTo>
                    <a:pt x="5590" y="20734"/>
                  </a:lnTo>
                  <a:lnTo>
                    <a:pt x="5048" y="20656"/>
                  </a:lnTo>
                  <a:lnTo>
                    <a:pt x="4559" y="20592"/>
                  </a:lnTo>
                  <a:lnTo>
                    <a:pt x="4131" y="20542"/>
                  </a:lnTo>
                  <a:lnTo>
                    <a:pt x="3941" y="20524"/>
                  </a:lnTo>
                  <a:lnTo>
                    <a:pt x="3778" y="20510"/>
                  </a:lnTo>
                  <a:lnTo>
                    <a:pt x="3636" y="20500"/>
                  </a:lnTo>
                  <a:lnTo>
                    <a:pt x="3516" y="20496"/>
                  </a:lnTo>
                  <a:lnTo>
                    <a:pt x="3287" y="20500"/>
                  </a:lnTo>
                  <a:lnTo>
                    <a:pt x="3034" y="20503"/>
                  </a:lnTo>
                  <a:lnTo>
                    <a:pt x="2482" y="20521"/>
                  </a:lnTo>
                  <a:lnTo>
                    <a:pt x="1897" y="20542"/>
                  </a:lnTo>
                  <a:lnTo>
                    <a:pt x="1326" y="20567"/>
                  </a:lnTo>
                  <a:lnTo>
                    <a:pt x="388" y="20613"/>
                  </a:lnTo>
                  <a:lnTo>
                    <a:pt x="0" y="20635"/>
                  </a:lnTo>
                  <a:lnTo>
                    <a:pt x="199" y="16833"/>
                  </a:lnTo>
                  <a:lnTo>
                    <a:pt x="299" y="16844"/>
                  </a:lnTo>
                  <a:lnTo>
                    <a:pt x="568" y="16869"/>
                  </a:lnTo>
                  <a:lnTo>
                    <a:pt x="754" y="16883"/>
                  </a:lnTo>
                  <a:lnTo>
                    <a:pt x="963" y="16893"/>
                  </a:lnTo>
                  <a:lnTo>
                    <a:pt x="1196" y="16908"/>
                  </a:lnTo>
                  <a:lnTo>
                    <a:pt x="1439" y="16911"/>
                  </a:lnTo>
                  <a:lnTo>
                    <a:pt x="1691" y="16908"/>
                  </a:lnTo>
                  <a:lnTo>
                    <a:pt x="1818" y="16901"/>
                  </a:lnTo>
                  <a:lnTo>
                    <a:pt x="1947" y="16890"/>
                  </a:lnTo>
                  <a:lnTo>
                    <a:pt x="2073" y="16879"/>
                  </a:lnTo>
                  <a:lnTo>
                    <a:pt x="2200" y="16869"/>
                  </a:lnTo>
                  <a:lnTo>
                    <a:pt x="2319" y="16851"/>
                  </a:lnTo>
                  <a:lnTo>
                    <a:pt x="2442" y="16833"/>
                  </a:lnTo>
                  <a:lnTo>
                    <a:pt x="2559" y="16808"/>
                  </a:lnTo>
                  <a:lnTo>
                    <a:pt x="2675" y="16783"/>
                  </a:lnTo>
                  <a:lnTo>
                    <a:pt x="2778" y="16748"/>
                  </a:lnTo>
                  <a:lnTo>
                    <a:pt x="2881" y="16716"/>
                  </a:lnTo>
                  <a:lnTo>
                    <a:pt x="2977" y="16673"/>
                  </a:lnTo>
                  <a:lnTo>
                    <a:pt x="3064" y="16630"/>
                  </a:lnTo>
                  <a:lnTo>
                    <a:pt x="3147" y="16580"/>
                  </a:lnTo>
                  <a:lnTo>
                    <a:pt x="3184" y="16552"/>
                  </a:lnTo>
                  <a:lnTo>
                    <a:pt x="3220" y="16523"/>
                  </a:lnTo>
                  <a:lnTo>
                    <a:pt x="3366" y="16406"/>
                  </a:lnTo>
                  <a:lnTo>
                    <a:pt x="3536" y="16274"/>
                  </a:lnTo>
                  <a:lnTo>
                    <a:pt x="3725" y="16139"/>
                  </a:lnTo>
                  <a:lnTo>
                    <a:pt x="3935" y="15996"/>
                  </a:lnTo>
                  <a:lnTo>
                    <a:pt x="4154" y="15854"/>
                  </a:lnTo>
                  <a:lnTo>
                    <a:pt x="4383" y="15708"/>
                  </a:lnTo>
                  <a:lnTo>
                    <a:pt x="4616" y="15566"/>
                  </a:lnTo>
                  <a:lnTo>
                    <a:pt x="4852" y="15427"/>
                  </a:lnTo>
                  <a:lnTo>
                    <a:pt x="5085" y="15292"/>
                  </a:lnTo>
                  <a:lnTo>
                    <a:pt x="5317" y="15167"/>
                  </a:lnTo>
                  <a:lnTo>
                    <a:pt x="5537" y="15050"/>
                  </a:lnTo>
                  <a:lnTo>
                    <a:pt x="5746" y="14943"/>
                  </a:lnTo>
                  <a:lnTo>
                    <a:pt x="5935" y="14850"/>
                  </a:lnTo>
                  <a:lnTo>
                    <a:pt x="6112" y="14775"/>
                  </a:lnTo>
                  <a:lnTo>
                    <a:pt x="6258" y="14715"/>
                  </a:lnTo>
                  <a:lnTo>
                    <a:pt x="6324" y="14694"/>
                  </a:lnTo>
                  <a:lnTo>
                    <a:pt x="6381" y="14676"/>
                  </a:lnTo>
                  <a:lnTo>
                    <a:pt x="6454" y="14662"/>
                  </a:lnTo>
                  <a:lnTo>
                    <a:pt x="6557" y="14637"/>
                  </a:lnTo>
                  <a:lnTo>
                    <a:pt x="6856" y="14580"/>
                  </a:lnTo>
                  <a:lnTo>
                    <a:pt x="7262" y="14508"/>
                  </a:lnTo>
                  <a:lnTo>
                    <a:pt x="7753" y="14430"/>
                  </a:lnTo>
                  <a:lnTo>
                    <a:pt x="8315" y="14348"/>
                  </a:lnTo>
                  <a:lnTo>
                    <a:pt x="8930" y="14266"/>
                  </a:lnTo>
                  <a:lnTo>
                    <a:pt x="9252" y="14227"/>
                  </a:lnTo>
                  <a:lnTo>
                    <a:pt x="9578" y="14188"/>
                  </a:lnTo>
                  <a:lnTo>
                    <a:pt x="9910" y="14149"/>
                  </a:lnTo>
                  <a:lnTo>
                    <a:pt x="10246" y="14117"/>
                  </a:lnTo>
                  <a:lnTo>
                    <a:pt x="10578" y="14088"/>
                  </a:lnTo>
                  <a:lnTo>
                    <a:pt x="10908" y="14060"/>
                  </a:lnTo>
                  <a:lnTo>
                    <a:pt x="11237" y="14039"/>
                  </a:lnTo>
                  <a:lnTo>
                    <a:pt x="11552" y="14021"/>
                  </a:lnTo>
                  <a:lnTo>
                    <a:pt x="11604" y="14018"/>
                  </a:lnTo>
                  <a:lnTo>
                    <a:pt x="11604" y="12842"/>
                  </a:lnTo>
                  <a:lnTo>
                    <a:pt x="11567" y="12642"/>
                  </a:lnTo>
                  <a:lnTo>
                    <a:pt x="11534" y="12453"/>
                  </a:lnTo>
                  <a:lnTo>
                    <a:pt x="11491" y="12279"/>
                  </a:lnTo>
                  <a:lnTo>
                    <a:pt x="11447" y="12115"/>
                  </a:lnTo>
                  <a:lnTo>
                    <a:pt x="11398" y="11968"/>
                  </a:lnTo>
                  <a:lnTo>
                    <a:pt x="11344" y="11829"/>
                  </a:lnTo>
                  <a:lnTo>
                    <a:pt x="11291" y="11708"/>
                  </a:lnTo>
                  <a:lnTo>
                    <a:pt x="11235" y="11587"/>
                  </a:lnTo>
                  <a:lnTo>
                    <a:pt x="11175" y="11480"/>
                  </a:lnTo>
                  <a:lnTo>
                    <a:pt x="11112" y="11376"/>
                  </a:lnTo>
                  <a:lnTo>
                    <a:pt x="11045" y="11280"/>
                  </a:lnTo>
                  <a:lnTo>
                    <a:pt x="10979" y="11187"/>
                  </a:lnTo>
                  <a:lnTo>
                    <a:pt x="10913" y="11098"/>
                  </a:lnTo>
                  <a:lnTo>
                    <a:pt x="10843" y="11013"/>
                  </a:lnTo>
                  <a:lnTo>
                    <a:pt x="10703" y="10845"/>
                  </a:lnTo>
                  <a:lnTo>
                    <a:pt x="10607" y="10735"/>
                  </a:lnTo>
                  <a:lnTo>
                    <a:pt x="10517" y="10624"/>
                  </a:lnTo>
                  <a:lnTo>
                    <a:pt x="10421" y="10506"/>
                  </a:lnTo>
                  <a:lnTo>
                    <a:pt x="10331" y="10385"/>
                  </a:lnTo>
                  <a:lnTo>
                    <a:pt x="10245" y="10257"/>
                  </a:lnTo>
                  <a:lnTo>
                    <a:pt x="10161" y="10118"/>
                  </a:lnTo>
                  <a:lnTo>
                    <a:pt x="10118" y="10043"/>
                  </a:lnTo>
                  <a:lnTo>
                    <a:pt x="10078" y="9968"/>
                  </a:lnTo>
                  <a:lnTo>
                    <a:pt x="10039" y="9890"/>
                  </a:lnTo>
                  <a:lnTo>
                    <a:pt x="10002" y="9804"/>
                  </a:lnTo>
                  <a:lnTo>
                    <a:pt x="9965" y="9715"/>
                  </a:lnTo>
                  <a:lnTo>
                    <a:pt x="9929" y="9626"/>
                  </a:lnTo>
                  <a:lnTo>
                    <a:pt x="9896" y="9533"/>
                  </a:lnTo>
                  <a:lnTo>
                    <a:pt x="9862" y="9433"/>
                  </a:lnTo>
                  <a:lnTo>
                    <a:pt x="9832" y="9330"/>
                  </a:lnTo>
                  <a:lnTo>
                    <a:pt x="9803" y="9219"/>
                  </a:lnTo>
                  <a:lnTo>
                    <a:pt x="9776" y="9109"/>
                  </a:lnTo>
                  <a:lnTo>
                    <a:pt x="9753" y="8987"/>
                  </a:lnTo>
                  <a:lnTo>
                    <a:pt x="9726" y="8863"/>
                  </a:lnTo>
                  <a:lnTo>
                    <a:pt x="9706" y="8734"/>
                  </a:lnTo>
                  <a:lnTo>
                    <a:pt x="9686" y="8599"/>
                  </a:lnTo>
                  <a:lnTo>
                    <a:pt x="9666" y="8456"/>
                  </a:lnTo>
                  <a:lnTo>
                    <a:pt x="9653" y="8310"/>
                  </a:lnTo>
                  <a:lnTo>
                    <a:pt x="9640" y="8157"/>
                  </a:lnTo>
                  <a:lnTo>
                    <a:pt x="9633" y="7993"/>
                  </a:lnTo>
                  <a:lnTo>
                    <a:pt x="9623" y="7825"/>
                  </a:lnTo>
                  <a:lnTo>
                    <a:pt x="9620" y="7632"/>
                  </a:lnTo>
                  <a:lnTo>
                    <a:pt x="9623" y="7447"/>
                  </a:lnTo>
                  <a:lnTo>
                    <a:pt x="9636" y="7265"/>
                  </a:lnTo>
                  <a:lnTo>
                    <a:pt x="9653" y="7087"/>
                  </a:lnTo>
                  <a:lnTo>
                    <a:pt x="9676" y="6912"/>
                  </a:lnTo>
                  <a:lnTo>
                    <a:pt x="9713" y="6745"/>
                  </a:lnTo>
                  <a:lnTo>
                    <a:pt x="9756" y="6581"/>
                  </a:lnTo>
                  <a:lnTo>
                    <a:pt x="9799" y="6420"/>
                  </a:lnTo>
                  <a:lnTo>
                    <a:pt x="9856" y="6260"/>
                  </a:lnTo>
                  <a:lnTo>
                    <a:pt x="9919" y="6106"/>
                  </a:lnTo>
                  <a:lnTo>
                    <a:pt x="9989" y="5960"/>
                  </a:lnTo>
                  <a:lnTo>
                    <a:pt x="10029" y="5889"/>
                  </a:lnTo>
                  <a:lnTo>
                    <a:pt x="10065" y="5818"/>
                  </a:lnTo>
                  <a:lnTo>
                    <a:pt x="10108" y="5746"/>
                  </a:lnTo>
                  <a:lnTo>
                    <a:pt x="10148" y="5678"/>
                  </a:lnTo>
                  <a:lnTo>
                    <a:pt x="10245" y="5543"/>
                  </a:lnTo>
                  <a:lnTo>
                    <a:pt x="10341" y="5418"/>
                  </a:lnTo>
                  <a:lnTo>
                    <a:pt x="10447" y="5290"/>
                  </a:lnTo>
                  <a:lnTo>
                    <a:pt x="10557" y="5172"/>
                  </a:lnTo>
                  <a:lnTo>
                    <a:pt x="10673" y="5065"/>
                  </a:lnTo>
                  <a:lnTo>
                    <a:pt x="10790" y="4962"/>
                  </a:lnTo>
                  <a:lnTo>
                    <a:pt x="10913" y="4865"/>
                  </a:lnTo>
                  <a:lnTo>
                    <a:pt x="11039" y="4776"/>
                  </a:lnTo>
                  <a:lnTo>
                    <a:pt x="11162" y="4694"/>
                  </a:lnTo>
                  <a:lnTo>
                    <a:pt x="11291" y="4616"/>
                  </a:lnTo>
                  <a:lnTo>
                    <a:pt x="11421" y="4545"/>
                  </a:lnTo>
                  <a:lnTo>
                    <a:pt x="11551" y="4477"/>
                  </a:lnTo>
                  <a:lnTo>
                    <a:pt x="11683" y="4416"/>
                  </a:lnTo>
                  <a:lnTo>
                    <a:pt x="11813" y="4359"/>
                  </a:lnTo>
                  <a:lnTo>
                    <a:pt x="11946" y="4306"/>
                  </a:lnTo>
                  <a:lnTo>
                    <a:pt x="12076" y="4263"/>
                  </a:lnTo>
                  <a:lnTo>
                    <a:pt x="12205" y="4220"/>
                  </a:lnTo>
                  <a:lnTo>
                    <a:pt x="12331" y="4184"/>
                  </a:lnTo>
                  <a:lnTo>
                    <a:pt x="12458" y="4149"/>
                  </a:lnTo>
                  <a:lnTo>
                    <a:pt x="12577" y="4120"/>
                  </a:lnTo>
                  <a:lnTo>
                    <a:pt x="12697" y="4092"/>
                  </a:lnTo>
                  <a:lnTo>
                    <a:pt x="12813" y="4067"/>
                  </a:lnTo>
                  <a:lnTo>
                    <a:pt x="12926" y="4049"/>
                  </a:lnTo>
                  <a:lnTo>
                    <a:pt x="13132" y="4017"/>
                  </a:lnTo>
                  <a:lnTo>
                    <a:pt x="13315" y="3995"/>
                  </a:lnTo>
                  <a:lnTo>
                    <a:pt x="13478" y="3981"/>
                  </a:lnTo>
                  <a:lnTo>
                    <a:pt x="13608" y="3974"/>
                  </a:lnTo>
                  <a:lnTo>
                    <a:pt x="13704" y="3970"/>
                  </a:lnTo>
                  <a:close/>
                  <a:moveTo>
                    <a:pt x="19000" y="2421"/>
                  </a:moveTo>
                  <a:lnTo>
                    <a:pt x="19030" y="2425"/>
                  </a:lnTo>
                  <a:lnTo>
                    <a:pt x="19067" y="2428"/>
                  </a:lnTo>
                  <a:lnTo>
                    <a:pt x="19100" y="2436"/>
                  </a:lnTo>
                  <a:lnTo>
                    <a:pt x="19133" y="2453"/>
                  </a:lnTo>
                  <a:lnTo>
                    <a:pt x="19163" y="2468"/>
                  </a:lnTo>
                  <a:lnTo>
                    <a:pt x="19197" y="2485"/>
                  </a:lnTo>
                  <a:lnTo>
                    <a:pt x="19223" y="2507"/>
                  </a:lnTo>
                  <a:lnTo>
                    <a:pt x="19253" y="2535"/>
                  </a:lnTo>
                  <a:lnTo>
                    <a:pt x="19277" y="2564"/>
                  </a:lnTo>
                  <a:lnTo>
                    <a:pt x="19297" y="2596"/>
                  </a:lnTo>
                  <a:lnTo>
                    <a:pt x="19316" y="2628"/>
                  </a:lnTo>
                  <a:lnTo>
                    <a:pt x="19333" y="2663"/>
                  </a:lnTo>
                  <a:lnTo>
                    <a:pt x="19343" y="2695"/>
                  </a:lnTo>
                  <a:lnTo>
                    <a:pt x="19350" y="2731"/>
                  </a:lnTo>
                  <a:lnTo>
                    <a:pt x="19356" y="2770"/>
                  </a:lnTo>
                  <a:lnTo>
                    <a:pt x="19356" y="2809"/>
                  </a:lnTo>
                  <a:lnTo>
                    <a:pt x="19356" y="2842"/>
                  </a:lnTo>
                  <a:lnTo>
                    <a:pt x="19350" y="2881"/>
                  </a:lnTo>
                  <a:lnTo>
                    <a:pt x="19343" y="2916"/>
                  </a:lnTo>
                  <a:lnTo>
                    <a:pt x="19333" y="2952"/>
                  </a:lnTo>
                  <a:lnTo>
                    <a:pt x="19316" y="2984"/>
                  </a:lnTo>
                  <a:lnTo>
                    <a:pt x="19297" y="3016"/>
                  </a:lnTo>
                  <a:lnTo>
                    <a:pt x="19277" y="3048"/>
                  </a:lnTo>
                  <a:lnTo>
                    <a:pt x="19253" y="3077"/>
                  </a:lnTo>
                  <a:lnTo>
                    <a:pt x="18175" y="4230"/>
                  </a:lnTo>
                  <a:lnTo>
                    <a:pt x="18145" y="4259"/>
                  </a:lnTo>
                  <a:lnTo>
                    <a:pt x="18118" y="4280"/>
                  </a:lnTo>
                  <a:lnTo>
                    <a:pt x="18085" y="4298"/>
                  </a:lnTo>
                  <a:lnTo>
                    <a:pt x="18055" y="4316"/>
                  </a:lnTo>
                  <a:lnTo>
                    <a:pt x="18021" y="4330"/>
                  </a:lnTo>
                  <a:lnTo>
                    <a:pt x="17988" y="4337"/>
                  </a:lnTo>
                  <a:lnTo>
                    <a:pt x="17951" y="4344"/>
                  </a:lnTo>
                  <a:lnTo>
                    <a:pt x="17922" y="4344"/>
                  </a:lnTo>
                  <a:lnTo>
                    <a:pt x="17885" y="4344"/>
                  </a:lnTo>
                  <a:lnTo>
                    <a:pt x="17852" y="4337"/>
                  </a:lnTo>
                  <a:lnTo>
                    <a:pt x="17815" y="4330"/>
                  </a:lnTo>
                  <a:lnTo>
                    <a:pt x="17785" y="4316"/>
                  </a:lnTo>
                  <a:lnTo>
                    <a:pt x="17752" y="4298"/>
                  </a:lnTo>
                  <a:lnTo>
                    <a:pt x="17722" y="4280"/>
                  </a:lnTo>
                  <a:lnTo>
                    <a:pt x="17692" y="4259"/>
                  </a:lnTo>
                  <a:lnTo>
                    <a:pt x="17665" y="4230"/>
                  </a:lnTo>
                  <a:lnTo>
                    <a:pt x="17642" y="4202"/>
                  </a:lnTo>
                  <a:lnTo>
                    <a:pt x="17619" y="4170"/>
                  </a:lnTo>
                  <a:lnTo>
                    <a:pt x="17602" y="4138"/>
                  </a:lnTo>
                  <a:lnTo>
                    <a:pt x="17589" y="4102"/>
                  </a:lnTo>
                  <a:lnTo>
                    <a:pt x="17575" y="4070"/>
                  </a:lnTo>
                  <a:lnTo>
                    <a:pt x="17569" y="4031"/>
                  </a:lnTo>
                  <a:lnTo>
                    <a:pt x="17565" y="3995"/>
                  </a:lnTo>
                  <a:lnTo>
                    <a:pt x="17562" y="3963"/>
                  </a:lnTo>
                  <a:lnTo>
                    <a:pt x="17565" y="3924"/>
                  </a:lnTo>
                  <a:lnTo>
                    <a:pt x="17569" y="3885"/>
                  </a:lnTo>
                  <a:lnTo>
                    <a:pt x="17575" y="3849"/>
                  </a:lnTo>
                  <a:lnTo>
                    <a:pt x="17589" y="3814"/>
                  </a:lnTo>
                  <a:lnTo>
                    <a:pt x="17602" y="3782"/>
                  </a:lnTo>
                  <a:lnTo>
                    <a:pt x="17619" y="3750"/>
                  </a:lnTo>
                  <a:lnTo>
                    <a:pt x="17642" y="3718"/>
                  </a:lnTo>
                  <a:lnTo>
                    <a:pt x="17665" y="3689"/>
                  </a:lnTo>
                  <a:lnTo>
                    <a:pt x="18744" y="2535"/>
                  </a:lnTo>
                  <a:lnTo>
                    <a:pt x="18770" y="2507"/>
                  </a:lnTo>
                  <a:lnTo>
                    <a:pt x="18800" y="2485"/>
                  </a:lnTo>
                  <a:lnTo>
                    <a:pt x="18830" y="2468"/>
                  </a:lnTo>
                  <a:lnTo>
                    <a:pt x="18864" y="2453"/>
                  </a:lnTo>
                  <a:lnTo>
                    <a:pt x="18894" y="2436"/>
                  </a:lnTo>
                  <a:lnTo>
                    <a:pt x="18930" y="2428"/>
                  </a:lnTo>
                  <a:lnTo>
                    <a:pt x="18964" y="2425"/>
                  </a:lnTo>
                  <a:lnTo>
                    <a:pt x="19000" y="2421"/>
                  </a:lnTo>
                  <a:close/>
                  <a:moveTo>
                    <a:pt x="8913" y="2421"/>
                  </a:moveTo>
                  <a:lnTo>
                    <a:pt x="8949" y="2425"/>
                  </a:lnTo>
                  <a:lnTo>
                    <a:pt x="8979" y="2428"/>
                  </a:lnTo>
                  <a:lnTo>
                    <a:pt x="9015" y="2436"/>
                  </a:lnTo>
                  <a:lnTo>
                    <a:pt x="9045" y="2453"/>
                  </a:lnTo>
                  <a:lnTo>
                    <a:pt x="9078" y="2468"/>
                  </a:lnTo>
                  <a:lnTo>
                    <a:pt x="9107" y="2485"/>
                  </a:lnTo>
                  <a:lnTo>
                    <a:pt x="9134" y="2507"/>
                  </a:lnTo>
                  <a:lnTo>
                    <a:pt x="9163" y="2535"/>
                  </a:lnTo>
                  <a:lnTo>
                    <a:pt x="10232" y="3689"/>
                  </a:lnTo>
                  <a:lnTo>
                    <a:pt x="10255" y="3718"/>
                  </a:lnTo>
                  <a:lnTo>
                    <a:pt x="10275" y="3750"/>
                  </a:lnTo>
                  <a:lnTo>
                    <a:pt x="10298" y="3782"/>
                  </a:lnTo>
                  <a:lnTo>
                    <a:pt x="10311" y="3814"/>
                  </a:lnTo>
                  <a:lnTo>
                    <a:pt x="10321" y="3849"/>
                  </a:lnTo>
                  <a:lnTo>
                    <a:pt x="10328" y="3885"/>
                  </a:lnTo>
                  <a:lnTo>
                    <a:pt x="10334" y="3924"/>
                  </a:lnTo>
                  <a:lnTo>
                    <a:pt x="10334" y="3963"/>
                  </a:lnTo>
                  <a:lnTo>
                    <a:pt x="10334" y="3995"/>
                  </a:lnTo>
                  <a:lnTo>
                    <a:pt x="10328" y="4031"/>
                  </a:lnTo>
                  <a:lnTo>
                    <a:pt x="10321" y="4070"/>
                  </a:lnTo>
                  <a:lnTo>
                    <a:pt x="10311" y="4102"/>
                  </a:lnTo>
                  <a:lnTo>
                    <a:pt x="10298" y="4138"/>
                  </a:lnTo>
                  <a:lnTo>
                    <a:pt x="10275" y="4170"/>
                  </a:lnTo>
                  <a:lnTo>
                    <a:pt x="10255" y="4202"/>
                  </a:lnTo>
                  <a:lnTo>
                    <a:pt x="10232" y="4230"/>
                  </a:lnTo>
                  <a:lnTo>
                    <a:pt x="10206" y="4259"/>
                  </a:lnTo>
                  <a:lnTo>
                    <a:pt x="10176" y="4280"/>
                  </a:lnTo>
                  <a:lnTo>
                    <a:pt x="10150" y="4298"/>
                  </a:lnTo>
                  <a:lnTo>
                    <a:pt x="10117" y="4316"/>
                  </a:lnTo>
                  <a:lnTo>
                    <a:pt x="10084" y="4330"/>
                  </a:lnTo>
                  <a:lnTo>
                    <a:pt x="10051" y="4337"/>
                  </a:lnTo>
                  <a:lnTo>
                    <a:pt x="10018" y="4344"/>
                  </a:lnTo>
                  <a:lnTo>
                    <a:pt x="9981" y="4344"/>
                  </a:lnTo>
                  <a:lnTo>
                    <a:pt x="9948" y="4344"/>
                  </a:lnTo>
                  <a:lnTo>
                    <a:pt x="9912" y="4337"/>
                  </a:lnTo>
                  <a:lnTo>
                    <a:pt x="9882" y="4330"/>
                  </a:lnTo>
                  <a:lnTo>
                    <a:pt x="9846" y="4316"/>
                  </a:lnTo>
                  <a:lnTo>
                    <a:pt x="9816" y="4298"/>
                  </a:lnTo>
                  <a:lnTo>
                    <a:pt x="9787" y="4280"/>
                  </a:lnTo>
                  <a:lnTo>
                    <a:pt x="9757" y="4259"/>
                  </a:lnTo>
                  <a:lnTo>
                    <a:pt x="9727" y="4230"/>
                  </a:lnTo>
                  <a:lnTo>
                    <a:pt x="8659" y="3077"/>
                  </a:lnTo>
                  <a:lnTo>
                    <a:pt x="8636" y="3048"/>
                  </a:lnTo>
                  <a:lnTo>
                    <a:pt x="8616" y="3016"/>
                  </a:lnTo>
                  <a:lnTo>
                    <a:pt x="8596" y="2984"/>
                  </a:lnTo>
                  <a:lnTo>
                    <a:pt x="8583" y="2952"/>
                  </a:lnTo>
                  <a:lnTo>
                    <a:pt x="8573" y="2916"/>
                  </a:lnTo>
                  <a:lnTo>
                    <a:pt x="8563" y="2881"/>
                  </a:lnTo>
                  <a:lnTo>
                    <a:pt x="8560" y="2842"/>
                  </a:lnTo>
                  <a:lnTo>
                    <a:pt x="8556" y="2809"/>
                  </a:lnTo>
                  <a:lnTo>
                    <a:pt x="8560" y="2770"/>
                  </a:lnTo>
                  <a:lnTo>
                    <a:pt x="8563" y="2731"/>
                  </a:lnTo>
                  <a:lnTo>
                    <a:pt x="8573" y="2695"/>
                  </a:lnTo>
                  <a:lnTo>
                    <a:pt x="8583" y="2663"/>
                  </a:lnTo>
                  <a:lnTo>
                    <a:pt x="8596" y="2628"/>
                  </a:lnTo>
                  <a:lnTo>
                    <a:pt x="8616" y="2596"/>
                  </a:lnTo>
                  <a:lnTo>
                    <a:pt x="8636" y="2564"/>
                  </a:lnTo>
                  <a:lnTo>
                    <a:pt x="8659" y="2535"/>
                  </a:lnTo>
                  <a:lnTo>
                    <a:pt x="8688" y="2507"/>
                  </a:lnTo>
                  <a:lnTo>
                    <a:pt x="8715" y="2485"/>
                  </a:lnTo>
                  <a:lnTo>
                    <a:pt x="8748" y="2468"/>
                  </a:lnTo>
                  <a:lnTo>
                    <a:pt x="8777" y="2453"/>
                  </a:lnTo>
                  <a:lnTo>
                    <a:pt x="8814" y="2436"/>
                  </a:lnTo>
                  <a:lnTo>
                    <a:pt x="8843" y="2428"/>
                  </a:lnTo>
                  <a:lnTo>
                    <a:pt x="8880" y="2425"/>
                  </a:lnTo>
                  <a:lnTo>
                    <a:pt x="8913" y="2421"/>
                  </a:lnTo>
                  <a:close/>
                  <a:moveTo>
                    <a:pt x="13800" y="0"/>
                  </a:moveTo>
                  <a:lnTo>
                    <a:pt x="13833" y="3"/>
                  </a:lnTo>
                  <a:lnTo>
                    <a:pt x="13873" y="7"/>
                  </a:lnTo>
                  <a:lnTo>
                    <a:pt x="13903" y="17"/>
                  </a:lnTo>
                  <a:lnTo>
                    <a:pt x="13940" y="28"/>
                  </a:lnTo>
                  <a:lnTo>
                    <a:pt x="13970" y="46"/>
                  </a:lnTo>
                  <a:lnTo>
                    <a:pt x="14000" y="67"/>
                  </a:lnTo>
                  <a:lnTo>
                    <a:pt x="14026" y="89"/>
                  </a:lnTo>
                  <a:lnTo>
                    <a:pt x="14049" y="110"/>
                  </a:lnTo>
                  <a:lnTo>
                    <a:pt x="14076" y="142"/>
                  </a:lnTo>
                  <a:lnTo>
                    <a:pt x="14096" y="171"/>
                  </a:lnTo>
                  <a:lnTo>
                    <a:pt x="14113" y="203"/>
                  </a:lnTo>
                  <a:lnTo>
                    <a:pt x="14129" y="235"/>
                  </a:lnTo>
                  <a:lnTo>
                    <a:pt x="14143" y="267"/>
                  </a:lnTo>
                  <a:lnTo>
                    <a:pt x="14149" y="306"/>
                  </a:lnTo>
                  <a:lnTo>
                    <a:pt x="14156" y="345"/>
                  </a:lnTo>
                  <a:lnTo>
                    <a:pt x="14156" y="385"/>
                  </a:lnTo>
                  <a:lnTo>
                    <a:pt x="14156" y="2022"/>
                  </a:lnTo>
                  <a:lnTo>
                    <a:pt x="14156" y="2057"/>
                  </a:lnTo>
                  <a:lnTo>
                    <a:pt x="14149" y="2097"/>
                  </a:lnTo>
                  <a:lnTo>
                    <a:pt x="14143" y="2132"/>
                  </a:lnTo>
                  <a:lnTo>
                    <a:pt x="14129" y="2168"/>
                  </a:lnTo>
                  <a:lnTo>
                    <a:pt x="14113" y="2200"/>
                  </a:lnTo>
                  <a:lnTo>
                    <a:pt x="14096" y="2236"/>
                  </a:lnTo>
                  <a:lnTo>
                    <a:pt x="14076" y="2264"/>
                  </a:lnTo>
                  <a:lnTo>
                    <a:pt x="14049" y="2289"/>
                  </a:lnTo>
                  <a:lnTo>
                    <a:pt x="14026" y="2318"/>
                  </a:lnTo>
                  <a:lnTo>
                    <a:pt x="14000" y="2336"/>
                  </a:lnTo>
                  <a:lnTo>
                    <a:pt x="13970" y="2357"/>
                  </a:lnTo>
                  <a:lnTo>
                    <a:pt x="13940" y="2375"/>
                  </a:lnTo>
                  <a:lnTo>
                    <a:pt x="13903" y="2386"/>
                  </a:lnTo>
                  <a:lnTo>
                    <a:pt x="13873" y="2396"/>
                  </a:lnTo>
                  <a:lnTo>
                    <a:pt x="13833" y="2400"/>
                  </a:lnTo>
                  <a:lnTo>
                    <a:pt x="13800" y="2403"/>
                  </a:lnTo>
                  <a:lnTo>
                    <a:pt x="13764" y="2400"/>
                  </a:lnTo>
                  <a:lnTo>
                    <a:pt x="13727" y="2396"/>
                  </a:lnTo>
                  <a:lnTo>
                    <a:pt x="13694" y="2386"/>
                  </a:lnTo>
                  <a:lnTo>
                    <a:pt x="13661" y="2375"/>
                  </a:lnTo>
                  <a:lnTo>
                    <a:pt x="13627" y="2357"/>
                  </a:lnTo>
                  <a:lnTo>
                    <a:pt x="13601" y="2336"/>
                  </a:lnTo>
                  <a:lnTo>
                    <a:pt x="13571" y="2318"/>
                  </a:lnTo>
                  <a:lnTo>
                    <a:pt x="13548" y="2289"/>
                  </a:lnTo>
                  <a:lnTo>
                    <a:pt x="13524" y="2264"/>
                  </a:lnTo>
                  <a:lnTo>
                    <a:pt x="13501" y="2236"/>
                  </a:lnTo>
                  <a:lnTo>
                    <a:pt x="13485" y="2200"/>
                  </a:lnTo>
                  <a:lnTo>
                    <a:pt x="13471" y="2168"/>
                  </a:lnTo>
                  <a:lnTo>
                    <a:pt x="13458" y="2132"/>
                  </a:lnTo>
                  <a:lnTo>
                    <a:pt x="13451" y="2097"/>
                  </a:lnTo>
                  <a:lnTo>
                    <a:pt x="13441" y="2057"/>
                  </a:lnTo>
                  <a:lnTo>
                    <a:pt x="13441" y="2022"/>
                  </a:lnTo>
                  <a:lnTo>
                    <a:pt x="13441" y="385"/>
                  </a:lnTo>
                  <a:lnTo>
                    <a:pt x="13441" y="345"/>
                  </a:lnTo>
                  <a:lnTo>
                    <a:pt x="13451" y="306"/>
                  </a:lnTo>
                  <a:lnTo>
                    <a:pt x="13458" y="267"/>
                  </a:lnTo>
                  <a:lnTo>
                    <a:pt x="13471" y="235"/>
                  </a:lnTo>
                  <a:lnTo>
                    <a:pt x="13485" y="203"/>
                  </a:lnTo>
                  <a:lnTo>
                    <a:pt x="13501" y="171"/>
                  </a:lnTo>
                  <a:lnTo>
                    <a:pt x="13524" y="142"/>
                  </a:lnTo>
                  <a:lnTo>
                    <a:pt x="13548" y="110"/>
                  </a:lnTo>
                  <a:lnTo>
                    <a:pt x="13571" y="89"/>
                  </a:lnTo>
                  <a:lnTo>
                    <a:pt x="13601" y="67"/>
                  </a:lnTo>
                  <a:lnTo>
                    <a:pt x="13627" y="46"/>
                  </a:lnTo>
                  <a:lnTo>
                    <a:pt x="13661" y="28"/>
                  </a:lnTo>
                  <a:lnTo>
                    <a:pt x="13694" y="17"/>
                  </a:lnTo>
                  <a:lnTo>
                    <a:pt x="13727" y="7"/>
                  </a:lnTo>
                  <a:lnTo>
                    <a:pt x="13764" y="3"/>
                  </a:lnTo>
                  <a:lnTo>
                    <a:pt x="13800" y="0"/>
                  </a:lnTo>
                  <a:close/>
                </a:path>
              </a:pathLst>
            </a:custGeom>
            <a:solidFill>
              <a:schemeClr val="bg1"/>
            </a:solidFill>
            <a:ln w="9525" cmpd="sng" cap="flat">
              <a:noFill/>
              <a:prstDash val="solid"/>
              <a:round/>
            </a:ln>
          </p:spPr>
          <p:txBody>
            <a:bodyPr rtlCol="0" anchor="ctr"/>
            <a:lstStyle/>
            <a:p>
              <a:pPr algn="ctr"/>
            </a:p>
          </p:txBody>
        </p:sp>
      </p:grpSp>
      <p:grpSp>
        <p:nvGrpSpPr>
          <p:cNvPr id="154" name="组合"/>
          <p:cNvGrpSpPr>
            <a:grpSpLocks/>
          </p:cNvGrpSpPr>
          <p:nvPr/>
        </p:nvGrpSpPr>
        <p:grpSpPr>
          <a:xfrm>
            <a:off x="4097899" y="4979900"/>
            <a:ext cx="965575" cy="965575"/>
            <a:chOff x="4097899" y="4979900"/>
            <a:chExt cx="965575" cy="965575"/>
          </a:xfrm>
        </p:grpSpPr>
        <p:sp>
          <p:nvSpPr>
            <p:cNvPr id="152" name="椭圆"/>
            <p:cNvSpPr>
              <a:spLocks/>
            </p:cNvSpPr>
            <p:nvPr/>
          </p:nvSpPr>
          <p:spPr>
            <a:xfrm rot="0">
              <a:off x="4097899" y="4979900"/>
              <a:ext cx="965575" cy="965575"/>
            </a:xfrm>
            <a:prstGeom prst="ellipse"/>
            <a:gradFill rotWithShape="1">
              <a:gsLst>
                <a:gs pos="100000">
                  <a:srgbClr val="C00000">
                    <a:alpha val="100000"/>
                  </a:srgbClr>
                </a:gs>
                <a:gs pos="0">
                  <a:srgbClr val="900000">
                    <a:alpha val="100000"/>
                  </a:srgbClr>
                </a:gs>
              </a:gsLst>
              <a:lin ang="5400000" scaled="1"/>
            </a:gradFill>
            <a:ln w="28575" cmpd="sng" cap="flat">
              <a:gradFill rotWithShape="1">
                <a:gsLst>
                  <a:gs pos="0">
                    <a:srgbClr val="C00000">
                      <a:alpha val="100000"/>
                    </a:srgbClr>
                  </a:gs>
                  <a:gs pos="100000">
                    <a:srgbClr val="900000">
                      <a:alpha val="100000"/>
                    </a:srgbClr>
                  </a:gs>
                </a:gsLst>
                <a:lin ang="5400000" scaled="1"/>
              </a:gradFill>
              <a:prstDash val="solid"/>
              <a:miter/>
            </a:ln>
            <a:effectLst>
              <a:outerShdw sx="100000" sy="100000" algn="t" rotWithShape="0" blurRad="228600" dist="228600" dir="5400000">
                <a:srgbClr val="262626">
                  <a:alpha val="27450"/>
                </a:srgbClr>
              </a:outerShdw>
            </a:effectLst>
          </p:spPr>
          <p:txBody>
            <a:bodyPr rtlCol="0" anchor="ctr"/>
            <a:lstStyle/>
            <a:p>
              <a:pPr algn="ctr"/>
            </a:p>
          </p:txBody>
        </p:sp>
        <p:sp>
          <p:nvSpPr>
            <p:cNvPr id="153" name="曲线"/>
            <p:cNvSpPr>
              <a:spLocks/>
            </p:cNvSpPr>
            <p:nvPr/>
          </p:nvSpPr>
          <p:spPr>
            <a:xfrm rot="0">
              <a:off x="4349773" y="5169775"/>
              <a:ext cx="461828" cy="585826"/>
            </a:xfrm>
            <a:custGeom>
              <a:gdLst>
                <a:gd name="T1" fmla="*/ 0 w 21600"/>
                <a:gd name="T2" fmla="*/ 0 h 21600"/>
                <a:gd name="T3" fmla="*/ 21600 w 21600"/>
                <a:gd name="T4" fmla="*/ 21600 h 21600"/>
              </a:gdLst>
              <a:rect l="T1" t="T2" r="T3" b="T4"/>
              <a:pathLst>
                <a:path w="21600" h="21600">
                  <a:moveTo>
                    <a:pt x="4105" y="16881"/>
                  </a:moveTo>
                  <a:lnTo>
                    <a:pt x="3997" y="16885"/>
                  </a:lnTo>
                  <a:lnTo>
                    <a:pt x="3891" y="16895"/>
                  </a:lnTo>
                  <a:lnTo>
                    <a:pt x="3786" y="16910"/>
                  </a:lnTo>
                  <a:lnTo>
                    <a:pt x="3683" y="16926"/>
                  </a:lnTo>
                  <a:lnTo>
                    <a:pt x="3585" y="16948"/>
                  </a:lnTo>
                  <a:lnTo>
                    <a:pt x="3487" y="16974"/>
                  </a:lnTo>
                  <a:lnTo>
                    <a:pt x="3392" y="17003"/>
                  </a:lnTo>
                  <a:lnTo>
                    <a:pt x="3300" y="17033"/>
                  </a:lnTo>
                  <a:lnTo>
                    <a:pt x="3210" y="17068"/>
                  </a:lnTo>
                  <a:lnTo>
                    <a:pt x="3122" y="17108"/>
                  </a:lnTo>
                  <a:lnTo>
                    <a:pt x="3037" y="17149"/>
                  </a:lnTo>
                  <a:lnTo>
                    <a:pt x="2952" y="17193"/>
                  </a:lnTo>
                  <a:lnTo>
                    <a:pt x="2875" y="17244"/>
                  </a:lnTo>
                  <a:lnTo>
                    <a:pt x="2798" y="17294"/>
                  </a:lnTo>
                  <a:lnTo>
                    <a:pt x="2726" y="17349"/>
                  </a:lnTo>
                  <a:lnTo>
                    <a:pt x="2654" y="17402"/>
                  </a:lnTo>
                  <a:lnTo>
                    <a:pt x="2587" y="17463"/>
                  </a:lnTo>
                  <a:lnTo>
                    <a:pt x="2528" y="17523"/>
                  </a:lnTo>
                  <a:lnTo>
                    <a:pt x="2469" y="17588"/>
                  </a:lnTo>
                  <a:lnTo>
                    <a:pt x="2415" y="17653"/>
                  </a:lnTo>
                  <a:lnTo>
                    <a:pt x="2363" y="17720"/>
                  </a:lnTo>
                  <a:lnTo>
                    <a:pt x="2317" y="17789"/>
                  </a:lnTo>
                  <a:lnTo>
                    <a:pt x="2276" y="17860"/>
                  </a:lnTo>
                  <a:lnTo>
                    <a:pt x="2237" y="17935"/>
                  </a:lnTo>
                  <a:lnTo>
                    <a:pt x="2204" y="18010"/>
                  </a:lnTo>
                  <a:lnTo>
                    <a:pt x="2173" y="18085"/>
                  </a:lnTo>
                  <a:lnTo>
                    <a:pt x="2150" y="18164"/>
                  </a:lnTo>
                  <a:lnTo>
                    <a:pt x="2132" y="18243"/>
                  </a:lnTo>
                  <a:lnTo>
                    <a:pt x="2116" y="18322"/>
                  </a:lnTo>
                  <a:lnTo>
                    <a:pt x="2106" y="18403"/>
                  </a:lnTo>
                  <a:lnTo>
                    <a:pt x="2101" y="18486"/>
                  </a:lnTo>
                  <a:lnTo>
                    <a:pt x="2104" y="18569"/>
                  </a:lnTo>
                  <a:lnTo>
                    <a:pt x="2109" y="18654"/>
                  </a:lnTo>
                  <a:lnTo>
                    <a:pt x="2122" y="18737"/>
                  </a:lnTo>
                  <a:lnTo>
                    <a:pt x="2140" y="18820"/>
                  </a:lnTo>
                  <a:lnTo>
                    <a:pt x="2160" y="18901"/>
                  </a:lnTo>
                  <a:lnTo>
                    <a:pt x="2188" y="18980"/>
                  </a:lnTo>
                  <a:lnTo>
                    <a:pt x="2219" y="19055"/>
                  </a:lnTo>
                  <a:lnTo>
                    <a:pt x="2255" y="19132"/>
                  </a:lnTo>
                  <a:lnTo>
                    <a:pt x="2296" y="19205"/>
                  </a:lnTo>
                  <a:lnTo>
                    <a:pt x="2340" y="19276"/>
                  </a:lnTo>
                  <a:lnTo>
                    <a:pt x="2389" y="19345"/>
                  </a:lnTo>
                  <a:lnTo>
                    <a:pt x="2443" y="19414"/>
                  </a:lnTo>
                  <a:lnTo>
                    <a:pt x="2502" y="19476"/>
                  </a:lnTo>
                  <a:lnTo>
                    <a:pt x="2561" y="19539"/>
                  </a:lnTo>
                  <a:lnTo>
                    <a:pt x="2623" y="19598"/>
                  </a:lnTo>
                  <a:lnTo>
                    <a:pt x="2693" y="19657"/>
                  </a:lnTo>
                  <a:lnTo>
                    <a:pt x="2765" y="19711"/>
                  </a:lnTo>
                  <a:lnTo>
                    <a:pt x="2842" y="19764"/>
                  </a:lnTo>
                  <a:lnTo>
                    <a:pt x="2919" y="19815"/>
                  </a:lnTo>
                  <a:lnTo>
                    <a:pt x="3001" y="19859"/>
                  </a:lnTo>
                  <a:lnTo>
                    <a:pt x="3081" y="19902"/>
                  </a:lnTo>
                  <a:lnTo>
                    <a:pt x="3168" y="19942"/>
                  </a:lnTo>
                  <a:lnTo>
                    <a:pt x="3256" y="19977"/>
                  </a:lnTo>
                  <a:lnTo>
                    <a:pt x="3346" y="20011"/>
                  </a:lnTo>
                  <a:lnTo>
                    <a:pt x="3441" y="20042"/>
                  </a:lnTo>
                  <a:lnTo>
                    <a:pt x="3536" y="20068"/>
                  </a:lnTo>
                  <a:lnTo>
                    <a:pt x="3631" y="20090"/>
                  </a:lnTo>
                  <a:lnTo>
                    <a:pt x="3732" y="20110"/>
                  </a:lnTo>
                  <a:lnTo>
                    <a:pt x="3832" y="20125"/>
                  </a:lnTo>
                  <a:lnTo>
                    <a:pt x="3935" y="20137"/>
                  </a:lnTo>
                  <a:lnTo>
                    <a:pt x="4035" y="20143"/>
                  </a:lnTo>
                  <a:lnTo>
                    <a:pt x="4141" y="20145"/>
                  </a:lnTo>
                  <a:lnTo>
                    <a:pt x="4246" y="20145"/>
                  </a:lnTo>
                  <a:lnTo>
                    <a:pt x="4352" y="20141"/>
                  </a:lnTo>
                  <a:lnTo>
                    <a:pt x="4460" y="20131"/>
                  </a:lnTo>
                  <a:lnTo>
                    <a:pt x="4563" y="20117"/>
                  </a:lnTo>
                  <a:lnTo>
                    <a:pt x="4665" y="20100"/>
                  </a:lnTo>
                  <a:lnTo>
                    <a:pt x="4768" y="20080"/>
                  </a:lnTo>
                  <a:lnTo>
                    <a:pt x="4863" y="20056"/>
                  </a:lnTo>
                  <a:lnTo>
                    <a:pt x="4961" y="20027"/>
                  </a:lnTo>
                  <a:lnTo>
                    <a:pt x="5054" y="19995"/>
                  </a:lnTo>
                  <a:lnTo>
                    <a:pt x="5144" y="19959"/>
                  </a:lnTo>
                  <a:lnTo>
                    <a:pt x="5231" y="19920"/>
                  </a:lnTo>
                  <a:lnTo>
                    <a:pt x="5316" y="19877"/>
                  </a:lnTo>
                  <a:lnTo>
                    <a:pt x="5396" y="19833"/>
                  </a:lnTo>
                  <a:lnTo>
                    <a:pt x="5478" y="19786"/>
                  </a:lnTo>
                  <a:lnTo>
                    <a:pt x="5553" y="19734"/>
                  </a:lnTo>
                  <a:lnTo>
                    <a:pt x="5625" y="19681"/>
                  </a:lnTo>
                  <a:lnTo>
                    <a:pt x="5694" y="19624"/>
                  </a:lnTo>
                  <a:lnTo>
                    <a:pt x="5761" y="19566"/>
                  </a:lnTo>
                  <a:lnTo>
                    <a:pt x="5823" y="19503"/>
                  </a:lnTo>
                  <a:lnTo>
                    <a:pt x="5882" y="19442"/>
                  </a:lnTo>
                  <a:lnTo>
                    <a:pt x="5936" y="19375"/>
                  </a:lnTo>
                  <a:lnTo>
                    <a:pt x="5987" y="19306"/>
                  </a:lnTo>
                  <a:lnTo>
                    <a:pt x="6034" y="19237"/>
                  </a:lnTo>
                  <a:lnTo>
                    <a:pt x="6077" y="19166"/>
                  </a:lnTo>
                  <a:lnTo>
                    <a:pt x="6114" y="19093"/>
                  </a:lnTo>
                  <a:lnTo>
                    <a:pt x="6147" y="19021"/>
                  </a:lnTo>
                  <a:lnTo>
                    <a:pt x="6175" y="18942"/>
                  </a:lnTo>
                  <a:lnTo>
                    <a:pt x="6201" y="18865"/>
                  </a:lnTo>
                  <a:lnTo>
                    <a:pt x="6219" y="18786"/>
                  </a:lnTo>
                  <a:lnTo>
                    <a:pt x="6234" y="18707"/>
                  </a:lnTo>
                  <a:lnTo>
                    <a:pt x="6242" y="18623"/>
                  </a:lnTo>
                  <a:lnTo>
                    <a:pt x="6247" y="18540"/>
                  </a:lnTo>
                  <a:lnTo>
                    <a:pt x="6245" y="18457"/>
                  </a:lnTo>
                  <a:lnTo>
                    <a:pt x="6240" y="18374"/>
                  </a:lnTo>
                  <a:lnTo>
                    <a:pt x="6227" y="18289"/>
                  </a:lnTo>
                  <a:lnTo>
                    <a:pt x="6211" y="18208"/>
                  </a:lnTo>
                  <a:lnTo>
                    <a:pt x="6191" y="18129"/>
                  </a:lnTo>
                  <a:lnTo>
                    <a:pt x="6165" y="18050"/>
                  </a:lnTo>
                  <a:lnTo>
                    <a:pt x="6132" y="17971"/>
                  </a:lnTo>
                  <a:lnTo>
                    <a:pt x="6095" y="17896"/>
                  </a:lnTo>
                  <a:lnTo>
                    <a:pt x="6054" y="17823"/>
                  </a:lnTo>
                  <a:lnTo>
                    <a:pt x="6011" y="17750"/>
                  </a:lnTo>
                  <a:lnTo>
                    <a:pt x="5959" y="17683"/>
                  </a:lnTo>
                  <a:lnTo>
                    <a:pt x="5908" y="17617"/>
                  </a:lnTo>
                  <a:lnTo>
                    <a:pt x="5851" y="17552"/>
                  </a:lnTo>
                  <a:lnTo>
                    <a:pt x="5789" y="17489"/>
                  </a:lnTo>
                  <a:lnTo>
                    <a:pt x="5725" y="17428"/>
                  </a:lnTo>
                  <a:lnTo>
                    <a:pt x="5656" y="17371"/>
                  </a:lnTo>
                  <a:lnTo>
                    <a:pt x="5586" y="17317"/>
                  </a:lnTo>
                  <a:lnTo>
                    <a:pt x="5512" y="17266"/>
                  </a:lnTo>
                  <a:lnTo>
                    <a:pt x="5432" y="17215"/>
                  </a:lnTo>
                  <a:lnTo>
                    <a:pt x="5352" y="17171"/>
                  </a:lnTo>
                  <a:lnTo>
                    <a:pt x="5267" y="17126"/>
                  </a:lnTo>
                  <a:lnTo>
                    <a:pt x="5182" y="17088"/>
                  </a:lnTo>
                  <a:lnTo>
                    <a:pt x="5095" y="17049"/>
                  </a:lnTo>
                  <a:lnTo>
                    <a:pt x="5005" y="17017"/>
                  </a:lnTo>
                  <a:lnTo>
                    <a:pt x="4912" y="16985"/>
                  </a:lnTo>
                  <a:lnTo>
                    <a:pt x="4815" y="16960"/>
                  </a:lnTo>
                  <a:lnTo>
                    <a:pt x="4719" y="16938"/>
                  </a:lnTo>
                  <a:lnTo>
                    <a:pt x="4619" y="16920"/>
                  </a:lnTo>
                  <a:lnTo>
                    <a:pt x="4521" y="16903"/>
                  </a:lnTo>
                  <a:lnTo>
                    <a:pt x="4418" y="16891"/>
                  </a:lnTo>
                  <a:lnTo>
                    <a:pt x="4316" y="16883"/>
                  </a:lnTo>
                  <a:lnTo>
                    <a:pt x="4210" y="16881"/>
                  </a:lnTo>
                  <a:lnTo>
                    <a:pt x="4105" y="16881"/>
                  </a:lnTo>
                  <a:close/>
                  <a:moveTo>
                    <a:pt x="4475" y="15406"/>
                  </a:moveTo>
                  <a:lnTo>
                    <a:pt x="4539" y="15998"/>
                  </a:lnTo>
                  <a:lnTo>
                    <a:pt x="4617" y="16004"/>
                  </a:lnTo>
                  <a:lnTo>
                    <a:pt x="4691" y="16014"/>
                  </a:lnTo>
                  <a:lnTo>
                    <a:pt x="4771" y="16026"/>
                  </a:lnTo>
                  <a:lnTo>
                    <a:pt x="4845" y="16036"/>
                  </a:lnTo>
                  <a:lnTo>
                    <a:pt x="4923" y="16049"/>
                  </a:lnTo>
                  <a:lnTo>
                    <a:pt x="5000" y="16065"/>
                  </a:lnTo>
                  <a:lnTo>
                    <a:pt x="5074" y="16083"/>
                  </a:lnTo>
                  <a:lnTo>
                    <a:pt x="5146" y="16099"/>
                  </a:lnTo>
                  <a:lnTo>
                    <a:pt x="5218" y="16117"/>
                  </a:lnTo>
                  <a:lnTo>
                    <a:pt x="5293" y="16140"/>
                  </a:lnTo>
                  <a:lnTo>
                    <a:pt x="5362" y="16160"/>
                  </a:lnTo>
                  <a:lnTo>
                    <a:pt x="5434" y="16184"/>
                  </a:lnTo>
                  <a:lnTo>
                    <a:pt x="5504" y="16209"/>
                  </a:lnTo>
                  <a:lnTo>
                    <a:pt x="5573" y="16235"/>
                  </a:lnTo>
                  <a:lnTo>
                    <a:pt x="5643" y="16263"/>
                  </a:lnTo>
                  <a:lnTo>
                    <a:pt x="5710" y="16292"/>
                  </a:lnTo>
                  <a:lnTo>
                    <a:pt x="6193" y="15836"/>
                  </a:lnTo>
                  <a:lnTo>
                    <a:pt x="7165" y="16480"/>
                  </a:lnTo>
                  <a:lnTo>
                    <a:pt x="6685" y="16932"/>
                  </a:lnTo>
                  <a:lnTo>
                    <a:pt x="6733" y="16978"/>
                  </a:lnTo>
                  <a:lnTo>
                    <a:pt x="6777" y="17025"/>
                  </a:lnTo>
                  <a:lnTo>
                    <a:pt x="6823" y="17076"/>
                  </a:lnTo>
                  <a:lnTo>
                    <a:pt x="6865" y="17126"/>
                  </a:lnTo>
                  <a:lnTo>
                    <a:pt x="6908" y="17177"/>
                  </a:lnTo>
                  <a:lnTo>
                    <a:pt x="6947" y="17230"/>
                  </a:lnTo>
                  <a:lnTo>
                    <a:pt x="6985" y="17282"/>
                  </a:lnTo>
                  <a:lnTo>
                    <a:pt x="7021" y="17337"/>
                  </a:lnTo>
                  <a:lnTo>
                    <a:pt x="7057" y="17392"/>
                  </a:lnTo>
                  <a:lnTo>
                    <a:pt x="7091" y="17446"/>
                  </a:lnTo>
                  <a:lnTo>
                    <a:pt x="7124" y="17503"/>
                  </a:lnTo>
                  <a:lnTo>
                    <a:pt x="7155" y="17560"/>
                  </a:lnTo>
                  <a:lnTo>
                    <a:pt x="7183" y="17617"/>
                  </a:lnTo>
                  <a:lnTo>
                    <a:pt x="7209" y="17673"/>
                  </a:lnTo>
                  <a:lnTo>
                    <a:pt x="7235" y="17732"/>
                  </a:lnTo>
                  <a:lnTo>
                    <a:pt x="7261" y="17791"/>
                  </a:lnTo>
                  <a:lnTo>
                    <a:pt x="7996" y="17744"/>
                  </a:lnTo>
                  <a:lnTo>
                    <a:pt x="8104" y="18737"/>
                  </a:lnTo>
                  <a:lnTo>
                    <a:pt x="7371" y="18790"/>
                  </a:lnTo>
                  <a:lnTo>
                    <a:pt x="7361" y="18850"/>
                  </a:lnTo>
                  <a:lnTo>
                    <a:pt x="7351" y="18913"/>
                  </a:lnTo>
                  <a:lnTo>
                    <a:pt x="7338" y="18974"/>
                  </a:lnTo>
                  <a:lnTo>
                    <a:pt x="7322" y="19037"/>
                  </a:lnTo>
                  <a:lnTo>
                    <a:pt x="7304" y="19096"/>
                  </a:lnTo>
                  <a:lnTo>
                    <a:pt x="7286" y="19156"/>
                  </a:lnTo>
                  <a:lnTo>
                    <a:pt x="7266" y="19217"/>
                  </a:lnTo>
                  <a:lnTo>
                    <a:pt x="7243" y="19276"/>
                  </a:lnTo>
                  <a:lnTo>
                    <a:pt x="7217" y="19333"/>
                  </a:lnTo>
                  <a:lnTo>
                    <a:pt x="7191" y="19389"/>
                  </a:lnTo>
                  <a:lnTo>
                    <a:pt x="7163" y="19448"/>
                  </a:lnTo>
                  <a:lnTo>
                    <a:pt x="7132" y="19503"/>
                  </a:lnTo>
                  <a:lnTo>
                    <a:pt x="7104" y="19559"/>
                  </a:lnTo>
                  <a:lnTo>
                    <a:pt x="7070" y="19614"/>
                  </a:lnTo>
                  <a:lnTo>
                    <a:pt x="7034" y="19669"/>
                  </a:lnTo>
                  <a:lnTo>
                    <a:pt x="6998" y="19724"/>
                  </a:lnTo>
                  <a:lnTo>
                    <a:pt x="7562" y="20096"/>
                  </a:lnTo>
                  <a:lnTo>
                    <a:pt x="6741" y="20860"/>
                  </a:lnTo>
                  <a:lnTo>
                    <a:pt x="6186" y="20491"/>
                  </a:lnTo>
                  <a:lnTo>
                    <a:pt x="6124" y="20530"/>
                  </a:lnTo>
                  <a:lnTo>
                    <a:pt x="6062" y="20566"/>
                  </a:lnTo>
                  <a:lnTo>
                    <a:pt x="5998" y="20601"/>
                  </a:lnTo>
                  <a:lnTo>
                    <a:pt x="5936" y="20633"/>
                  </a:lnTo>
                  <a:lnTo>
                    <a:pt x="5869" y="20668"/>
                  </a:lnTo>
                  <a:lnTo>
                    <a:pt x="5802" y="20700"/>
                  </a:lnTo>
                  <a:lnTo>
                    <a:pt x="5733" y="20728"/>
                  </a:lnTo>
                  <a:lnTo>
                    <a:pt x="5663" y="20759"/>
                  </a:lnTo>
                  <a:lnTo>
                    <a:pt x="5594" y="20789"/>
                  </a:lnTo>
                  <a:lnTo>
                    <a:pt x="5522" y="20813"/>
                  </a:lnTo>
                  <a:lnTo>
                    <a:pt x="5450" y="20840"/>
                  </a:lnTo>
                  <a:lnTo>
                    <a:pt x="5378" y="20864"/>
                  </a:lnTo>
                  <a:lnTo>
                    <a:pt x="5303" y="20886"/>
                  </a:lnTo>
                  <a:lnTo>
                    <a:pt x="5231" y="20907"/>
                  </a:lnTo>
                  <a:lnTo>
                    <a:pt x="5152" y="20925"/>
                  </a:lnTo>
                  <a:lnTo>
                    <a:pt x="5077" y="20945"/>
                  </a:lnTo>
                  <a:lnTo>
                    <a:pt x="5141" y="21514"/>
                  </a:lnTo>
                  <a:lnTo>
                    <a:pt x="3873" y="21600"/>
                  </a:lnTo>
                  <a:lnTo>
                    <a:pt x="3811" y="21030"/>
                  </a:lnTo>
                  <a:lnTo>
                    <a:pt x="3732" y="21022"/>
                  </a:lnTo>
                  <a:lnTo>
                    <a:pt x="3655" y="21014"/>
                  </a:lnTo>
                  <a:lnTo>
                    <a:pt x="3575" y="21002"/>
                  </a:lnTo>
                  <a:lnTo>
                    <a:pt x="3498" y="20990"/>
                  </a:lnTo>
                  <a:lnTo>
                    <a:pt x="3418" y="20976"/>
                  </a:lnTo>
                  <a:lnTo>
                    <a:pt x="3343" y="20961"/>
                  </a:lnTo>
                  <a:lnTo>
                    <a:pt x="3269" y="20945"/>
                  </a:lnTo>
                  <a:lnTo>
                    <a:pt x="3194" y="20925"/>
                  </a:lnTo>
                  <a:lnTo>
                    <a:pt x="3117" y="20907"/>
                  </a:lnTo>
                  <a:lnTo>
                    <a:pt x="3045" y="20886"/>
                  </a:lnTo>
                  <a:lnTo>
                    <a:pt x="2973" y="20864"/>
                  </a:lnTo>
                  <a:lnTo>
                    <a:pt x="2901" y="20840"/>
                  </a:lnTo>
                  <a:lnTo>
                    <a:pt x="2829" y="20813"/>
                  </a:lnTo>
                  <a:lnTo>
                    <a:pt x="2759" y="20789"/>
                  </a:lnTo>
                  <a:lnTo>
                    <a:pt x="2690" y="20763"/>
                  </a:lnTo>
                  <a:lnTo>
                    <a:pt x="2621" y="20730"/>
                  </a:lnTo>
                  <a:lnTo>
                    <a:pt x="2155" y="21170"/>
                  </a:lnTo>
                  <a:lnTo>
                    <a:pt x="1183" y="20526"/>
                  </a:lnTo>
                  <a:lnTo>
                    <a:pt x="1656" y="20084"/>
                  </a:lnTo>
                  <a:lnTo>
                    <a:pt x="1607" y="20038"/>
                  </a:lnTo>
                  <a:lnTo>
                    <a:pt x="1561" y="19987"/>
                  </a:lnTo>
                  <a:lnTo>
                    <a:pt x="1517" y="19936"/>
                  </a:lnTo>
                  <a:lnTo>
                    <a:pt x="1473" y="19888"/>
                  </a:lnTo>
                  <a:lnTo>
                    <a:pt x="1432" y="19835"/>
                  </a:lnTo>
                  <a:lnTo>
                    <a:pt x="1394" y="19782"/>
                  </a:lnTo>
                  <a:lnTo>
                    <a:pt x="1355" y="19728"/>
                  </a:lnTo>
                  <a:lnTo>
                    <a:pt x="1319" y="19677"/>
                  </a:lnTo>
                  <a:lnTo>
                    <a:pt x="1283" y="19620"/>
                  </a:lnTo>
                  <a:lnTo>
                    <a:pt x="1250" y="19566"/>
                  </a:lnTo>
                  <a:lnTo>
                    <a:pt x="1219" y="19509"/>
                  </a:lnTo>
                  <a:lnTo>
                    <a:pt x="1188" y="19452"/>
                  </a:lnTo>
                  <a:lnTo>
                    <a:pt x="1160" y="19391"/>
                  </a:lnTo>
                  <a:lnTo>
                    <a:pt x="1131" y="19335"/>
                  </a:lnTo>
                  <a:lnTo>
                    <a:pt x="1108" y="19274"/>
                  </a:lnTo>
                  <a:lnTo>
                    <a:pt x="1082" y="19213"/>
                  </a:lnTo>
                  <a:lnTo>
                    <a:pt x="349" y="19264"/>
                  </a:lnTo>
                  <a:lnTo>
                    <a:pt x="244" y="18269"/>
                  </a:lnTo>
                  <a:lnTo>
                    <a:pt x="982" y="18218"/>
                  </a:lnTo>
                  <a:lnTo>
                    <a:pt x="990" y="18153"/>
                  </a:lnTo>
                  <a:lnTo>
                    <a:pt x="1003" y="18093"/>
                  </a:lnTo>
                  <a:lnTo>
                    <a:pt x="1018" y="18034"/>
                  </a:lnTo>
                  <a:lnTo>
                    <a:pt x="1031" y="17971"/>
                  </a:lnTo>
                  <a:lnTo>
                    <a:pt x="1052" y="17912"/>
                  </a:lnTo>
                  <a:lnTo>
                    <a:pt x="1070" y="17854"/>
                  </a:lnTo>
                  <a:lnTo>
                    <a:pt x="1093" y="17795"/>
                  </a:lnTo>
                  <a:lnTo>
                    <a:pt x="1113" y="17734"/>
                  </a:lnTo>
                  <a:lnTo>
                    <a:pt x="1136" y="17677"/>
                  </a:lnTo>
                  <a:lnTo>
                    <a:pt x="1165" y="17621"/>
                  </a:lnTo>
                  <a:lnTo>
                    <a:pt x="1196" y="17564"/>
                  </a:lnTo>
                  <a:lnTo>
                    <a:pt x="1224" y="17507"/>
                  </a:lnTo>
                  <a:lnTo>
                    <a:pt x="1255" y="17453"/>
                  </a:lnTo>
                  <a:lnTo>
                    <a:pt x="1288" y="17398"/>
                  </a:lnTo>
                  <a:lnTo>
                    <a:pt x="1360" y="17288"/>
                  </a:lnTo>
                  <a:lnTo>
                    <a:pt x="789" y="16912"/>
                  </a:lnTo>
                  <a:lnTo>
                    <a:pt x="1607" y="16146"/>
                  </a:lnTo>
                  <a:lnTo>
                    <a:pt x="2181" y="16529"/>
                  </a:lnTo>
                  <a:lnTo>
                    <a:pt x="2302" y="16458"/>
                  </a:lnTo>
                  <a:lnTo>
                    <a:pt x="2428" y="16389"/>
                  </a:lnTo>
                  <a:lnTo>
                    <a:pt x="2495" y="16354"/>
                  </a:lnTo>
                  <a:lnTo>
                    <a:pt x="2559" y="16324"/>
                  </a:lnTo>
                  <a:lnTo>
                    <a:pt x="2628" y="16296"/>
                  </a:lnTo>
                  <a:lnTo>
                    <a:pt x="2693" y="16265"/>
                  </a:lnTo>
                  <a:lnTo>
                    <a:pt x="2762" y="16239"/>
                  </a:lnTo>
                  <a:lnTo>
                    <a:pt x="2831" y="16213"/>
                  </a:lnTo>
                  <a:lnTo>
                    <a:pt x="2903" y="16186"/>
                  </a:lnTo>
                  <a:lnTo>
                    <a:pt x="2976" y="16162"/>
                  </a:lnTo>
                  <a:lnTo>
                    <a:pt x="3048" y="16142"/>
                  </a:lnTo>
                  <a:lnTo>
                    <a:pt x="3125" y="16119"/>
                  </a:lnTo>
                  <a:lnTo>
                    <a:pt x="3197" y="16101"/>
                  </a:lnTo>
                  <a:lnTo>
                    <a:pt x="3271" y="16083"/>
                  </a:lnTo>
                  <a:lnTo>
                    <a:pt x="3210" y="15491"/>
                  </a:lnTo>
                  <a:lnTo>
                    <a:pt x="4475" y="15406"/>
                  </a:lnTo>
                  <a:close/>
                  <a:moveTo>
                    <a:pt x="14207" y="14342"/>
                  </a:moveTo>
                  <a:lnTo>
                    <a:pt x="14700" y="14342"/>
                  </a:lnTo>
                  <a:lnTo>
                    <a:pt x="14728" y="14344"/>
                  </a:lnTo>
                  <a:lnTo>
                    <a:pt x="14756" y="14350"/>
                  </a:lnTo>
                  <a:lnTo>
                    <a:pt x="14779" y="14356"/>
                  </a:lnTo>
                  <a:lnTo>
                    <a:pt x="14800" y="14368"/>
                  </a:lnTo>
                  <a:lnTo>
                    <a:pt x="14818" y="14381"/>
                  </a:lnTo>
                  <a:lnTo>
                    <a:pt x="14831" y="14397"/>
                  </a:lnTo>
                  <a:lnTo>
                    <a:pt x="14841" y="14413"/>
                  </a:lnTo>
                  <a:lnTo>
                    <a:pt x="14844" y="14429"/>
                  </a:lnTo>
                  <a:lnTo>
                    <a:pt x="14844" y="14754"/>
                  </a:lnTo>
                  <a:lnTo>
                    <a:pt x="14928" y="14762"/>
                  </a:lnTo>
                  <a:lnTo>
                    <a:pt x="15008" y="14772"/>
                  </a:lnTo>
                  <a:lnTo>
                    <a:pt x="15093" y="14784"/>
                  </a:lnTo>
                  <a:lnTo>
                    <a:pt x="15170" y="14798"/>
                  </a:lnTo>
                  <a:lnTo>
                    <a:pt x="15239" y="14812"/>
                  </a:lnTo>
                  <a:lnTo>
                    <a:pt x="15311" y="14829"/>
                  </a:lnTo>
                  <a:lnTo>
                    <a:pt x="15380" y="14847"/>
                  </a:lnTo>
                  <a:lnTo>
                    <a:pt x="15457" y="14869"/>
                  </a:lnTo>
                  <a:lnTo>
                    <a:pt x="15529" y="14893"/>
                  </a:lnTo>
                  <a:lnTo>
                    <a:pt x="15601" y="14920"/>
                  </a:lnTo>
                  <a:lnTo>
                    <a:pt x="15675" y="14948"/>
                  </a:lnTo>
                  <a:lnTo>
                    <a:pt x="15745" y="14977"/>
                  </a:lnTo>
                  <a:lnTo>
                    <a:pt x="15814" y="15009"/>
                  </a:lnTo>
                  <a:lnTo>
                    <a:pt x="15883" y="15041"/>
                  </a:lnTo>
                  <a:lnTo>
                    <a:pt x="15945" y="15078"/>
                  </a:lnTo>
                  <a:lnTo>
                    <a:pt x="16007" y="15114"/>
                  </a:lnTo>
                  <a:lnTo>
                    <a:pt x="16063" y="15151"/>
                  </a:lnTo>
                  <a:lnTo>
                    <a:pt x="16115" y="15191"/>
                  </a:lnTo>
                  <a:lnTo>
                    <a:pt x="16161" y="15230"/>
                  </a:lnTo>
                  <a:lnTo>
                    <a:pt x="16204" y="15273"/>
                  </a:lnTo>
                  <a:lnTo>
                    <a:pt x="16225" y="15301"/>
                  </a:lnTo>
                  <a:lnTo>
                    <a:pt x="16240" y="15331"/>
                  </a:lnTo>
                  <a:lnTo>
                    <a:pt x="16248" y="15362"/>
                  </a:lnTo>
                  <a:lnTo>
                    <a:pt x="16253" y="15396"/>
                  </a:lnTo>
                  <a:lnTo>
                    <a:pt x="16248" y="15429"/>
                  </a:lnTo>
                  <a:lnTo>
                    <a:pt x="16238" y="15463"/>
                  </a:lnTo>
                  <a:lnTo>
                    <a:pt x="16220" y="15498"/>
                  </a:lnTo>
                  <a:lnTo>
                    <a:pt x="16194" y="15530"/>
                  </a:lnTo>
                  <a:lnTo>
                    <a:pt x="16176" y="15550"/>
                  </a:lnTo>
                  <a:lnTo>
                    <a:pt x="16158" y="15569"/>
                  </a:lnTo>
                  <a:lnTo>
                    <a:pt x="16138" y="15589"/>
                  </a:lnTo>
                  <a:lnTo>
                    <a:pt x="16115" y="15607"/>
                  </a:lnTo>
                  <a:lnTo>
                    <a:pt x="16089" y="15625"/>
                  </a:lnTo>
                  <a:lnTo>
                    <a:pt x="16063" y="15642"/>
                  </a:lnTo>
                  <a:lnTo>
                    <a:pt x="16032" y="15660"/>
                  </a:lnTo>
                  <a:lnTo>
                    <a:pt x="16002" y="15674"/>
                  </a:lnTo>
                  <a:lnTo>
                    <a:pt x="15973" y="15688"/>
                  </a:lnTo>
                  <a:lnTo>
                    <a:pt x="15940" y="15700"/>
                  </a:lnTo>
                  <a:lnTo>
                    <a:pt x="15907" y="15710"/>
                  </a:lnTo>
                  <a:lnTo>
                    <a:pt x="15873" y="15721"/>
                  </a:lnTo>
                  <a:lnTo>
                    <a:pt x="15840" y="15729"/>
                  </a:lnTo>
                  <a:lnTo>
                    <a:pt x="15804" y="15733"/>
                  </a:lnTo>
                  <a:lnTo>
                    <a:pt x="15768" y="15737"/>
                  </a:lnTo>
                  <a:lnTo>
                    <a:pt x="15732" y="15737"/>
                  </a:lnTo>
                  <a:lnTo>
                    <a:pt x="15691" y="15737"/>
                  </a:lnTo>
                  <a:lnTo>
                    <a:pt x="15652" y="15733"/>
                  </a:lnTo>
                  <a:lnTo>
                    <a:pt x="15611" y="15723"/>
                  </a:lnTo>
                  <a:lnTo>
                    <a:pt x="15575" y="15710"/>
                  </a:lnTo>
                  <a:lnTo>
                    <a:pt x="15542" y="15696"/>
                  </a:lnTo>
                  <a:lnTo>
                    <a:pt x="15514" y="15678"/>
                  </a:lnTo>
                  <a:lnTo>
                    <a:pt x="15485" y="15660"/>
                  </a:lnTo>
                  <a:lnTo>
                    <a:pt x="15462" y="15635"/>
                  </a:lnTo>
                  <a:lnTo>
                    <a:pt x="15437" y="15611"/>
                  </a:lnTo>
                  <a:lnTo>
                    <a:pt x="15424" y="15603"/>
                  </a:lnTo>
                  <a:lnTo>
                    <a:pt x="15372" y="15569"/>
                  </a:lnTo>
                  <a:lnTo>
                    <a:pt x="15321" y="15538"/>
                  </a:lnTo>
                  <a:lnTo>
                    <a:pt x="15265" y="15510"/>
                  </a:lnTo>
                  <a:lnTo>
                    <a:pt x="15203" y="15479"/>
                  </a:lnTo>
                  <a:lnTo>
                    <a:pt x="15144" y="15451"/>
                  </a:lnTo>
                  <a:lnTo>
                    <a:pt x="15082" y="15425"/>
                  </a:lnTo>
                  <a:lnTo>
                    <a:pt x="15023" y="15402"/>
                  </a:lnTo>
                  <a:lnTo>
                    <a:pt x="14969" y="15384"/>
                  </a:lnTo>
                  <a:lnTo>
                    <a:pt x="14918" y="15370"/>
                  </a:lnTo>
                  <a:lnTo>
                    <a:pt x="14864" y="15358"/>
                  </a:lnTo>
                  <a:lnTo>
                    <a:pt x="14808" y="15348"/>
                  </a:lnTo>
                  <a:lnTo>
                    <a:pt x="14754" y="15339"/>
                  </a:lnTo>
                  <a:lnTo>
                    <a:pt x="14695" y="15331"/>
                  </a:lnTo>
                  <a:lnTo>
                    <a:pt x="14638" y="15325"/>
                  </a:lnTo>
                  <a:lnTo>
                    <a:pt x="14584" y="15321"/>
                  </a:lnTo>
                  <a:lnTo>
                    <a:pt x="14528" y="15319"/>
                  </a:lnTo>
                  <a:lnTo>
                    <a:pt x="14474" y="15317"/>
                  </a:lnTo>
                  <a:lnTo>
                    <a:pt x="14399" y="15319"/>
                  </a:lnTo>
                  <a:lnTo>
                    <a:pt x="14320" y="15325"/>
                  </a:lnTo>
                  <a:lnTo>
                    <a:pt x="14232" y="15333"/>
                  </a:lnTo>
                  <a:lnTo>
                    <a:pt x="14145" y="15352"/>
                  </a:lnTo>
                  <a:lnTo>
                    <a:pt x="14101" y="15360"/>
                  </a:lnTo>
                  <a:lnTo>
                    <a:pt x="14055" y="15372"/>
                  </a:lnTo>
                  <a:lnTo>
                    <a:pt x="14012" y="15386"/>
                  </a:lnTo>
                  <a:lnTo>
                    <a:pt x="13965" y="15400"/>
                  </a:lnTo>
                  <a:lnTo>
                    <a:pt x="13922" y="15419"/>
                  </a:lnTo>
                  <a:lnTo>
                    <a:pt x="13875" y="15439"/>
                  </a:lnTo>
                  <a:lnTo>
                    <a:pt x="13829" y="15459"/>
                  </a:lnTo>
                  <a:lnTo>
                    <a:pt x="13788" y="15485"/>
                  </a:lnTo>
                  <a:lnTo>
                    <a:pt x="13763" y="15502"/>
                  </a:lnTo>
                  <a:lnTo>
                    <a:pt x="13737" y="15524"/>
                  </a:lnTo>
                  <a:lnTo>
                    <a:pt x="13716" y="15546"/>
                  </a:lnTo>
                  <a:lnTo>
                    <a:pt x="13698" y="15569"/>
                  </a:lnTo>
                  <a:lnTo>
                    <a:pt x="13683" y="15593"/>
                  </a:lnTo>
                  <a:lnTo>
                    <a:pt x="13670" y="15619"/>
                  </a:lnTo>
                  <a:lnTo>
                    <a:pt x="13665" y="15648"/>
                  </a:lnTo>
                  <a:lnTo>
                    <a:pt x="13660" y="15676"/>
                  </a:lnTo>
                  <a:lnTo>
                    <a:pt x="13657" y="15704"/>
                  </a:lnTo>
                  <a:lnTo>
                    <a:pt x="13657" y="15733"/>
                  </a:lnTo>
                  <a:lnTo>
                    <a:pt x="13660" y="15761"/>
                  </a:lnTo>
                  <a:lnTo>
                    <a:pt x="13665" y="15790"/>
                  </a:lnTo>
                  <a:lnTo>
                    <a:pt x="13678" y="15816"/>
                  </a:lnTo>
                  <a:lnTo>
                    <a:pt x="13688" y="15844"/>
                  </a:lnTo>
                  <a:lnTo>
                    <a:pt x="13706" y="15871"/>
                  </a:lnTo>
                  <a:lnTo>
                    <a:pt x="13724" y="15895"/>
                  </a:lnTo>
                  <a:lnTo>
                    <a:pt x="13765" y="15931"/>
                  </a:lnTo>
                  <a:lnTo>
                    <a:pt x="13806" y="15966"/>
                  </a:lnTo>
                  <a:lnTo>
                    <a:pt x="13852" y="15994"/>
                  </a:lnTo>
                  <a:lnTo>
                    <a:pt x="13899" y="16017"/>
                  </a:lnTo>
                  <a:lnTo>
                    <a:pt x="13953" y="16041"/>
                  </a:lnTo>
                  <a:lnTo>
                    <a:pt x="14014" y="16063"/>
                  </a:lnTo>
                  <a:lnTo>
                    <a:pt x="14148" y="16106"/>
                  </a:lnTo>
                  <a:lnTo>
                    <a:pt x="14186" y="16118"/>
                  </a:lnTo>
                  <a:lnTo>
                    <a:pt x="14412" y="16183"/>
                  </a:lnTo>
                  <a:lnTo>
                    <a:pt x="14569" y="16231"/>
                  </a:lnTo>
                  <a:lnTo>
                    <a:pt x="14720" y="16276"/>
                  </a:lnTo>
                  <a:lnTo>
                    <a:pt x="14810" y="16302"/>
                  </a:lnTo>
                  <a:lnTo>
                    <a:pt x="15028" y="16363"/>
                  </a:lnTo>
                  <a:lnTo>
                    <a:pt x="15144" y="16398"/>
                  </a:lnTo>
                  <a:lnTo>
                    <a:pt x="15257" y="16432"/>
                  </a:lnTo>
                  <a:lnTo>
                    <a:pt x="15372" y="16471"/>
                  </a:lnTo>
                  <a:lnTo>
                    <a:pt x="15488" y="16509"/>
                  </a:lnTo>
                  <a:lnTo>
                    <a:pt x="15601" y="16552"/>
                  </a:lnTo>
                  <a:lnTo>
                    <a:pt x="15709" y="16596"/>
                  </a:lnTo>
                  <a:lnTo>
                    <a:pt x="15814" y="16643"/>
                  </a:lnTo>
                  <a:lnTo>
                    <a:pt x="15917" y="16694"/>
                  </a:lnTo>
                  <a:lnTo>
                    <a:pt x="15960" y="16720"/>
                  </a:lnTo>
                  <a:lnTo>
                    <a:pt x="16009" y="16746"/>
                  </a:lnTo>
                  <a:lnTo>
                    <a:pt x="16050" y="16775"/>
                  </a:lnTo>
                  <a:lnTo>
                    <a:pt x="16094" y="16803"/>
                  </a:lnTo>
                  <a:lnTo>
                    <a:pt x="16133" y="16831"/>
                  </a:lnTo>
                  <a:lnTo>
                    <a:pt x="16168" y="16862"/>
                  </a:lnTo>
                  <a:lnTo>
                    <a:pt x="16204" y="16892"/>
                  </a:lnTo>
                  <a:lnTo>
                    <a:pt x="16235" y="16927"/>
                  </a:lnTo>
                  <a:lnTo>
                    <a:pt x="16263" y="16959"/>
                  </a:lnTo>
                  <a:lnTo>
                    <a:pt x="16292" y="16992"/>
                  </a:lnTo>
                  <a:lnTo>
                    <a:pt x="16312" y="17028"/>
                  </a:lnTo>
                  <a:lnTo>
                    <a:pt x="16333" y="17063"/>
                  </a:lnTo>
                  <a:lnTo>
                    <a:pt x="16348" y="17097"/>
                  </a:lnTo>
                  <a:lnTo>
                    <a:pt x="16364" y="17129"/>
                  </a:lnTo>
                  <a:lnTo>
                    <a:pt x="16371" y="17164"/>
                  </a:lnTo>
                  <a:lnTo>
                    <a:pt x="16384" y="17198"/>
                  </a:lnTo>
                  <a:lnTo>
                    <a:pt x="16389" y="17233"/>
                  </a:lnTo>
                  <a:lnTo>
                    <a:pt x="16397" y="17265"/>
                  </a:lnTo>
                  <a:lnTo>
                    <a:pt x="16400" y="17300"/>
                  </a:lnTo>
                  <a:lnTo>
                    <a:pt x="16402" y="17334"/>
                  </a:lnTo>
                  <a:lnTo>
                    <a:pt x="16402" y="17367"/>
                  </a:lnTo>
                  <a:lnTo>
                    <a:pt x="16402" y="17403"/>
                  </a:lnTo>
                  <a:lnTo>
                    <a:pt x="16397" y="17436"/>
                  </a:lnTo>
                  <a:lnTo>
                    <a:pt x="16389" y="17470"/>
                  </a:lnTo>
                  <a:lnTo>
                    <a:pt x="16384" y="17503"/>
                  </a:lnTo>
                  <a:lnTo>
                    <a:pt x="16376" y="17535"/>
                  </a:lnTo>
                  <a:lnTo>
                    <a:pt x="16364" y="17569"/>
                  </a:lnTo>
                  <a:lnTo>
                    <a:pt x="16351" y="17602"/>
                  </a:lnTo>
                  <a:lnTo>
                    <a:pt x="16323" y="17669"/>
                  </a:lnTo>
                  <a:lnTo>
                    <a:pt x="16281" y="17732"/>
                  </a:lnTo>
                  <a:lnTo>
                    <a:pt x="16240" y="17794"/>
                  </a:lnTo>
                  <a:lnTo>
                    <a:pt x="16189" y="17853"/>
                  </a:lnTo>
                  <a:lnTo>
                    <a:pt x="16130" y="17912"/>
                  </a:lnTo>
                  <a:lnTo>
                    <a:pt x="16066" y="17967"/>
                  </a:lnTo>
                  <a:lnTo>
                    <a:pt x="15994" y="18021"/>
                  </a:lnTo>
                  <a:lnTo>
                    <a:pt x="15917" y="18072"/>
                  </a:lnTo>
                  <a:lnTo>
                    <a:pt x="15871" y="18099"/>
                  </a:lnTo>
                  <a:lnTo>
                    <a:pt x="15819" y="18125"/>
                  </a:lnTo>
                  <a:lnTo>
                    <a:pt x="15768" y="18147"/>
                  </a:lnTo>
                  <a:lnTo>
                    <a:pt x="15711" y="18169"/>
                  </a:lnTo>
                  <a:lnTo>
                    <a:pt x="15652" y="18190"/>
                  </a:lnTo>
                  <a:lnTo>
                    <a:pt x="15591" y="18212"/>
                  </a:lnTo>
                  <a:lnTo>
                    <a:pt x="15524" y="18228"/>
                  </a:lnTo>
                  <a:lnTo>
                    <a:pt x="15460" y="18246"/>
                  </a:lnTo>
                  <a:lnTo>
                    <a:pt x="15390" y="18261"/>
                  </a:lnTo>
                  <a:lnTo>
                    <a:pt x="15319" y="18275"/>
                  </a:lnTo>
                  <a:lnTo>
                    <a:pt x="15242" y="18289"/>
                  </a:lnTo>
                  <a:lnTo>
                    <a:pt x="15167" y="18301"/>
                  </a:lnTo>
                  <a:lnTo>
                    <a:pt x="15090" y="18311"/>
                  </a:lnTo>
                  <a:lnTo>
                    <a:pt x="15008" y="18322"/>
                  </a:lnTo>
                  <a:lnTo>
                    <a:pt x="14928" y="18326"/>
                  </a:lnTo>
                  <a:lnTo>
                    <a:pt x="14844" y="18334"/>
                  </a:lnTo>
                  <a:lnTo>
                    <a:pt x="14844" y="18632"/>
                  </a:lnTo>
                  <a:lnTo>
                    <a:pt x="14841" y="18650"/>
                  </a:lnTo>
                  <a:lnTo>
                    <a:pt x="14831" y="18668"/>
                  </a:lnTo>
                  <a:lnTo>
                    <a:pt x="14818" y="18682"/>
                  </a:lnTo>
                  <a:lnTo>
                    <a:pt x="14800" y="18697"/>
                  </a:lnTo>
                  <a:lnTo>
                    <a:pt x="14779" y="18705"/>
                  </a:lnTo>
                  <a:lnTo>
                    <a:pt x="14756" y="18715"/>
                  </a:lnTo>
                  <a:lnTo>
                    <a:pt x="14728" y="18719"/>
                  </a:lnTo>
                  <a:lnTo>
                    <a:pt x="14700" y="18721"/>
                  </a:lnTo>
                  <a:lnTo>
                    <a:pt x="14207" y="18721"/>
                  </a:lnTo>
                  <a:lnTo>
                    <a:pt x="14176" y="18719"/>
                  </a:lnTo>
                  <a:lnTo>
                    <a:pt x="14148" y="18715"/>
                  </a:lnTo>
                  <a:lnTo>
                    <a:pt x="14125" y="18705"/>
                  </a:lnTo>
                  <a:lnTo>
                    <a:pt x="14104" y="18697"/>
                  </a:lnTo>
                  <a:lnTo>
                    <a:pt x="14086" y="18682"/>
                  </a:lnTo>
                  <a:lnTo>
                    <a:pt x="14073" y="18668"/>
                  </a:lnTo>
                  <a:lnTo>
                    <a:pt x="14066" y="18650"/>
                  </a:lnTo>
                  <a:lnTo>
                    <a:pt x="14063" y="18632"/>
                  </a:lnTo>
                  <a:lnTo>
                    <a:pt x="14063" y="18309"/>
                  </a:lnTo>
                  <a:lnTo>
                    <a:pt x="13958" y="18295"/>
                  </a:lnTo>
                  <a:lnTo>
                    <a:pt x="13847" y="18281"/>
                  </a:lnTo>
                  <a:lnTo>
                    <a:pt x="13747" y="18261"/>
                  </a:lnTo>
                  <a:lnTo>
                    <a:pt x="13642" y="18242"/>
                  </a:lnTo>
                  <a:lnTo>
                    <a:pt x="13539" y="18218"/>
                  </a:lnTo>
                  <a:lnTo>
                    <a:pt x="13439" y="18192"/>
                  </a:lnTo>
                  <a:lnTo>
                    <a:pt x="13344" y="18163"/>
                  </a:lnTo>
                  <a:lnTo>
                    <a:pt x="13252" y="18133"/>
                  </a:lnTo>
                  <a:lnTo>
                    <a:pt x="13162" y="18101"/>
                  </a:lnTo>
                  <a:lnTo>
                    <a:pt x="13074" y="18064"/>
                  </a:lnTo>
                  <a:lnTo>
                    <a:pt x="12992" y="18028"/>
                  </a:lnTo>
                  <a:lnTo>
                    <a:pt x="12918" y="17983"/>
                  </a:lnTo>
                  <a:lnTo>
                    <a:pt x="12846" y="17940"/>
                  </a:lnTo>
                  <a:lnTo>
                    <a:pt x="12779" y="17894"/>
                  </a:lnTo>
                  <a:lnTo>
                    <a:pt x="12717" y="17843"/>
                  </a:lnTo>
                  <a:lnTo>
                    <a:pt x="12692" y="17819"/>
                  </a:lnTo>
                  <a:lnTo>
                    <a:pt x="12669" y="17792"/>
                  </a:lnTo>
                  <a:lnTo>
                    <a:pt x="12643" y="17764"/>
                  </a:lnTo>
                  <a:lnTo>
                    <a:pt x="12628" y="17732"/>
                  </a:lnTo>
                  <a:lnTo>
                    <a:pt x="12620" y="17701"/>
                  </a:lnTo>
                  <a:lnTo>
                    <a:pt x="12620" y="17669"/>
                  </a:lnTo>
                  <a:lnTo>
                    <a:pt x="12622" y="17634"/>
                  </a:lnTo>
                  <a:lnTo>
                    <a:pt x="12635" y="17602"/>
                  </a:lnTo>
                  <a:lnTo>
                    <a:pt x="12653" y="17567"/>
                  </a:lnTo>
                  <a:lnTo>
                    <a:pt x="12676" y="17533"/>
                  </a:lnTo>
                  <a:lnTo>
                    <a:pt x="12692" y="17515"/>
                  </a:lnTo>
                  <a:lnTo>
                    <a:pt x="12712" y="17494"/>
                  </a:lnTo>
                  <a:lnTo>
                    <a:pt x="12733" y="17476"/>
                  </a:lnTo>
                  <a:lnTo>
                    <a:pt x="12759" y="17458"/>
                  </a:lnTo>
                  <a:lnTo>
                    <a:pt x="12782" y="17438"/>
                  </a:lnTo>
                  <a:lnTo>
                    <a:pt x="12810" y="17421"/>
                  </a:lnTo>
                  <a:lnTo>
                    <a:pt x="12836" y="17405"/>
                  </a:lnTo>
                  <a:lnTo>
                    <a:pt x="12866" y="17391"/>
                  </a:lnTo>
                  <a:lnTo>
                    <a:pt x="12900" y="17377"/>
                  </a:lnTo>
                  <a:lnTo>
                    <a:pt x="12928" y="17365"/>
                  </a:lnTo>
                  <a:lnTo>
                    <a:pt x="12961" y="17352"/>
                  </a:lnTo>
                  <a:lnTo>
                    <a:pt x="12997" y="17344"/>
                  </a:lnTo>
                  <a:lnTo>
                    <a:pt x="13031" y="17336"/>
                  </a:lnTo>
                  <a:lnTo>
                    <a:pt x="13067" y="17332"/>
                  </a:lnTo>
                  <a:lnTo>
                    <a:pt x="13103" y="17326"/>
                  </a:lnTo>
                  <a:lnTo>
                    <a:pt x="13139" y="17326"/>
                  </a:lnTo>
                  <a:lnTo>
                    <a:pt x="13180" y="17326"/>
                  </a:lnTo>
                  <a:lnTo>
                    <a:pt x="13221" y="17334"/>
                  </a:lnTo>
                  <a:lnTo>
                    <a:pt x="13257" y="17340"/>
                  </a:lnTo>
                  <a:lnTo>
                    <a:pt x="13293" y="17352"/>
                  </a:lnTo>
                  <a:lnTo>
                    <a:pt x="13326" y="17367"/>
                  </a:lnTo>
                  <a:lnTo>
                    <a:pt x="13357" y="17387"/>
                  </a:lnTo>
                  <a:lnTo>
                    <a:pt x="13385" y="17405"/>
                  </a:lnTo>
                  <a:lnTo>
                    <a:pt x="13411" y="17430"/>
                  </a:lnTo>
                  <a:lnTo>
                    <a:pt x="13431" y="17450"/>
                  </a:lnTo>
                  <a:lnTo>
                    <a:pt x="13436" y="17456"/>
                  </a:lnTo>
                  <a:lnTo>
                    <a:pt x="13447" y="17462"/>
                  </a:lnTo>
                  <a:lnTo>
                    <a:pt x="13498" y="17494"/>
                  </a:lnTo>
                  <a:lnTo>
                    <a:pt x="13547" y="17523"/>
                  </a:lnTo>
                  <a:lnTo>
                    <a:pt x="13603" y="17549"/>
                  </a:lnTo>
                  <a:lnTo>
                    <a:pt x="13660" y="17575"/>
                  </a:lnTo>
                  <a:lnTo>
                    <a:pt x="13716" y="17602"/>
                  </a:lnTo>
                  <a:lnTo>
                    <a:pt x="13775" y="17624"/>
                  </a:lnTo>
                  <a:lnTo>
                    <a:pt x="13837" y="17644"/>
                  </a:lnTo>
                  <a:lnTo>
                    <a:pt x="13893" y="17661"/>
                  </a:lnTo>
                  <a:lnTo>
                    <a:pt x="13945" y="17675"/>
                  </a:lnTo>
                  <a:lnTo>
                    <a:pt x="14032" y="17695"/>
                  </a:lnTo>
                  <a:lnTo>
                    <a:pt x="14119" y="17711"/>
                  </a:lnTo>
                  <a:lnTo>
                    <a:pt x="14207" y="17725"/>
                  </a:lnTo>
                  <a:lnTo>
                    <a:pt x="14297" y="17738"/>
                  </a:lnTo>
                  <a:lnTo>
                    <a:pt x="14384" y="17746"/>
                  </a:lnTo>
                  <a:lnTo>
                    <a:pt x="14471" y="17754"/>
                  </a:lnTo>
                  <a:lnTo>
                    <a:pt x="14553" y="17756"/>
                  </a:lnTo>
                  <a:lnTo>
                    <a:pt x="14636" y="17758"/>
                  </a:lnTo>
                  <a:lnTo>
                    <a:pt x="14725" y="17756"/>
                  </a:lnTo>
                  <a:lnTo>
                    <a:pt x="14810" y="17752"/>
                  </a:lnTo>
                  <a:lnTo>
                    <a:pt x="14887" y="17742"/>
                  </a:lnTo>
                  <a:lnTo>
                    <a:pt x="14959" y="17730"/>
                  </a:lnTo>
                  <a:lnTo>
                    <a:pt x="15028" y="17715"/>
                  </a:lnTo>
                  <a:lnTo>
                    <a:pt x="15093" y="17697"/>
                  </a:lnTo>
                  <a:lnTo>
                    <a:pt x="15146" y="17675"/>
                  </a:lnTo>
                  <a:lnTo>
                    <a:pt x="15198" y="17653"/>
                  </a:lnTo>
                  <a:lnTo>
                    <a:pt x="15229" y="17632"/>
                  </a:lnTo>
                  <a:lnTo>
                    <a:pt x="15254" y="17612"/>
                  </a:lnTo>
                  <a:lnTo>
                    <a:pt x="15277" y="17590"/>
                  </a:lnTo>
                  <a:lnTo>
                    <a:pt x="15301" y="17567"/>
                  </a:lnTo>
                  <a:lnTo>
                    <a:pt x="15319" y="17543"/>
                  </a:lnTo>
                  <a:lnTo>
                    <a:pt x="15334" y="17517"/>
                  </a:lnTo>
                  <a:lnTo>
                    <a:pt x="15344" y="17490"/>
                  </a:lnTo>
                  <a:lnTo>
                    <a:pt x="15354" y="17462"/>
                  </a:lnTo>
                  <a:lnTo>
                    <a:pt x="15360" y="17436"/>
                  </a:lnTo>
                  <a:lnTo>
                    <a:pt x="15362" y="17407"/>
                  </a:lnTo>
                  <a:lnTo>
                    <a:pt x="15360" y="17379"/>
                  </a:lnTo>
                  <a:lnTo>
                    <a:pt x="15357" y="17350"/>
                  </a:lnTo>
                  <a:lnTo>
                    <a:pt x="15347" y="17322"/>
                  </a:lnTo>
                  <a:lnTo>
                    <a:pt x="15339" y="17296"/>
                  </a:lnTo>
                  <a:lnTo>
                    <a:pt x="15324" y="17269"/>
                  </a:lnTo>
                  <a:lnTo>
                    <a:pt x="15306" y="17243"/>
                  </a:lnTo>
                  <a:lnTo>
                    <a:pt x="15277" y="17215"/>
                  </a:lnTo>
                  <a:lnTo>
                    <a:pt x="15247" y="17186"/>
                  </a:lnTo>
                  <a:lnTo>
                    <a:pt x="15203" y="17158"/>
                  </a:lnTo>
                  <a:lnTo>
                    <a:pt x="15159" y="17129"/>
                  </a:lnTo>
                  <a:lnTo>
                    <a:pt x="15108" y="17103"/>
                  </a:lnTo>
                  <a:lnTo>
                    <a:pt x="15054" y="17077"/>
                  </a:lnTo>
                  <a:lnTo>
                    <a:pt x="14992" y="17054"/>
                  </a:lnTo>
                  <a:lnTo>
                    <a:pt x="14928" y="17030"/>
                  </a:lnTo>
                  <a:lnTo>
                    <a:pt x="14728" y="16965"/>
                  </a:lnTo>
                  <a:lnTo>
                    <a:pt x="13942" y="16712"/>
                  </a:lnTo>
                  <a:lnTo>
                    <a:pt x="13560" y="16586"/>
                  </a:lnTo>
                  <a:lnTo>
                    <a:pt x="13326" y="16505"/>
                  </a:lnTo>
                  <a:lnTo>
                    <a:pt x="13282" y="16489"/>
                  </a:lnTo>
                  <a:lnTo>
                    <a:pt x="13241" y="16473"/>
                  </a:lnTo>
                  <a:lnTo>
                    <a:pt x="13167" y="16438"/>
                  </a:lnTo>
                  <a:lnTo>
                    <a:pt x="13092" y="16394"/>
                  </a:lnTo>
                  <a:lnTo>
                    <a:pt x="13023" y="16349"/>
                  </a:lnTo>
                  <a:lnTo>
                    <a:pt x="12956" y="16296"/>
                  </a:lnTo>
                  <a:lnTo>
                    <a:pt x="12900" y="16246"/>
                  </a:lnTo>
                  <a:lnTo>
                    <a:pt x="12869" y="16217"/>
                  </a:lnTo>
                  <a:lnTo>
                    <a:pt x="12846" y="16185"/>
                  </a:lnTo>
                  <a:lnTo>
                    <a:pt x="12818" y="16156"/>
                  </a:lnTo>
                  <a:lnTo>
                    <a:pt x="12797" y="16126"/>
                  </a:lnTo>
                  <a:lnTo>
                    <a:pt x="12774" y="16094"/>
                  </a:lnTo>
                  <a:lnTo>
                    <a:pt x="12756" y="16059"/>
                  </a:lnTo>
                  <a:lnTo>
                    <a:pt x="12738" y="16027"/>
                  </a:lnTo>
                  <a:lnTo>
                    <a:pt x="12723" y="15994"/>
                  </a:lnTo>
                  <a:lnTo>
                    <a:pt x="12707" y="15960"/>
                  </a:lnTo>
                  <a:lnTo>
                    <a:pt x="12694" y="15927"/>
                  </a:lnTo>
                  <a:lnTo>
                    <a:pt x="12687" y="15891"/>
                  </a:lnTo>
                  <a:lnTo>
                    <a:pt x="12679" y="15858"/>
                  </a:lnTo>
                  <a:lnTo>
                    <a:pt x="12674" y="15822"/>
                  </a:lnTo>
                  <a:lnTo>
                    <a:pt x="12671" y="15790"/>
                  </a:lnTo>
                  <a:lnTo>
                    <a:pt x="12669" y="15753"/>
                  </a:lnTo>
                  <a:lnTo>
                    <a:pt x="12671" y="15719"/>
                  </a:lnTo>
                  <a:lnTo>
                    <a:pt x="12674" y="15686"/>
                  </a:lnTo>
                  <a:lnTo>
                    <a:pt x="12676" y="15650"/>
                  </a:lnTo>
                  <a:lnTo>
                    <a:pt x="12687" y="15617"/>
                  </a:lnTo>
                  <a:lnTo>
                    <a:pt x="12694" y="15581"/>
                  </a:lnTo>
                  <a:lnTo>
                    <a:pt x="12705" y="15548"/>
                  </a:lnTo>
                  <a:lnTo>
                    <a:pt x="12715" y="15514"/>
                  </a:lnTo>
                  <a:lnTo>
                    <a:pt x="12730" y="15481"/>
                  </a:lnTo>
                  <a:lnTo>
                    <a:pt x="12748" y="15449"/>
                  </a:lnTo>
                  <a:lnTo>
                    <a:pt x="12766" y="15414"/>
                  </a:lnTo>
                  <a:lnTo>
                    <a:pt x="12787" y="15382"/>
                  </a:lnTo>
                  <a:lnTo>
                    <a:pt x="12810" y="15352"/>
                  </a:lnTo>
                  <a:lnTo>
                    <a:pt x="12833" y="15317"/>
                  </a:lnTo>
                  <a:lnTo>
                    <a:pt x="12859" y="15287"/>
                  </a:lnTo>
                  <a:lnTo>
                    <a:pt x="12887" y="15256"/>
                  </a:lnTo>
                  <a:lnTo>
                    <a:pt x="12918" y="15228"/>
                  </a:lnTo>
                  <a:lnTo>
                    <a:pt x="12951" y="15196"/>
                  </a:lnTo>
                  <a:lnTo>
                    <a:pt x="12982" y="15167"/>
                  </a:lnTo>
                  <a:lnTo>
                    <a:pt x="13020" y="15139"/>
                  </a:lnTo>
                  <a:lnTo>
                    <a:pt x="13056" y="15114"/>
                  </a:lnTo>
                  <a:lnTo>
                    <a:pt x="13095" y="15088"/>
                  </a:lnTo>
                  <a:lnTo>
                    <a:pt x="13141" y="15056"/>
                  </a:lnTo>
                  <a:lnTo>
                    <a:pt x="13190" y="15027"/>
                  </a:lnTo>
                  <a:lnTo>
                    <a:pt x="13241" y="15003"/>
                  </a:lnTo>
                  <a:lnTo>
                    <a:pt x="13295" y="14977"/>
                  </a:lnTo>
                  <a:lnTo>
                    <a:pt x="13349" y="14952"/>
                  </a:lnTo>
                  <a:lnTo>
                    <a:pt x="13406" y="14928"/>
                  </a:lnTo>
                  <a:lnTo>
                    <a:pt x="13467" y="14908"/>
                  </a:lnTo>
                  <a:lnTo>
                    <a:pt x="13526" y="14885"/>
                  </a:lnTo>
                  <a:lnTo>
                    <a:pt x="13588" y="14867"/>
                  </a:lnTo>
                  <a:lnTo>
                    <a:pt x="13650" y="14847"/>
                  </a:lnTo>
                  <a:lnTo>
                    <a:pt x="13716" y="14831"/>
                  </a:lnTo>
                  <a:lnTo>
                    <a:pt x="13783" y="14816"/>
                  </a:lnTo>
                  <a:lnTo>
                    <a:pt x="13852" y="14802"/>
                  </a:lnTo>
                  <a:lnTo>
                    <a:pt x="13922" y="14788"/>
                  </a:lnTo>
                  <a:lnTo>
                    <a:pt x="13988" y="14780"/>
                  </a:lnTo>
                  <a:lnTo>
                    <a:pt x="14063" y="14768"/>
                  </a:lnTo>
                  <a:lnTo>
                    <a:pt x="14063" y="14429"/>
                  </a:lnTo>
                  <a:lnTo>
                    <a:pt x="14066" y="14413"/>
                  </a:lnTo>
                  <a:lnTo>
                    <a:pt x="14073" y="14397"/>
                  </a:lnTo>
                  <a:lnTo>
                    <a:pt x="14086" y="14381"/>
                  </a:lnTo>
                  <a:lnTo>
                    <a:pt x="14104" y="14368"/>
                  </a:lnTo>
                  <a:lnTo>
                    <a:pt x="14125" y="14356"/>
                  </a:lnTo>
                  <a:lnTo>
                    <a:pt x="14148" y="14350"/>
                  </a:lnTo>
                  <a:lnTo>
                    <a:pt x="14176" y="14344"/>
                  </a:lnTo>
                  <a:lnTo>
                    <a:pt x="14207" y="14342"/>
                  </a:lnTo>
                  <a:close/>
                  <a:moveTo>
                    <a:pt x="14561" y="13789"/>
                  </a:moveTo>
                  <a:lnTo>
                    <a:pt x="14474" y="13791"/>
                  </a:lnTo>
                  <a:lnTo>
                    <a:pt x="14386" y="13795"/>
                  </a:lnTo>
                  <a:lnTo>
                    <a:pt x="14301" y="13799"/>
                  </a:lnTo>
                  <a:lnTo>
                    <a:pt x="14216" y="13805"/>
                  </a:lnTo>
                  <a:lnTo>
                    <a:pt x="14129" y="13815"/>
                  </a:lnTo>
                  <a:lnTo>
                    <a:pt x="14049" y="13826"/>
                  </a:lnTo>
                  <a:lnTo>
                    <a:pt x="13964" y="13838"/>
                  </a:lnTo>
                  <a:lnTo>
                    <a:pt x="13879" y="13852"/>
                  </a:lnTo>
                  <a:lnTo>
                    <a:pt x="13799" y="13866"/>
                  </a:lnTo>
                  <a:lnTo>
                    <a:pt x="13717" y="13882"/>
                  </a:lnTo>
                  <a:lnTo>
                    <a:pt x="13640" y="13901"/>
                  </a:lnTo>
                  <a:lnTo>
                    <a:pt x="13557" y="13921"/>
                  </a:lnTo>
                  <a:lnTo>
                    <a:pt x="13480" y="13941"/>
                  </a:lnTo>
                  <a:lnTo>
                    <a:pt x="13401" y="13963"/>
                  </a:lnTo>
                  <a:lnTo>
                    <a:pt x="13326" y="13986"/>
                  </a:lnTo>
                  <a:lnTo>
                    <a:pt x="13251" y="14012"/>
                  </a:lnTo>
                  <a:lnTo>
                    <a:pt x="13174" y="14038"/>
                  </a:lnTo>
                  <a:lnTo>
                    <a:pt x="13099" y="14067"/>
                  </a:lnTo>
                  <a:lnTo>
                    <a:pt x="13027" y="14095"/>
                  </a:lnTo>
                  <a:lnTo>
                    <a:pt x="12955" y="14130"/>
                  </a:lnTo>
                  <a:lnTo>
                    <a:pt x="12883" y="14160"/>
                  </a:lnTo>
                  <a:lnTo>
                    <a:pt x="12814" y="14193"/>
                  </a:lnTo>
                  <a:lnTo>
                    <a:pt x="12744" y="14229"/>
                  </a:lnTo>
                  <a:lnTo>
                    <a:pt x="12675" y="14264"/>
                  </a:lnTo>
                  <a:lnTo>
                    <a:pt x="12608" y="14302"/>
                  </a:lnTo>
                  <a:lnTo>
                    <a:pt x="12544" y="14341"/>
                  </a:lnTo>
                  <a:lnTo>
                    <a:pt x="12479" y="14381"/>
                  </a:lnTo>
                  <a:lnTo>
                    <a:pt x="12415" y="14420"/>
                  </a:lnTo>
                  <a:lnTo>
                    <a:pt x="12353" y="14464"/>
                  </a:lnTo>
                  <a:lnTo>
                    <a:pt x="12294" y="14507"/>
                  </a:lnTo>
                  <a:lnTo>
                    <a:pt x="12232" y="14552"/>
                  </a:lnTo>
                  <a:lnTo>
                    <a:pt x="12176" y="14596"/>
                  </a:lnTo>
                  <a:lnTo>
                    <a:pt x="12119" y="14643"/>
                  </a:lnTo>
                  <a:lnTo>
                    <a:pt x="12065" y="14691"/>
                  </a:lnTo>
                  <a:lnTo>
                    <a:pt x="12011" y="14740"/>
                  </a:lnTo>
                  <a:lnTo>
                    <a:pt x="11959" y="14789"/>
                  </a:lnTo>
                  <a:lnTo>
                    <a:pt x="11908" y="14841"/>
                  </a:lnTo>
                  <a:lnTo>
                    <a:pt x="11856" y="14892"/>
                  </a:lnTo>
                  <a:lnTo>
                    <a:pt x="11810" y="14945"/>
                  </a:lnTo>
                  <a:lnTo>
                    <a:pt x="11764" y="14998"/>
                  </a:lnTo>
                  <a:lnTo>
                    <a:pt x="11720" y="15052"/>
                  </a:lnTo>
                  <a:lnTo>
                    <a:pt x="11676" y="15109"/>
                  </a:lnTo>
                  <a:lnTo>
                    <a:pt x="11635" y="15164"/>
                  </a:lnTo>
                  <a:lnTo>
                    <a:pt x="11597" y="15221"/>
                  </a:lnTo>
                  <a:lnTo>
                    <a:pt x="11558" y="15279"/>
                  </a:lnTo>
                  <a:lnTo>
                    <a:pt x="11522" y="15336"/>
                  </a:lnTo>
                  <a:lnTo>
                    <a:pt x="11488" y="15395"/>
                  </a:lnTo>
                  <a:lnTo>
                    <a:pt x="11455" y="15458"/>
                  </a:lnTo>
                  <a:lnTo>
                    <a:pt x="11427" y="15519"/>
                  </a:lnTo>
                  <a:lnTo>
                    <a:pt x="11396" y="15582"/>
                  </a:lnTo>
                  <a:lnTo>
                    <a:pt x="11370" y="15642"/>
                  </a:lnTo>
                  <a:lnTo>
                    <a:pt x="11344" y="15707"/>
                  </a:lnTo>
                  <a:lnTo>
                    <a:pt x="11324" y="15768"/>
                  </a:lnTo>
                  <a:lnTo>
                    <a:pt x="11303" y="15835"/>
                  </a:lnTo>
                  <a:lnTo>
                    <a:pt x="11280" y="15900"/>
                  </a:lnTo>
                  <a:lnTo>
                    <a:pt x="11265" y="15965"/>
                  </a:lnTo>
                  <a:lnTo>
                    <a:pt x="11252" y="16032"/>
                  </a:lnTo>
                  <a:lnTo>
                    <a:pt x="11236" y="16099"/>
                  </a:lnTo>
                  <a:lnTo>
                    <a:pt x="11226" y="16168"/>
                  </a:lnTo>
                  <a:lnTo>
                    <a:pt x="11218" y="16234"/>
                  </a:lnTo>
                  <a:lnTo>
                    <a:pt x="11210" y="16301"/>
                  </a:lnTo>
                  <a:lnTo>
                    <a:pt x="11205" y="16374"/>
                  </a:lnTo>
                  <a:lnTo>
                    <a:pt x="11205" y="16443"/>
                  </a:lnTo>
                  <a:lnTo>
                    <a:pt x="11205" y="16510"/>
                  </a:lnTo>
                  <a:lnTo>
                    <a:pt x="11205" y="16579"/>
                  </a:lnTo>
                  <a:lnTo>
                    <a:pt x="11210" y="16648"/>
                  </a:lnTo>
                  <a:lnTo>
                    <a:pt x="11218" y="16715"/>
                  </a:lnTo>
                  <a:lnTo>
                    <a:pt x="11226" y="16782"/>
                  </a:lnTo>
                  <a:lnTo>
                    <a:pt x="11236" y="16849"/>
                  </a:lnTo>
                  <a:lnTo>
                    <a:pt x="11252" y="16914"/>
                  </a:lnTo>
                  <a:lnTo>
                    <a:pt x="11265" y="16981"/>
                  </a:lnTo>
                  <a:lnTo>
                    <a:pt x="11280" y="17045"/>
                  </a:lnTo>
                  <a:lnTo>
                    <a:pt x="11303" y="17112"/>
                  </a:lnTo>
                  <a:lnTo>
                    <a:pt x="11321" y="17175"/>
                  </a:lnTo>
                  <a:lnTo>
                    <a:pt x="11344" y="17238"/>
                  </a:lnTo>
                  <a:lnTo>
                    <a:pt x="11367" y="17301"/>
                  </a:lnTo>
                  <a:lnTo>
                    <a:pt x="11396" y="17364"/>
                  </a:lnTo>
                  <a:lnTo>
                    <a:pt x="11422" y="17425"/>
                  </a:lnTo>
                  <a:lnTo>
                    <a:pt x="11455" y="17483"/>
                  </a:lnTo>
                  <a:lnTo>
                    <a:pt x="11486" y="17546"/>
                  </a:lnTo>
                  <a:lnTo>
                    <a:pt x="11522" y="17603"/>
                  </a:lnTo>
                  <a:lnTo>
                    <a:pt x="11555" y="17662"/>
                  </a:lnTo>
                  <a:lnTo>
                    <a:pt x="11594" y="17719"/>
                  </a:lnTo>
                  <a:lnTo>
                    <a:pt x="11633" y="17775"/>
                  </a:lnTo>
                  <a:lnTo>
                    <a:pt x="11671" y="17832"/>
                  </a:lnTo>
                  <a:lnTo>
                    <a:pt x="11717" y="17887"/>
                  </a:lnTo>
                  <a:lnTo>
                    <a:pt x="11759" y="17942"/>
                  </a:lnTo>
                  <a:lnTo>
                    <a:pt x="11805" y="17996"/>
                  </a:lnTo>
                  <a:lnTo>
                    <a:pt x="11854" y="18049"/>
                  </a:lnTo>
                  <a:lnTo>
                    <a:pt x="11900" y="18100"/>
                  </a:lnTo>
                  <a:lnTo>
                    <a:pt x="11952" y="18151"/>
                  </a:lnTo>
                  <a:lnTo>
                    <a:pt x="12006" y="18201"/>
                  </a:lnTo>
                  <a:lnTo>
                    <a:pt x="12057" y="18250"/>
                  </a:lnTo>
                  <a:lnTo>
                    <a:pt x="12114" y="18299"/>
                  </a:lnTo>
                  <a:lnTo>
                    <a:pt x="12170" y="18345"/>
                  </a:lnTo>
                  <a:lnTo>
                    <a:pt x="12230" y="18390"/>
                  </a:lnTo>
                  <a:lnTo>
                    <a:pt x="12286" y="18434"/>
                  </a:lnTo>
                  <a:lnTo>
                    <a:pt x="12351" y="18479"/>
                  </a:lnTo>
                  <a:lnTo>
                    <a:pt x="12410" y="18522"/>
                  </a:lnTo>
                  <a:lnTo>
                    <a:pt x="12474" y="18562"/>
                  </a:lnTo>
                  <a:lnTo>
                    <a:pt x="12536" y="18601"/>
                  </a:lnTo>
                  <a:lnTo>
                    <a:pt x="12603" y="18639"/>
                  </a:lnTo>
                  <a:lnTo>
                    <a:pt x="12670" y="18678"/>
                  </a:lnTo>
                  <a:lnTo>
                    <a:pt x="12739" y="18712"/>
                  </a:lnTo>
                  <a:lnTo>
                    <a:pt x="12809" y="18749"/>
                  </a:lnTo>
                  <a:lnTo>
                    <a:pt x="12878" y="18781"/>
                  </a:lnTo>
                  <a:lnTo>
                    <a:pt x="12950" y="18816"/>
                  </a:lnTo>
                  <a:lnTo>
                    <a:pt x="13022" y="18846"/>
                  </a:lnTo>
                  <a:lnTo>
                    <a:pt x="13094" y="18876"/>
                  </a:lnTo>
                  <a:lnTo>
                    <a:pt x="13169" y="18903"/>
                  </a:lnTo>
                  <a:lnTo>
                    <a:pt x="13244" y="18931"/>
                  </a:lnTo>
                  <a:lnTo>
                    <a:pt x="13321" y="18958"/>
                  </a:lnTo>
                  <a:lnTo>
                    <a:pt x="13398" y="18982"/>
                  </a:lnTo>
                  <a:lnTo>
                    <a:pt x="13475" y="19002"/>
                  </a:lnTo>
                  <a:lnTo>
                    <a:pt x="13555" y="19024"/>
                  </a:lnTo>
                  <a:lnTo>
                    <a:pt x="13635" y="19043"/>
                  </a:lnTo>
                  <a:lnTo>
                    <a:pt x="13717" y="19061"/>
                  </a:lnTo>
                  <a:lnTo>
                    <a:pt x="13799" y="19079"/>
                  </a:lnTo>
                  <a:lnTo>
                    <a:pt x="13882" y="19093"/>
                  </a:lnTo>
                  <a:lnTo>
                    <a:pt x="13964" y="19108"/>
                  </a:lnTo>
                  <a:lnTo>
                    <a:pt x="14049" y="19120"/>
                  </a:lnTo>
                  <a:lnTo>
                    <a:pt x="14137" y="19128"/>
                  </a:lnTo>
                  <a:lnTo>
                    <a:pt x="14219" y="19138"/>
                  </a:lnTo>
                  <a:lnTo>
                    <a:pt x="14306" y="19144"/>
                  </a:lnTo>
                  <a:lnTo>
                    <a:pt x="14394" y="19150"/>
                  </a:lnTo>
                  <a:lnTo>
                    <a:pt x="14481" y="19152"/>
                  </a:lnTo>
                  <a:lnTo>
                    <a:pt x="14569" y="19154"/>
                  </a:lnTo>
                  <a:lnTo>
                    <a:pt x="14659" y="19154"/>
                  </a:lnTo>
                  <a:lnTo>
                    <a:pt x="14744" y="19152"/>
                  </a:lnTo>
                  <a:lnTo>
                    <a:pt x="14831" y="19150"/>
                  </a:lnTo>
                  <a:lnTo>
                    <a:pt x="14919" y="19144"/>
                  </a:lnTo>
                  <a:lnTo>
                    <a:pt x="15004" y="19138"/>
                  </a:lnTo>
                  <a:lnTo>
                    <a:pt x="15086" y="19128"/>
                  </a:lnTo>
                  <a:lnTo>
                    <a:pt x="15171" y="19120"/>
                  </a:lnTo>
                  <a:lnTo>
                    <a:pt x="15256" y="19108"/>
                  </a:lnTo>
                  <a:lnTo>
                    <a:pt x="15338" y="19093"/>
                  </a:lnTo>
                  <a:lnTo>
                    <a:pt x="15418" y="19079"/>
                  </a:lnTo>
                  <a:lnTo>
                    <a:pt x="15500" y="19061"/>
                  </a:lnTo>
                  <a:lnTo>
                    <a:pt x="15580" y="19045"/>
                  </a:lnTo>
                  <a:lnTo>
                    <a:pt x="15660" y="19024"/>
                  </a:lnTo>
                  <a:lnTo>
                    <a:pt x="15737" y="19004"/>
                  </a:lnTo>
                  <a:lnTo>
                    <a:pt x="15817" y="18982"/>
                  </a:lnTo>
                  <a:lnTo>
                    <a:pt x="15894" y="18958"/>
                  </a:lnTo>
                  <a:lnTo>
                    <a:pt x="15969" y="18931"/>
                  </a:lnTo>
                  <a:lnTo>
                    <a:pt x="16046" y="18905"/>
                  </a:lnTo>
                  <a:lnTo>
                    <a:pt x="16121" y="18876"/>
                  </a:lnTo>
                  <a:lnTo>
                    <a:pt x="16193" y="18848"/>
                  </a:lnTo>
                  <a:lnTo>
                    <a:pt x="16265" y="18818"/>
                  </a:lnTo>
                  <a:lnTo>
                    <a:pt x="16337" y="18785"/>
                  </a:lnTo>
                  <a:lnTo>
                    <a:pt x="16406" y="18751"/>
                  </a:lnTo>
                  <a:lnTo>
                    <a:pt x="16476" y="18716"/>
                  </a:lnTo>
                  <a:lnTo>
                    <a:pt x="16543" y="18680"/>
                  </a:lnTo>
                  <a:lnTo>
                    <a:pt x="16607" y="18641"/>
                  </a:lnTo>
                  <a:lnTo>
                    <a:pt x="16674" y="18605"/>
                  </a:lnTo>
                  <a:lnTo>
                    <a:pt x="16741" y="18564"/>
                  </a:lnTo>
                  <a:lnTo>
                    <a:pt x="16803" y="18524"/>
                  </a:lnTo>
                  <a:lnTo>
                    <a:pt x="16864" y="18481"/>
                  </a:lnTo>
                  <a:lnTo>
                    <a:pt x="16924" y="18438"/>
                  </a:lnTo>
                  <a:lnTo>
                    <a:pt x="16985" y="18392"/>
                  </a:lnTo>
                  <a:lnTo>
                    <a:pt x="17042" y="18347"/>
                  </a:lnTo>
                  <a:lnTo>
                    <a:pt x="17099" y="18301"/>
                  </a:lnTo>
                  <a:lnTo>
                    <a:pt x="17153" y="18252"/>
                  </a:lnTo>
                  <a:lnTo>
                    <a:pt x="17207" y="18205"/>
                  </a:lnTo>
                  <a:lnTo>
                    <a:pt x="17261" y="18155"/>
                  </a:lnTo>
                  <a:lnTo>
                    <a:pt x="17310" y="18106"/>
                  </a:lnTo>
                  <a:lnTo>
                    <a:pt x="17361" y="18053"/>
                  </a:lnTo>
                  <a:lnTo>
                    <a:pt x="17410" y="18000"/>
                  </a:lnTo>
                  <a:lnTo>
                    <a:pt x="17454" y="17946"/>
                  </a:lnTo>
                  <a:lnTo>
                    <a:pt x="17500" y="17893"/>
                  </a:lnTo>
                  <a:lnTo>
                    <a:pt x="17541" y="17838"/>
                  </a:lnTo>
                  <a:lnTo>
                    <a:pt x="17580" y="17781"/>
                  </a:lnTo>
                  <a:lnTo>
                    <a:pt x="17621" y="17723"/>
                  </a:lnTo>
                  <a:lnTo>
                    <a:pt x="17660" y="17666"/>
                  </a:lnTo>
                  <a:lnTo>
                    <a:pt x="17696" y="17607"/>
                  </a:lnTo>
                  <a:lnTo>
                    <a:pt x="17729" y="17548"/>
                  </a:lnTo>
                  <a:lnTo>
                    <a:pt x="17760" y="17490"/>
                  </a:lnTo>
                  <a:lnTo>
                    <a:pt x="17791" y="17427"/>
                  </a:lnTo>
                  <a:lnTo>
                    <a:pt x="17822" y="17366"/>
                  </a:lnTo>
                  <a:lnTo>
                    <a:pt x="17845" y="17303"/>
                  </a:lnTo>
                  <a:lnTo>
                    <a:pt x="17873" y="17240"/>
                  </a:lnTo>
                  <a:lnTo>
                    <a:pt x="17894" y="17175"/>
                  </a:lnTo>
                  <a:lnTo>
                    <a:pt x="17914" y="17112"/>
                  </a:lnTo>
                  <a:lnTo>
                    <a:pt x="17935" y="17045"/>
                  </a:lnTo>
                  <a:lnTo>
                    <a:pt x="17950" y="16981"/>
                  </a:lnTo>
                  <a:lnTo>
                    <a:pt x="17966" y="16914"/>
                  </a:lnTo>
                  <a:lnTo>
                    <a:pt x="17979" y="16845"/>
                  </a:lnTo>
                  <a:lnTo>
                    <a:pt x="17989" y="16780"/>
                  </a:lnTo>
                  <a:lnTo>
                    <a:pt x="17999" y="16711"/>
                  </a:lnTo>
                  <a:lnTo>
                    <a:pt x="18004" y="16642"/>
                  </a:lnTo>
                  <a:lnTo>
                    <a:pt x="18012" y="16573"/>
                  </a:lnTo>
                  <a:lnTo>
                    <a:pt x="18012" y="16502"/>
                  </a:lnTo>
                  <a:lnTo>
                    <a:pt x="18012" y="16433"/>
                  </a:lnTo>
                  <a:lnTo>
                    <a:pt x="18012" y="16364"/>
                  </a:lnTo>
                  <a:lnTo>
                    <a:pt x="18004" y="16297"/>
                  </a:lnTo>
                  <a:lnTo>
                    <a:pt x="17999" y="16228"/>
                  </a:lnTo>
                  <a:lnTo>
                    <a:pt x="17989" y="16161"/>
                  </a:lnTo>
                  <a:lnTo>
                    <a:pt x="17981" y="16097"/>
                  </a:lnTo>
                  <a:lnTo>
                    <a:pt x="17966" y="16030"/>
                  </a:lnTo>
                  <a:lnTo>
                    <a:pt x="17950" y="15963"/>
                  </a:lnTo>
                  <a:lnTo>
                    <a:pt x="17935" y="15900"/>
                  </a:lnTo>
                  <a:lnTo>
                    <a:pt x="17917" y="15833"/>
                  </a:lnTo>
                  <a:lnTo>
                    <a:pt x="17896" y="15770"/>
                  </a:lnTo>
                  <a:lnTo>
                    <a:pt x="17873" y="15707"/>
                  </a:lnTo>
                  <a:lnTo>
                    <a:pt x="17847" y="15642"/>
                  </a:lnTo>
                  <a:lnTo>
                    <a:pt x="17822" y="15582"/>
                  </a:lnTo>
                  <a:lnTo>
                    <a:pt x="17793" y="15521"/>
                  </a:lnTo>
                  <a:lnTo>
                    <a:pt x="17765" y="15460"/>
                  </a:lnTo>
                  <a:lnTo>
                    <a:pt x="17732" y="15401"/>
                  </a:lnTo>
                  <a:lnTo>
                    <a:pt x="17698" y="15342"/>
                  </a:lnTo>
                  <a:lnTo>
                    <a:pt x="17662" y="15281"/>
                  </a:lnTo>
                  <a:lnTo>
                    <a:pt x="17624" y="15225"/>
                  </a:lnTo>
                  <a:lnTo>
                    <a:pt x="17582" y="15168"/>
                  </a:lnTo>
                  <a:lnTo>
                    <a:pt x="17544" y="15111"/>
                  </a:lnTo>
                  <a:lnTo>
                    <a:pt x="17503" y="15056"/>
                  </a:lnTo>
                  <a:lnTo>
                    <a:pt x="17456" y="15002"/>
                  </a:lnTo>
                  <a:lnTo>
                    <a:pt x="17413" y="14949"/>
                  </a:lnTo>
                  <a:lnTo>
                    <a:pt x="17364" y="14898"/>
                  </a:lnTo>
                  <a:lnTo>
                    <a:pt x="17315" y="14846"/>
                  </a:lnTo>
                  <a:lnTo>
                    <a:pt x="17263" y="14793"/>
                  </a:lnTo>
                  <a:lnTo>
                    <a:pt x="17214" y="14744"/>
                  </a:lnTo>
                  <a:lnTo>
                    <a:pt x="17158" y="14695"/>
                  </a:lnTo>
                  <a:lnTo>
                    <a:pt x="17104" y="14649"/>
                  </a:lnTo>
                  <a:lnTo>
                    <a:pt x="17047" y="14600"/>
                  </a:lnTo>
                  <a:lnTo>
                    <a:pt x="16991" y="14556"/>
                  </a:lnTo>
                  <a:lnTo>
                    <a:pt x="16931" y="14511"/>
                  </a:lnTo>
                  <a:lnTo>
                    <a:pt x="16870" y="14466"/>
                  </a:lnTo>
                  <a:lnTo>
                    <a:pt x="16808" y="14426"/>
                  </a:lnTo>
                  <a:lnTo>
                    <a:pt x="16743" y="14383"/>
                  </a:lnTo>
                  <a:lnTo>
                    <a:pt x="16679" y="14343"/>
                  </a:lnTo>
                  <a:lnTo>
                    <a:pt x="16615" y="14304"/>
                  </a:lnTo>
                  <a:lnTo>
                    <a:pt x="16548" y="14266"/>
                  </a:lnTo>
                  <a:lnTo>
                    <a:pt x="16481" y="14231"/>
                  </a:lnTo>
                  <a:lnTo>
                    <a:pt x="16411" y="14195"/>
                  </a:lnTo>
                  <a:lnTo>
                    <a:pt x="16339" y="14162"/>
                  </a:lnTo>
                  <a:lnTo>
                    <a:pt x="16270" y="14130"/>
                  </a:lnTo>
                  <a:lnTo>
                    <a:pt x="16198" y="14097"/>
                  </a:lnTo>
                  <a:lnTo>
                    <a:pt x="16123" y="14069"/>
                  </a:lnTo>
                  <a:lnTo>
                    <a:pt x="16051" y="14041"/>
                  </a:lnTo>
                  <a:lnTo>
                    <a:pt x="15977" y="14012"/>
                  </a:lnTo>
                  <a:lnTo>
                    <a:pt x="15897" y="13988"/>
                  </a:lnTo>
                  <a:lnTo>
                    <a:pt x="15820" y="13963"/>
                  </a:lnTo>
                  <a:lnTo>
                    <a:pt x="15740" y="13941"/>
                  </a:lnTo>
                  <a:lnTo>
                    <a:pt x="15663" y="13921"/>
                  </a:lnTo>
                  <a:lnTo>
                    <a:pt x="15583" y="13901"/>
                  </a:lnTo>
                  <a:lnTo>
                    <a:pt x="15503" y="13882"/>
                  </a:lnTo>
                  <a:lnTo>
                    <a:pt x="15418" y="13866"/>
                  </a:lnTo>
                  <a:lnTo>
                    <a:pt x="15338" y="13852"/>
                  </a:lnTo>
                  <a:lnTo>
                    <a:pt x="15253" y="13838"/>
                  </a:lnTo>
                  <a:lnTo>
                    <a:pt x="15169" y="13826"/>
                  </a:lnTo>
                  <a:lnTo>
                    <a:pt x="15084" y="13815"/>
                  </a:lnTo>
                  <a:lnTo>
                    <a:pt x="14996" y="13805"/>
                  </a:lnTo>
                  <a:lnTo>
                    <a:pt x="14914" y="13799"/>
                  </a:lnTo>
                  <a:lnTo>
                    <a:pt x="14826" y="13795"/>
                  </a:lnTo>
                  <a:lnTo>
                    <a:pt x="14734" y="13791"/>
                  </a:lnTo>
                  <a:lnTo>
                    <a:pt x="14649" y="13789"/>
                  </a:lnTo>
                  <a:lnTo>
                    <a:pt x="14561" y="13789"/>
                  </a:lnTo>
                  <a:close/>
                  <a:moveTo>
                    <a:pt x="13805" y="11392"/>
                  </a:moveTo>
                  <a:lnTo>
                    <a:pt x="15889" y="11453"/>
                  </a:lnTo>
                  <a:lnTo>
                    <a:pt x="15843" y="12425"/>
                  </a:lnTo>
                  <a:lnTo>
                    <a:pt x="15966" y="12451"/>
                  </a:lnTo>
                  <a:lnTo>
                    <a:pt x="16092" y="12477"/>
                  </a:lnTo>
                  <a:lnTo>
                    <a:pt x="16213" y="12508"/>
                  </a:lnTo>
                  <a:lnTo>
                    <a:pt x="16337" y="12538"/>
                  </a:lnTo>
                  <a:lnTo>
                    <a:pt x="16458" y="12573"/>
                  </a:lnTo>
                  <a:lnTo>
                    <a:pt x="16574" y="12611"/>
                  </a:lnTo>
                  <a:lnTo>
                    <a:pt x="16692" y="12648"/>
                  </a:lnTo>
                  <a:lnTo>
                    <a:pt x="16810" y="12688"/>
                  </a:lnTo>
                  <a:lnTo>
                    <a:pt x="16924" y="12731"/>
                  </a:lnTo>
                  <a:lnTo>
                    <a:pt x="17034" y="12777"/>
                  </a:lnTo>
                  <a:lnTo>
                    <a:pt x="17148" y="12824"/>
                  </a:lnTo>
                  <a:lnTo>
                    <a:pt x="17258" y="12873"/>
                  </a:lnTo>
                  <a:lnTo>
                    <a:pt x="17366" y="12923"/>
                  </a:lnTo>
                  <a:lnTo>
                    <a:pt x="17472" y="12976"/>
                  </a:lnTo>
                  <a:lnTo>
                    <a:pt x="17577" y="13033"/>
                  </a:lnTo>
                  <a:lnTo>
                    <a:pt x="17680" y="13090"/>
                  </a:lnTo>
                  <a:lnTo>
                    <a:pt x="18584" y="12425"/>
                  </a:lnTo>
                  <a:lnTo>
                    <a:pt x="20001" y="13631"/>
                  </a:lnTo>
                  <a:lnTo>
                    <a:pt x="19103" y="14288"/>
                  </a:lnTo>
                  <a:lnTo>
                    <a:pt x="19168" y="14373"/>
                  </a:lnTo>
                  <a:lnTo>
                    <a:pt x="19232" y="14458"/>
                  </a:lnTo>
                  <a:lnTo>
                    <a:pt x="19291" y="14545"/>
                  </a:lnTo>
                  <a:lnTo>
                    <a:pt x="19348" y="14635"/>
                  </a:lnTo>
                  <a:lnTo>
                    <a:pt x="19402" y="14724"/>
                  </a:lnTo>
                  <a:lnTo>
                    <a:pt x="19456" y="14817"/>
                  </a:lnTo>
                  <a:lnTo>
                    <a:pt x="19505" y="14910"/>
                  </a:lnTo>
                  <a:lnTo>
                    <a:pt x="19551" y="15002"/>
                  </a:lnTo>
                  <a:lnTo>
                    <a:pt x="19595" y="15097"/>
                  </a:lnTo>
                  <a:lnTo>
                    <a:pt x="19639" y="15192"/>
                  </a:lnTo>
                  <a:lnTo>
                    <a:pt x="19675" y="15290"/>
                  </a:lnTo>
                  <a:lnTo>
                    <a:pt x="19711" y="15387"/>
                  </a:lnTo>
                  <a:lnTo>
                    <a:pt x="19739" y="15484"/>
                  </a:lnTo>
                  <a:lnTo>
                    <a:pt x="19770" y="15584"/>
                  </a:lnTo>
                  <a:lnTo>
                    <a:pt x="19798" y="15683"/>
                  </a:lnTo>
                  <a:lnTo>
                    <a:pt x="19819" y="15784"/>
                  </a:lnTo>
                  <a:lnTo>
                    <a:pt x="21033" y="15821"/>
                  </a:lnTo>
                  <a:lnTo>
                    <a:pt x="20959" y="17463"/>
                  </a:lnTo>
                  <a:lnTo>
                    <a:pt x="19749" y="17427"/>
                  </a:lnTo>
                  <a:lnTo>
                    <a:pt x="19716" y="17526"/>
                  </a:lnTo>
                  <a:lnTo>
                    <a:pt x="19682" y="17625"/>
                  </a:lnTo>
                  <a:lnTo>
                    <a:pt x="19644" y="17727"/>
                  </a:lnTo>
                  <a:lnTo>
                    <a:pt x="19605" y="17820"/>
                  </a:lnTo>
                  <a:lnTo>
                    <a:pt x="19559" y="17917"/>
                  </a:lnTo>
                  <a:lnTo>
                    <a:pt x="19515" y="18013"/>
                  </a:lnTo>
                  <a:lnTo>
                    <a:pt x="19466" y="18106"/>
                  </a:lnTo>
                  <a:lnTo>
                    <a:pt x="19415" y="18197"/>
                  </a:lnTo>
                  <a:lnTo>
                    <a:pt x="19358" y="18290"/>
                  </a:lnTo>
                  <a:lnTo>
                    <a:pt x="19299" y="18382"/>
                  </a:lnTo>
                  <a:lnTo>
                    <a:pt x="19240" y="18469"/>
                  </a:lnTo>
                  <a:lnTo>
                    <a:pt x="19181" y="18556"/>
                  </a:lnTo>
                  <a:lnTo>
                    <a:pt x="19114" y="18641"/>
                  </a:lnTo>
                  <a:lnTo>
                    <a:pt x="19047" y="18726"/>
                  </a:lnTo>
                  <a:lnTo>
                    <a:pt x="18975" y="18810"/>
                  </a:lnTo>
                  <a:lnTo>
                    <a:pt x="18903" y="18891"/>
                  </a:lnTo>
                  <a:lnTo>
                    <a:pt x="19721" y="19586"/>
                  </a:lnTo>
                  <a:lnTo>
                    <a:pt x="18195" y="20703"/>
                  </a:lnTo>
                  <a:lnTo>
                    <a:pt x="17382" y="20016"/>
                  </a:lnTo>
                  <a:lnTo>
                    <a:pt x="17271" y="20069"/>
                  </a:lnTo>
                  <a:lnTo>
                    <a:pt x="17163" y="20115"/>
                  </a:lnTo>
                  <a:lnTo>
                    <a:pt x="17047" y="20162"/>
                  </a:lnTo>
                  <a:lnTo>
                    <a:pt x="16934" y="20209"/>
                  </a:lnTo>
                  <a:lnTo>
                    <a:pt x="16818" y="20253"/>
                  </a:lnTo>
                  <a:lnTo>
                    <a:pt x="16702" y="20294"/>
                  </a:lnTo>
                  <a:lnTo>
                    <a:pt x="16584" y="20332"/>
                  </a:lnTo>
                  <a:lnTo>
                    <a:pt x="16463" y="20369"/>
                  </a:lnTo>
                  <a:lnTo>
                    <a:pt x="16342" y="20403"/>
                  </a:lnTo>
                  <a:lnTo>
                    <a:pt x="16218" y="20436"/>
                  </a:lnTo>
                  <a:lnTo>
                    <a:pt x="16095" y="20466"/>
                  </a:lnTo>
                  <a:lnTo>
                    <a:pt x="15969" y="20492"/>
                  </a:lnTo>
                  <a:lnTo>
                    <a:pt x="15843" y="20519"/>
                  </a:lnTo>
                  <a:lnTo>
                    <a:pt x="15717" y="20543"/>
                  </a:lnTo>
                  <a:lnTo>
                    <a:pt x="15591" y="20561"/>
                  </a:lnTo>
                  <a:lnTo>
                    <a:pt x="15462" y="20580"/>
                  </a:lnTo>
                  <a:lnTo>
                    <a:pt x="15416" y="21518"/>
                  </a:lnTo>
                  <a:lnTo>
                    <a:pt x="13331" y="21458"/>
                  </a:lnTo>
                  <a:lnTo>
                    <a:pt x="13375" y="20519"/>
                  </a:lnTo>
                  <a:lnTo>
                    <a:pt x="13246" y="20492"/>
                  </a:lnTo>
                  <a:lnTo>
                    <a:pt x="13120" y="20464"/>
                  </a:lnTo>
                  <a:lnTo>
                    <a:pt x="12994" y="20436"/>
                  </a:lnTo>
                  <a:lnTo>
                    <a:pt x="12870" y="20403"/>
                  </a:lnTo>
                  <a:lnTo>
                    <a:pt x="12749" y="20367"/>
                  </a:lnTo>
                  <a:lnTo>
                    <a:pt x="12631" y="20332"/>
                  </a:lnTo>
                  <a:lnTo>
                    <a:pt x="12510" y="20292"/>
                  </a:lnTo>
                  <a:lnTo>
                    <a:pt x="12392" y="20251"/>
                  </a:lnTo>
                  <a:lnTo>
                    <a:pt x="12278" y="20205"/>
                  </a:lnTo>
                  <a:lnTo>
                    <a:pt x="12163" y="20160"/>
                  </a:lnTo>
                  <a:lnTo>
                    <a:pt x="12049" y="20113"/>
                  </a:lnTo>
                  <a:lnTo>
                    <a:pt x="11936" y="20063"/>
                  </a:lnTo>
                  <a:lnTo>
                    <a:pt x="11828" y="20012"/>
                  </a:lnTo>
                  <a:lnTo>
                    <a:pt x="11720" y="19957"/>
                  </a:lnTo>
                  <a:lnTo>
                    <a:pt x="11615" y="19902"/>
                  </a:lnTo>
                  <a:lnTo>
                    <a:pt x="11512" y="19842"/>
                  </a:lnTo>
                  <a:lnTo>
                    <a:pt x="10637" y="20482"/>
                  </a:lnTo>
                  <a:lnTo>
                    <a:pt x="9216" y="19280"/>
                  </a:lnTo>
                  <a:lnTo>
                    <a:pt x="10096" y="18635"/>
                  </a:lnTo>
                  <a:lnTo>
                    <a:pt x="10034" y="18550"/>
                  </a:lnTo>
                  <a:lnTo>
                    <a:pt x="9970" y="18461"/>
                  </a:lnTo>
                  <a:lnTo>
                    <a:pt x="9911" y="18374"/>
                  </a:lnTo>
                  <a:lnTo>
                    <a:pt x="9854" y="18284"/>
                  </a:lnTo>
                  <a:lnTo>
                    <a:pt x="9800" y="18193"/>
                  </a:lnTo>
                  <a:lnTo>
                    <a:pt x="9749" y="18100"/>
                  </a:lnTo>
                  <a:lnTo>
                    <a:pt x="9700" y="18009"/>
                  </a:lnTo>
                  <a:lnTo>
                    <a:pt x="9654" y="17913"/>
                  </a:lnTo>
                  <a:lnTo>
                    <a:pt x="9612" y="17818"/>
                  </a:lnTo>
                  <a:lnTo>
                    <a:pt x="9571" y="17721"/>
                  </a:lnTo>
                  <a:lnTo>
                    <a:pt x="9535" y="17623"/>
                  </a:lnTo>
                  <a:lnTo>
                    <a:pt x="9502" y="17526"/>
                  </a:lnTo>
                  <a:lnTo>
                    <a:pt x="9468" y="17427"/>
                  </a:lnTo>
                  <a:lnTo>
                    <a:pt x="9440" y="17327"/>
                  </a:lnTo>
                  <a:lnTo>
                    <a:pt x="9414" y="17226"/>
                  </a:lnTo>
                  <a:lnTo>
                    <a:pt x="9394" y="17127"/>
                  </a:lnTo>
                  <a:lnTo>
                    <a:pt x="8182" y="17090"/>
                  </a:lnTo>
                  <a:lnTo>
                    <a:pt x="8261" y="15448"/>
                  </a:lnTo>
                  <a:lnTo>
                    <a:pt x="9476" y="15484"/>
                  </a:lnTo>
                  <a:lnTo>
                    <a:pt x="9509" y="15385"/>
                  </a:lnTo>
                  <a:lnTo>
                    <a:pt x="9543" y="15283"/>
                  </a:lnTo>
                  <a:lnTo>
                    <a:pt x="9581" y="15186"/>
                  </a:lnTo>
                  <a:lnTo>
                    <a:pt x="9625" y="15093"/>
                  </a:lnTo>
                  <a:lnTo>
                    <a:pt x="9669" y="14998"/>
                  </a:lnTo>
                  <a:lnTo>
                    <a:pt x="9715" y="14902"/>
                  </a:lnTo>
                  <a:lnTo>
                    <a:pt x="9767" y="14809"/>
                  </a:lnTo>
                  <a:lnTo>
                    <a:pt x="9818" y="14718"/>
                  </a:lnTo>
                  <a:lnTo>
                    <a:pt x="9875" y="14627"/>
                  </a:lnTo>
                  <a:lnTo>
                    <a:pt x="9931" y="14539"/>
                  </a:lnTo>
                  <a:lnTo>
                    <a:pt x="9993" y="14452"/>
                  </a:lnTo>
                  <a:lnTo>
                    <a:pt x="10055" y="14363"/>
                  </a:lnTo>
                  <a:lnTo>
                    <a:pt x="10119" y="14278"/>
                  </a:lnTo>
                  <a:lnTo>
                    <a:pt x="10189" y="14195"/>
                  </a:lnTo>
                  <a:lnTo>
                    <a:pt x="10256" y="14111"/>
                  </a:lnTo>
                  <a:lnTo>
                    <a:pt x="10330" y="14032"/>
                  </a:lnTo>
                  <a:lnTo>
                    <a:pt x="9494" y="13325"/>
                  </a:lnTo>
                  <a:lnTo>
                    <a:pt x="11025" y="12208"/>
                  </a:lnTo>
                  <a:lnTo>
                    <a:pt x="11864" y="12919"/>
                  </a:lnTo>
                  <a:lnTo>
                    <a:pt x="11972" y="12869"/>
                  </a:lnTo>
                  <a:lnTo>
                    <a:pt x="12083" y="12820"/>
                  </a:lnTo>
                  <a:lnTo>
                    <a:pt x="12194" y="12773"/>
                  </a:lnTo>
                  <a:lnTo>
                    <a:pt x="12304" y="12729"/>
                  </a:lnTo>
                  <a:lnTo>
                    <a:pt x="12420" y="12686"/>
                  </a:lnTo>
                  <a:lnTo>
                    <a:pt x="12533" y="12646"/>
                  </a:lnTo>
                  <a:lnTo>
                    <a:pt x="12652" y="12607"/>
                  </a:lnTo>
                  <a:lnTo>
                    <a:pt x="12767" y="12573"/>
                  </a:lnTo>
                  <a:lnTo>
                    <a:pt x="12888" y="12538"/>
                  </a:lnTo>
                  <a:lnTo>
                    <a:pt x="13009" y="12506"/>
                  </a:lnTo>
                  <a:lnTo>
                    <a:pt x="13130" y="12477"/>
                  </a:lnTo>
                  <a:lnTo>
                    <a:pt x="13254" y="12451"/>
                  </a:lnTo>
                  <a:lnTo>
                    <a:pt x="13377" y="12425"/>
                  </a:lnTo>
                  <a:lnTo>
                    <a:pt x="13503" y="12404"/>
                  </a:lnTo>
                  <a:lnTo>
                    <a:pt x="13630" y="12382"/>
                  </a:lnTo>
                  <a:lnTo>
                    <a:pt x="13756" y="12366"/>
                  </a:lnTo>
                  <a:lnTo>
                    <a:pt x="13805" y="11392"/>
                  </a:lnTo>
                  <a:close/>
                  <a:moveTo>
                    <a:pt x="4051" y="9548"/>
                  </a:moveTo>
                  <a:lnTo>
                    <a:pt x="4154" y="9627"/>
                  </a:lnTo>
                  <a:lnTo>
                    <a:pt x="4262" y="9706"/>
                  </a:lnTo>
                  <a:lnTo>
                    <a:pt x="4378" y="9787"/>
                  </a:lnTo>
                  <a:lnTo>
                    <a:pt x="4502" y="9866"/>
                  </a:lnTo>
                  <a:lnTo>
                    <a:pt x="4628" y="9943"/>
                  </a:lnTo>
                  <a:lnTo>
                    <a:pt x="4764" y="10018"/>
                  </a:lnTo>
                  <a:lnTo>
                    <a:pt x="4831" y="10051"/>
                  </a:lnTo>
                  <a:lnTo>
                    <a:pt x="4901" y="10087"/>
                  </a:lnTo>
                  <a:lnTo>
                    <a:pt x="4970" y="10118"/>
                  </a:lnTo>
                  <a:lnTo>
                    <a:pt x="5042" y="10150"/>
                  </a:lnTo>
                  <a:lnTo>
                    <a:pt x="5184" y="10272"/>
                  </a:lnTo>
                  <a:lnTo>
                    <a:pt x="5328" y="10400"/>
                  </a:lnTo>
                  <a:lnTo>
                    <a:pt x="5609" y="10653"/>
                  </a:lnTo>
                  <a:lnTo>
                    <a:pt x="5202" y="12238"/>
                  </a:lnTo>
                  <a:lnTo>
                    <a:pt x="5186" y="12284"/>
                  </a:lnTo>
                  <a:lnTo>
                    <a:pt x="5168" y="12331"/>
                  </a:lnTo>
                  <a:lnTo>
                    <a:pt x="5148" y="12376"/>
                  </a:lnTo>
                  <a:lnTo>
                    <a:pt x="5119" y="12418"/>
                  </a:lnTo>
                  <a:lnTo>
                    <a:pt x="5094" y="12461"/>
                  </a:lnTo>
                  <a:lnTo>
                    <a:pt x="5060" y="12501"/>
                  </a:lnTo>
                  <a:lnTo>
                    <a:pt x="5024" y="12538"/>
                  </a:lnTo>
                  <a:lnTo>
                    <a:pt x="4986" y="12574"/>
                  </a:lnTo>
                  <a:lnTo>
                    <a:pt x="2007" y="15163"/>
                  </a:lnTo>
                  <a:lnTo>
                    <a:pt x="1979" y="15191"/>
                  </a:lnTo>
                  <a:lnTo>
                    <a:pt x="1945" y="15214"/>
                  </a:lnTo>
                  <a:lnTo>
                    <a:pt x="1909" y="15238"/>
                  </a:lnTo>
                  <a:lnTo>
                    <a:pt x="1873" y="15260"/>
                  </a:lnTo>
                  <a:lnTo>
                    <a:pt x="1837" y="15281"/>
                  </a:lnTo>
                  <a:lnTo>
                    <a:pt x="1801" y="15297"/>
                  </a:lnTo>
                  <a:lnTo>
                    <a:pt x="1760" y="15317"/>
                  </a:lnTo>
                  <a:lnTo>
                    <a:pt x="1721" y="15331"/>
                  </a:lnTo>
                  <a:lnTo>
                    <a:pt x="1680" y="15345"/>
                  </a:lnTo>
                  <a:lnTo>
                    <a:pt x="1642" y="15358"/>
                  </a:lnTo>
                  <a:lnTo>
                    <a:pt x="1598" y="15368"/>
                  </a:lnTo>
                  <a:lnTo>
                    <a:pt x="1557" y="15376"/>
                  </a:lnTo>
                  <a:lnTo>
                    <a:pt x="1516" y="15382"/>
                  </a:lnTo>
                  <a:lnTo>
                    <a:pt x="1472" y="15390"/>
                  </a:lnTo>
                  <a:lnTo>
                    <a:pt x="1428" y="15394"/>
                  </a:lnTo>
                  <a:lnTo>
                    <a:pt x="1384" y="15396"/>
                  </a:lnTo>
                  <a:lnTo>
                    <a:pt x="1340" y="15396"/>
                  </a:lnTo>
                  <a:lnTo>
                    <a:pt x="1297" y="15396"/>
                  </a:lnTo>
                  <a:lnTo>
                    <a:pt x="1256" y="15394"/>
                  </a:lnTo>
                  <a:lnTo>
                    <a:pt x="1209" y="15390"/>
                  </a:lnTo>
                  <a:lnTo>
                    <a:pt x="1168" y="15386"/>
                  </a:lnTo>
                  <a:lnTo>
                    <a:pt x="1127" y="15378"/>
                  </a:lnTo>
                  <a:lnTo>
                    <a:pt x="1083" y="15368"/>
                  </a:lnTo>
                  <a:lnTo>
                    <a:pt x="1042" y="15358"/>
                  </a:lnTo>
                  <a:lnTo>
                    <a:pt x="998" y="15345"/>
                  </a:lnTo>
                  <a:lnTo>
                    <a:pt x="959" y="15331"/>
                  </a:lnTo>
                  <a:lnTo>
                    <a:pt x="918" y="15317"/>
                  </a:lnTo>
                  <a:lnTo>
                    <a:pt x="880" y="15297"/>
                  </a:lnTo>
                  <a:lnTo>
                    <a:pt x="844" y="15279"/>
                  </a:lnTo>
                  <a:lnTo>
                    <a:pt x="802" y="15260"/>
                  </a:lnTo>
                  <a:lnTo>
                    <a:pt x="766" y="15236"/>
                  </a:lnTo>
                  <a:lnTo>
                    <a:pt x="733" y="15212"/>
                  </a:lnTo>
                  <a:lnTo>
                    <a:pt x="697" y="15187"/>
                  </a:lnTo>
                  <a:lnTo>
                    <a:pt x="669" y="15163"/>
                  </a:lnTo>
                  <a:lnTo>
                    <a:pt x="638" y="15135"/>
                  </a:lnTo>
                  <a:lnTo>
                    <a:pt x="609" y="15104"/>
                  </a:lnTo>
                  <a:lnTo>
                    <a:pt x="584" y="15076"/>
                  </a:lnTo>
                  <a:lnTo>
                    <a:pt x="560" y="15045"/>
                  </a:lnTo>
                  <a:lnTo>
                    <a:pt x="537" y="15017"/>
                  </a:lnTo>
                  <a:lnTo>
                    <a:pt x="519" y="14984"/>
                  </a:lnTo>
                  <a:lnTo>
                    <a:pt x="501" y="14954"/>
                  </a:lnTo>
                  <a:lnTo>
                    <a:pt x="488" y="14919"/>
                  </a:lnTo>
                  <a:lnTo>
                    <a:pt x="473" y="14889"/>
                  </a:lnTo>
                  <a:lnTo>
                    <a:pt x="463" y="14857"/>
                  </a:lnTo>
                  <a:lnTo>
                    <a:pt x="450" y="14822"/>
                  </a:lnTo>
                  <a:lnTo>
                    <a:pt x="445" y="14788"/>
                  </a:lnTo>
                  <a:lnTo>
                    <a:pt x="439" y="14753"/>
                  </a:lnTo>
                  <a:lnTo>
                    <a:pt x="437" y="14721"/>
                  </a:lnTo>
                  <a:lnTo>
                    <a:pt x="437" y="14684"/>
                  </a:lnTo>
                  <a:lnTo>
                    <a:pt x="437" y="14652"/>
                  </a:lnTo>
                  <a:lnTo>
                    <a:pt x="439" y="14619"/>
                  </a:lnTo>
                  <a:lnTo>
                    <a:pt x="445" y="14583"/>
                  </a:lnTo>
                  <a:lnTo>
                    <a:pt x="450" y="14550"/>
                  </a:lnTo>
                  <a:lnTo>
                    <a:pt x="460" y="14516"/>
                  </a:lnTo>
                  <a:lnTo>
                    <a:pt x="473" y="14483"/>
                  </a:lnTo>
                  <a:lnTo>
                    <a:pt x="488" y="14451"/>
                  </a:lnTo>
                  <a:lnTo>
                    <a:pt x="501" y="14416"/>
                  </a:lnTo>
                  <a:lnTo>
                    <a:pt x="519" y="14386"/>
                  </a:lnTo>
                  <a:lnTo>
                    <a:pt x="537" y="14353"/>
                  </a:lnTo>
                  <a:lnTo>
                    <a:pt x="560" y="14321"/>
                  </a:lnTo>
                  <a:lnTo>
                    <a:pt x="584" y="14293"/>
                  </a:lnTo>
                  <a:lnTo>
                    <a:pt x="609" y="14262"/>
                  </a:lnTo>
                  <a:lnTo>
                    <a:pt x="638" y="14234"/>
                  </a:lnTo>
                  <a:lnTo>
                    <a:pt x="671" y="14205"/>
                  </a:lnTo>
                  <a:lnTo>
                    <a:pt x="3477" y="11763"/>
                  </a:lnTo>
                  <a:lnTo>
                    <a:pt x="4051" y="9548"/>
                  </a:lnTo>
                  <a:close/>
                  <a:moveTo>
                    <a:pt x="17656" y="6737"/>
                  </a:moveTo>
                  <a:lnTo>
                    <a:pt x="17556" y="6739"/>
                  </a:lnTo>
                  <a:lnTo>
                    <a:pt x="17456" y="6743"/>
                  </a:lnTo>
                  <a:lnTo>
                    <a:pt x="17358" y="6755"/>
                  </a:lnTo>
                  <a:lnTo>
                    <a:pt x="17257" y="6767"/>
                  </a:lnTo>
                  <a:lnTo>
                    <a:pt x="17159" y="6784"/>
                  </a:lnTo>
                  <a:lnTo>
                    <a:pt x="17062" y="6806"/>
                  </a:lnTo>
                  <a:lnTo>
                    <a:pt x="16966" y="6832"/>
                  </a:lnTo>
                  <a:lnTo>
                    <a:pt x="16868" y="6861"/>
                  </a:lnTo>
                  <a:lnTo>
                    <a:pt x="16776" y="6891"/>
                  </a:lnTo>
                  <a:lnTo>
                    <a:pt x="16683" y="6929"/>
                  </a:lnTo>
                  <a:lnTo>
                    <a:pt x="16593" y="6970"/>
                  </a:lnTo>
                  <a:lnTo>
                    <a:pt x="16505" y="7013"/>
                  </a:lnTo>
                  <a:lnTo>
                    <a:pt x="16418" y="7061"/>
                  </a:lnTo>
                  <a:lnTo>
                    <a:pt x="16333" y="7114"/>
                  </a:lnTo>
                  <a:lnTo>
                    <a:pt x="16250" y="7169"/>
                  </a:lnTo>
                  <a:lnTo>
                    <a:pt x="16176" y="7227"/>
                  </a:lnTo>
                  <a:lnTo>
                    <a:pt x="16103" y="7286"/>
                  </a:lnTo>
                  <a:lnTo>
                    <a:pt x="16036" y="7349"/>
                  </a:lnTo>
                  <a:lnTo>
                    <a:pt x="15975" y="7416"/>
                  </a:lnTo>
                  <a:lnTo>
                    <a:pt x="15918" y="7481"/>
                  </a:lnTo>
                  <a:lnTo>
                    <a:pt x="15861" y="7549"/>
                  </a:lnTo>
                  <a:lnTo>
                    <a:pt x="15815" y="7618"/>
                  </a:lnTo>
                  <a:lnTo>
                    <a:pt x="15769" y="7689"/>
                  </a:lnTo>
                  <a:lnTo>
                    <a:pt x="15730" y="7764"/>
                  </a:lnTo>
                  <a:lnTo>
                    <a:pt x="15694" y="7837"/>
                  </a:lnTo>
                  <a:lnTo>
                    <a:pt x="15663" y="7912"/>
                  </a:lnTo>
                  <a:lnTo>
                    <a:pt x="15640" y="7989"/>
                  </a:lnTo>
                  <a:lnTo>
                    <a:pt x="15619" y="8064"/>
                  </a:lnTo>
                  <a:lnTo>
                    <a:pt x="15601" y="8143"/>
                  </a:lnTo>
                  <a:lnTo>
                    <a:pt x="15588" y="8222"/>
                  </a:lnTo>
                  <a:lnTo>
                    <a:pt x="15583" y="8299"/>
                  </a:lnTo>
                  <a:lnTo>
                    <a:pt x="15578" y="8380"/>
                  </a:lnTo>
                  <a:lnTo>
                    <a:pt x="15583" y="8459"/>
                  </a:lnTo>
                  <a:lnTo>
                    <a:pt x="15588" y="8536"/>
                  </a:lnTo>
                  <a:lnTo>
                    <a:pt x="15601" y="8615"/>
                  </a:lnTo>
                  <a:lnTo>
                    <a:pt x="15619" y="8692"/>
                  </a:lnTo>
                  <a:lnTo>
                    <a:pt x="15640" y="8769"/>
                  </a:lnTo>
                  <a:lnTo>
                    <a:pt x="15666" y="8846"/>
                  </a:lnTo>
                  <a:lnTo>
                    <a:pt x="15697" y="8923"/>
                  </a:lnTo>
                  <a:lnTo>
                    <a:pt x="15733" y="8996"/>
                  </a:lnTo>
                  <a:lnTo>
                    <a:pt x="15776" y="9069"/>
                  </a:lnTo>
                  <a:lnTo>
                    <a:pt x="15823" y="9144"/>
                  </a:lnTo>
                  <a:lnTo>
                    <a:pt x="15874" y="9215"/>
                  </a:lnTo>
                  <a:lnTo>
                    <a:pt x="15928" y="9286"/>
                  </a:lnTo>
                  <a:lnTo>
                    <a:pt x="15993" y="9354"/>
                  </a:lnTo>
                  <a:lnTo>
                    <a:pt x="16060" y="9421"/>
                  </a:lnTo>
                  <a:lnTo>
                    <a:pt x="16127" y="9482"/>
                  </a:lnTo>
                  <a:lnTo>
                    <a:pt x="16201" y="9543"/>
                  </a:lnTo>
                  <a:lnTo>
                    <a:pt x="16279" y="9602"/>
                  </a:lnTo>
                  <a:lnTo>
                    <a:pt x="16356" y="9652"/>
                  </a:lnTo>
                  <a:lnTo>
                    <a:pt x="16441" y="9703"/>
                  </a:lnTo>
                  <a:lnTo>
                    <a:pt x="16526" y="9747"/>
                  </a:lnTo>
                  <a:lnTo>
                    <a:pt x="16611" y="9790"/>
                  </a:lnTo>
                  <a:lnTo>
                    <a:pt x="16701" y="9829"/>
                  </a:lnTo>
                  <a:lnTo>
                    <a:pt x="16791" y="9863"/>
                  </a:lnTo>
                  <a:lnTo>
                    <a:pt x="16884" y="9895"/>
                  </a:lnTo>
                  <a:lnTo>
                    <a:pt x="16977" y="9922"/>
                  </a:lnTo>
                  <a:lnTo>
                    <a:pt x="17074" y="9946"/>
                  </a:lnTo>
                  <a:lnTo>
                    <a:pt x="17170" y="9966"/>
                  </a:lnTo>
                  <a:lnTo>
                    <a:pt x="17268" y="9982"/>
                  </a:lnTo>
                  <a:lnTo>
                    <a:pt x="17365" y="9997"/>
                  </a:lnTo>
                  <a:lnTo>
                    <a:pt x="17466" y="10007"/>
                  </a:lnTo>
                  <a:lnTo>
                    <a:pt x="17566" y="10011"/>
                  </a:lnTo>
                  <a:lnTo>
                    <a:pt x="17664" y="10013"/>
                  </a:lnTo>
                  <a:lnTo>
                    <a:pt x="17767" y="10011"/>
                  </a:lnTo>
                  <a:lnTo>
                    <a:pt x="17868" y="10005"/>
                  </a:lnTo>
                  <a:lnTo>
                    <a:pt x="17966" y="9995"/>
                  </a:lnTo>
                  <a:lnTo>
                    <a:pt x="18063" y="9980"/>
                  </a:lnTo>
                  <a:lnTo>
                    <a:pt x="18161" y="9964"/>
                  </a:lnTo>
                  <a:lnTo>
                    <a:pt x="18259" y="9942"/>
                  </a:lnTo>
                  <a:lnTo>
                    <a:pt x="18354" y="9918"/>
                  </a:lnTo>
                  <a:lnTo>
                    <a:pt x="18452" y="9889"/>
                  </a:lnTo>
                  <a:lnTo>
                    <a:pt x="18545" y="9857"/>
                  </a:lnTo>
                  <a:lnTo>
                    <a:pt x="18638" y="9820"/>
                  </a:lnTo>
                  <a:lnTo>
                    <a:pt x="18728" y="9782"/>
                  </a:lnTo>
                  <a:lnTo>
                    <a:pt x="18815" y="9735"/>
                  </a:lnTo>
                  <a:lnTo>
                    <a:pt x="18903" y="9689"/>
                  </a:lnTo>
                  <a:lnTo>
                    <a:pt x="18988" y="9636"/>
                  </a:lnTo>
                  <a:lnTo>
                    <a:pt x="19070" y="9579"/>
                  </a:lnTo>
                  <a:lnTo>
                    <a:pt x="19145" y="9523"/>
                  </a:lnTo>
                  <a:lnTo>
                    <a:pt x="19217" y="9464"/>
                  </a:lnTo>
                  <a:lnTo>
                    <a:pt x="19284" y="9399"/>
                  </a:lnTo>
                  <a:lnTo>
                    <a:pt x="19346" y="9336"/>
                  </a:lnTo>
                  <a:lnTo>
                    <a:pt x="19408" y="9269"/>
                  </a:lnTo>
                  <a:lnTo>
                    <a:pt x="19457" y="9200"/>
                  </a:lnTo>
                  <a:lnTo>
                    <a:pt x="19508" y="9132"/>
                  </a:lnTo>
                  <a:lnTo>
                    <a:pt x="19552" y="9061"/>
                  </a:lnTo>
                  <a:lnTo>
                    <a:pt x="19591" y="8986"/>
                  </a:lnTo>
                  <a:lnTo>
                    <a:pt x="19627" y="8913"/>
                  </a:lnTo>
                  <a:lnTo>
                    <a:pt x="19658" y="8838"/>
                  </a:lnTo>
                  <a:lnTo>
                    <a:pt x="19683" y="8761"/>
                  </a:lnTo>
                  <a:lnTo>
                    <a:pt x="19704" y="8684"/>
                  </a:lnTo>
                  <a:lnTo>
                    <a:pt x="19719" y="8607"/>
                  </a:lnTo>
                  <a:lnTo>
                    <a:pt x="19732" y="8530"/>
                  </a:lnTo>
                  <a:lnTo>
                    <a:pt x="19737" y="8449"/>
                  </a:lnTo>
                  <a:lnTo>
                    <a:pt x="19740" y="8370"/>
                  </a:lnTo>
                  <a:lnTo>
                    <a:pt x="19737" y="8293"/>
                  </a:lnTo>
                  <a:lnTo>
                    <a:pt x="19732" y="8214"/>
                  </a:lnTo>
                  <a:lnTo>
                    <a:pt x="19719" y="8135"/>
                  </a:lnTo>
                  <a:lnTo>
                    <a:pt x="19701" y="8058"/>
                  </a:lnTo>
                  <a:lnTo>
                    <a:pt x="19681" y="7981"/>
                  </a:lnTo>
                  <a:lnTo>
                    <a:pt x="19655" y="7904"/>
                  </a:lnTo>
                  <a:lnTo>
                    <a:pt x="19624" y="7827"/>
                  </a:lnTo>
                  <a:lnTo>
                    <a:pt x="19585" y="7754"/>
                  </a:lnTo>
                  <a:lnTo>
                    <a:pt x="19544" y="7681"/>
                  </a:lnTo>
                  <a:lnTo>
                    <a:pt x="19498" y="7606"/>
                  </a:lnTo>
                  <a:lnTo>
                    <a:pt x="19446" y="7535"/>
                  </a:lnTo>
                  <a:lnTo>
                    <a:pt x="19392" y="7464"/>
                  </a:lnTo>
                  <a:lnTo>
                    <a:pt x="19328" y="7397"/>
                  </a:lnTo>
                  <a:lnTo>
                    <a:pt x="19261" y="7331"/>
                  </a:lnTo>
                  <a:lnTo>
                    <a:pt x="19191" y="7268"/>
                  </a:lnTo>
                  <a:lnTo>
                    <a:pt x="19117" y="7207"/>
                  </a:lnTo>
                  <a:lnTo>
                    <a:pt x="19042" y="7152"/>
                  </a:lnTo>
                  <a:lnTo>
                    <a:pt x="18965" y="7098"/>
                  </a:lnTo>
                  <a:lnTo>
                    <a:pt x="18880" y="7047"/>
                  </a:lnTo>
                  <a:lnTo>
                    <a:pt x="18795" y="7002"/>
                  </a:lnTo>
                  <a:lnTo>
                    <a:pt x="18710" y="6960"/>
                  </a:lnTo>
                  <a:lnTo>
                    <a:pt x="18620" y="6921"/>
                  </a:lnTo>
                  <a:lnTo>
                    <a:pt x="18530" y="6887"/>
                  </a:lnTo>
                  <a:lnTo>
                    <a:pt x="18437" y="6855"/>
                  </a:lnTo>
                  <a:lnTo>
                    <a:pt x="18344" y="6826"/>
                  </a:lnTo>
                  <a:lnTo>
                    <a:pt x="18246" y="6804"/>
                  </a:lnTo>
                  <a:lnTo>
                    <a:pt x="18151" y="6784"/>
                  </a:lnTo>
                  <a:lnTo>
                    <a:pt x="18053" y="6767"/>
                  </a:lnTo>
                  <a:lnTo>
                    <a:pt x="17955" y="6753"/>
                  </a:lnTo>
                  <a:lnTo>
                    <a:pt x="17855" y="6743"/>
                  </a:lnTo>
                  <a:lnTo>
                    <a:pt x="17754" y="6739"/>
                  </a:lnTo>
                  <a:lnTo>
                    <a:pt x="17656" y="6737"/>
                  </a:lnTo>
                  <a:close/>
                  <a:moveTo>
                    <a:pt x="17381" y="5260"/>
                  </a:moveTo>
                  <a:lnTo>
                    <a:pt x="18651" y="5355"/>
                  </a:lnTo>
                  <a:lnTo>
                    <a:pt x="18581" y="5943"/>
                  </a:lnTo>
                  <a:lnTo>
                    <a:pt x="18656" y="5959"/>
                  </a:lnTo>
                  <a:lnTo>
                    <a:pt x="18728" y="5977"/>
                  </a:lnTo>
                  <a:lnTo>
                    <a:pt x="18800" y="6000"/>
                  </a:lnTo>
                  <a:lnTo>
                    <a:pt x="18872" y="6022"/>
                  </a:lnTo>
                  <a:lnTo>
                    <a:pt x="18947" y="6044"/>
                  </a:lnTo>
                  <a:lnTo>
                    <a:pt x="19014" y="6068"/>
                  </a:lnTo>
                  <a:lnTo>
                    <a:pt x="19083" y="6095"/>
                  </a:lnTo>
                  <a:lnTo>
                    <a:pt x="19153" y="6123"/>
                  </a:lnTo>
                  <a:lnTo>
                    <a:pt x="19222" y="6152"/>
                  </a:lnTo>
                  <a:lnTo>
                    <a:pt x="19292" y="6182"/>
                  </a:lnTo>
                  <a:lnTo>
                    <a:pt x="19359" y="6214"/>
                  </a:lnTo>
                  <a:lnTo>
                    <a:pt x="19426" y="6249"/>
                  </a:lnTo>
                  <a:lnTo>
                    <a:pt x="19490" y="6281"/>
                  </a:lnTo>
                  <a:lnTo>
                    <a:pt x="19555" y="6318"/>
                  </a:lnTo>
                  <a:lnTo>
                    <a:pt x="19616" y="6356"/>
                  </a:lnTo>
                  <a:lnTo>
                    <a:pt x="19681" y="6393"/>
                  </a:lnTo>
                  <a:lnTo>
                    <a:pt x="20253" y="6022"/>
                  </a:lnTo>
                  <a:lnTo>
                    <a:pt x="21066" y="6792"/>
                  </a:lnTo>
                  <a:lnTo>
                    <a:pt x="20497" y="7164"/>
                  </a:lnTo>
                  <a:lnTo>
                    <a:pt x="20533" y="7219"/>
                  </a:lnTo>
                  <a:lnTo>
                    <a:pt x="20569" y="7276"/>
                  </a:lnTo>
                  <a:lnTo>
                    <a:pt x="20603" y="7333"/>
                  </a:lnTo>
                  <a:lnTo>
                    <a:pt x="20636" y="7389"/>
                  </a:lnTo>
                  <a:lnTo>
                    <a:pt x="20667" y="7448"/>
                  </a:lnTo>
                  <a:lnTo>
                    <a:pt x="20693" y="7505"/>
                  </a:lnTo>
                  <a:lnTo>
                    <a:pt x="20721" y="7564"/>
                  </a:lnTo>
                  <a:lnTo>
                    <a:pt x="20744" y="7620"/>
                  </a:lnTo>
                  <a:lnTo>
                    <a:pt x="20765" y="7681"/>
                  </a:lnTo>
                  <a:lnTo>
                    <a:pt x="20786" y="7740"/>
                  </a:lnTo>
                  <a:lnTo>
                    <a:pt x="20806" y="7801"/>
                  </a:lnTo>
                  <a:lnTo>
                    <a:pt x="20819" y="7861"/>
                  </a:lnTo>
                  <a:lnTo>
                    <a:pt x="20835" y="7920"/>
                  </a:lnTo>
                  <a:lnTo>
                    <a:pt x="20847" y="7979"/>
                  </a:lnTo>
                  <a:lnTo>
                    <a:pt x="20860" y="8042"/>
                  </a:lnTo>
                  <a:lnTo>
                    <a:pt x="20868" y="8102"/>
                  </a:lnTo>
                  <a:lnTo>
                    <a:pt x="21600" y="8155"/>
                  </a:lnTo>
                  <a:lnTo>
                    <a:pt x="21481" y="9152"/>
                  </a:lnTo>
                  <a:lnTo>
                    <a:pt x="20755" y="9101"/>
                  </a:lnTo>
                  <a:lnTo>
                    <a:pt x="20732" y="9158"/>
                  </a:lnTo>
                  <a:lnTo>
                    <a:pt x="20706" y="9217"/>
                  </a:lnTo>
                  <a:lnTo>
                    <a:pt x="20683" y="9273"/>
                  </a:lnTo>
                  <a:lnTo>
                    <a:pt x="20652" y="9330"/>
                  </a:lnTo>
                  <a:lnTo>
                    <a:pt x="20621" y="9387"/>
                  </a:lnTo>
                  <a:lnTo>
                    <a:pt x="20587" y="9444"/>
                  </a:lnTo>
                  <a:lnTo>
                    <a:pt x="20554" y="9500"/>
                  </a:lnTo>
                  <a:lnTo>
                    <a:pt x="20518" y="9555"/>
                  </a:lnTo>
                  <a:lnTo>
                    <a:pt x="20482" y="9610"/>
                  </a:lnTo>
                  <a:lnTo>
                    <a:pt x="20443" y="9664"/>
                  </a:lnTo>
                  <a:lnTo>
                    <a:pt x="20402" y="9717"/>
                  </a:lnTo>
                  <a:lnTo>
                    <a:pt x="20358" y="9770"/>
                  </a:lnTo>
                  <a:lnTo>
                    <a:pt x="20314" y="9820"/>
                  </a:lnTo>
                  <a:lnTo>
                    <a:pt x="20268" y="9873"/>
                  </a:lnTo>
                  <a:lnTo>
                    <a:pt x="20222" y="9924"/>
                  </a:lnTo>
                  <a:lnTo>
                    <a:pt x="20170" y="9972"/>
                  </a:lnTo>
                  <a:lnTo>
                    <a:pt x="20634" y="10414"/>
                  </a:lnTo>
                  <a:lnTo>
                    <a:pt x="19655" y="11054"/>
                  </a:lnTo>
                  <a:lnTo>
                    <a:pt x="19186" y="10613"/>
                  </a:lnTo>
                  <a:lnTo>
                    <a:pt x="19117" y="10641"/>
                  </a:lnTo>
                  <a:lnTo>
                    <a:pt x="19045" y="10669"/>
                  </a:lnTo>
                  <a:lnTo>
                    <a:pt x="18973" y="10696"/>
                  </a:lnTo>
                  <a:lnTo>
                    <a:pt x="18898" y="10720"/>
                  </a:lnTo>
                  <a:lnTo>
                    <a:pt x="18826" y="10744"/>
                  </a:lnTo>
                  <a:lnTo>
                    <a:pt x="18748" y="10764"/>
                  </a:lnTo>
                  <a:lnTo>
                    <a:pt x="18676" y="10787"/>
                  </a:lnTo>
                  <a:lnTo>
                    <a:pt x="18602" y="10805"/>
                  </a:lnTo>
                  <a:lnTo>
                    <a:pt x="18527" y="10821"/>
                  </a:lnTo>
                  <a:lnTo>
                    <a:pt x="18452" y="10837"/>
                  </a:lnTo>
                  <a:lnTo>
                    <a:pt x="18372" y="10852"/>
                  </a:lnTo>
                  <a:lnTo>
                    <a:pt x="18298" y="10864"/>
                  </a:lnTo>
                  <a:lnTo>
                    <a:pt x="18223" y="10876"/>
                  </a:lnTo>
                  <a:lnTo>
                    <a:pt x="18143" y="10886"/>
                  </a:lnTo>
                  <a:lnTo>
                    <a:pt x="18066" y="10896"/>
                  </a:lnTo>
                  <a:lnTo>
                    <a:pt x="17991" y="10902"/>
                  </a:lnTo>
                  <a:lnTo>
                    <a:pt x="17922" y="11474"/>
                  </a:lnTo>
                  <a:lnTo>
                    <a:pt x="16652" y="11378"/>
                  </a:lnTo>
                  <a:lnTo>
                    <a:pt x="16719" y="10803"/>
                  </a:lnTo>
                  <a:lnTo>
                    <a:pt x="16647" y="10785"/>
                  </a:lnTo>
                  <a:lnTo>
                    <a:pt x="16575" y="10764"/>
                  </a:lnTo>
                  <a:lnTo>
                    <a:pt x="16497" y="10744"/>
                  </a:lnTo>
                  <a:lnTo>
                    <a:pt x="16428" y="10722"/>
                  </a:lnTo>
                  <a:lnTo>
                    <a:pt x="16356" y="10698"/>
                  </a:lnTo>
                  <a:lnTo>
                    <a:pt x="16284" y="10673"/>
                  </a:lnTo>
                  <a:lnTo>
                    <a:pt x="16214" y="10647"/>
                  </a:lnTo>
                  <a:lnTo>
                    <a:pt x="16145" y="10619"/>
                  </a:lnTo>
                  <a:lnTo>
                    <a:pt x="16078" y="10586"/>
                  </a:lnTo>
                  <a:lnTo>
                    <a:pt x="16008" y="10556"/>
                  </a:lnTo>
                  <a:lnTo>
                    <a:pt x="15941" y="10523"/>
                  </a:lnTo>
                  <a:lnTo>
                    <a:pt x="15874" y="10489"/>
                  </a:lnTo>
                  <a:lnTo>
                    <a:pt x="15807" y="10455"/>
                  </a:lnTo>
                  <a:lnTo>
                    <a:pt x="15745" y="10418"/>
                  </a:lnTo>
                  <a:lnTo>
                    <a:pt x="15681" y="10382"/>
                  </a:lnTo>
                  <a:lnTo>
                    <a:pt x="15619" y="10343"/>
                  </a:lnTo>
                  <a:lnTo>
                    <a:pt x="15050" y="10716"/>
                  </a:lnTo>
                  <a:lnTo>
                    <a:pt x="14236" y="9940"/>
                  </a:lnTo>
                  <a:lnTo>
                    <a:pt x="14808" y="9567"/>
                  </a:lnTo>
                  <a:lnTo>
                    <a:pt x="14772" y="9510"/>
                  </a:lnTo>
                  <a:lnTo>
                    <a:pt x="14738" y="9456"/>
                  </a:lnTo>
                  <a:lnTo>
                    <a:pt x="14705" y="9399"/>
                  </a:lnTo>
                  <a:lnTo>
                    <a:pt x="14674" y="9342"/>
                  </a:lnTo>
                  <a:lnTo>
                    <a:pt x="14646" y="9284"/>
                  </a:lnTo>
                  <a:lnTo>
                    <a:pt x="14617" y="9227"/>
                  </a:lnTo>
                  <a:lnTo>
                    <a:pt x="14594" y="9170"/>
                  </a:lnTo>
                  <a:lnTo>
                    <a:pt x="14568" y="9109"/>
                  </a:lnTo>
                  <a:lnTo>
                    <a:pt x="14548" y="9051"/>
                  </a:lnTo>
                  <a:lnTo>
                    <a:pt x="14527" y="8992"/>
                  </a:lnTo>
                  <a:lnTo>
                    <a:pt x="14509" y="8933"/>
                  </a:lnTo>
                  <a:lnTo>
                    <a:pt x="14494" y="8872"/>
                  </a:lnTo>
                  <a:lnTo>
                    <a:pt x="14478" y="8814"/>
                  </a:lnTo>
                  <a:lnTo>
                    <a:pt x="14468" y="8755"/>
                  </a:lnTo>
                  <a:lnTo>
                    <a:pt x="14450" y="8633"/>
                  </a:lnTo>
                  <a:lnTo>
                    <a:pt x="13701" y="8579"/>
                  </a:lnTo>
                  <a:lnTo>
                    <a:pt x="13822" y="7578"/>
                  </a:lnTo>
                  <a:lnTo>
                    <a:pt x="14574" y="7634"/>
                  </a:lnTo>
                  <a:lnTo>
                    <a:pt x="14597" y="7578"/>
                  </a:lnTo>
                  <a:lnTo>
                    <a:pt x="14620" y="7521"/>
                  </a:lnTo>
                  <a:lnTo>
                    <a:pt x="14648" y="7464"/>
                  </a:lnTo>
                  <a:lnTo>
                    <a:pt x="14674" y="7408"/>
                  </a:lnTo>
                  <a:lnTo>
                    <a:pt x="14705" y="7353"/>
                  </a:lnTo>
                  <a:lnTo>
                    <a:pt x="14738" y="7296"/>
                  </a:lnTo>
                  <a:lnTo>
                    <a:pt x="14772" y="7241"/>
                  </a:lnTo>
                  <a:lnTo>
                    <a:pt x="14808" y="7187"/>
                  </a:lnTo>
                  <a:lnTo>
                    <a:pt x="14844" y="7136"/>
                  </a:lnTo>
                  <a:lnTo>
                    <a:pt x="14883" y="7081"/>
                  </a:lnTo>
                  <a:lnTo>
                    <a:pt x="14921" y="7029"/>
                  </a:lnTo>
                  <a:lnTo>
                    <a:pt x="14965" y="6976"/>
                  </a:lnTo>
                  <a:lnTo>
                    <a:pt x="15009" y="6927"/>
                  </a:lnTo>
                  <a:lnTo>
                    <a:pt x="15055" y="6877"/>
                  </a:lnTo>
                  <a:lnTo>
                    <a:pt x="15104" y="6826"/>
                  </a:lnTo>
                  <a:lnTo>
                    <a:pt x="15151" y="6778"/>
                  </a:lnTo>
                  <a:lnTo>
                    <a:pt x="14669" y="6320"/>
                  </a:lnTo>
                  <a:lnTo>
                    <a:pt x="15653" y="5679"/>
                  </a:lnTo>
                  <a:lnTo>
                    <a:pt x="16132" y="6137"/>
                  </a:lnTo>
                  <a:lnTo>
                    <a:pt x="16204" y="6109"/>
                  </a:lnTo>
                  <a:lnTo>
                    <a:pt x="16273" y="6083"/>
                  </a:lnTo>
                  <a:lnTo>
                    <a:pt x="16346" y="6056"/>
                  </a:lnTo>
                  <a:lnTo>
                    <a:pt x="16418" y="6030"/>
                  </a:lnTo>
                  <a:lnTo>
                    <a:pt x="16490" y="6010"/>
                  </a:lnTo>
                  <a:lnTo>
                    <a:pt x="16562" y="5985"/>
                  </a:lnTo>
                  <a:lnTo>
                    <a:pt x="16634" y="5967"/>
                  </a:lnTo>
                  <a:lnTo>
                    <a:pt x="16709" y="5947"/>
                  </a:lnTo>
                  <a:lnTo>
                    <a:pt x="16786" y="5931"/>
                  </a:lnTo>
                  <a:lnTo>
                    <a:pt x="16861" y="5914"/>
                  </a:lnTo>
                  <a:lnTo>
                    <a:pt x="16933" y="5900"/>
                  </a:lnTo>
                  <a:lnTo>
                    <a:pt x="17010" y="5888"/>
                  </a:lnTo>
                  <a:lnTo>
                    <a:pt x="17087" y="5876"/>
                  </a:lnTo>
                  <a:lnTo>
                    <a:pt x="17162" y="5866"/>
                  </a:lnTo>
                  <a:lnTo>
                    <a:pt x="17237" y="5858"/>
                  </a:lnTo>
                  <a:lnTo>
                    <a:pt x="17311" y="5850"/>
                  </a:lnTo>
                  <a:lnTo>
                    <a:pt x="17381" y="5260"/>
                  </a:lnTo>
                  <a:close/>
                  <a:moveTo>
                    <a:pt x="12231" y="3770"/>
                  </a:moveTo>
                  <a:lnTo>
                    <a:pt x="12303" y="3770"/>
                  </a:lnTo>
                  <a:lnTo>
                    <a:pt x="12373" y="3778"/>
                  </a:lnTo>
                  <a:lnTo>
                    <a:pt x="12442" y="3788"/>
                  </a:lnTo>
                  <a:lnTo>
                    <a:pt x="12512" y="3807"/>
                  </a:lnTo>
                  <a:lnTo>
                    <a:pt x="12576" y="3827"/>
                  </a:lnTo>
                  <a:lnTo>
                    <a:pt x="12640" y="3853"/>
                  </a:lnTo>
                  <a:lnTo>
                    <a:pt x="12697" y="3885"/>
                  </a:lnTo>
                  <a:lnTo>
                    <a:pt x="12728" y="3904"/>
                  </a:lnTo>
                  <a:lnTo>
                    <a:pt x="12756" y="3922"/>
                  </a:lnTo>
                  <a:lnTo>
                    <a:pt x="12782" y="3942"/>
                  </a:lnTo>
                  <a:lnTo>
                    <a:pt x="12805" y="3964"/>
                  </a:lnTo>
                  <a:lnTo>
                    <a:pt x="12831" y="3989"/>
                  </a:lnTo>
                  <a:lnTo>
                    <a:pt x="12854" y="4011"/>
                  </a:lnTo>
                  <a:lnTo>
                    <a:pt x="12875" y="4035"/>
                  </a:lnTo>
                  <a:lnTo>
                    <a:pt x="12898" y="4061"/>
                  </a:lnTo>
                  <a:lnTo>
                    <a:pt x="12916" y="4088"/>
                  </a:lnTo>
                  <a:lnTo>
                    <a:pt x="12929" y="4114"/>
                  </a:lnTo>
                  <a:lnTo>
                    <a:pt x="12944" y="4140"/>
                  </a:lnTo>
                  <a:lnTo>
                    <a:pt x="12957" y="4164"/>
                  </a:lnTo>
                  <a:lnTo>
                    <a:pt x="12975" y="4219"/>
                  </a:lnTo>
                  <a:lnTo>
                    <a:pt x="12990" y="4276"/>
                  </a:lnTo>
                  <a:lnTo>
                    <a:pt x="12993" y="4330"/>
                  </a:lnTo>
                  <a:lnTo>
                    <a:pt x="12993" y="4387"/>
                  </a:lnTo>
                  <a:lnTo>
                    <a:pt x="12983" y="4446"/>
                  </a:lnTo>
                  <a:lnTo>
                    <a:pt x="12970" y="4498"/>
                  </a:lnTo>
                  <a:lnTo>
                    <a:pt x="12947" y="4551"/>
                  </a:lnTo>
                  <a:lnTo>
                    <a:pt x="12921" y="4603"/>
                  </a:lnTo>
                  <a:lnTo>
                    <a:pt x="12887" y="4652"/>
                  </a:lnTo>
                  <a:lnTo>
                    <a:pt x="12846" y="4700"/>
                  </a:lnTo>
                  <a:lnTo>
                    <a:pt x="12823" y="4720"/>
                  </a:lnTo>
                  <a:lnTo>
                    <a:pt x="12800" y="4743"/>
                  </a:lnTo>
                  <a:lnTo>
                    <a:pt x="12774" y="4763"/>
                  </a:lnTo>
                  <a:lnTo>
                    <a:pt x="12746" y="4785"/>
                  </a:lnTo>
                  <a:lnTo>
                    <a:pt x="12717" y="4803"/>
                  </a:lnTo>
                  <a:lnTo>
                    <a:pt x="12687" y="4822"/>
                  </a:lnTo>
                  <a:lnTo>
                    <a:pt x="10514" y="6053"/>
                  </a:lnTo>
                  <a:lnTo>
                    <a:pt x="10478" y="6073"/>
                  </a:lnTo>
                  <a:lnTo>
                    <a:pt x="10439" y="6089"/>
                  </a:lnTo>
                  <a:lnTo>
                    <a:pt x="10398" y="6106"/>
                  </a:lnTo>
                  <a:lnTo>
                    <a:pt x="10359" y="6120"/>
                  </a:lnTo>
                  <a:lnTo>
                    <a:pt x="10321" y="6132"/>
                  </a:lnTo>
                  <a:lnTo>
                    <a:pt x="10282" y="6142"/>
                  </a:lnTo>
                  <a:lnTo>
                    <a:pt x="10238" y="6148"/>
                  </a:lnTo>
                  <a:lnTo>
                    <a:pt x="10197" y="6156"/>
                  </a:lnTo>
                  <a:lnTo>
                    <a:pt x="10156" y="6160"/>
                  </a:lnTo>
                  <a:lnTo>
                    <a:pt x="10112" y="6162"/>
                  </a:lnTo>
                  <a:lnTo>
                    <a:pt x="10071" y="6162"/>
                  </a:lnTo>
                  <a:lnTo>
                    <a:pt x="10025" y="6160"/>
                  </a:lnTo>
                  <a:lnTo>
                    <a:pt x="9984" y="6158"/>
                  </a:lnTo>
                  <a:lnTo>
                    <a:pt x="9942" y="6152"/>
                  </a:lnTo>
                  <a:lnTo>
                    <a:pt x="9899" y="6146"/>
                  </a:lnTo>
                  <a:lnTo>
                    <a:pt x="9857" y="6136"/>
                  </a:lnTo>
                  <a:lnTo>
                    <a:pt x="8156" y="5713"/>
                  </a:lnTo>
                  <a:lnTo>
                    <a:pt x="8182" y="5653"/>
                  </a:lnTo>
                  <a:lnTo>
                    <a:pt x="8212" y="5588"/>
                  </a:lnTo>
                  <a:lnTo>
                    <a:pt x="8248" y="5507"/>
                  </a:lnTo>
                  <a:lnTo>
                    <a:pt x="8287" y="5412"/>
                  </a:lnTo>
                  <a:lnTo>
                    <a:pt x="8323" y="5313"/>
                  </a:lnTo>
                  <a:lnTo>
                    <a:pt x="8339" y="5262"/>
                  </a:lnTo>
                  <a:lnTo>
                    <a:pt x="8354" y="5212"/>
                  </a:lnTo>
                  <a:lnTo>
                    <a:pt x="8362" y="5163"/>
                  </a:lnTo>
                  <a:lnTo>
                    <a:pt x="8372" y="5117"/>
                  </a:lnTo>
                  <a:lnTo>
                    <a:pt x="8377" y="5068"/>
                  </a:lnTo>
                  <a:lnTo>
                    <a:pt x="8377" y="5022"/>
                  </a:lnTo>
                  <a:lnTo>
                    <a:pt x="8377" y="4971"/>
                  </a:lnTo>
                  <a:lnTo>
                    <a:pt x="8375" y="4921"/>
                  </a:lnTo>
                  <a:lnTo>
                    <a:pt x="8369" y="4870"/>
                  </a:lnTo>
                  <a:lnTo>
                    <a:pt x="8362" y="4824"/>
                  </a:lnTo>
                  <a:lnTo>
                    <a:pt x="8344" y="4731"/>
                  </a:lnTo>
                  <a:lnTo>
                    <a:pt x="8326" y="4648"/>
                  </a:lnTo>
                  <a:lnTo>
                    <a:pt x="8308" y="4585"/>
                  </a:lnTo>
                  <a:lnTo>
                    <a:pt x="8290" y="4526"/>
                  </a:lnTo>
                  <a:lnTo>
                    <a:pt x="9947" y="4939"/>
                  </a:lnTo>
                  <a:lnTo>
                    <a:pt x="11822" y="3879"/>
                  </a:lnTo>
                  <a:lnTo>
                    <a:pt x="11855" y="3863"/>
                  </a:lnTo>
                  <a:lnTo>
                    <a:pt x="11889" y="3845"/>
                  </a:lnTo>
                  <a:lnTo>
                    <a:pt x="11917" y="3831"/>
                  </a:lnTo>
                  <a:lnTo>
                    <a:pt x="11950" y="3821"/>
                  </a:lnTo>
                  <a:lnTo>
                    <a:pt x="11986" y="3809"/>
                  </a:lnTo>
                  <a:lnTo>
                    <a:pt x="12020" y="3798"/>
                  </a:lnTo>
                  <a:lnTo>
                    <a:pt x="12089" y="3784"/>
                  </a:lnTo>
                  <a:lnTo>
                    <a:pt x="12161" y="3774"/>
                  </a:lnTo>
                  <a:lnTo>
                    <a:pt x="12231" y="3770"/>
                  </a:lnTo>
                  <a:close/>
                  <a:moveTo>
                    <a:pt x="5596" y="3446"/>
                  </a:moveTo>
                  <a:lnTo>
                    <a:pt x="5604" y="3446"/>
                  </a:lnTo>
                  <a:lnTo>
                    <a:pt x="5622" y="3448"/>
                  </a:lnTo>
                  <a:lnTo>
                    <a:pt x="5688" y="3452"/>
                  </a:lnTo>
                  <a:lnTo>
                    <a:pt x="5894" y="3454"/>
                  </a:lnTo>
                  <a:lnTo>
                    <a:pt x="6138" y="3458"/>
                  </a:lnTo>
                  <a:lnTo>
                    <a:pt x="6246" y="3460"/>
                  </a:lnTo>
                  <a:lnTo>
                    <a:pt x="6334" y="3468"/>
                  </a:lnTo>
                  <a:lnTo>
                    <a:pt x="6336" y="3468"/>
                  </a:lnTo>
                  <a:lnTo>
                    <a:pt x="6367" y="3490"/>
                  </a:lnTo>
                  <a:lnTo>
                    <a:pt x="6401" y="3525"/>
                  </a:lnTo>
                  <a:lnTo>
                    <a:pt x="6439" y="3565"/>
                  </a:lnTo>
                  <a:lnTo>
                    <a:pt x="6478" y="3616"/>
                  </a:lnTo>
                  <a:lnTo>
                    <a:pt x="6521" y="3681"/>
                  </a:lnTo>
                  <a:lnTo>
                    <a:pt x="6563" y="3754"/>
                  </a:lnTo>
                  <a:lnTo>
                    <a:pt x="6581" y="3796"/>
                  </a:lnTo>
                  <a:lnTo>
                    <a:pt x="6601" y="3845"/>
                  </a:lnTo>
                  <a:lnTo>
                    <a:pt x="6622" y="3894"/>
                  </a:lnTo>
                  <a:lnTo>
                    <a:pt x="6645" y="3948"/>
                  </a:lnTo>
                  <a:lnTo>
                    <a:pt x="6663" y="4005"/>
                  </a:lnTo>
                  <a:lnTo>
                    <a:pt x="6681" y="4068"/>
                  </a:lnTo>
                  <a:lnTo>
                    <a:pt x="6699" y="4135"/>
                  </a:lnTo>
                  <a:lnTo>
                    <a:pt x="6717" y="4206"/>
                  </a:lnTo>
                  <a:lnTo>
                    <a:pt x="6732" y="4281"/>
                  </a:lnTo>
                  <a:lnTo>
                    <a:pt x="6745" y="4362"/>
                  </a:lnTo>
                  <a:lnTo>
                    <a:pt x="6760" y="4447"/>
                  </a:lnTo>
                  <a:lnTo>
                    <a:pt x="6773" y="4536"/>
                  </a:lnTo>
                  <a:lnTo>
                    <a:pt x="6781" y="4631"/>
                  </a:lnTo>
                  <a:lnTo>
                    <a:pt x="6791" y="4735"/>
                  </a:lnTo>
                  <a:lnTo>
                    <a:pt x="6799" y="4838"/>
                  </a:lnTo>
                  <a:lnTo>
                    <a:pt x="6807" y="4952"/>
                  </a:lnTo>
                  <a:lnTo>
                    <a:pt x="6809" y="5069"/>
                  </a:lnTo>
                  <a:lnTo>
                    <a:pt x="6812" y="5191"/>
                  </a:lnTo>
                  <a:lnTo>
                    <a:pt x="6809" y="5323"/>
                  </a:lnTo>
                  <a:lnTo>
                    <a:pt x="6809" y="5458"/>
                  </a:lnTo>
                  <a:lnTo>
                    <a:pt x="6845" y="5361"/>
                  </a:lnTo>
                  <a:lnTo>
                    <a:pt x="6881" y="5264"/>
                  </a:lnTo>
                  <a:lnTo>
                    <a:pt x="6948" y="5075"/>
                  </a:lnTo>
                  <a:lnTo>
                    <a:pt x="7005" y="4903"/>
                  </a:lnTo>
                  <a:lnTo>
                    <a:pt x="7051" y="4743"/>
                  </a:lnTo>
                  <a:lnTo>
                    <a:pt x="7120" y="4504"/>
                  </a:lnTo>
                  <a:lnTo>
                    <a:pt x="7141" y="4431"/>
                  </a:lnTo>
                  <a:lnTo>
                    <a:pt x="7151" y="4394"/>
                  </a:lnTo>
                  <a:lnTo>
                    <a:pt x="7115" y="4338"/>
                  </a:lnTo>
                  <a:lnTo>
                    <a:pt x="7087" y="4283"/>
                  </a:lnTo>
                  <a:lnTo>
                    <a:pt x="7059" y="4234"/>
                  </a:lnTo>
                  <a:lnTo>
                    <a:pt x="7038" y="4186"/>
                  </a:lnTo>
                  <a:lnTo>
                    <a:pt x="7007" y="4115"/>
                  </a:lnTo>
                  <a:lnTo>
                    <a:pt x="7000" y="4088"/>
                  </a:lnTo>
                  <a:lnTo>
                    <a:pt x="7028" y="4068"/>
                  </a:lnTo>
                  <a:lnTo>
                    <a:pt x="7102" y="4017"/>
                  </a:lnTo>
                  <a:lnTo>
                    <a:pt x="7146" y="3987"/>
                  </a:lnTo>
                  <a:lnTo>
                    <a:pt x="7198" y="3957"/>
                  </a:lnTo>
                  <a:lnTo>
                    <a:pt x="7249" y="3930"/>
                  </a:lnTo>
                  <a:lnTo>
                    <a:pt x="7298" y="3906"/>
                  </a:lnTo>
                  <a:lnTo>
                    <a:pt x="7467" y="3957"/>
                  </a:lnTo>
                  <a:lnTo>
                    <a:pt x="7611" y="4210"/>
                  </a:lnTo>
                  <a:lnTo>
                    <a:pt x="7570" y="4285"/>
                  </a:lnTo>
                  <a:lnTo>
                    <a:pt x="7524" y="4362"/>
                  </a:lnTo>
                  <a:lnTo>
                    <a:pt x="7475" y="4443"/>
                  </a:lnTo>
                  <a:lnTo>
                    <a:pt x="7483" y="4514"/>
                  </a:lnTo>
                  <a:lnTo>
                    <a:pt x="7488" y="4601"/>
                  </a:lnTo>
                  <a:lnTo>
                    <a:pt x="7493" y="4700"/>
                  </a:lnTo>
                  <a:lnTo>
                    <a:pt x="7488" y="4810"/>
                  </a:lnTo>
                  <a:lnTo>
                    <a:pt x="7483" y="5045"/>
                  </a:lnTo>
                  <a:lnTo>
                    <a:pt x="7470" y="5282"/>
                  </a:lnTo>
                  <a:lnTo>
                    <a:pt x="7457" y="5505"/>
                  </a:lnTo>
                  <a:lnTo>
                    <a:pt x="7444" y="5690"/>
                  </a:lnTo>
                  <a:lnTo>
                    <a:pt x="7429" y="5864"/>
                  </a:lnTo>
                  <a:lnTo>
                    <a:pt x="7444" y="5831"/>
                  </a:lnTo>
                  <a:lnTo>
                    <a:pt x="7485" y="5740"/>
                  </a:lnTo>
                  <a:lnTo>
                    <a:pt x="7514" y="5673"/>
                  </a:lnTo>
                  <a:lnTo>
                    <a:pt x="7547" y="5594"/>
                  </a:lnTo>
                  <a:lnTo>
                    <a:pt x="7581" y="5505"/>
                  </a:lnTo>
                  <a:lnTo>
                    <a:pt x="7617" y="5404"/>
                  </a:lnTo>
                  <a:lnTo>
                    <a:pt x="7647" y="5288"/>
                  </a:lnTo>
                  <a:lnTo>
                    <a:pt x="7681" y="5167"/>
                  </a:lnTo>
                  <a:lnTo>
                    <a:pt x="7712" y="5035"/>
                  </a:lnTo>
                  <a:lnTo>
                    <a:pt x="7740" y="4895"/>
                  </a:lnTo>
                  <a:lnTo>
                    <a:pt x="7761" y="4749"/>
                  </a:lnTo>
                  <a:lnTo>
                    <a:pt x="7768" y="4670"/>
                  </a:lnTo>
                  <a:lnTo>
                    <a:pt x="7779" y="4591"/>
                  </a:lnTo>
                  <a:lnTo>
                    <a:pt x="7784" y="4514"/>
                  </a:lnTo>
                  <a:lnTo>
                    <a:pt x="7786" y="4433"/>
                  </a:lnTo>
                  <a:lnTo>
                    <a:pt x="7789" y="4350"/>
                  </a:lnTo>
                  <a:lnTo>
                    <a:pt x="7789" y="4267"/>
                  </a:lnTo>
                  <a:lnTo>
                    <a:pt x="7853" y="4145"/>
                  </a:lnTo>
                  <a:lnTo>
                    <a:pt x="7866" y="4157"/>
                  </a:lnTo>
                  <a:lnTo>
                    <a:pt x="7892" y="4194"/>
                  </a:lnTo>
                  <a:lnTo>
                    <a:pt x="7910" y="4222"/>
                  </a:lnTo>
                  <a:lnTo>
                    <a:pt x="7930" y="4257"/>
                  </a:lnTo>
                  <a:lnTo>
                    <a:pt x="7956" y="4297"/>
                  </a:lnTo>
                  <a:lnTo>
                    <a:pt x="7979" y="4348"/>
                  </a:lnTo>
                  <a:lnTo>
                    <a:pt x="8007" y="4406"/>
                  </a:lnTo>
                  <a:lnTo>
                    <a:pt x="8030" y="4471"/>
                  </a:lnTo>
                  <a:lnTo>
                    <a:pt x="8054" y="4546"/>
                  </a:lnTo>
                  <a:lnTo>
                    <a:pt x="8079" y="4627"/>
                  </a:lnTo>
                  <a:lnTo>
                    <a:pt x="8100" y="4721"/>
                  </a:lnTo>
                  <a:lnTo>
                    <a:pt x="8120" y="4820"/>
                  </a:lnTo>
                  <a:lnTo>
                    <a:pt x="8136" y="4931"/>
                  </a:lnTo>
                  <a:lnTo>
                    <a:pt x="8149" y="5049"/>
                  </a:lnTo>
                  <a:lnTo>
                    <a:pt x="8146" y="5083"/>
                  </a:lnTo>
                  <a:lnTo>
                    <a:pt x="8138" y="5120"/>
                  </a:lnTo>
                  <a:lnTo>
                    <a:pt x="8128" y="5167"/>
                  </a:lnTo>
                  <a:lnTo>
                    <a:pt x="8110" y="5217"/>
                  </a:lnTo>
                  <a:lnTo>
                    <a:pt x="8084" y="5274"/>
                  </a:lnTo>
                  <a:lnTo>
                    <a:pt x="8059" y="5339"/>
                  </a:lnTo>
                  <a:lnTo>
                    <a:pt x="7989" y="5483"/>
                  </a:lnTo>
                  <a:lnTo>
                    <a:pt x="7812" y="5842"/>
                  </a:lnTo>
                  <a:lnTo>
                    <a:pt x="7707" y="6054"/>
                  </a:lnTo>
                  <a:lnTo>
                    <a:pt x="7593" y="6291"/>
                  </a:lnTo>
                  <a:lnTo>
                    <a:pt x="7478" y="6549"/>
                  </a:lnTo>
                  <a:lnTo>
                    <a:pt x="7421" y="6685"/>
                  </a:lnTo>
                  <a:lnTo>
                    <a:pt x="7359" y="6825"/>
                  </a:lnTo>
                  <a:lnTo>
                    <a:pt x="7303" y="6970"/>
                  </a:lnTo>
                  <a:lnTo>
                    <a:pt x="7246" y="7122"/>
                  </a:lnTo>
                  <a:lnTo>
                    <a:pt x="7187" y="7277"/>
                  </a:lnTo>
                  <a:lnTo>
                    <a:pt x="7133" y="7439"/>
                  </a:lnTo>
                  <a:lnTo>
                    <a:pt x="7079" y="7601"/>
                  </a:lnTo>
                  <a:lnTo>
                    <a:pt x="7028" y="7773"/>
                  </a:lnTo>
                  <a:lnTo>
                    <a:pt x="6982" y="7945"/>
                  </a:lnTo>
                  <a:lnTo>
                    <a:pt x="6933" y="8126"/>
                  </a:lnTo>
                  <a:lnTo>
                    <a:pt x="6892" y="8308"/>
                  </a:lnTo>
                  <a:lnTo>
                    <a:pt x="6850" y="8497"/>
                  </a:lnTo>
                  <a:lnTo>
                    <a:pt x="6814" y="8685"/>
                  </a:lnTo>
                  <a:lnTo>
                    <a:pt x="6781" y="8882"/>
                  </a:lnTo>
                  <a:lnTo>
                    <a:pt x="7087" y="9157"/>
                  </a:lnTo>
                  <a:lnTo>
                    <a:pt x="7696" y="9719"/>
                  </a:lnTo>
                  <a:lnTo>
                    <a:pt x="8025" y="10023"/>
                  </a:lnTo>
                  <a:lnTo>
                    <a:pt x="8316" y="10299"/>
                  </a:lnTo>
                  <a:lnTo>
                    <a:pt x="8437" y="10414"/>
                  </a:lnTo>
                  <a:lnTo>
                    <a:pt x="8537" y="10509"/>
                  </a:lnTo>
                  <a:lnTo>
                    <a:pt x="8606" y="10582"/>
                  </a:lnTo>
                  <a:lnTo>
                    <a:pt x="8645" y="10625"/>
                  </a:lnTo>
                  <a:lnTo>
                    <a:pt x="8683" y="10674"/>
                  </a:lnTo>
                  <a:lnTo>
                    <a:pt x="8730" y="10728"/>
                  </a:lnTo>
                  <a:lnTo>
                    <a:pt x="8753" y="10759"/>
                  </a:lnTo>
                  <a:lnTo>
                    <a:pt x="8776" y="10789"/>
                  </a:lnTo>
                  <a:lnTo>
                    <a:pt x="8797" y="10826"/>
                  </a:lnTo>
                  <a:lnTo>
                    <a:pt x="8820" y="10866"/>
                  </a:lnTo>
                  <a:lnTo>
                    <a:pt x="8838" y="10909"/>
                  </a:lnTo>
                  <a:lnTo>
                    <a:pt x="8848" y="10955"/>
                  </a:lnTo>
                  <a:lnTo>
                    <a:pt x="8861" y="11008"/>
                  </a:lnTo>
                  <a:lnTo>
                    <a:pt x="8863" y="11065"/>
                  </a:lnTo>
                  <a:lnTo>
                    <a:pt x="8863" y="11126"/>
                  </a:lnTo>
                  <a:lnTo>
                    <a:pt x="8856" y="11192"/>
                  </a:lnTo>
                  <a:lnTo>
                    <a:pt x="8840" y="11269"/>
                  </a:lnTo>
                  <a:lnTo>
                    <a:pt x="8815" y="11346"/>
                  </a:lnTo>
                  <a:lnTo>
                    <a:pt x="8807" y="11397"/>
                  </a:lnTo>
                  <a:lnTo>
                    <a:pt x="8786" y="11501"/>
                  </a:lnTo>
                  <a:lnTo>
                    <a:pt x="8722" y="11843"/>
                  </a:lnTo>
                  <a:lnTo>
                    <a:pt x="8545" y="12830"/>
                  </a:lnTo>
                  <a:lnTo>
                    <a:pt x="8295" y="14239"/>
                  </a:lnTo>
                  <a:lnTo>
                    <a:pt x="8288" y="14279"/>
                  </a:lnTo>
                  <a:lnTo>
                    <a:pt x="8277" y="14318"/>
                  </a:lnTo>
                  <a:lnTo>
                    <a:pt x="8264" y="14356"/>
                  </a:lnTo>
                  <a:lnTo>
                    <a:pt x="8252" y="14395"/>
                  </a:lnTo>
                  <a:lnTo>
                    <a:pt x="8231" y="14429"/>
                  </a:lnTo>
                  <a:lnTo>
                    <a:pt x="8213" y="14466"/>
                  </a:lnTo>
                  <a:lnTo>
                    <a:pt x="8195" y="14502"/>
                  </a:lnTo>
                  <a:lnTo>
                    <a:pt x="8172" y="14535"/>
                  </a:lnTo>
                  <a:lnTo>
                    <a:pt x="8151" y="14565"/>
                  </a:lnTo>
                  <a:lnTo>
                    <a:pt x="8123" y="14596"/>
                  </a:lnTo>
                  <a:lnTo>
                    <a:pt x="8097" y="14628"/>
                  </a:lnTo>
                  <a:lnTo>
                    <a:pt x="8069" y="14656"/>
                  </a:lnTo>
                  <a:lnTo>
                    <a:pt x="8041" y="14683"/>
                  </a:lnTo>
                  <a:lnTo>
                    <a:pt x="8010" y="14707"/>
                  </a:lnTo>
                  <a:lnTo>
                    <a:pt x="7976" y="14731"/>
                  </a:lnTo>
                  <a:lnTo>
                    <a:pt x="7943" y="14756"/>
                  </a:lnTo>
                  <a:lnTo>
                    <a:pt x="7907" y="14776"/>
                  </a:lnTo>
                  <a:lnTo>
                    <a:pt x="7871" y="14796"/>
                  </a:lnTo>
                  <a:lnTo>
                    <a:pt x="7832" y="14814"/>
                  </a:lnTo>
                  <a:lnTo>
                    <a:pt x="7794" y="14831"/>
                  </a:lnTo>
                  <a:lnTo>
                    <a:pt x="7753" y="14847"/>
                  </a:lnTo>
                  <a:lnTo>
                    <a:pt x="7714" y="14859"/>
                  </a:lnTo>
                  <a:lnTo>
                    <a:pt x="7673" y="14871"/>
                  </a:lnTo>
                  <a:lnTo>
                    <a:pt x="7627" y="14883"/>
                  </a:lnTo>
                  <a:lnTo>
                    <a:pt x="7586" y="14893"/>
                  </a:lnTo>
                  <a:lnTo>
                    <a:pt x="7539" y="14898"/>
                  </a:lnTo>
                  <a:lnTo>
                    <a:pt x="7496" y="14906"/>
                  </a:lnTo>
                  <a:lnTo>
                    <a:pt x="7449" y="14908"/>
                  </a:lnTo>
                  <a:lnTo>
                    <a:pt x="7403" y="14910"/>
                  </a:lnTo>
                  <a:lnTo>
                    <a:pt x="7354" y="14910"/>
                  </a:lnTo>
                  <a:lnTo>
                    <a:pt x="7305" y="14908"/>
                  </a:lnTo>
                  <a:lnTo>
                    <a:pt x="7257" y="14902"/>
                  </a:lnTo>
                  <a:lnTo>
                    <a:pt x="7210" y="14898"/>
                  </a:lnTo>
                  <a:lnTo>
                    <a:pt x="7162" y="14891"/>
                  </a:lnTo>
                  <a:lnTo>
                    <a:pt x="7115" y="14881"/>
                  </a:lnTo>
                  <a:lnTo>
                    <a:pt x="7072" y="14869"/>
                  </a:lnTo>
                  <a:lnTo>
                    <a:pt x="7028" y="14855"/>
                  </a:lnTo>
                  <a:lnTo>
                    <a:pt x="6987" y="14841"/>
                  </a:lnTo>
                  <a:lnTo>
                    <a:pt x="6948" y="14825"/>
                  </a:lnTo>
                  <a:lnTo>
                    <a:pt x="6910" y="14808"/>
                  </a:lnTo>
                  <a:lnTo>
                    <a:pt x="6874" y="14788"/>
                  </a:lnTo>
                  <a:lnTo>
                    <a:pt x="6838" y="14768"/>
                  </a:lnTo>
                  <a:lnTo>
                    <a:pt x="6804" y="14743"/>
                  </a:lnTo>
                  <a:lnTo>
                    <a:pt x="6771" y="14719"/>
                  </a:lnTo>
                  <a:lnTo>
                    <a:pt x="6740" y="14697"/>
                  </a:lnTo>
                  <a:lnTo>
                    <a:pt x="6709" y="14671"/>
                  </a:lnTo>
                  <a:lnTo>
                    <a:pt x="6683" y="14642"/>
                  </a:lnTo>
                  <a:lnTo>
                    <a:pt x="6655" y="14614"/>
                  </a:lnTo>
                  <a:lnTo>
                    <a:pt x="6635" y="14581"/>
                  </a:lnTo>
                  <a:lnTo>
                    <a:pt x="6611" y="14551"/>
                  </a:lnTo>
                  <a:lnTo>
                    <a:pt x="6591" y="14521"/>
                  </a:lnTo>
                  <a:lnTo>
                    <a:pt x="6573" y="14488"/>
                  </a:lnTo>
                  <a:lnTo>
                    <a:pt x="6557" y="14452"/>
                  </a:lnTo>
                  <a:lnTo>
                    <a:pt x="6542" y="14419"/>
                  </a:lnTo>
                  <a:lnTo>
                    <a:pt x="6529" y="14383"/>
                  </a:lnTo>
                  <a:lnTo>
                    <a:pt x="6516" y="14344"/>
                  </a:lnTo>
                  <a:lnTo>
                    <a:pt x="6509" y="14310"/>
                  </a:lnTo>
                  <a:lnTo>
                    <a:pt x="6503" y="14269"/>
                  </a:lnTo>
                  <a:lnTo>
                    <a:pt x="6498" y="14231"/>
                  </a:lnTo>
                  <a:lnTo>
                    <a:pt x="6496" y="14192"/>
                  </a:lnTo>
                  <a:lnTo>
                    <a:pt x="6496" y="14154"/>
                  </a:lnTo>
                  <a:lnTo>
                    <a:pt x="6498" y="14113"/>
                  </a:lnTo>
                  <a:lnTo>
                    <a:pt x="6503" y="14073"/>
                  </a:lnTo>
                  <a:lnTo>
                    <a:pt x="6509" y="14030"/>
                  </a:lnTo>
                  <a:lnTo>
                    <a:pt x="6758" y="12706"/>
                  </a:lnTo>
                  <a:lnTo>
                    <a:pt x="6930" y="11786"/>
                  </a:lnTo>
                  <a:lnTo>
                    <a:pt x="6984" y="11474"/>
                  </a:lnTo>
                  <a:lnTo>
                    <a:pt x="7000" y="11385"/>
                  </a:lnTo>
                  <a:lnTo>
                    <a:pt x="7005" y="11346"/>
                  </a:lnTo>
                  <a:lnTo>
                    <a:pt x="6984" y="11328"/>
                  </a:lnTo>
                  <a:lnTo>
                    <a:pt x="6933" y="11286"/>
                  </a:lnTo>
                  <a:lnTo>
                    <a:pt x="6750" y="11136"/>
                  </a:lnTo>
                  <a:lnTo>
                    <a:pt x="6187" y="10684"/>
                  </a:lnTo>
                  <a:lnTo>
                    <a:pt x="5570" y="10189"/>
                  </a:lnTo>
                  <a:lnTo>
                    <a:pt x="5326" y="9991"/>
                  </a:lnTo>
                  <a:lnTo>
                    <a:pt x="5167" y="9857"/>
                  </a:lnTo>
                  <a:lnTo>
                    <a:pt x="5064" y="9814"/>
                  </a:lnTo>
                  <a:lnTo>
                    <a:pt x="4966" y="9770"/>
                  </a:lnTo>
                  <a:lnTo>
                    <a:pt x="4868" y="9725"/>
                  </a:lnTo>
                  <a:lnTo>
                    <a:pt x="4778" y="9680"/>
                  </a:lnTo>
                  <a:lnTo>
                    <a:pt x="4691" y="9634"/>
                  </a:lnTo>
                  <a:lnTo>
                    <a:pt x="4611" y="9587"/>
                  </a:lnTo>
                  <a:lnTo>
                    <a:pt x="4532" y="9543"/>
                  </a:lnTo>
                  <a:lnTo>
                    <a:pt x="4460" y="9494"/>
                  </a:lnTo>
                  <a:lnTo>
                    <a:pt x="4390" y="9449"/>
                  </a:lnTo>
                  <a:lnTo>
                    <a:pt x="4323" y="9403"/>
                  </a:lnTo>
                  <a:lnTo>
                    <a:pt x="4262" y="9354"/>
                  </a:lnTo>
                  <a:lnTo>
                    <a:pt x="4205" y="9309"/>
                  </a:lnTo>
                  <a:lnTo>
                    <a:pt x="4146" y="9265"/>
                  </a:lnTo>
                  <a:lnTo>
                    <a:pt x="4097" y="9220"/>
                  </a:lnTo>
                  <a:lnTo>
                    <a:pt x="4051" y="9174"/>
                  </a:lnTo>
                  <a:lnTo>
                    <a:pt x="4005" y="9131"/>
                  </a:lnTo>
                  <a:lnTo>
                    <a:pt x="3964" y="9089"/>
                  </a:lnTo>
                  <a:lnTo>
                    <a:pt x="3928" y="9046"/>
                  </a:lnTo>
                  <a:lnTo>
                    <a:pt x="3892" y="9005"/>
                  </a:lnTo>
                  <a:lnTo>
                    <a:pt x="3861" y="8965"/>
                  </a:lnTo>
                  <a:lnTo>
                    <a:pt x="3835" y="8924"/>
                  </a:lnTo>
                  <a:lnTo>
                    <a:pt x="3807" y="8890"/>
                  </a:lnTo>
                  <a:lnTo>
                    <a:pt x="3766" y="8819"/>
                  </a:lnTo>
                  <a:lnTo>
                    <a:pt x="3735" y="8756"/>
                  </a:lnTo>
                  <a:lnTo>
                    <a:pt x="3717" y="8699"/>
                  </a:lnTo>
                  <a:lnTo>
                    <a:pt x="3709" y="8677"/>
                  </a:lnTo>
                  <a:lnTo>
                    <a:pt x="3704" y="8653"/>
                  </a:lnTo>
                  <a:lnTo>
                    <a:pt x="3704" y="8633"/>
                  </a:lnTo>
                  <a:lnTo>
                    <a:pt x="3704" y="8616"/>
                  </a:lnTo>
                  <a:lnTo>
                    <a:pt x="3701" y="8600"/>
                  </a:lnTo>
                  <a:lnTo>
                    <a:pt x="3696" y="8586"/>
                  </a:lnTo>
                  <a:lnTo>
                    <a:pt x="3681" y="8572"/>
                  </a:lnTo>
                  <a:lnTo>
                    <a:pt x="3665" y="8558"/>
                  </a:lnTo>
                  <a:lnTo>
                    <a:pt x="3645" y="8545"/>
                  </a:lnTo>
                  <a:lnTo>
                    <a:pt x="3622" y="8531"/>
                  </a:lnTo>
                  <a:lnTo>
                    <a:pt x="3570" y="8507"/>
                  </a:lnTo>
                  <a:lnTo>
                    <a:pt x="3519" y="8483"/>
                  </a:lnTo>
                  <a:lnTo>
                    <a:pt x="3493" y="8468"/>
                  </a:lnTo>
                  <a:lnTo>
                    <a:pt x="3475" y="8456"/>
                  </a:lnTo>
                  <a:lnTo>
                    <a:pt x="3457" y="8442"/>
                  </a:lnTo>
                  <a:lnTo>
                    <a:pt x="3447" y="8424"/>
                  </a:lnTo>
                  <a:lnTo>
                    <a:pt x="3437" y="8410"/>
                  </a:lnTo>
                  <a:lnTo>
                    <a:pt x="3437" y="8393"/>
                  </a:lnTo>
                  <a:lnTo>
                    <a:pt x="3449" y="8316"/>
                  </a:lnTo>
                  <a:lnTo>
                    <a:pt x="3465" y="8233"/>
                  </a:lnTo>
                  <a:lnTo>
                    <a:pt x="3480" y="8142"/>
                  </a:lnTo>
                  <a:lnTo>
                    <a:pt x="3501" y="8051"/>
                  </a:lnTo>
                  <a:lnTo>
                    <a:pt x="3550" y="7852"/>
                  </a:lnTo>
                  <a:lnTo>
                    <a:pt x="3609" y="7639"/>
                  </a:lnTo>
                  <a:lnTo>
                    <a:pt x="3673" y="7416"/>
                  </a:lnTo>
                  <a:lnTo>
                    <a:pt x="3745" y="7183"/>
                  </a:lnTo>
                  <a:lnTo>
                    <a:pt x="3822" y="6944"/>
                  </a:lnTo>
                  <a:lnTo>
                    <a:pt x="3899" y="6703"/>
                  </a:lnTo>
                  <a:lnTo>
                    <a:pt x="4064" y="6219"/>
                  </a:lnTo>
                  <a:lnTo>
                    <a:pt x="4223" y="5752"/>
                  </a:lnTo>
                  <a:lnTo>
                    <a:pt x="4367" y="5321"/>
                  </a:lnTo>
                  <a:lnTo>
                    <a:pt x="4429" y="5128"/>
                  </a:lnTo>
                  <a:lnTo>
                    <a:pt x="4483" y="4950"/>
                  </a:lnTo>
                  <a:lnTo>
                    <a:pt x="5046" y="4818"/>
                  </a:lnTo>
                  <a:lnTo>
                    <a:pt x="4791" y="4808"/>
                  </a:lnTo>
                  <a:lnTo>
                    <a:pt x="4221" y="4790"/>
                  </a:lnTo>
                  <a:lnTo>
                    <a:pt x="3910" y="4779"/>
                  </a:lnTo>
                  <a:lnTo>
                    <a:pt x="3634" y="4771"/>
                  </a:lnTo>
                  <a:lnTo>
                    <a:pt x="3431" y="4769"/>
                  </a:lnTo>
                  <a:lnTo>
                    <a:pt x="3367" y="4771"/>
                  </a:lnTo>
                  <a:lnTo>
                    <a:pt x="3334" y="4775"/>
                  </a:lnTo>
                  <a:lnTo>
                    <a:pt x="3321" y="4779"/>
                  </a:lnTo>
                  <a:lnTo>
                    <a:pt x="3293" y="4794"/>
                  </a:lnTo>
                  <a:lnTo>
                    <a:pt x="3215" y="4836"/>
                  </a:lnTo>
                  <a:lnTo>
                    <a:pt x="3102" y="4903"/>
                  </a:lnTo>
                  <a:lnTo>
                    <a:pt x="2969" y="4986"/>
                  </a:lnTo>
                  <a:lnTo>
                    <a:pt x="2637" y="5189"/>
                  </a:lnTo>
                  <a:lnTo>
                    <a:pt x="2267" y="5422"/>
                  </a:lnTo>
                  <a:lnTo>
                    <a:pt x="1580" y="5860"/>
                  </a:lnTo>
                  <a:lnTo>
                    <a:pt x="1254" y="6073"/>
                  </a:lnTo>
                  <a:lnTo>
                    <a:pt x="1251" y="6075"/>
                  </a:lnTo>
                  <a:lnTo>
                    <a:pt x="1221" y="6093"/>
                  </a:lnTo>
                  <a:lnTo>
                    <a:pt x="1190" y="6113"/>
                  </a:lnTo>
                  <a:lnTo>
                    <a:pt x="1159" y="6129"/>
                  </a:lnTo>
                  <a:lnTo>
                    <a:pt x="1128" y="6146"/>
                  </a:lnTo>
                  <a:lnTo>
                    <a:pt x="1097" y="6160"/>
                  </a:lnTo>
                  <a:lnTo>
                    <a:pt x="1061" y="6172"/>
                  </a:lnTo>
                  <a:lnTo>
                    <a:pt x="1028" y="6184"/>
                  </a:lnTo>
                  <a:lnTo>
                    <a:pt x="994" y="6192"/>
                  </a:lnTo>
                  <a:lnTo>
                    <a:pt x="922" y="6208"/>
                  </a:lnTo>
                  <a:lnTo>
                    <a:pt x="853" y="6219"/>
                  </a:lnTo>
                  <a:lnTo>
                    <a:pt x="781" y="6227"/>
                  </a:lnTo>
                  <a:lnTo>
                    <a:pt x="709" y="6225"/>
                  </a:lnTo>
                  <a:lnTo>
                    <a:pt x="637" y="6219"/>
                  </a:lnTo>
                  <a:lnTo>
                    <a:pt x="568" y="6206"/>
                  </a:lnTo>
                  <a:lnTo>
                    <a:pt x="498" y="6190"/>
                  </a:lnTo>
                  <a:lnTo>
                    <a:pt x="429" y="6170"/>
                  </a:lnTo>
                  <a:lnTo>
                    <a:pt x="395" y="6158"/>
                  </a:lnTo>
                  <a:lnTo>
                    <a:pt x="367" y="6144"/>
                  </a:lnTo>
                  <a:lnTo>
                    <a:pt x="334" y="6127"/>
                  </a:lnTo>
                  <a:lnTo>
                    <a:pt x="303" y="6109"/>
                  </a:lnTo>
                  <a:lnTo>
                    <a:pt x="272" y="6091"/>
                  </a:lnTo>
                  <a:lnTo>
                    <a:pt x="246" y="6073"/>
                  </a:lnTo>
                  <a:lnTo>
                    <a:pt x="215" y="6050"/>
                  </a:lnTo>
                  <a:lnTo>
                    <a:pt x="192" y="6030"/>
                  </a:lnTo>
                  <a:lnTo>
                    <a:pt x="164" y="6006"/>
                  </a:lnTo>
                  <a:lnTo>
                    <a:pt x="143" y="5981"/>
                  </a:lnTo>
                  <a:lnTo>
                    <a:pt x="120" y="5957"/>
                  </a:lnTo>
                  <a:lnTo>
                    <a:pt x="102" y="5933"/>
                  </a:lnTo>
                  <a:lnTo>
                    <a:pt x="84" y="5906"/>
                  </a:lnTo>
                  <a:lnTo>
                    <a:pt x="66" y="5880"/>
                  </a:lnTo>
                  <a:lnTo>
                    <a:pt x="53" y="5854"/>
                  </a:lnTo>
                  <a:lnTo>
                    <a:pt x="38" y="5825"/>
                  </a:lnTo>
                  <a:lnTo>
                    <a:pt x="20" y="5771"/>
                  </a:lnTo>
                  <a:lnTo>
                    <a:pt x="5" y="5714"/>
                  </a:lnTo>
                  <a:lnTo>
                    <a:pt x="0" y="5659"/>
                  </a:lnTo>
                  <a:lnTo>
                    <a:pt x="0" y="5602"/>
                  </a:lnTo>
                  <a:lnTo>
                    <a:pt x="7" y="5546"/>
                  </a:lnTo>
                  <a:lnTo>
                    <a:pt x="20" y="5489"/>
                  </a:lnTo>
                  <a:lnTo>
                    <a:pt x="41" y="5434"/>
                  </a:lnTo>
                  <a:lnTo>
                    <a:pt x="71" y="5381"/>
                  </a:lnTo>
                  <a:lnTo>
                    <a:pt x="87" y="5355"/>
                  </a:lnTo>
                  <a:lnTo>
                    <a:pt x="105" y="5329"/>
                  </a:lnTo>
                  <a:lnTo>
                    <a:pt x="125" y="5306"/>
                  </a:lnTo>
                  <a:lnTo>
                    <a:pt x="146" y="5282"/>
                  </a:lnTo>
                  <a:lnTo>
                    <a:pt x="169" y="5258"/>
                  </a:lnTo>
                  <a:lnTo>
                    <a:pt x="195" y="5235"/>
                  </a:lnTo>
                  <a:lnTo>
                    <a:pt x="221" y="5213"/>
                  </a:lnTo>
                  <a:lnTo>
                    <a:pt x="249" y="5191"/>
                  </a:lnTo>
                  <a:lnTo>
                    <a:pt x="652" y="4952"/>
                  </a:lnTo>
                  <a:lnTo>
                    <a:pt x="1537" y="4431"/>
                  </a:lnTo>
                  <a:lnTo>
                    <a:pt x="2012" y="4151"/>
                  </a:lnTo>
                  <a:lnTo>
                    <a:pt x="2431" y="3908"/>
                  </a:lnTo>
                  <a:lnTo>
                    <a:pt x="2604" y="3809"/>
                  </a:lnTo>
                  <a:lnTo>
                    <a:pt x="2737" y="3736"/>
                  </a:lnTo>
                  <a:lnTo>
                    <a:pt x="2830" y="3685"/>
                  </a:lnTo>
                  <a:lnTo>
                    <a:pt x="2856" y="3671"/>
                  </a:lnTo>
                  <a:lnTo>
                    <a:pt x="2868" y="3667"/>
                  </a:lnTo>
                  <a:lnTo>
                    <a:pt x="3735" y="3592"/>
                  </a:lnTo>
                  <a:lnTo>
                    <a:pt x="4491" y="3527"/>
                  </a:lnTo>
                  <a:lnTo>
                    <a:pt x="4822" y="3498"/>
                  </a:lnTo>
                  <a:lnTo>
                    <a:pt x="5115" y="3476"/>
                  </a:lnTo>
                  <a:lnTo>
                    <a:pt x="5375" y="3458"/>
                  </a:lnTo>
                  <a:lnTo>
                    <a:pt x="5596" y="3446"/>
                  </a:lnTo>
                  <a:close/>
                  <a:moveTo>
                    <a:pt x="7393" y="0"/>
                  </a:moveTo>
                  <a:lnTo>
                    <a:pt x="7486" y="0"/>
                  </a:lnTo>
                  <a:lnTo>
                    <a:pt x="7581" y="0"/>
                  </a:lnTo>
                  <a:lnTo>
                    <a:pt x="7648" y="4"/>
                  </a:lnTo>
                  <a:lnTo>
                    <a:pt x="7715" y="12"/>
                  </a:lnTo>
                  <a:lnTo>
                    <a:pt x="7784" y="24"/>
                  </a:lnTo>
                  <a:lnTo>
                    <a:pt x="7854" y="34"/>
                  </a:lnTo>
                  <a:lnTo>
                    <a:pt x="7921" y="52"/>
                  </a:lnTo>
                  <a:lnTo>
                    <a:pt x="7990" y="73"/>
                  </a:lnTo>
                  <a:lnTo>
                    <a:pt x="8055" y="95"/>
                  </a:lnTo>
                  <a:lnTo>
                    <a:pt x="8119" y="121"/>
                  </a:lnTo>
                  <a:lnTo>
                    <a:pt x="8186" y="146"/>
                  </a:lnTo>
                  <a:lnTo>
                    <a:pt x="8248" y="178"/>
                  </a:lnTo>
                  <a:lnTo>
                    <a:pt x="8310" y="211"/>
                  </a:lnTo>
                  <a:lnTo>
                    <a:pt x="8369" y="249"/>
                  </a:lnTo>
                  <a:lnTo>
                    <a:pt x="8425" y="286"/>
                  </a:lnTo>
                  <a:lnTo>
                    <a:pt x="8485" y="326"/>
                  </a:lnTo>
                  <a:lnTo>
                    <a:pt x="8539" y="369"/>
                  </a:lnTo>
                  <a:lnTo>
                    <a:pt x="8593" y="418"/>
                  </a:lnTo>
                  <a:lnTo>
                    <a:pt x="8639" y="465"/>
                  </a:lnTo>
                  <a:lnTo>
                    <a:pt x="8688" y="515"/>
                  </a:lnTo>
                  <a:lnTo>
                    <a:pt x="8734" y="568"/>
                  </a:lnTo>
                  <a:lnTo>
                    <a:pt x="8776" y="621"/>
                  </a:lnTo>
                  <a:lnTo>
                    <a:pt x="8814" y="680"/>
                  </a:lnTo>
                  <a:lnTo>
                    <a:pt x="8850" y="739"/>
                  </a:lnTo>
                  <a:lnTo>
                    <a:pt x="8884" y="798"/>
                  </a:lnTo>
                  <a:lnTo>
                    <a:pt x="8915" y="859"/>
                  </a:lnTo>
                  <a:lnTo>
                    <a:pt x="8940" y="926"/>
                  </a:lnTo>
                  <a:lnTo>
                    <a:pt x="8964" y="991"/>
                  </a:lnTo>
                  <a:lnTo>
                    <a:pt x="8984" y="1060"/>
                  </a:lnTo>
                  <a:lnTo>
                    <a:pt x="9000" y="1129"/>
                  </a:lnTo>
                  <a:lnTo>
                    <a:pt x="9007" y="1200"/>
                  </a:lnTo>
                  <a:lnTo>
                    <a:pt x="9015" y="1273"/>
                  </a:lnTo>
                  <a:lnTo>
                    <a:pt x="9018" y="1346"/>
                  </a:lnTo>
                  <a:lnTo>
                    <a:pt x="9015" y="1423"/>
                  </a:lnTo>
                  <a:lnTo>
                    <a:pt x="9002" y="1578"/>
                  </a:lnTo>
                  <a:lnTo>
                    <a:pt x="8987" y="1734"/>
                  </a:lnTo>
                  <a:lnTo>
                    <a:pt x="8964" y="1894"/>
                  </a:lnTo>
                  <a:lnTo>
                    <a:pt x="8951" y="1971"/>
                  </a:lnTo>
                  <a:lnTo>
                    <a:pt x="8933" y="2053"/>
                  </a:lnTo>
                  <a:lnTo>
                    <a:pt x="8917" y="2132"/>
                  </a:lnTo>
                  <a:lnTo>
                    <a:pt x="8897" y="2207"/>
                  </a:lnTo>
                  <a:lnTo>
                    <a:pt x="8876" y="2286"/>
                  </a:lnTo>
                  <a:lnTo>
                    <a:pt x="8850" y="2361"/>
                  </a:lnTo>
                  <a:lnTo>
                    <a:pt x="8827" y="2435"/>
                  </a:lnTo>
                  <a:lnTo>
                    <a:pt x="8796" y="2510"/>
                  </a:lnTo>
                  <a:lnTo>
                    <a:pt x="8768" y="2581"/>
                  </a:lnTo>
                  <a:lnTo>
                    <a:pt x="8734" y="2652"/>
                  </a:lnTo>
                  <a:lnTo>
                    <a:pt x="8701" y="2719"/>
                  </a:lnTo>
                  <a:lnTo>
                    <a:pt x="8662" y="2784"/>
                  </a:lnTo>
                  <a:lnTo>
                    <a:pt x="8619" y="2847"/>
                  </a:lnTo>
                  <a:lnTo>
                    <a:pt x="8577" y="2908"/>
                  </a:lnTo>
                  <a:lnTo>
                    <a:pt x="8528" y="2965"/>
                  </a:lnTo>
                  <a:lnTo>
                    <a:pt x="8477" y="3019"/>
                  </a:lnTo>
                  <a:lnTo>
                    <a:pt x="8425" y="3072"/>
                  </a:lnTo>
                  <a:lnTo>
                    <a:pt x="8369" y="3119"/>
                  </a:lnTo>
                  <a:lnTo>
                    <a:pt x="8310" y="3162"/>
                  </a:lnTo>
                  <a:lnTo>
                    <a:pt x="8245" y="3204"/>
                  </a:lnTo>
                  <a:lnTo>
                    <a:pt x="8178" y="3241"/>
                  </a:lnTo>
                  <a:lnTo>
                    <a:pt x="8106" y="3273"/>
                  </a:lnTo>
                  <a:lnTo>
                    <a:pt x="8034" y="3300"/>
                  </a:lnTo>
                  <a:lnTo>
                    <a:pt x="7957" y="3324"/>
                  </a:lnTo>
                  <a:lnTo>
                    <a:pt x="7872" y="3342"/>
                  </a:lnTo>
                  <a:lnTo>
                    <a:pt x="7787" y="3357"/>
                  </a:lnTo>
                  <a:lnTo>
                    <a:pt x="7722" y="3363"/>
                  </a:lnTo>
                  <a:lnTo>
                    <a:pt x="7653" y="3365"/>
                  </a:lnTo>
                  <a:lnTo>
                    <a:pt x="7583" y="3361"/>
                  </a:lnTo>
                  <a:lnTo>
                    <a:pt x="7506" y="3352"/>
                  </a:lnTo>
                  <a:lnTo>
                    <a:pt x="7431" y="3340"/>
                  </a:lnTo>
                  <a:lnTo>
                    <a:pt x="7357" y="3324"/>
                  </a:lnTo>
                  <a:lnTo>
                    <a:pt x="7282" y="3302"/>
                  </a:lnTo>
                  <a:lnTo>
                    <a:pt x="7202" y="3277"/>
                  </a:lnTo>
                  <a:lnTo>
                    <a:pt x="7125" y="3245"/>
                  </a:lnTo>
                  <a:lnTo>
                    <a:pt x="7043" y="3212"/>
                  </a:lnTo>
                  <a:lnTo>
                    <a:pt x="6965" y="3172"/>
                  </a:lnTo>
                  <a:lnTo>
                    <a:pt x="6886" y="3129"/>
                  </a:lnTo>
                  <a:lnTo>
                    <a:pt x="6808" y="3082"/>
                  </a:lnTo>
                  <a:lnTo>
                    <a:pt x="6734" y="3032"/>
                  </a:lnTo>
                  <a:lnTo>
                    <a:pt x="6656" y="2975"/>
                  </a:lnTo>
                  <a:lnTo>
                    <a:pt x="6582" y="2916"/>
                  </a:lnTo>
                  <a:lnTo>
                    <a:pt x="6510" y="2851"/>
                  </a:lnTo>
                  <a:lnTo>
                    <a:pt x="6438" y="2782"/>
                  </a:lnTo>
                  <a:lnTo>
                    <a:pt x="6371" y="2711"/>
                  </a:lnTo>
                  <a:lnTo>
                    <a:pt x="6306" y="2632"/>
                  </a:lnTo>
                  <a:lnTo>
                    <a:pt x="6242" y="2554"/>
                  </a:lnTo>
                  <a:lnTo>
                    <a:pt x="6183" y="2469"/>
                  </a:lnTo>
                  <a:lnTo>
                    <a:pt x="6129" y="2380"/>
                  </a:lnTo>
                  <a:lnTo>
                    <a:pt x="6072" y="2288"/>
                  </a:lnTo>
                  <a:lnTo>
                    <a:pt x="6026" y="2191"/>
                  </a:lnTo>
                  <a:lnTo>
                    <a:pt x="5982" y="2091"/>
                  </a:lnTo>
                  <a:lnTo>
                    <a:pt x="5943" y="1986"/>
                  </a:lnTo>
                  <a:lnTo>
                    <a:pt x="5907" y="1878"/>
                  </a:lnTo>
                  <a:lnTo>
                    <a:pt x="5881" y="1766"/>
                  </a:lnTo>
                  <a:lnTo>
                    <a:pt x="5856" y="1651"/>
                  </a:lnTo>
                  <a:lnTo>
                    <a:pt x="5838" y="1533"/>
                  </a:lnTo>
                  <a:lnTo>
                    <a:pt x="5827" y="1411"/>
                  </a:lnTo>
                  <a:lnTo>
                    <a:pt x="5832" y="1336"/>
                  </a:lnTo>
                  <a:lnTo>
                    <a:pt x="5845" y="1259"/>
                  </a:lnTo>
                  <a:lnTo>
                    <a:pt x="5856" y="1186"/>
                  </a:lnTo>
                  <a:lnTo>
                    <a:pt x="5874" y="1114"/>
                  </a:lnTo>
                  <a:lnTo>
                    <a:pt x="5894" y="1043"/>
                  </a:lnTo>
                  <a:lnTo>
                    <a:pt x="5920" y="974"/>
                  </a:lnTo>
                  <a:lnTo>
                    <a:pt x="5951" y="907"/>
                  </a:lnTo>
                  <a:lnTo>
                    <a:pt x="5979" y="840"/>
                  </a:lnTo>
                  <a:lnTo>
                    <a:pt x="6015" y="777"/>
                  </a:lnTo>
                  <a:lnTo>
                    <a:pt x="6051" y="714"/>
                  </a:lnTo>
                  <a:lnTo>
                    <a:pt x="6095" y="653"/>
                  </a:lnTo>
                  <a:lnTo>
                    <a:pt x="6136" y="597"/>
                  </a:lnTo>
                  <a:lnTo>
                    <a:pt x="6185" y="538"/>
                  </a:lnTo>
                  <a:lnTo>
                    <a:pt x="6237" y="487"/>
                  </a:lnTo>
                  <a:lnTo>
                    <a:pt x="6288" y="434"/>
                  </a:lnTo>
                  <a:lnTo>
                    <a:pt x="6345" y="383"/>
                  </a:lnTo>
                  <a:lnTo>
                    <a:pt x="6404" y="339"/>
                  </a:lnTo>
                  <a:lnTo>
                    <a:pt x="6466" y="294"/>
                  </a:lnTo>
                  <a:lnTo>
                    <a:pt x="6528" y="253"/>
                  </a:lnTo>
                  <a:lnTo>
                    <a:pt x="6595" y="213"/>
                  </a:lnTo>
                  <a:lnTo>
                    <a:pt x="6667" y="178"/>
                  </a:lnTo>
                  <a:lnTo>
                    <a:pt x="6736" y="146"/>
                  </a:lnTo>
                  <a:lnTo>
                    <a:pt x="6811" y="115"/>
                  </a:lnTo>
                  <a:lnTo>
                    <a:pt x="6886" y="89"/>
                  </a:lnTo>
                  <a:lnTo>
                    <a:pt x="6968" y="67"/>
                  </a:lnTo>
                  <a:lnTo>
                    <a:pt x="7050" y="46"/>
                  </a:lnTo>
                  <a:lnTo>
                    <a:pt x="7130" y="30"/>
                  </a:lnTo>
                  <a:lnTo>
                    <a:pt x="7218" y="16"/>
                  </a:lnTo>
                  <a:lnTo>
                    <a:pt x="7305" y="6"/>
                  </a:lnTo>
                  <a:lnTo>
                    <a:pt x="7393" y="0"/>
                  </a:lnTo>
                  <a:close/>
                </a:path>
              </a:pathLst>
            </a:custGeom>
            <a:solidFill>
              <a:schemeClr val="bg1"/>
            </a:solidFill>
            <a:ln w="9525" cmpd="sng" cap="flat">
              <a:noFill/>
              <a:prstDash val="solid"/>
              <a:round/>
            </a:ln>
          </p:spPr>
          <p:txBody>
            <a:bodyPr rtlCol="0" anchor="ctr"/>
            <a:lstStyle/>
            <a:p>
              <a:pPr algn="ctr"/>
            </a:p>
          </p:txBody>
        </p:sp>
      </p:grpSp>
      <p:sp>
        <p:nvSpPr>
          <p:cNvPr id="155"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一、新安法修改的基本情况</a:t>
            </a:r>
            <a:endParaRPr lang="zh-CN" altLang="en-US"/>
          </a:p>
        </p:txBody>
      </p:sp>
      <p:sp>
        <p:nvSpPr>
          <p:cNvPr id="156" name="矩形"/>
          <p:cNvSpPr>
            <a:spLocks/>
          </p:cNvSpPr>
          <p:nvPr/>
        </p:nvSpPr>
        <p:spPr>
          <a:xfrm rot="0">
            <a:off x="1418947" y="2877444"/>
            <a:ext cx="2277556" cy="1663065"/>
          </a:xfrm>
          <a:prstGeom prst="rect"/>
          <a:noFill/>
          <a:ln w="9525" cmpd="sng" cap="flat">
            <a:noFill/>
            <a:prstDash val="solid"/>
            <a:miter/>
          </a:ln>
        </p:spPr>
        <p:txBody>
          <a:bodyPr vert="horz" wrap="square" lIns="91440" tIns="45720" rIns="91440" bIns="45720" anchor="ctr" anchorCtr="0">
            <a:prstTxWarp prst="textNoShape"/>
            <a:spAutoFit/>
          </a:bodyPr>
          <a:lstStyle/>
          <a:p>
            <a:pPr marL="0" indent="0" algn="ctr" eaLnBrk="1" latinLnBrk="0" hangingPunct="1">
              <a:lnSpc>
                <a:spcPct val="150000"/>
              </a:lnSpc>
              <a:spcBef>
                <a:spcPts val="0"/>
              </a:spcBef>
              <a:spcAft>
                <a:spcPts val="0"/>
              </a:spcAft>
              <a:buNone/>
            </a:pPr>
            <a:r>
              <a:rPr lang="zh-CN" altLang="en-US" sz="3500" b="1" i="0" u="none" strike="noStrike" kern="1200" cap="none" spc="0" baseline="0">
                <a:solidFill>
                  <a:schemeClr val="tx1"/>
                </a:solidFill>
                <a:effectLst>
                  <a:outerShdw sx="100000" sy="100000" blurRad="38100" dir="2700000" dist="38100" algn="tl">
                    <a:srgbClr val="C0C0C0"/>
                  </a:outerShdw>
                </a:effectLst>
                <a:latin typeface="微软雅黑" pitchFamily="0" charset="0"/>
                <a:ea typeface="微软雅黑" pitchFamily="0" charset="0"/>
                <a:cs typeface="Arial Black" pitchFamily="0" charset="0"/>
              </a:rPr>
              <a:t>修改的</a:t>
            </a:r>
            <a:endParaRPr lang="en-US" altLang="zh-CN" sz="3500" b="1" i="0" u="none" strike="noStrike" kern="1200" cap="none" spc="0" baseline="0">
              <a:solidFill>
                <a:schemeClr val="tx1"/>
              </a:solidFill>
              <a:effectLst>
                <a:outerShdw sx="100000" sy="100000" blurRad="38100" dir="2700000" dist="38100" algn="tl">
                  <a:srgbClr val="C0C0C0"/>
                </a:outerShdw>
              </a:effectLst>
              <a:latin typeface="微软雅黑" pitchFamily="0" charset="0"/>
              <a:ea typeface="微软雅黑" pitchFamily="0" charset="0"/>
              <a:cs typeface="Arial Black" pitchFamily="0" charset="0"/>
            </a:endParaRPr>
          </a:p>
          <a:p>
            <a:pPr marL="0" indent="0" algn="ctr" eaLnBrk="1" latinLnBrk="0" hangingPunct="1">
              <a:lnSpc>
                <a:spcPct val="150000"/>
              </a:lnSpc>
              <a:spcBef>
                <a:spcPts val="0"/>
              </a:spcBef>
              <a:spcAft>
                <a:spcPts val="0"/>
              </a:spcAft>
              <a:buNone/>
            </a:pPr>
            <a:r>
              <a:rPr lang="zh-CN" altLang="en-US" sz="3500" b="1" i="0" u="none" strike="noStrike" kern="1200" cap="none" spc="0" baseline="0">
                <a:solidFill>
                  <a:schemeClr val="tx1"/>
                </a:solidFill>
                <a:effectLst>
                  <a:outerShdw sx="100000" sy="100000" blurRad="38100" dir="2700000" dist="38100" algn="tl">
                    <a:srgbClr val="C0C0C0"/>
                  </a:outerShdw>
                </a:effectLst>
                <a:latin typeface="微软雅黑" pitchFamily="0" charset="0"/>
                <a:ea typeface="微软雅黑" pitchFamily="0" charset="0"/>
                <a:cs typeface="Arial Black" pitchFamily="0" charset="0"/>
              </a:rPr>
              <a:t>总体情况</a:t>
            </a:r>
            <a:endParaRPr lang="zh-CN" altLang="en-US" sz="3500" b="1" i="0" u="none" strike="noStrike" kern="1200" cap="none" spc="0" baseline="0">
              <a:solidFill>
                <a:schemeClr val="tx1"/>
              </a:solidFill>
              <a:effectLst>
                <a:outerShdw sx="100000" sy="100000" blurRad="38100" dir="2700000" dist="38100" algn="tl">
                  <a:srgbClr val="C0C0C0"/>
                </a:outerShdw>
              </a:effectLst>
              <a:latin typeface="微软雅黑" pitchFamily="0" charset="0"/>
              <a:ea typeface="微软雅黑" pitchFamily="0" charset="0"/>
              <a:cs typeface="Arial Black" pitchFamily="0" charset="0"/>
            </a:endParaRPr>
          </a:p>
        </p:txBody>
      </p:sp>
      <p:sp>
        <p:nvSpPr>
          <p:cNvPr id="157" name="直线"/>
          <p:cNvSpPr>
            <a:spLocks/>
          </p:cNvSpPr>
          <p:nvPr/>
        </p:nvSpPr>
        <p:spPr>
          <a:xfrm rot="0">
            <a:off x="5235148" y="6015593"/>
            <a:ext cx="5504141" cy="0"/>
          </a:xfrm>
          <a:prstGeom prst="line"/>
          <a:noFill/>
          <a:ln w="19050" cmpd="sng" cap="rnd">
            <a:solidFill>
              <a:srgbClr val="887952"/>
            </a:solidFill>
            <a:prstDash val="sysDot"/>
            <a:round/>
            <a:tailEnd type="oval" w="med" len="med"/>
          </a:ln>
        </p:spPr>
        <p:txBody>
          <a:bodyPr rtlCol="0" anchor="ctr"/>
          <a:lstStyle/>
          <a:p>
            <a:pPr algn="ctr"/>
          </a:p>
        </p:txBody>
      </p:sp>
    </p:spTree>
    <p:extLst>
      <p:ext uri="{BB962C8B-B14F-4D97-AF65-F5344CB8AC3E}">
        <p14:creationId xmlns:p14="http://schemas.microsoft.com/office/powerpoint/2010/main" val="1892183253"/>
      </p:ext>
    </p:extLst>
  </p:cSld>
  <p:clrMapOvr>
    <a:masterClrMapping/>
  </p:clrMapOvr>
  <p:transition spd="med" advClick="0" advTm="0">
    <p:fade/>
  </p:transition>
</p:sld>
</file>

<file path=ppt/slides/slide70.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37"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38" name="矩形"/>
          <p:cNvSpPr>
            <a:spLocks/>
          </p:cNvSpPr>
          <p:nvPr/>
        </p:nvSpPr>
        <p:spPr>
          <a:xfrm rot="0">
            <a:off x="1364350" y="1929258"/>
            <a:ext cx="9593935" cy="2219960"/>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法第三条按照“</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管行业必须管安全、管业务必须管安全、管生产经营必须管安全”</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的要求，明确了各级政府有关部门的安全生产工作职责。</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 </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法第十条明确规定，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各级政府应急督管理部门实施综合监督管理，有关部门在各自的职责范围内对有关行业、领域的安全生产工作实施监督管理。 </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39"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3</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强化“三个必须”，明确有关部门的安全监管职责 </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pic>
        <p:nvPicPr>
          <p:cNvPr id="540" name="图片" descr="465893_154825064790_2"/>
          <p:cNvPicPr>
            <a:picLocks noChangeAspect="1"/>
          </p:cNvPicPr>
          <p:nvPr/>
        </p:nvPicPr>
        <p:blipFill>
          <a:blip r:embed="rId1" cstate="print"/>
          <a:stretch>
            <a:fillRect/>
          </a:stretch>
        </p:blipFill>
        <p:spPr>
          <a:xfrm rot="0">
            <a:off x="4857524" y="4412758"/>
            <a:ext cx="2181904" cy="2056985"/>
          </a:xfrm>
          <a:prstGeom prst="rect"/>
          <a:noFill/>
          <a:ln w="9525" cmpd="sng" cap="flat">
            <a:noFill/>
            <a:prstDash val="solid"/>
            <a:round/>
          </a:ln>
        </p:spPr>
      </p:pic>
    </p:spTree>
    <p:extLst>
      <p:ext uri="{BB962C8B-B14F-4D97-AF65-F5344CB8AC3E}">
        <p14:creationId xmlns:p14="http://schemas.microsoft.com/office/powerpoint/2010/main" val="1278292318"/>
      </p:ext>
    </p:extLst>
  </p:cSld>
  <p:clrMapOvr>
    <a:masterClrMapping/>
  </p:clrMapOvr>
  <p:transition spd="med" advClick="0" advTm="0">
    <p:fade/>
  </p:transition>
</p:sld>
</file>

<file path=ppt/slides/slide7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41"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42" name="矩形"/>
          <p:cNvSpPr>
            <a:spLocks/>
          </p:cNvSpPr>
          <p:nvPr/>
        </p:nvSpPr>
        <p:spPr>
          <a:xfrm rot="0">
            <a:off x="1364350" y="1929258"/>
            <a:ext cx="9593935" cy="4066540"/>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新安法第六十五条规定：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应急</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管理部门和其他负有安全生产监督管理职责的部门依法开展安全生产行政执法工作，对生产经营单位执行有关安全生产的法律、法规和国家标准或者行业标准的情况进行监督检查。此项规定进一步明确了</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安全监管部门为安全监管执法的主体。</a:t>
            </a:r>
            <a:endPar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 </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应急</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部门成立以来一直是执法部门，这次在法律上再一次明确，对突出各级安全生产监督管理部门在安全生产行政执法工作中的核心地位，具有重要意义。同时，按照“管行业必须管安全”的要求，赋予安全生产监督管理部门相应的</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安全生产行政执法权。 </a:t>
            </a:r>
            <a:endPar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43"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4</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强化安全监管部门的执法地位</a:t>
            </a:r>
            <a:endParaRPr lang="zh-CN" altLang="en-US" sz="2400" b="1" i="0" u="none" strike="noStrike" kern="1200" cap="none" spc="0" baseline="0">
              <a:solidFill>
                <a:schemeClr val="tx2"/>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444264868"/>
      </p:ext>
    </p:extLst>
  </p:cSld>
  <p:clrMapOvr>
    <a:masterClrMapping/>
  </p:clrMapOvr>
  <p:transition spd="med" advClick="0" advTm="0">
    <p:fade/>
  </p:transition>
</p:sld>
</file>

<file path=ppt/slides/slide7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44"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45" name="矩形"/>
          <p:cNvSpPr>
            <a:spLocks/>
          </p:cNvSpPr>
          <p:nvPr/>
        </p:nvSpPr>
        <p:spPr>
          <a:xfrm rot="0">
            <a:off x="1364350" y="1929258"/>
            <a:ext cx="9593935" cy="1884617"/>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乡镇、街道、开发区、工业园区、产业园区等，是</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安全生产监督管理的最基层，</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大量高危企业集中，安全监管任务十分繁重。为深刻吸取江苏昆山中荣金属制品有限公司“8·2”特别重大爆炸事故教训，针对各地经济技术开发区、工业园区安全监管体制不顺、监管人员配备不足、事故隐患集中、事故多发等突出问题</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46"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5</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强化乡镇人民政府及街道办事处、开发区安全生产监管职责</a:t>
            </a:r>
            <a:r>
              <a:rPr lang="en-US" altLang="zh-CN" sz="1800" b="0" i="0" u="none" strike="noStrike" kern="1200" cap="none" spc="0" baseline="0">
                <a:solidFill>
                  <a:schemeClr val="tx2"/>
                </a:solidFill>
                <a:latin typeface="Times New Roman" pitchFamily="0" charset="0"/>
                <a:ea typeface="微软雅黑" pitchFamily="0" charset="0"/>
                <a:cs typeface="Arial" pitchFamily="0" charset="0"/>
              </a:rPr>
              <a:t> </a:t>
            </a:r>
            <a:endParaRPr lang="zh-CN" altLang="en-US" sz="1800" b="0" i="0" u="none" strike="noStrike" kern="1200" cap="none" spc="0" baseline="0">
              <a:solidFill>
                <a:schemeClr val="tx2"/>
              </a:solidFill>
              <a:latin typeface="Times New Roman" pitchFamily="0" charset="0"/>
              <a:ea typeface="微软雅黑" pitchFamily="0" charset="0"/>
              <a:cs typeface="Arial" pitchFamily="0" charset="0"/>
            </a:endParaRPr>
          </a:p>
        </p:txBody>
      </p:sp>
      <p:grpSp>
        <p:nvGrpSpPr>
          <p:cNvPr id="550" name="组合"/>
          <p:cNvGrpSpPr>
            <a:grpSpLocks/>
          </p:cNvGrpSpPr>
          <p:nvPr/>
        </p:nvGrpSpPr>
        <p:grpSpPr>
          <a:xfrm>
            <a:off x="8281755" y="4221468"/>
            <a:ext cx="3184999" cy="2108512"/>
            <a:chOff x="8281755" y="4221468"/>
            <a:chExt cx="3184999" cy="2108512"/>
          </a:xfrm>
        </p:grpSpPr>
        <p:graphicFrame>
          <p:nvGraphicFramePr>
            <p:cNvPr id="547" name="对象"/>
            <p:cNvGraphicFramePr>
              <a:graphicFrameLocks noChangeAspect="1"/>
            </p:cNvGraphicFramePr>
            <p:nvPr/>
          </p:nvGraphicFramePr>
          <p:xfrm>
            <a:off x="8281755" y="4221468"/>
            <a:ext cx="3184999" cy="1411437"/>
          </p:xfrm>
          <a:graphic>
            <a:graphicData uri="http://schemas.openxmlformats.org/presentationml/2006/ole">
              <mc:AlternateContent xmlns:mc="http://schemas.openxmlformats.org/markup-compatibility/2006">
                <mc:Choice xmlns:v="urn:schemas-microsoft-com:vml" Requires="v">
                  <p:oleObj spid="" name="package" r:id="rId1" imgW="5981700" imgH="4152900" progId="package">
                    <p:embed/>
                  </p:oleObj>
                </mc:Choice>
                <mc:Fallback>
                  <p:oleObj name="package" r:id="rId1" imgW="5981700" imgH="4152900" progId="package">
                    <p:embed/>
                    <p:pic>
                      <p:nvPicPr>
                        <p:cNvPr id="547" name="对象"/>
                        <p:cNvPicPr>
                          <a:picLocks noChangeAspect="1"/>
                        </p:cNvPicPr>
                        <p:nvPr/>
                      </p:nvPicPr>
                      <p:blipFill>
                        <a:blip r:embed="rId2" cstate="print"/>
                        <a:stretch>
                          <a:fillRect/>
                        </a:stretch>
                      </p:blipFill>
                      <p:spPr>
                        <a:xfrm rot="0">
                          <a:off x="8281755" y="4221468"/>
                          <a:ext cx="3184999" cy="1411437"/>
                        </a:xfrm>
                        <a:prstGeom prst="rect"/>
                        <a:solidFill>
                          <a:srgbClr val="CCFFFF"/>
                        </a:solidFill>
                        <a:ln w="9525" cmpd="sng" cap="flat">
                          <a:solidFill>
                            <a:srgbClr val="CCFFFF"/>
                          </a:solidFill>
                          <a:prstDash val="solid"/>
                          <a:miter/>
                        </a:ln>
                      </p:spPr>
                    </p:pic>
                  </p:oleObj>
                </mc:Fallback>
              </mc:AlternateContent>
            </a:graphicData>
          </a:graphic>
        </p:graphicFrame>
        <p:sp>
          <p:nvSpPr>
            <p:cNvPr id="548" name="矩形"/>
            <p:cNvSpPr>
              <a:spLocks/>
            </p:cNvSpPr>
            <p:nvPr/>
          </p:nvSpPr>
          <p:spPr>
            <a:xfrm rot="0">
              <a:off x="8593680" y="4266092"/>
              <a:ext cx="2488137" cy="557807"/>
            </a:xfrm>
            <a:prstGeom prst="rect"/>
            <a:solidFill>
              <a:srgbClr val="C10109"/>
            </a:solidFill>
            <a:ln w="9525" cmpd="sng" cap="flat">
              <a:solidFill>
                <a:srgbClr val="000000"/>
              </a:solidFill>
              <a:prstDash val="solid"/>
              <a:miter/>
            </a:ln>
          </p:spPr>
          <p:txBody>
            <a:bodyPr vert="horz" wrap="square" lIns="91440" tIns="45720" rIns="91440" bIns="45720" anchor="t" anchorCtr="0">
              <a:prstTxWarp prst="textNoShape"/>
            </a:bodyPr>
            <a:lstStyle/>
            <a:p>
              <a:pPr marL="0" indent="0" algn="ctr" eaLnBrk="0" latinLnBrk="0" hangingPunct="0">
                <a:lnSpc>
                  <a:spcPct val="100000"/>
                </a:lnSpc>
                <a:spcBef>
                  <a:spcPts val="0"/>
                </a:spcBef>
                <a:spcAft>
                  <a:spcPts val="0"/>
                </a:spcAft>
                <a:buNone/>
              </a:pPr>
              <a:r>
                <a:rPr lang="zh-CN" altLang="en-US" sz="1600" b="1" i="0" u="none" strike="noStrike" kern="1200" cap="none" spc="0" baseline="0">
                  <a:solidFill>
                    <a:schemeClr val="bg1"/>
                  </a:solidFill>
                  <a:effectLst>
                    <a:outerShdw sx="100000" sy="100000" blurRad="38100" dir="2700000" dist="38100" algn="tl">
                      <a:srgbClr val="000000"/>
                    </a:outerShdw>
                  </a:effectLst>
                  <a:latin typeface="微软雅黑" pitchFamily="0" charset="0"/>
                  <a:ea typeface="微软雅黑" pitchFamily="0" charset="0"/>
                  <a:cs typeface="Arial" pitchFamily="0" charset="0"/>
                </a:rPr>
                <a:t>坚决遵守</a:t>
              </a:r>
              <a:endParaRPr lang="en-US" altLang="zh-CN" sz="1600" b="1" i="0" u="none" strike="noStrike" kern="1200" cap="none" spc="0" baseline="0">
                <a:solidFill>
                  <a:schemeClr val="bg1"/>
                </a:solidFill>
                <a:effectLst>
                  <a:outerShdw sx="100000" sy="100000" blurRad="38100" dir="2700000" dist="38100" algn="tl">
                    <a:srgbClr val="000000"/>
                  </a:outerShdw>
                </a:effectLst>
                <a:latin typeface="微软雅黑" pitchFamily="0" charset="0"/>
                <a:ea typeface="微软雅黑" pitchFamily="0" charset="0"/>
                <a:cs typeface="Arial" pitchFamily="0" charset="0"/>
              </a:endParaRPr>
            </a:p>
            <a:p>
              <a:pPr marL="0" indent="0" algn="ctr" eaLnBrk="0" latinLnBrk="0" hangingPunct="0">
                <a:lnSpc>
                  <a:spcPct val="100000"/>
                </a:lnSpc>
                <a:spcBef>
                  <a:spcPts val="0"/>
                </a:spcBef>
                <a:spcAft>
                  <a:spcPts val="0"/>
                </a:spcAft>
                <a:buNone/>
              </a:pPr>
              <a:r>
                <a:rPr lang="zh-CN" altLang="en-US" sz="1600" b="1" i="0" u="none" strike="noStrike" kern="1200" cap="none" spc="0" baseline="0">
                  <a:solidFill>
                    <a:schemeClr val="bg1"/>
                  </a:solidFill>
                  <a:effectLst>
                    <a:outerShdw sx="100000" sy="100000" blurRad="38100" dir="2700000" dist="38100" algn="tl">
                      <a:srgbClr val="000000"/>
                    </a:outerShdw>
                  </a:effectLst>
                  <a:latin typeface="微软雅黑" pitchFamily="0" charset="0"/>
                  <a:ea typeface="微软雅黑" pitchFamily="0" charset="0"/>
                  <a:cs typeface="Arial" pitchFamily="0" charset="0"/>
                </a:rPr>
                <a:t>安全生产规章制度！</a:t>
              </a:r>
              <a:endParaRPr lang="zh-CN" altLang="en-US" sz="1600" b="1" i="0" u="none" strike="noStrike" kern="1200" cap="none" spc="0" baseline="0">
                <a:solidFill>
                  <a:schemeClr val="bg1"/>
                </a:solidFill>
                <a:effectLst>
                  <a:outerShdw sx="100000" sy="100000" blurRad="38100" dir="2700000" dist="38100" algn="tl">
                    <a:srgbClr val="000000"/>
                  </a:outerShdw>
                </a:effectLst>
                <a:latin typeface="微软雅黑" pitchFamily="0" charset="0"/>
                <a:ea typeface="微软雅黑" pitchFamily="0" charset="0"/>
                <a:cs typeface="Arial" pitchFamily="0" charset="0"/>
              </a:endParaRPr>
            </a:p>
          </p:txBody>
        </p:sp>
        <p:pic>
          <p:nvPicPr>
            <p:cNvPr id="549" name="图片" descr="Biz20j"/>
            <p:cNvPicPr>
              <a:picLocks noChangeAspect="1"/>
            </p:cNvPicPr>
            <p:nvPr/>
          </p:nvPicPr>
          <p:blipFill>
            <a:blip r:embed="rId3" cstate="print"/>
            <a:stretch>
              <a:fillRect/>
            </a:stretch>
          </p:blipFill>
          <p:spPr>
            <a:xfrm rot="0">
              <a:off x="8760523" y="4840634"/>
              <a:ext cx="2234245" cy="1489345"/>
            </a:xfrm>
            <a:prstGeom prst="rect"/>
            <a:noFill/>
            <a:ln w="9525" cmpd="sng" cap="flat">
              <a:noFill/>
              <a:prstDash val="solid"/>
              <a:round/>
            </a:ln>
          </p:spPr>
        </p:pic>
      </p:grpSp>
      <p:sp>
        <p:nvSpPr>
          <p:cNvPr id="551" name="矩形"/>
          <p:cNvSpPr>
            <a:spLocks/>
          </p:cNvSpPr>
          <p:nvPr/>
        </p:nvSpPr>
        <p:spPr>
          <a:xfrm rot="0">
            <a:off x="1364349" y="3969948"/>
            <a:ext cx="6589480" cy="2399665"/>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新安法第九条规定：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乡、镇人民政府以及街道办事处、开发区管理机构等地方人民政府的派出机关应当按照职责，加强对本行政区域内生产经营单位安全生产状况的监督检查，协助上级人民政府有关部门依法履行安全生产监督管理职责。</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132648249"/>
      </p:ext>
    </p:extLst>
  </p:cSld>
  <p:clrMapOvr>
    <a:masterClrMapping/>
  </p:clrMapOvr>
  <p:transition spd="med" advClick="0" advTm="0">
    <p:fade/>
  </p:transition>
</p:sld>
</file>

<file path=ppt/slides/slide7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52"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53" name="矩形"/>
          <p:cNvSpPr>
            <a:spLocks/>
          </p:cNvSpPr>
          <p:nvPr/>
        </p:nvSpPr>
        <p:spPr>
          <a:xfrm rot="0">
            <a:off x="1364350" y="1929258"/>
            <a:ext cx="6763649" cy="4529444"/>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国发〔2010〕23号文明确要求落实企业主体责任，新安法将其上升为法律规定，并进一步强化，对于</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进一步落实企业安全生产主体责任、提升企业安全保障能力、预防和减少生产安全事故、推进安全生产形势持续稳定好转</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具有重要意义。</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此次</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修法在总则</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第三条中明确规定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“强化和落实生产经营单位的主体责任”，并在其后的章节中对此作出更为详细的规定，凸显出强化和落实生产经营单位主体责任的重要性和紧迫性。</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54"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6</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强化和落实生产经营单位的主体责任</a:t>
            </a:r>
            <a:r>
              <a:rPr lang="en-US" altLang="zh-CN" sz="1800" b="0" i="0" u="none" strike="noStrike" kern="1200" cap="none" spc="0" baseline="0">
                <a:solidFill>
                  <a:schemeClr val="tx2"/>
                </a:solidFill>
                <a:latin typeface="Times New Roman" pitchFamily="0" charset="0"/>
                <a:ea typeface="微软雅黑" pitchFamily="0" charset="0"/>
                <a:cs typeface="Arial" pitchFamily="0" charset="0"/>
              </a:rPr>
              <a:t> </a:t>
            </a:r>
            <a:endParaRPr lang="zh-CN" altLang="en-US" sz="1800" b="0" i="0" u="none" strike="noStrike" kern="1200" cap="none" spc="0" baseline="0">
              <a:solidFill>
                <a:schemeClr val="tx2"/>
              </a:solidFill>
              <a:latin typeface="Times New Roman" pitchFamily="0" charset="0"/>
              <a:ea typeface="微软雅黑" pitchFamily="0" charset="0"/>
              <a:cs typeface="Arial" pitchFamily="0" charset="0"/>
            </a:endParaRPr>
          </a:p>
        </p:txBody>
      </p:sp>
      <p:pic>
        <p:nvPicPr>
          <p:cNvPr id="555" name="图片"/>
          <p:cNvPicPr>
            <a:picLocks noChangeAspect="1"/>
          </p:cNvPicPr>
          <p:nvPr/>
        </p:nvPicPr>
        <p:blipFill>
          <a:blip r:embed="rId1" cstate="print"/>
          <a:stretch>
            <a:fillRect/>
          </a:stretch>
        </p:blipFill>
        <p:spPr>
          <a:xfrm rot="0">
            <a:off x="8541883" y="1914744"/>
            <a:ext cx="3038856" cy="4152228"/>
          </a:xfrm>
          <a:prstGeom prst="rect"/>
          <a:noFill/>
          <a:ln w="9525" cmpd="sng" cap="flat">
            <a:noFill/>
            <a:prstDash val="solid"/>
            <a:round/>
          </a:ln>
        </p:spPr>
      </p:pic>
    </p:spTree>
    <p:extLst>
      <p:ext uri="{BB962C8B-B14F-4D97-AF65-F5344CB8AC3E}">
        <p14:creationId xmlns:p14="http://schemas.microsoft.com/office/powerpoint/2010/main" val="1741082225"/>
      </p:ext>
    </p:extLst>
  </p:cSld>
  <p:clrMapOvr>
    <a:masterClrMapping/>
  </p:clrMapOvr>
  <p:transition spd="med" advClick="0" advTm="0">
    <p:fade/>
  </p:transition>
</p:sld>
</file>

<file path=ppt/slides/slide7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5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57" name="矩形"/>
          <p:cNvSpPr>
            <a:spLocks/>
          </p:cNvSpPr>
          <p:nvPr/>
        </p:nvSpPr>
        <p:spPr>
          <a:xfrm rot="0">
            <a:off x="1033236" y="1214210"/>
            <a:ext cx="10287908" cy="4649559"/>
          </a:xfrm>
          <a:prstGeom prst="rect"/>
          <a:noFill/>
          <a:ln w="9525" cmpd="sng" cap="flat">
            <a:noFill/>
            <a:prstDash val="solid"/>
            <a:miter/>
          </a:ln>
        </p:spPr>
        <p:txBody>
          <a:bodyPr vert="horz" wrap="square" lIns="98663" tIns="49331" rIns="98663" bIns="49331" anchor="t" anchorCtr="0">
            <a:prstTxWarp prst="textNoShape"/>
          </a:bodyPr>
          <a:lstStyle/>
          <a:p>
            <a:pPr marL="0" indent="0" algn="l" eaLnBrk="1" latinLnBrk="0" hangingPunct="1">
              <a:lnSpc>
                <a:spcPct val="150000"/>
              </a:lnSpc>
              <a:spcBef>
                <a:spcPts val="1000"/>
              </a:spcBef>
              <a:spcAft>
                <a:spcPts val="0"/>
              </a:spcAft>
              <a:buNone/>
            </a:pPr>
            <a:r>
              <a:rPr lang="zh-CN" altLang="en-US" sz="22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安全生产管理机构及其人员的七项职责</a:t>
            </a:r>
            <a:r>
              <a:rPr lang="zh-CN" altLang="en-US" sz="2200" b="1" i="0" u="none" strike="noStrike" kern="1200" cap="none" spc="0" baseline="0">
                <a:solidFill>
                  <a:srgbClr val="C00000"/>
                </a:solidFill>
                <a:latin typeface="Arial" pitchFamily="0" charset="0"/>
                <a:ea typeface="微软雅黑" pitchFamily="0" charset="0"/>
                <a:cs typeface="Arial" pitchFamily="0" charset="0"/>
                <a:sym typeface="微软雅黑" pitchFamily="0" charset="0"/>
              </a:rPr>
              <a:t>：</a:t>
            </a:r>
            <a:endParaRPr lang="en-US" altLang="zh-CN" sz="22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a:t>
            </a: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（一）组织或者参与拟订本单位安全生产规章制度、操作规程和生产安全事故应急救援预案；</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（二）组织或者参与本单位安全生产教育和培训，</a:t>
            </a:r>
            <a:r>
              <a:rPr lang="zh-CN" altLang="en-US" sz="1800" b="0" i="0" u="sng"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如实</a:t>
            </a: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记录安全生产教育和培训情况；</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（三）督促落实本单位重大危险源的安全管理措施；</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（四）组织或者参与本单位应急救援演练；</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（五）检查本单位的安全生产状况，及时排查生产安全事故隐患，提出改进安全生产管理的建议；</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（六）制止和纠正违章指挥、强令冒险作业、违反操作规程的行为；</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（七）督促落实本单位安全生产整改措施。 </a:t>
            </a:r>
            <a:endParaRPr lang="zh-CN" altLang="en-US" sz="1800" b="0" i="0" u="none" strike="noStrike" kern="1200" cap="none" spc="0" baseline="0">
              <a:solidFill>
                <a:schemeClr val="tx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207780842"/>
      </p:ext>
    </p:extLst>
  </p:cSld>
  <p:clrMapOvr>
    <a:masterClrMapping/>
  </p:clrMapOvr>
  <p:transition spd="med" advClick="0" advTm="0">
    <p:fade/>
  </p:transition>
</p:sld>
</file>

<file path=ppt/slides/slide7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58"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59" name="矩形"/>
          <p:cNvSpPr>
            <a:spLocks/>
          </p:cNvSpPr>
          <p:nvPr/>
        </p:nvSpPr>
        <p:spPr>
          <a:xfrm rot="0">
            <a:off x="1030526" y="1755090"/>
            <a:ext cx="10479302" cy="3143249"/>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法对负有安全生产监督管理职责的工作人员依法履职提出了更加严格的要求，增加了在监督检查中发现重大事故隐患，不依法及时处理应承担的法律责任。这既有利于提高安全生产监督管理工作水平，也有利于促进重大事故隐患的及时消除。</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90</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负有安全生产监督管理职责的部门的工作人员……在监督检查中发现重大事故隐患，不依法及时处理的，给予降级或者撤职的处分；构成犯罪的，依照刑法有关规定追究刑事责任</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60"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a:t>
            </a:r>
            <a:r>
              <a:rPr lang="en-US" altLang="zh-CN" sz="2400" b="1" i="0" u="none" strike="noStrike" kern="1200" cap="none" spc="0" baseline="0">
                <a:solidFill>
                  <a:srgbClr val="C00000"/>
                </a:solidFill>
                <a:latin typeface="微软雅黑" pitchFamily="0" charset="0"/>
                <a:ea typeface="微软雅黑" pitchFamily="0" charset="0"/>
                <a:cs typeface="Arial" pitchFamily="0" charset="0"/>
              </a:rPr>
              <a:t>7</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强化安全监管人员的职责</a:t>
            </a:r>
            <a:r>
              <a:rPr lang="en-US" altLang="zh-CN" sz="1800" b="0" i="0" u="none" strike="noStrike" kern="1200" cap="none" spc="0" baseline="0">
                <a:solidFill>
                  <a:srgbClr val="C00000"/>
                </a:solidFill>
                <a:latin typeface="Times New Roman" pitchFamily="0" charset="0"/>
                <a:ea typeface="微软雅黑" pitchFamily="0" charset="0"/>
                <a:cs typeface="Arial" pitchFamily="0" charset="0"/>
              </a:rPr>
              <a:t> </a:t>
            </a:r>
            <a:endParaRPr lang="zh-CN" altLang="en-US" sz="1800" b="0" i="0" u="none" strike="noStrike" kern="1200" cap="none" spc="0" baseline="0">
              <a:solidFill>
                <a:srgbClr val="C00000"/>
              </a:solidFill>
              <a:latin typeface="Times New Roman" pitchFamily="0" charset="0"/>
              <a:ea typeface="微软雅黑" pitchFamily="0" charset="0"/>
              <a:cs typeface="Arial" pitchFamily="0" charset="0"/>
            </a:endParaRPr>
          </a:p>
        </p:txBody>
      </p:sp>
      <p:pic>
        <p:nvPicPr>
          <p:cNvPr id="561" name="图片" descr="tu"/>
          <p:cNvPicPr>
            <a:picLocks noChangeAspect="1"/>
          </p:cNvPicPr>
          <p:nvPr/>
        </p:nvPicPr>
        <p:blipFill>
          <a:blip r:embed="rId1" cstate="print"/>
          <a:stretch>
            <a:fillRect/>
          </a:stretch>
        </p:blipFill>
        <p:spPr>
          <a:xfrm rot="0">
            <a:off x="9950899" y="4563850"/>
            <a:ext cx="1357075" cy="2051915"/>
          </a:xfrm>
          <a:prstGeom prst="rect"/>
          <a:noFill/>
          <a:ln w="9525" cmpd="sng" cap="flat">
            <a:noFill/>
            <a:prstDash val="solid"/>
            <a:round/>
          </a:ln>
        </p:spPr>
      </p:pic>
      <p:sp>
        <p:nvSpPr>
          <p:cNvPr id="562" name="矩形"/>
          <p:cNvSpPr>
            <a:spLocks/>
          </p:cNvSpPr>
          <p:nvPr/>
        </p:nvSpPr>
        <p:spPr>
          <a:xfrm rot="0">
            <a:off x="1248228" y="5026547"/>
            <a:ext cx="8200572" cy="1338828"/>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1000"/>
              </a:spcBef>
              <a:spcAft>
                <a:spcPts val="1200"/>
              </a:spcAft>
              <a:buNone/>
            </a:pPr>
            <a:r>
              <a:rPr lang="zh-CN" altLang="en-US" sz="18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同时</a:t>
            </a:r>
            <a:r>
              <a:rPr lang="zh-CN" altLang="en-US" sz="18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规定，负有安全生产监督管理职责的部门的工作人员有前款规定以外的滥用职权、玩忽职守、徇私舞弊行为的，依法给予处分；构成犯罪的，依照刑法有关规定追究刑事责任。    </a:t>
            </a:r>
            <a:endParaRPr lang="zh-CN" altLang="en-US" sz="18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1822405077"/>
      </p:ext>
    </p:extLst>
  </p:cSld>
  <p:clrMapOvr>
    <a:masterClrMapping/>
  </p:clrMapOvr>
  <p:transition spd="med" advClick="0" advTm="0">
    <p:fade/>
  </p:transition>
</p:sld>
</file>

<file path=ppt/slides/slide76.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6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64" name="矩形"/>
          <p:cNvSpPr>
            <a:spLocks/>
          </p:cNvSpPr>
          <p:nvPr/>
        </p:nvSpPr>
        <p:spPr>
          <a:xfrm rot="0">
            <a:off x="1030526" y="1755090"/>
            <a:ext cx="7649016" cy="3604895"/>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深刻吸取山东青岛“11·22”中石化东黄输油管道泄漏爆炸特别重大事故教训，把</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警戒、疏散等救援措施</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纳入法律规定，强化应急救援措施，把事故造成的损失降到最低。</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法第八十五条规定：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参与事故救援的部门和单位应当服从统一指挥，加强协同联动，采取有效的应急救援措施，并根据事故救援的需要采取警戒、疏散等措施，防止事故扩大和次生灾害的发生。 </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65"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a:t>
            </a:r>
            <a:r>
              <a:rPr lang="en-US" altLang="zh-CN" sz="2400" b="1" i="0" u="none" strike="noStrike" kern="1200" cap="none" spc="0" baseline="0">
                <a:solidFill>
                  <a:srgbClr val="C00000"/>
                </a:solidFill>
                <a:latin typeface="微软雅黑" pitchFamily="0" charset="0"/>
                <a:ea typeface="微软雅黑" pitchFamily="0" charset="0"/>
                <a:cs typeface="Arial" pitchFamily="0" charset="0"/>
              </a:rPr>
              <a:t>8</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强化应急救援措施的规定</a:t>
            </a:r>
            <a:endParaRPr lang="zh-CN" altLang="en-US" sz="1800" b="0" i="0" u="none" strike="noStrike" kern="1200" cap="none" spc="0" baseline="0">
              <a:solidFill>
                <a:srgbClr val="C00000"/>
              </a:solidFill>
              <a:latin typeface="Times New Roman" pitchFamily="0" charset="0"/>
              <a:ea typeface="微软雅黑" pitchFamily="0" charset="0"/>
              <a:cs typeface="Arial" pitchFamily="0" charset="0"/>
            </a:endParaRPr>
          </a:p>
        </p:txBody>
      </p:sp>
      <p:pic>
        <p:nvPicPr>
          <p:cNvPr id="566" name="图片"/>
          <p:cNvPicPr>
            <a:picLocks noChangeAspect="1"/>
          </p:cNvPicPr>
          <p:nvPr/>
        </p:nvPicPr>
        <p:blipFill>
          <a:blip r:embed="rId1" cstate="print"/>
          <a:stretch>
            <a:fillRect/>
          </a:stretch>
        </p:blipFill>
        <p:spPr>
          <a:xfrm rot="0">
            <a:off x="9127228" y="1901372"/>
            <a:ext cx="2324542" cy="3160486"/>
          </a:xfrm>
          <a:prstGeom prst="rect"/>
          <a:noFill/>
          <a:ln w="9525" cmpd="sng" cap="flat">
            <a:noFill/>
            <a:prstDash val="solid"/>
            <a:round/>
          </a:ln>
        </p:spPr>
      </p:pic>
    </p:spTree>
    <p:extLst>
      <p:ext uri="{BB962C8B-B14F-4D97-AF65-F5344CB8AC3E}">
        <p14:creationId xmlns:p14="http://schemas.microsoft.com/office/powerpoint/2010/main" val="1666038302"/>
      </p:ext>
    </p:extLst>
  </p:cSld>
  <p:clrMapOvr>
    <a:masterClrMapping/>
  </p:clrMapOvr>
  <p:transition spd="med" advClick="0" advTm="0">
    <p:fade/>
  </p:transition>
</p:sld>
</file>

<file path=ppt/slides/slide77.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67"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68" name="矩形"/>
          <p:cNvSpPr>
            <a:spLocks/>
          </p:cNvSpPr>
          <p:nvPr/>
        </p:nvSpPr>
        <p:spPr>
          <a:xfrm rot="0">
            <a:off x="1030526" y="1755090"/>
            <a:ext cx="7431301" cy="4247317"/>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2000" b="0" i="0" u="sng" strike="noStrike" kern="1200" cap="none" spc="0" baseline="0">
                <a:solidFill>
                  <a:srgbClr val="C00000"/>
                </a:solidFill>
                <a:latin typeface="微软雅黑" pitchFamily="0" charset="0"/>
                <a:ea typeface="微软雅黑" pitchFamily="0" charset="0"/>
                <a:cs typeface="Arial" pitchFamily="0" charset="0"/>
                <a:sym typeface="Arial" pitchFamily="0" charset="0"/>
              </a:rPr>
              <a:t>生产经营单位是安全生产的内因和根本，</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国家有关安全生产的法律法规最终都要落实到生产经营单位。只有把安全责任真正落实到生产经营单位，才能从根本上防范和减少生产安全事故的发生。随着经济社会的发展，2002年颁布的《安全生产法》对违法行为的惩处和震慑力度已经明显不够，新安法结合经济社会发展实际，</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rPr>
              <a:t>扩大了行政处罚对象的范围，并且维持罚款下限基本不变，将罚款上限提高了2倍至5倍，并且多数罚则不再将限期整改作为前置条件，加大了对非法违法行为的震慑力度，促进生产经营单位落实主体责任。</a:t>
            </a:r>
            <a:endPar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69"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a:t>
            </a:r>
            <a:r>
              <a:rPr lang="en-US" altLang="zh-CN" sz="2400" b="1" i="0" u="none" strike="noStrike" kern="1200" cap="none" spc="0" baseline="0">
                <a:solidFill>
                  <a:srgbClr val="C00000"/>
                </a:solidFill>
                <a:latin typeface="微软雅黑" pitchFamily="0" charset="0"/>
                <a:ea typeface="微软雅黑" pitchFamily="0" charset="0"/>
                <a:cs typeface="Arial" pitchFamily="0" charset="0"/>
              </a:rPr>
              <a:t>9</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强化对生产经营单位的处罚</a:t>
            </a:r>
            <a:r>
              <a:rPr lang="en-US" altLang="zh-CN" sz="1800" b="0" i="0" u="none" strike="noStrike" kern="1200" cap="none" spc="0" baseline="0">
                <a:solidFill>
                  <a:srgbClr val="C00000"/>
                </a:solidFill>
                <a:latin typeface="Times New Roman" pitchFamily="0" charset="0"/>
                <a:ea typeface="微软雅黑" pitchFamily="0" charset="0"/>
                <a:cs typeface="Arial" pitchFamily="0" charset="0"/>
              </a:rPr>
              <a:t> </a:t>
            </a:r>
            <a:endParaRPr lang="zh-CN" altLang="en-US" sz="1800" b="0" i="0" u="none" strike="noStrike" kern="1200" cap="none" spc="0" baseline="0">
              <a:solidFill>
                <a:srgbClr val="C00000"/>
              </a:solidFill>
              <a:latin typeface="Times New Roman" pitchFamily="0" charset="0"/>
              <a:ea typeface="微软雅黑" pitchFamily="0" charset="0"/>
              <a:cs typeface="Arial" pitchFamily="0" charset="0"/>
            </a:endParaRPr>
          </a:p>
        </p:txBody>
      </p:sp>
      <p:pic>
        <p:nvPicPr>
          <p:cNvPr id="570" name="图片"/>
          <p:cNvPicPr>
            <a:picLocks noChangeAspect="1"/>
          </p:cNvPicPr>
          <p:nvPr/>
        </p:nvPicPr>
        <p:blipFill>
          <a:blip r:embed="rId1" cstate="print"/>
          <a:stretch>
            <a:fillRect/>
          </a:stretch>
        </p:blipFill>
        <p:spPr>
          <a:xfrm rot="0">
            <a:off x="8694059" y="1946654"/>
            <a:ext cx="3018972" cy="2881613"/>
          </a:xfrm>
          <a:prstGeom prst="rect"/>
          <a:noFill/>
          <a:ln w="9525" cmpd="sng" cap="flat">
            <a:noFill/>
            <a:prstDash val="solid"/>
            <a:round/>
          </a:ln>
        </p:spPr>
      </p:pic>
      <p:sp>
        <p:nvSpPr>
          <p:cNvPr id="571" name="矩形"/>
          <p:cNvSpPr>
            <a:spLocks/>
          </p:cNvSpPr>
          <p:nvPr/>
        </p:nvSpPr>
        <p:spPr>
          <a:xfrm rot="0">
            <a:off x="8737601" y="4966610"/>
            <a:ext cx="2848882" cy="1294008"/>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eaLnBrk="1" latinLnBrk="0" hangingPunct="1">
              <a:lnSpc>
                <a:spcPct val="150000"/>
              </a:lnSpc>
              <a:spcBef>
                <a:spcPts val="0"/>
              </a:spcBef>
              <a:spcAft>
                <a:spcPts val="0"/>
              </a:spcAft>
              <a:buNone/>
            </a:pPr>
            <a:r>
              <a:rPr lang="zh-CN" altLang="en-US"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罚款幅度提高2-5倍</a:t>
            </a:r>
            <a:r>
              <a:rPr lang="en-US" altLang="zh-CN"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endParaRPr lang="en-US" altLang="zh-CN"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ctr" eaLnBrk="1" latinLnBrk="0" hangingPunct="1">
              <a:lnSpc>
                <a:spcPct val="150000"/>
              </a:lnSpc>
              <a:spcBef>
                <a:spcPts val="0"/>
              </a:spcBef>
              <a:spcAft>
                <a:spcPts val="0"/>
              </a:spcAft>
              <a:buNone/>
            </a:pPr>
            <a:r>
              <a:rPr lang="zh-CN" altLang="en-US"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解决“打非</a:t>
            </a:r>
            <a:r>
              <a:rPr lang="zh-CN" altLang="en-US"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治</a:t>
            </a:r>
            <a:r>
              <a:rPr lang="zh-CN" altLang="en-US"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违“、</a:t>
            </a:r>
            <a:endParaRPr lang="en-US" altLang="zh-CN"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ctr" eaLnBrk="1" latinLnBrk="0" hangingPunct="1">
              <a:lnSpc>
                <a:spcPct val="150000"/>
              </a:lnSpc>
              <a:spcBef>
                <a:spcPts val="0"/>
              </a:spcBef>
              <a:spcAft>
                <a:spcPts val="0"/>
              </a:spcAft>
              <a:buNone/>
            </a:pPr>
            <a:r>
              <a:rPr lang="zh-CN" altLang="en-US"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“重</a:t>
            </a:r>
            <a:r>
              <a:rPr lang="zh-CN" altLang="en-US"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典治</a:t>
            </a:r>
            <a:r>
              <a:rPr lang="zh-CN" altLang="en-US"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乱”的问题</a:t>
            </a:r>
            <a:endParaRPr lang="zh-CN" altLang="en-US" sz="18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378569239"/>
      </p:ext>
    </p:extLst>
  </p:cSld>
  <p:clrMapOvr>
    <a:masterClrMapping/>
  </p:clrMapOvr>
  <p:transition spd="med" advClick="0" advTm="0">
    <p:fade/>
  </p:transition>
</p:sld>
</file>

<file path=ppt/slides/slide78.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72"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73" name="矩形"/>
          <p:cNvSpPr>
            <a:spLocks/>
          </p:cNvSpPr>
          <p:nvPr/>
        </p:nvSpPr>
        <p:spPr>
          <a:xfrm rot="0">
            <a:off x="885587" y="936625"/>
            <a:ext cx="10319442" cy="5616575"/>
          </a:xfrm>
          <a:prstGeom prst="rect"/>
          <a:noFill/>
          <a:ln w="9525" cmpd="sng" cap="flat">
            <a:noFill/>
            <a:prstDash val="solid"/>
            <a:miter/>
          </a:ln>
        </p:spPr>
        <p:txBody>
          <a:bodyPr vert="horz" wrap="square" lIns="91440" tIns="45720" rIns="91440" bIns="45720" anchor="t" anchorCtr="0">
            <a:prstTxWarp prst="textNoShape"/>
          </a:bodyPr>
          <a:lstStyle/>
          <a:p>
            <a:pPr marL="8255" indent="-8255" algn="l" eaLnBrk="1" latinLnBrk="0" hangingPunct="1">
              <a:lnSpc>
                <a:spcPct val="140000"/>
              </a:lnSpc>
              <a:spcBef>
                <a:spcPts val="1000"/>
              </a:spcBef>
              <a:spcAft>
                <a:spcPts val="0"/>
              </a:spcAft>
              <a:buNone/>
            </a:pPr>
            <a:r>
              <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Arial" pitchFamily="0" charset="0"/>
              </a:rPr>
              <a:t>A</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Arial" pitchFamily="0" charset="0"/>
              </a:rPr>
              <a:t>、</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强化对事故企业的处罚。</a:t>
            </a:r>
            <a:endPar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70000"/>
              </a:lnSpc>
              <a:spcBef>
                <a:spcPts val="1000"/>
              </a:spcBef>
              <a:spcAft>
                <a:spcPts val="0"/>
              </a:spcAft>
              <a:buNone/>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a:t>
            </a: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114</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条   发生生产安全事故，对负有责任的生产经营单位除要求依法承担相应的赔偿等责任外，依照下列规定处以罚款：</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8255" indent="-8255" algn="l" eaLnBrk="1" latinLnBrk="0" hangingPunct="1">
              <a:lnSpc>
                <a:spcPct val="170000"/>
              </a:lnSpc>
              <a:spcBef>
                <a:spcPts val="1000"/>
              </a:spcBef>
              <a:spcAft>
                <a:spcPts val="0"/>
              </a:spcAft>
              <a:buNone/>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（一）发生一般事故的，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处</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30</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万元以上</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100</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万元以下的罚款；</a:t>
            </a:r>
            <a:endPar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p>
            <a:pPr marL="8255" indent="-8255" algn="l" eaLnBrk="1" latinLnBrk="0" hangingPunct="1">
              <a:lnSpc>
                <a:spcPct val="170000"/>
              </a:lnSpc>
              <a:spcBef>
                <a:spcPts val="1000"/>
              </a:spcBef>
              <a:spcAft>
                <a:spcPts val="0"/>
              </a:spcAft>
              <a:buNone/>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（二）发生较大事故的，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处</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100</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万元以上</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2</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00万元以下的罚款；</a:t>
            </a:r>
            <a:endPar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p>
            <a:pPr marL="8255" indent="-8255" algn="l" eaLnBrk="1" latinLnBrk="0" hangingPunct="1">
              <a:lnSpc>
                <a:spcPct val="170000"/>
              </a:lnSpc>
              <a:spcBef>
                <a:spcPts val="1000"/>
              </a:spcBef>
              <a:spcAft>
                <a:spcPts val="0"/>
              </a:spcAft>
              <a:buNone/>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（三）发生重大事故处的，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处</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2</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00万元以上</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1000</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万元以下的罚款；</a:t>
            </a:r>
            <a:endPar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p>
            <a:pPr marL="8255" indent="-8255" algn="l" eaLnBrk="1" latinLnBrk="0" hangingPunct="1">
              <a:lnSpc>
                <a:spcPct val="170000"/>
              </a:lnSpc>
              <a:spcBef>
                <a:spcPts val="1000"/>
              </a:spcBef>
              <a:spcAft>
                <a:spcPts val="0"/>
              </a:spcAft>
              <a:buNone/>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（四）发生特别重大事故的，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处</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1000</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万元以上</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2</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000万元以下的罚款；发生生产安全事故情节特别严重的，按照期款罚款数额的二倍以上五倍以下罚款。</a:t>
            </a:r>
            <a:endPar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500334002"/>
      </p:ext>
    </p:extLst>
  </p:cSld>
  <p:clrMapOvr>
    <a:masterClrMapping/>
  </p:clrMapOvr>
  <p:transition spd="med" advClick="0" advTm="0">
    <p:fade/>
  </p:transition>
</p:sld>
</file>

<file path=ppt/slides/slide79.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74"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75" name="矩形"/>
          <p:cNvSpPr>
            <a:spLocks/>
          </p:cNvSpPr>
          <p:nvPr/>
        </p:nvSpPr>
        <p:spPr>
          <a:xfrm rot="0">
            <a:off x="885586" y="936625"/>
            <a:ext cx="10479100" cy="5616575"/>
          </a:xfrm>
          <a:prstGeom prst="rect"/>
          <a:noFill/>
          <a:ln w="9525" cmpd="sng" cap="flat">
            <a:noFill/>
            <a:prstDash val="solid"/>
            <a:miter/>
          </a:ln>
        </p:spPr>
        <p:txBody>
          <a:bodyPr vert="horz" wrap="square" lIns="91440" tIns="45720" rIns="91440" bIns="45720" anchor="t" anchorCtr="0">
            <a:prstTxWarp prst="textNoShape"/>
          </a:bodyPr>
          <a:lstStyle/>
          <a:p>
            <a:pPr marL="8255" indent="-8255" algn="l" eaLnBrk="1" latinLnBrk="0" hangingPunct="1">
              <a:lnSpc>
                <a:spcPct val="150000"/>
              </a:lnSpc>
              <a:spcBef>
                <a:spcPts val="1000"/>
              </a:spcBef>
              <a:spcAft>
                <a:spcPts val="0"/>
              </a:spcAft>
              <a:buNone/>
            </a:pPr>
            <a:r>
              <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Arial" pitchFamily="0" charset="0"/>
              </a:rPr>
              <a:t>B</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Arial" pitchFamily="0" charset="0"/>
              </a:rPr>
              <a:t>、</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强化了对拒不执行采取措施消除事故隐患指令的处罚。</a:t>
            </a:r>
            <a:endPar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102</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生产经营单位未采取措施消除事故隐患的，责令立即消除或者限期消除；生产经营单位拒不执行的，责令停产停业整顿，并处</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5</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万元以上十万元以下</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的罚款，构成犯罪的，依照刑法有关规定追究刑事责任。</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C</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强化了对生产经营单位拒绝、阻碍监督检查的处罚。</a:t>
            </a:r>
            <a:endPar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108</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违反本法规定，生产经营单位拒绝、阻碍负有安全生产监督管理职责的部门依法实施监督检查的，责令改正；拒不改正的，处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二万元以上二十万元以下</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的罚款；对直接负责的主管人员和其他直接责任人员处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一万元以上二万元以下</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的罚款；构成犯罪的，依照刑法有关规定追究刑事责任。</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732802742"/>
      </p:ext>
    </p:extLst>
  </p:cSld>
  <p:clrMapOvr>
    <a:masterClrMapping/>
  </p:clrMapOvr>
  <p:transition spd="med" advClick="0" advTm="0">
    <p:fade/>
  </p:transition>
</p:sld>
</file>

<file path=ppt/slides/slide8.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158"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一、新安法修改的基本情况</a:t>
            </a:r>
            <a:endParaRPr lang="zh-CN" altLang="en-US"/>
          </a:p>
        </p:txBody>
      </p:sp>
      <p:sp>
        <p:nvSpPr>
          <p:cNvPr id="159" name="矩形"/>
          <p:cNvSpPr>
            <a:spLocks/>
          </p:cNvSpPr>
          <p:nvPr/>
        </p:nvSpPr>
        <p:spPr>
          <a:xfrm rot="0">
            <a:off x="1520823" y="1054554"/>
            <a:ext cx="8131176" cy="5416549"/>
          </a:xfrm>
          <a:prstGeom prst="rect"/>
          <a:noFill/>
          <a:ln w="9525" cmpd="sng" cap="flat">
            <a:noFill/>
            <a:prstDash val="solid"/>
            <a:miter/>
          </a:ln>
        </p:spPr>
        <p:txBody>
          <a:bodyPr vert="horz" wrap="square" lIns="98663" tIns="49331" rIns="98663" bIns="49331" anchor="t" anchorCtr="0">
            <a:prstTxWarp prst="textNoShape"/>
          </a:bodyPr>
          <a:lstStyle/>
          <a:p>
            <a:pPr marL="0" indent="0" algn="l" eaLnBrk="1" latinLnBrk="0" hangingPunct="1">
              <a:lnSpc>
                <a:spcPct val="150000"/>
              </a:lnSpc>
              <a:spcBef>
                <a:spcPts val="1000"/>
              </a:spcBef>
              <a:spcAft>
                <a:spcPts val="0"/>
              </a:spcAft>
              <a:buNone/>
            </a:pPr>
            <a:r>
              <a:rPr lang="en-US" altLang="zh-CN" sz="2500" b="0" i="0" u="none" strike="noStrike" kern="1200" cap="none" spc="0" baseline="0">
                <a:solidFill>
                  <a:srgbClr val="FFFF00"/>
                </a:solidFill>
                <a:latin typeface="微软雅黑" pitchFamily="0" charset="0"/>
                <a:ea typeface="微软雅黑" pitchFamily="0" charset="0"/>
                <a:cs typeface="Arial" pitchFamily="0" charset="0"/>
                <a:sym typeface="微软雅黑" pitchFamily="0" charset="0"/>
              </a:rPr>
              <a:t>   </a:t>
            </a:r>
            <a:r>
              <a:rPr lang="en-US" altLang="zh-CN" sz="2500" b="0" i="0" u="none" strike="noStrike" kern="1200" cap="none" spc="0" baseline="0">
                <a:solidFill>
                  <a:srgbClr val="0070C0"/>
                </a:solidFill>
                <a:latin typeface="微软雅黑" pitchFamily="0" charset="0"/>
                <a:ea typeface="微软雅黑" pitchFamily="0" charset="0"/>
                <a:cs typeface="Arial" pitchFamily="0" charset="0"/>
                <a:sym typeface="微软雅黑" pitchFamily="0" charset="0"/>
              </a:rPr>
              <a:t>   </a:t>
            </a: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第一章   总 则</a:t>
            </a:r>
            <a:endParaRPr lang="en-US" altLang="zh-CN"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第二章   </a:t>
            </a:r>
            <a:r>
              <a:rPr lang="zh-CN" altLang="en-US" sz="25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生产经营单位的安全生产保障</a:t>
            </a:r>
            <a:endParaRPr lang="en-US" altLang="zh-CN" sz="25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第三章   从业人员的安全生产权利义务</a:t>
            </a:r>
            <a:endParaRPr lang="en-US" altLang="zh-CN"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第四章   安全生产的监督管理</a:t>
            </a:r>
            <a:endParaRPr lang="en-US" altLang="zh-CN"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第五章   生产安全事故的应急救援与调查处理</a:t>
            </a:r>
            <a:endParaRPr lang="en-US" altLang="zh-CN"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第六章   </a:t>
            </a:r>
            <a:r>
              <a:rPr lang="zh-CN" altLang="en-US" sz="25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法律责任</a:t>
            </a:r>
            <a:endParaRPr lang="en-US" altLang="zh-CN" sz="2500" b="0"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第七章   附 则</a:t>
            </a:r>
            <a:endParaRPr lang="zh-CN" altLang="en-US" sz="25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1603541900"/>
      </p:ext>
    </p:extLst>
  </p:cSld>
  <p:clrMapOvr>
    <a:masterClrMapping/>
  </p:clrMapOvr>
  <p:transition spd="med" advClick="0" advTm="0">
    <p:fade/>
  </p:transition>
</p:sld>
</file>

<file path=ppt/slides/slide80.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7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77" name="矩形"/>
          <p:cNvSpPr>
            <a:spLocks/>
          </p:cNvSpPr>
          <p:nvPr/>
        </p:nvSpPr>
        <p:spPr>
          <a:xfrm rot="0">
            <a:off x="885586" y="936625"/>
            <a:ext cx="10479100" cy="4883603"/>
          </a:xfrm>
          <a:prstGeom prst="rect"/>
          <a:noFill/>
          <a:ln w="9525" cmpd="sng" cap="flat">
            <a:noFill/>
            <a:prstDash val="solid"/>
            <a:miter/>
          </a:ln>
        </p:spPr>
        <p:txBody>
          <a:bodyPr vert="horz" wrap="square" lIns="91440" tIns="45720" rIns="91440" bIns="45720" anchor="t" anchorCtr="0">
            <a:prstTxWarp prst="textNoShape"/>
          </a:bodyPr>
          <a:lstStyle/>
          <a:p>
            <a:pPr marL="8255" indent="-8255" algn="l" eaLnBrk="1" latinLnBrk="0" hangingPunct="1">
              <a:lnSpc>
                <a:spcPct val="150000"/>
              </a:lnSpc>
              <a:spcBef>
                <a:spcPts val="1000"/>
              </a:spcBef>
              <a:spcAft>
                <a:spcPts val="0"/>
              </a:spcAft>
              <a:buNone/>
            </a:pPr>
            <a:r>
              <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Arial" pitchFamily="0" charset="0"/>
              </a:rPr>
              <a:t>D</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Arial" pitchFamily="0" charset="0"/>
              </a:rPr>
              <a:t>、</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强化</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了对未开展建设项目“三同时”和安全评价的处罚。</a:t>
            </a:r>
            <a:endPar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98</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生产经营单位未按规定开展建设项目</a:t>
            </a:r>
            <a:r>
              <a:rPr lang="zh-CN" altLang="en-US" sz="2000" b="0" i="0" u="none" strike="noStrike" kern="1200" cap="none" spc="0" baseline="0">
                <a:solidFill>
                  <a:schemeClr val="tx1"/>
                </a:solidFill>
                <a:latin typeface="Arial" pitchFamily="0" charset="0"/>
                <a:ea typeface="微软雅黑" pitchFamily="0" charset="0"/>
                <a:cs typeface="Arial" pitchFamily="0" charset="0"/>
                <a:sym typeface="微软雅黑" pitchFamily="0" charset="0"/>
              </a:rPr>
              <a:t>“</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三同时</a:t>
            </a:r>
            <a:r>
              <a:rPr lang="zh-CN" altLang="en-US" sz="2000" b="0" i="0" u="none" strike="noStrike" kern="1200" cap="none" spc="0" baseline="0">
                <a:solidFill>
                  <a:schemeClr val="tx1"/>
                </a:solidFill>
                <a:latin typeface="Arial" pitchFamily="0" charset="0"/>
                <a:ea typeface="微软雅黑" pitchFamily="0" charset="0"/>
                <a:cs typeface="Arial" pitchFamily="0" charset="0"/>
                <a:sym typeface="微软雅黑" pitchFamily="0" charset="0"/>
              </a:rPr>
              <a:t>”</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和安全评价的：责令停止建设或者停产停业整顿，限期改正；逾期未改正的，处</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10</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万元以上</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50</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万元以下的罚款</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 </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对其直接负责的主管人员和其他直接责任人员处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二万元以上五万元以下</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的罚款；构成犯罪的，依照刑法有关规定追究刑事责任。</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8255" indent="-8255" algn="l" eaLnBrk="1" latinLnBrk="0" hangingPunct="1">
              <a:lnSpc>
                <a:spcPct val="150000"/>
              </a:lnSpc>
              <a:spcBef>
                <a:spcPts val="1000"/>
              </a:spcBef>
              <a:spcAft>
                <a:spcPts val="0"/>
              </a:spcAft>
              <a:buNone/>
            </a:pPr>
            <a:r>
              <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E</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强化了对危险物品擅自使用和处置的处罚。</a:t>
            </a:r>
            <a:endPar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新安</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法第九十七条规定：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未经依法批准，擅自生产、经营、运输、储存、使用危险物品或者处置废弃危险物品的，依照有关危险物品安全管理的法律、行政法规的规定予以处罚；构成犯罪的，依照刑法有关规定追究刑事责任。</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1288904378"/>
      </p:ext>
    </p:extLst>
  </p:cSld>
  <p:clrMapOvr>
    <a:masterClrMapping/>
  </p:clrMapOvr>
  <p:transition spd="med" advClick="0" advTm="0">
    <p:fade/>
  </p:transition>
</p:sld>
</file>

<file path=ppt/slides/slide8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78"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79" name="矩形"/>
          <p:cNvSpPr>
            <a:spLocks/>
          </p:cNvSpPr>
          <p:nvPr/>
        </p:nvSpPr>
        <p:spPr>
          <a:xfrm rot="0">
            <a:off x="1030526" y="2045370"/>
            <a:ext cx="6676558" cy="3606115"/>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en-US" altLang="zh-CN" sz="2000" b="0" i="0" u="none" strike="noStrike" kern="1200" cap="none" spc="0" baseline="0">
                <a:solidFill>
                  <a:srgbClr val="000000"/>
                </a:solidFill>
                <a:latin typeface="微软雅黑" pitchFamily="0" charset="0"/>
                <a:ea typeface="微软雅黑" pitchFamily="0" charset="0"/>
                <a:cs typeface="Arial" pitchFamily="0" charset="0"/>
                <a:sym typeface="Arial" pitchFamily="0" charset="0"/>
              </a:rPr>
              <a:t> </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生产经营单位主要负责人是安全生产工作的</a:t>
            </a:r>
            <a:r>
              <a:rPr lang="zh-CN" altLang="en-US" sz="2000" b="0" i="0" u="sng" strike="noStrike" kern="1200" cap="none" spc="0" baseline="0">
                <a:solidFill>
                  <a:schemeClr val="tx2"/>
                </a:solidFill>
                <a:latin typeface="微软雅黑" pitchFamily="0" charset="0"/>
                <a:ea typeface="微软雅黑" pitchFamily="0" charset="0"/>
                <a:cs typeface="Arial" pitchFamily="0" charset="0"/>
                <a:sym typeface="Arial" pitchFamily="0" charset="0"/>
              </a:rPr>
              <a:t>首要责任人。</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对主要负责人处以重罚，必将促使其积极履行安全生产管理职责，同时对其他生产经营单位的主要负责人起到了更大的教育和震慑作用。</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   安全管理人员职责重大，强化对安全管理人员的责任追究，将促使其尽职尽责，积极、主动、认真、谨慎地依法履行各项职责。</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
        <p:nvSpPr>
          <p:cNvPr id="580" name="矩形"/>
          <p:cNvSpPr>
            <a:spLocks/>
          </p:cNvSpPr>
          <p:nvPr/>
        </p:nvSpPr>
        <p:spPr>
          <a:xfrm rot="0">
            <a:off x="885378" y="1167039"/>
            <a:ext cx="10450277" cy="461664"/>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en-US" altLang="zh-CN" sz="2400" b="1" i="0" u="none" strike="noStrike" kern="1200" cap="none" spc="0" baseline="0">
                <a:solidFill>
                  <a:schemeClr val="tx2"/>
                </a:solidFill>
                <a:latin typeface="微软雅黑" pitchFamily="0" charset="0"/>
                <a:ea typeface="微软雅黑" pitchFamily="0" charset="0"/>
                <a:cs typeface="Arial" pitchFamily="0" charset="0"/>
              </a:rPr>
              <a:t>10</a:t>
            </a:r>
            <a:r>
              <a:rPr lang="zh-CN" altLang="en-US" sz="2400" b="1" i="0" u="none" strike="noStrike" kern="1200" cap="none" spc="0" baseline="0">
                <a:solidFill>
                  <a:schemeClr val="tx2"/>
                </a:solidFill>
                <a:latin typeface="微软雅黑" pitchFamily="0" charset="0"/>
                <a:ea typeface="微软雅黑" pitchFamily="0" charset="0"/>
                <a:cs typeface="Arial" pitchFamily="0" charset="0"/>
              </a:rPr>
              <a:t>）</a:t>
            </a:r>
            <a:r>
              <a:rPr lang="zh-CN" altLang="en-US" sz="2400" b="1" i="0" u="none" strike="noStrike" kern="1200" cap="none" spc="0" baseline="0">
                <a:solidFill>
                  <a:schemeClr val="tx2"/>
                </a:solidFill>
                <a:latin typeface="微软雅黑" pitchFamily="0" charset="0"/>
                <a:ea typeface="微软雅黑" pitchFamily="0" charset="0"/>
                <a:cs typeface="Arial" pitchFamily="0" charset="0"/>
                <a:sym typeface="Arial" pitchFamily="0" charset="0"/>
              </a:rPr>
              <a:t>强化对生产经营单位主要负责人和安全管理人员的责任追究和处罚</a:t>
            </a:r>
            <a:r>
              <a:rPr lang="en-US" altLang="zh-CN" sz="2400" b="0" i="0" u="none" strike="noStrike" kern="1200" cap="none" spc="0" baseline="0">
                <a:solidFill>
                  <a:schemeClr val="tx2"/>
                </a:solidFill>
                <a:latin typeface="微软雅黑" pitchFamily="0" charset="0"/>
                <a:ea typeface="微软雅黑" pitchFamily="0" charset="0"/>
                <a:cs typeface="Arial" pitchFamily="0" charset="0"/>
              </a:rPr>
              <a:t> </a:t>
            </a:r>
            <a:endParaRPr lang="zh-CN" altLang="en-US" sz="1800" b="0" i="0" u="none" strike="noStrike" kern="1200" cap="none" spc="0" baseline="0">
              <a:solidFill>
                <a:schemeClr val="tx2"/>
              </a:solidFill>
              <a:latin typeface="Times New Roman" pitchFamily="0" charset="0"/>
              <a:ea typeface="微软雅黑" pitchFamily="0" charset="0"/>
              <a:cs typeface="Arial" pitchFamily="0" charset="0"/>
            </a:endParaRPr>
          </a:p>
        </p:txBody>
      </p:sp>
      <p:pic>
        <p:nvPicPr>
          <p:cNvPr id="581" name="图片"/>
          <p:cNvPicPr>
            <a:picLocks noChangeAspect="1"/>
          </p:cNvPicPr>
          <p:nvPr/>
        </p:nvPicPr>
        <p:blipFill>
          <a:blip r:embed="rId1" cstate="print"/>
          <a:stretch>
            <a:fillRect/>
          </a:stretch>
        </p:blipFill>
        <p:spPr>
          <a:xfrm rot="0">
            <a:off x="7924801" y="2297337"/>
            <a:ext cx="3753302" cy="3029406"/>
          </a:xfrm>
          <a:prstGeom prst="rect"/>
          <a:noFill/>
          <a:ln w="9525" cmpd="sng" cap="flat">
            <a:noFill/>
            <a:prstDash val="solid"/>
            <a:round/>
          </a:ln>
        </p:spPr>
      </p:pic>
    </p:spTree>
    <p:extLst>
      <p:ext uri="{BB962C8B-B14F-4D97-AF65-F5344CB8AC3E}">
        <p14:creationId xmlns:p14="http://schemas.microsoft.com/office/powerpoint/2010/main" val="1671054805"/>
      </p:ext>
    </p:extLst>
  </p:cSld>
  <p:clrMapOvr>
    <a:masterClrMapping/>
  </p:clrMapOvr>
  <p:transition spd="med" advClick="0" advTm="0">
    <p:fade/>
  </p:transition>
</p:sld>
</file>

<file path=ppt/slides/slide8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82"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83" name="矩形"/>
          <p:cNvSpPr>
            <a:spLocks/>
          </p:cNvSpPr>
          <p:nvPr/>
        </p:nvSpPr>
        <p:spPr>
          <a:xfrm rot="0">
            <a:off x="885586" y="936625"/>
            <a:ext cx="10479100" cy="5616575"/>
          </a:xfrm>
          <a:prstGeom prst="rect"/>
          <a:noFill/>
          <a:ln w="9525" cmpd="sng" cap="flat">
            <a:noFill/>
            <a:prstDash val="solid"/>
            <a:miter/>
          </a:ln>
        </p:spPr>
        <p:txBody>
          <a:bodyPr vert="horz" wrap="square" lIns="91440" tIns="45720" rIns="91440" bIns="45720" anchor="t" anchorCtr="0">
            <a:prstTxWarp prst="textNoShape"/>
          </a:bodyPr>
          <a:lstStyle/>
          <a:p>
            <a:pPr marL="8255" indent="-8255" algn="l" eaLnBrk="1" latinLnBrk="0" hangingPunct="1">
              <a:lnSpc>
                <a:spcPct val="150000"/>
              </a:lnSpc>
              <a:spcBef>
                <a:spcPts val="1000"/>
              </a:spcBef>
              <a:spcAft>
                <a:spcPts val="0"/>
              </a:spcAft>
              <a:buNone/>
            </a:pPr>
            <a:r>
              <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强化了终身行业禁入。</a:t>
            </a:r>
            <a:endPar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94</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生产</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经营单位的主要负责人受刑事处罚或者撤职处分的，自刑罚执行完毕或者受到处分之日起，</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五年</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内不得担任任何生产经营单位的主要负责人；对重大、特别重大生产安全事故负有责任的，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终身不得担任本行业生产经营单位的主要负责人。</a:t>
            </a:r>
            <a:endPar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p>
            <a:pPr marL="8255" indent="-8255" algn="l" eaLnBrk="1" latinLnBrk="0" hangingPunct="1">
              <a:lnSpc>
                <a:spcPct val="150000"/>
              </a:lnSpc>
              <a:spcBef>
                <a:spcPts val="1000"/>
              </a:spcBef>
              <a:spcAft>
                <a:spcPts val="0"/>
              </a:spcAft>
              <a:buNone/>
            </a:pPr>
            <a:r>
              <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B</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强化了对事故企业主要负责人的处罚。</a:t>
            </a:r>
            <a:endPar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第九十二条</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生产</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经营单位的主要负责人未履行本法规定的安全生产管理职责，导致发生生产安全事故的，由应急管理部门依照规定处以罚款：按一般、较大、重大、特别重大分别处上一年年收入</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40</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60</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80</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100</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的罚款。</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p:txBody>
      </p:sp>
      <p:pic>
        <p:nvPicPr>
          <p:cNvPr id="584" name="图片" descr="图片1"/>
          <p:cNvPicPr>
            <a:picLocks noChangeAspect="1"/>
          </p:cNvPicPr>
          <p:nvPr/>
        </p:nvPicPr>
        <p:blipFill>
          <a:blip r:embed="rId1" cstate="print"/>
          <a:stretch>
            <a:fillRect/>
          </a:stretch>
        </p:blipFill>
        <p:spPr>
          <a:xfrm rot="0">
            <a:off x="8410114" y="4940005"/>
            <a:ext cx="3041650" cy="1700280"/>
          </a:xfrm>
          <a:prstGeom prst="rect"/>
          <a:noFill/>
          <a:ln w="9525" cmpd="sng" cap="flat">
            <a:noFill/>
            <a:prstDash val="solid"/>
            <a:round/>
          </a:ln>
        </p:spPr>
      </p:pic>
    </p:spTree>
    <p:extLst>
      <p:ext uri="{BB962C8B-B14F-4D97-AF65-F5344CB8AC3E}">
        <p14:creationId xmlns:p14="http://schemas.microsoft.com/office/powerpoint/2010/main" val="244333722"/>
      </p:ext>
    </p:extLst>
  </p:cSld>
  <p:clrMapOvr>
    <a:masterClrMapping/>
  </p:clrMapOvr>
  <p:transition spd="med" advClick="0" advTm="0">
    <p:fade/>
  </p:transition>
</p:sld>
</file>

<file path=ppt/slides/slide8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85"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86" name="矩形"/>
          <p:cNvSpPr>
            <a:spLocks/>
          </p:cNvSpPr>
          <p:nvPr/>
        </p:nvSpPr>
        <p:spPr>
          <a:xfrm rot="0">
            <a:off x="885586" y="936625"/>
            <a:ext cx="10479100" cy="5616575"/>
          </a:xfrm>
          <a:prstGeom prst="rect"/>
          <a:noFill/>
          <a:ln w="9525" cmpd="sng" cap="flat">
            <a:noFill/>
            <a:prstDash val="solid"/>
            <a:miter/>
          </a:ln>
        </p:spPr>
        <p:txBody>
          <a:bodyPr vert="horz" wrap="square" lIns="91440" tIns="45720" rIns="91440" bIns="45720" anchor="t" anchorCtr="0">
            <a:prstTxWarp prst="textNoShape"/>
          </a:bodyPr>
          <a:lstStyle/>
          <a:p>
            <a:pPr marL="8255" indent="-8255" algn="l" eaLnBrk="1" latinLnBrk="0" hangingPunct="1">
              <a:lnSpc>
                <a:spcPct val="150000"/>
              </a:lnSpc>
              <a:spcBef>
                <a:spcPts val="1000"/>
              </a:spcBef>
              <a:spcAft>
                <a:spcPts val="0"/>
              </a:spcAft>
              <a:buNone/>
            </a:pPr>
            <a:r>
              <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C</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强化了主要负责人对事故抢救不力的处罚。</a:t>
            </a:r>
            <a:endPar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110</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条  </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生产经营单位的主要负责人在本单位发生生产安全事故时，</a:t>
            </a:r>
            <a:r>
              <a:rPr lang="zh-CN" altLang="en-US" sz="2000" b="0" i="0" u="none" strike="noStrike" kern="1200" cap="none" spc="0" baseline="0">
                <a:solidFill>
                  <a:srgbClr val="FF0000"/>
                </a:solidFill>
                <a:latin typeface="微软雅黑" pitchFamily="0" charset="0"/>
                <a:ea typeface="微软雅黑" pitchFamily="0" charset="0"/>
                <a:cs typeface="Arial" pitchFamily="0" charset="0"/>
                <a:sym typeface="微软雅黑" pitchFamily="0" charset="0"/>
              </a:rPr>
              <a:t>不立即组织抢救</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或者在事故调查处理期间</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擅离职守或者逃匿</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的，给予</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降级、撤职</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的处分，并</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由</a:t>
            </a:r>
            <a:r>
              <a:rPr lang="zh-CN" altLang="en-US" sz="2000" b="0" i="0" u="sng" strike="noStrike" kern="1200" cap="none" spc="0" baseline="0">
                <a:solidFill>
                  <a:srgbClr val="FF0000"/>
                </a:solidFill>
                <a:latin typeface="微软雅黑" pitchFamily="0" charset="0"/>
                <a:ea typeface="微软雅黑" pitchFamily="0" charset="0"/>
                <a:cs typeface="Arial" pitchFamily="0" charset="0"/>
                <a:sym typeface="微软雅黑" pitchFamily="0" charset="0"/>
              </a:rPr>
              <a:t>应急管理部门</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处上一年年收入</a:t>
            </a:r>
            <a:r>
              <a:rPr lang="en-US" altLang="zh-CN"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60%至100%</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的罚款</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；对逃匿的</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处15日以下拘留；</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构成犯罪的，依照刑法有关规定追究刑事责任。</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生产</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经营单位</a:t>
            </a:r>
            <a:r>
              <a:rPr lang="zh-CN" altLang="en-US" sz="2000" b="0" i="0" u="sng"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主要负责人对生产安全事故</a:t>
            </a:r>
            <a:r>
              <a:rPr lang="zh-CN" altLang="en-US" sz="20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隐瞒不报、谎报或者迟报</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的，依照前款规定处罚。 </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8255" indent="-8255" algn="l" eaLnBrk="1" latinLnBrk="0" hangingPunct="1">
              <a:lnSpc>
                <a:spcPct val="150000"/>
              </a:lnSpc>
              <a:spcBef>
                <a:spcPts val="1000"/>
              </a:spcBef>
              <a:spcAft>
                <a:spcPts val="0"/>
              </a:spcAft>
              <a:buNone/>
            </a:pPr>
            <a:r>
              <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D</a:t>
            </a:r>
            <a:r>
              <a:rPr lang="zh-CN" altLang="en-US"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、强化了对安全管理人员的责任追究。</a:t>
            </a:r>
            <a:endParaRPr lang="en-US" altLang="zh-CN" sz="2200" b="1" i="0" u="sng"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p>
            <a:pPr marL="0" indent="0" algn="l" eaLnBrk="1" latinLnBrk="0" hangingPunct="1">
              <a:lnSpc>
                <a:spcPct val="150000"/>
              </a:lnSpc>
              <a:spcBef>
                <a:spcPts val="1000"/>
              </a:spcBef>
              <a:spcAft>
                <a:spcPts val="0"/>
              </a:spcAft>
              <a:buNone/>
            </a:pP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新安法第</a:t>
            </a:r>
            <a:r>
              <a:rPr lang="en-US" altLang="zh-CN"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96</a:t>
            </a:r>
            <a:r>
              <a:rPr lang="zh-CN" altLang="en-US" sz="20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条规定：</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生产经营单位的安全生产管理人员未履行本法规定的安全生产管理职责的，责令限期改正；处</a:t>
            </a: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万元以上</a:t>
            </a: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3</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万元以下罚款；导致发生生产安全事故的，暂停或者撤销其与安全生产有关的资格，并处上一年年收入</a:t>
            </a: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20%</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以上</a:t>
            </a:r>
            <a:r>
              <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50%</a:t>
            </a:r>
            <a:r>
              <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以下的罚款；构成犯罪的，依照刑法有关规定追究刑事责任。</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8255" indent="-8255" algn="l" eaLnBrk="1" latinLnBrk="0" hangingPunct="1">
              <a:lnSpc>
                <a:spcPct val="150000"/>
              </a:lnSpc>
              <a:spcBef>
                <a:spcPts val="1000"/>
              </a:spcBef>
              <a:spcAft>
                <a:spcPts val="0"/>
              </a:spcAft>
              <a:buClrTx/>
              <a:buFont typeface="Arial" pitchFamily="0" charset="0"/>
              <a:buChar char="•"/>
            </a:pP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1873775498"/>
      </p:ext>
    </p:extLst>
  </p:cSld>
  <p:clrMapOvr>
    <a:masterClrMapping/>
  </p:clrMapOvr>
  <p:transition spd="med" advClick="0" advTm="0">
    <p:fade/>
  </p:transition>
</p:sld>
</file>

<file path=ppt/slides/slide8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87"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88" name="矩形"/>
          <p:cNvSpPr>
            <a:spLocks/>
          </p:cNvSpPr>
          <p:nvPr/>
        </p:nvSpPr>
        <p:spPr>
          <a:xfrm rot="0">
            <a:off x="5416560" y="160339"/>
            <a:ext cx="3901622" cy="639762"/>
          </a:xfrm>
          <a:prstGeom prst="rect"/>
          <a:noFill/>
          <a:ln w="9525" cmpd="sng" cap="flat">
            <a:noFill/>
            <a:prstDash val="solid"/>
            <a:miter/>
          </a:ln>
        </p:spPr>
        <p:txBody>
          <a:bodyPr vert="horz" wrap="square" lIns="91440" tIns="45720" rIns="91440" bIns="45720" anchor="ctr" anchorCtr="0">
            <a:prstTxWarp prst="textNoShape"/>
          </a:bodyPr>
          <a:lstStyle/>
          <a:p>
            <a:pPr marL="0" indent="0" algn="l" eaLnBrk="1" latinLnBrk="0" hangingPunct="1">
              <a:lnSpc>
                <a:spcPct val="90000"/>
              </a:lnSpc>
              <a:spcBef>
                <a:spcPts val="0"/>
              </a:spcBef>
              <a:spcAft>
                <a:spcPts val="0"/>
              </a:spcAft>
              <a:buNone/>
            </a:pPr>
            <a:r>
              <a:rPr lang="en-US" altLang="zh-CN"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a:t>
            </a:r>
            <a:r>
              <a:rPr lang="zh-CN" altLang="en-US"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安全事故问责案例</a:t>
            </a:r>
            <a:endParaRPr lang="zh-CN" altLang="en-US" sz="3600" b="1" i="0" u="sng" strike="noStrike" kern="1200" cap="none" spc="0" baseline="0">
              <a:solidFill>
                <a:schemeClr val="tx1"/>
              </a:solidFill>
              <a:latin typeface="Arial Black" pitchFamily="0" charset="0"/>
              <a:ea typeface="宋体" pitchFamily="0" charset="0"/>
              <a:cs typeface="Arial Black" pitchFamily="0" charset="0"/>
            </a:endParaRPr>
          </a:p>
        </p:txBody>
      </p:sp>
      <p:sp>
        <p:nvSpPr>
          <p:cNvPr id="589" name="矩形"/>
          <p:cNvSpPr>
            <a:spLocks/>
          </p:cNvSpPr>
          <p:nvPr/>
        </p:nvSpPr>
        <p:spPr>
          <a:xfrm rot="0">
            <a:off x="885586" y="936625"/>
            <a:ext cx="10479100" cy="5616575"/>
          </a:xfrm>
          <a:prstGeom prst="rect"/>
          <a:noFill/>
          <a:ln w="9525" cmpd="sng" cap="flat">
            <a:noFill/>
            <a:prstDash val="solid"/>
            <a:miter/>
          </a:ln>
        </p:spPr>
        <p:txBody>
          <a:bodyPr vert="horz" wrap="square" lIns="91440" tIns="45720" rIns="91440" bIns="45720" anchor="t" anchorCtr="0">
            <a:prstTxWarp prst="textNoShape"/>
          </a:bodyPr>
          <a:lstStyle/>
          <a:p>
            <a:pPr marL="0" indent="0" algn="l" eaLnBrk="1" latinLnBrk="0" hangingPunct="1">
              <a:lnSpc>
                <a:spcPct val="150000"/>
              </a:lnSpc>
              <a:spcBef>
                <a:spcPts val="1000"/>
              </a:spcBef>
              <a:spcAft>
                <a:spcPts val="0"/>
              </a:spcAft>
              <a:buNone/>
            </a:pPr>
            <a:r>
              <a:rPr lang="zh-CN" altLang="en-US" sz="2200" b="1" i="0" u="none" strike="noStrike" kern="1200" cap="none" spc="0" baseline="0">
                <a:solidFill>
                  <a:srgbClr val="C00000"/>
                </a:solidFill>
                <a:latin typeface="微软雅黑" pitchFamily="0" charset="0"/>
                <a:ea typeface="微软雅黑" pitchFamily="0" charset="0"/>
                <a:cs typeface="Arial" pitchFamily="0" charset="0"/>
              </a:rPr>
              <a:t>一、吉林省</a:t>
            </a:r>
            <a:r>
              <a:rPr lang="zh-CN" altLang="en-US" sz="2200" b="1" i="0" u="none" strike="noStrike" kern="1200" cap="none" spc="0" baseline="0">
                <a:solidFill>
                  <a:srgbClr val="C00000"/>
                </a:solidFill>
                <a:latin typeface="微软雅黑" pitchFamily="0" charset="0"/>
                <a:ea typeface="微软雅黑" pitchFamily="0" charset="0"/>
                <a:cs typeface="Arial" pitchFamily="0" charset="0"/>
              </a:rPr>
              <a:t>长春市宝源丰禽业有限公司“</a:t>
            </a:r>
            <a:r>
              <a:rPr lang="en-US" altLang="zh-CN" sz="2200" b="1" i="0" u="none" strike="noStrike" kern="1200" cap="none" spc="0" baseline="0">
                <a:solidFill>
                  <a:srgbClr val="C00000"/>
                </a:solidFill>
                <a:latin typeface="微软雅黑" pitchFamily="0" charset="0"/>
                <a:ea typeface="微软雅黑" pitchFamily="0" charset="0"/>
                <a:cs typeface="Arial" pitchFamily="0" charset="0"/>
              </a:rPr>
              <a:t>6•3”</a:t>
            </a:r>
            <a:r>
              <a:rPr lang="zh-CN" altLang="en-US" sz="2200" b="1" i="0" u="none" strike="noStrike" kern="1200" cap="none" spc="0" baseline="0">
                <a:solidFill>
                  <a:srgbClr val="C00000"/>
                </a:solidFill>
                <a:latin typeface="微软雅黑" pitchFamily="0" charset="0"/>
                <a:ea typeface="微软雅黑" pitchFamily="0" charset="0"/>
                <a:cs typeface="Arial" pitchFamily="0" charset="0"/>
              </a:rPr>
              <a:t>特别重大火灾爆炸事故</a:t>
            </a:r>
            <a:endParaRPr lang="en-US" altLang="zh-CN" sz="2200" b="1" i="0" u="none" strike="noStrike" kern="1200" cap="none" spc="0" baseline="0">
              <a:solidFill>
                <a:srgbClr val="C00000"/>
              </a:solidFill>
              <a:latin typeface="微软雅黑" pitchFamily="0" charset="0"/>
              <a:ea typeface="微软雅黑" pitchFamily="0" charset="0"/>
              <a:cs typeface="Arial" pitchFamily="0" charset="0"/>
            </a:endParaRPr>
          </a:p>
          <a:p>
            <a:pPr marL="0" indent="0" algn="l" eaLnBrk="1" latinLnBrk="0" hangingPunct="1">
              <a:lnSpc>
                <a:spcPct val="150000"/>
              </a:lnSpc>
              <a:spcBef>
                <a:spcPts val="1000"/>
              </a:spcBef>
              <a:spcAft>
                <a:spcPts val="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2013</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年</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6</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月</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3</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日</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6</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时</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10</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分许，该公司主厂房发生特别重大火灾爆炸事故，共造成</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121</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人死亡、</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76</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人受伤，</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17234</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平方米主厂房及主厂房内生产设备被损毁，直接经济损失</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1.82</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亿元。</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latinLnBrk="0" hangingPunct="1">
              <a:lnSpc>
                <a:spcPct val="150000"/>
              </a:lnSpc>
              <a:spcBef>
                <a:spcPts val="1000"/>
              </a:spcBef>
              <a:spcAft>
                <a:spcPts val="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2013</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年</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7</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月</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11</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日，国家安全监管总局向社会公布了事故调查报告。</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latinLnBrk="0" hangingPunct="1">
              <a:lnSpc>
                <a:spcPct val="150000"/>
              </a:lnSpc>
              <a:spcBef>
                <a:spcPts val="1000"/>
              </a:spcBef>
              <a:spcAft>
                <a:spcPts val="0"/>
              </a:spcAft>
              <a:buNone/>
            </a:pP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p:txBody>
      </p:sp>
      <p:pic>
        <p:nvPicPr>
          <p:cNvPr id="590" name="图片" descr="吉林火 1"/>
          <p:cNvPicPr>
            <a:picLocks noChangeAspect="1"/>
          </p:cNvPicPr>
          <p:nvPr/>
        </p:nvPicPr>
        <p:blipFill>
          <a:blip r:embed="rId1" cstate="print"/>
          <a:stretch>
            <a:fillRect/>
          </a:stretch>
        </p:blipFill>
        <p:spPr>
          <a:xfrm rot="0">
            <a:off x="8241052" y="3294744"/>
            <a:ext cx="3393518" cy="3200399"/>
          </a:xfrm>
          <a:prstGeom prst="rect"/>
          <a:noFill/>
          <a:ln w="9525" cmpd="sng" cap="flat">
            <a:noFill/>
            <a:prstDash val="solid"/>
            <a:round/>
          </a:ln>
        </p:spPr>
      </p:pic>
      <p:sp>
        <p:nvSpPr>
          <p:cNvPr id="591" name="矩形"/>
          <p:cNvSpPr>
            <a:spLocks/>
          </p:cNvSpPr>
          <p:nvPr/>
        </p:nvSpPr>
        <p:spPr>
          <a:xfrm rot="0">
            <a:off x="1213315" y="3293949"/>
            <a:ext cx="6711483" cy="3282950"/>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1200"/>
              </a:spcAft>
              <a:buClrTx/>
              <a:buFont typeface="Wingdings" pitchFamily="2" charset="2"/>
              <a:buChar char="Ø"/>
            </a:pPr>
            <a:r>
              <a:rPr lang="zh-CN" altLang="en-US" sz="1800" b="1" i="0" u="none" strike="noStrike" kern="1200" cap="none" spc="0" baseline="0">
                <a:solidFill>
                  <a:schemeClr val="tx1"/>
                </a:solidFill>
                <a:latin typeface="微软雅黑" pitchFamily="0" charset="0"/>
                <a:ea typeface="微软雅黑" pitchFamily="0" charset="0"/>
                <a:cs typeface="Arial" pitchFamily="0" charset="0"/>
              </a:rPr>
              <a:t>事故发生的直接原因是：</a:t>
            </a: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宝源丰公司主厂房部分电气线路短路，引燃周围可燃物，燃烧产生的高温导致氨设备和氨管道发生物理爆炸。</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1200"/>
              </a:spcAft>
              <a:buClrTx/>
              <a:buFont typeface="Wingdings" pitchFamily="2" charset="2"/>
              <a:buChar char="Ø"/>
            </a:pPr>
            <a:r>
              <a:rPr lang="zh-CN" altLang="en-US" sz="18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管理上的原因是：</a:t>
            </a:r>
            <a:r>
              <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宝源丰公司安全生产主体责任不落实，地方消防部门安全监督管理不力，建设部门在工程项目建设中监管缺失，安全监管部门综合监管不到位，地方政府安全生产监管职责落实不力。</a:t>
            </a:r>
            <a:endParaRPr lang="zh-CN" altLang="en-US" sz="1800" b="0" i="0" u="none" strike="noStrike" kern="1200" cap="none" spc="0" baseline="0">
              <a:solidFill>
                <a:schemeClr val="tx1"/>
              </a:solidFill>
              <a:latin typeface="微软雅黑"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210397097"/>
      </p:ext>
    </p:extLst>
  </p:cSld>
  <p:clrMapOvr>
    <a:masterClrMapping/>
  </p:clrMapOvr>
  <p:transition spd="med" advClick="0" advTm="0">
    <p:fade/>
  </p:transition>
</p:sld>
</file>

<file path=ppt/slides/slide8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92"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93" name="矩形"/>
          <p:cNvSpPr>
            <a:spLocks/>
          </p:cNvSpPr>
          <p:nvPr/>
        </p:nvSpPr>
        <p:spPr>
          <a:xfrm rot="0">
            <a:off x="795345" y="965207"/>
            <a:ext cx="10569340" cy="1589313"/>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1200"/>
              </a:spcAft>
              <a:buClrTx/>
              <a:buFont typeface="Wingdings" pitchFamily="2" charset="2"/>
              <a:buChar char="Ø"/>
            </a:pPr>
            <a:r>
              <a:rPr lang="en-US" altLang="zh-CN" sz="2000" b="1" i="0" u="none" strike="noStrike" kern="1200" cap="none" spc="0" baseline="0">
                <a:solidFill>
                  <a:srgbClr val="000000"/>
                </a:solidFill>
                <a:latin typeface="微软雅黑" pitchFamily="0" charset="0"/>
                <a:ea typeface="微软雅黑" pitchFamily="0" charset="0"/>
                <a:cs typeface="Arial" pitchFamily="0" charset="0"/>
              </a:rPr>
              <a:t>  </a:t>
            </a:r>
            <a:r>
              <a:rPr lang="zh-CN" altLang="en-US" sz="18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事故责任人员的处理：</a:t>
            </a: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对</a:t>
            </a:r>
            <a:r>
              <a:rPr lang="zh-CN" altLang="en-US" sz="1800" b="0" i="0" u="sng" strike="noStrike" kern="1200" cap="none" spc="0" baseline="0">
                <a:solidFill>
                  <a:schemeClr val="tx1"/>
                </a:solidFill>
                <a:latin typeface="微软雅黑" pitchFamily="0" charset="0"/>
                <a:ea typeface="微软雅黑" pitchFamily="0" charset="0"/>
                <a:cs typeface="Arial" pitchFamily="0" charset="0"/>
              </a:rPr>
              <a:t>长春市公安消防支队</a:t>
            </a: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净月消防大队长吕彦东，德惠市公安消防大队防火参谋高伟，德惠市米沙子镇党委副书记、镇长刘真祥，宝源丰公司董事长贾玉山，宝源丰公司总经理张玉申</a:t>
            </a:r>
            <a:r>
              <a:rPr lang="zh-CN" altLang="en-US" sz="1800" b="0" i="0" u="sng" strike="noStrike" kern="1200" cap="none" spc="0" baseline="0">
                <a:solidFill>
                  <a:schemeClr val="tx1"/>
                </a:solidFill>
                <a:latin typeface="微软雅黑" pitchFamily="0" charset="0"/>
                <a:ea typeface="微软雅黑" pitchFamily="0" charset="0"/>
                <a:cs typeface="Arial" pitchFamily="0" charset="0"/>
              </a:rPr>
              <a:t>等</a:t>
            </a:r>
            <a:r>
              <a:rPr lang="en-US" altLang="zh-CN" sz="1800" b="0" i="0" u="sng" strike="noStrike" kern="1200" cap="none" spc="0" baseline="0">
                <a:solidFill>
                  <a:schemeClr val="tx1"/>
                </a:solidFill>
                <a:latin typeface="微软雅黑" pitchFamily="0" charset="0"/>
                <a:ea typeface="微软雅黑" pitchFamily="0" charset="0"/>
                <a:cs typeface="Arial" pitchFamily="0" charset="0"/>
              </a:rPr>
              <a:t>19</a:t>
            </a:r>
            <a:r>
              <a:rPr lang="zh-CN" altLang="en-US" sz="1800" b="0" i="0" u="sng" strike="noStrike" kern="1200" cap="none" spc="0" baseline="0">
                <a:solidFill>
                  <a:schemeClr val="tx1"/>
                </a:solidFill>
                <a:latin typeface="微软雅黑" pitchFamily="0" charset="0"/>
                <a:ea typeface="微软雅黑" pitchFamily="0" charset="0"/>
                <a:cs typeface="Arial" pitchFamily="0" charset="0"/>
              </a:rPr>
              <a:t>人移送司法机关处理。其中公职人员</a:t>
            </a:r>
            <a:r>
              <a:rPr lang="en-US" altLang="zh-CN" sz="1800" b="0" i="0" u="sng" strike="noStrike" kern="1200" cap="none" spc="0" baseline="0">
                <a:solidFill>
                  <a:schemeClr val="tx1"/>
                </a:solidFill>
                <a:latin typeface="微软雅黑" pitchFamily="0" charset="0"/>
                <a:ea typeface="微软雅黑" pitchFamily="0" charset="0"/>
                <a:cs typeface="Arial" pitchFamily="0" charset="0"/>
              </a:rPr>
              <a:t>11</a:t>
            </a:r>
            <a:r>
              <a:rPr lang="zh-CN" altLang="en-US" sz="1800" b="0" i="0" u="sng" strike="noStrike" kern="1200" cap="none" spc="0" baseline="0">
                <a:solidFill>
                  <a:schemeClr val="tx1"/>
                </a:solidFill>
                <a:latin typeface="微软雅黑" pitchFamily="0" charset="0"/>
                <a:ea typeface="微软雅黑" pitchFamily="0" charset="0"/>
                <a:cs typeface="Arial" pitchFamily="0" charset="0"/>
              </a:rPr>
              <a:t>人</a:t>
            </a:r>
            <a:r>
              <a:rPr lang="zh-CN" altLang="en-US" sz="1800" b="0" i="0" u="sng" strike="noStrike" kern="1200" cap="none" spc="0" baseline="0">
                <a:solidFill>
                  <a:schemeClr val="tx1"/>
                </a:solidFill>
                <a:latin typeface="微软雅黑" pitchFamily="0" charset="0"/>
                <a:ea typeface="微软雅黑" pitchFamily="0" charset="0"/>
                <a:cs typeface="Arial" pitchFamily="0" charset="0"/>
              </a:rPr>
              <a:t>。</a:t>
            </a:r>
            <a:endParaRPr lang="zh-CN" altLang="en-US" sz="1800" b="0" i="0" u="sng" strike="noStrike" kern="1200" cap="none" spc="0" baseline="0">
              <a:solidFill>
                <a:schemeClr val="tx1"/>
              </a:solidFill>
              <a:latin typeface="微软雅黑" pitchFamily="0" charset="0"/>
              <a:ea typeface="微软雅黑" pitchFamily="0" charset="0"/>
              <a:cs typeface="Arial" pitchFamily="0" charset="0"/>
            </a:endParaRPr>
          </a:p>
        </p:txBody>
      </p:sp>
      <p:sp>
        <p:nvSpPr>
          <p:cNvPr id="594" name="矩形"/>
          <p:cNvSpPr>
            <a:spLocks/>
          </p:cNvSpPr>
          <p:nvPr/>
        </p:nvSpPr>
        <p:spPr>
          <a:xfrm rot="0">
            <a:off x="1030522" y="2394867"/>
            <a:ext cx="10334165" cy="2585323"/>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1200"/>
              </a:spcAft>
              <a:buNone/>
            </a:pPr>
            <a:r>
              <a:rPr lang="zh-CN" altLang="en-US" sz="1800" b="1" i="0" u="none" strike="noStrike" kern="1200" cap="none" spc="0" baseline="0">
                <a:solidFill>
                  <a:srgbClr val="C00000"/>
                </a:solidFill>
                <a:latin typeface="微软雅黑" pitchFamily="0" charset="0"/>
                <a:ea typeface="微软雅黑" pitchFamily="0" charset="0"/>
                <a:cs typeface="Arial" pitchFamily="0" charset="0"/>
              </a:rPr>
              <a:t>对</a:t>
            </a:r>
            <a:r>
              <a:rPr lang="en-US" altLang="zh-CN" sz="1800" b="1" i="0" u="none" strike="noStrike" kern="1200" cap="none" spc="0" baseline="0">
                <a:solidFill>
                  <a:srgbClr val="C00000"/>
                </a:solidFill>
                <a:latin typeface="微软雅黑" pitchFamily="0" charset="0"/>
                <a:ea typeface="微软雅黑" pitchFamily="0" charset="0"/>
                <a:cs typeface="Arial" pitchFamily="0" charset="0"/>
              </a:rPr>
              <a:t>50</a:t>
            </a:r>
            <a:r>
              <a:rPr lang="zh-CN" altLang="en-US" sz="1800" b="1" i="0" u="none" strike="noStrike" kern="1200" cap="none" spc="0" baseline="0">
                <a:solidFill>
                  <a:srgbClr val="C00000"/>
                </a:solidFill>
                <a:latin typeface="微软雅黑" pitchFamily="0" charset="0"/>
                <a:ea typeface="微软雅黑" pitchFamily="0" charset="0"/>
                <a:cs typeface="Arial" pitchFamily="0" charset="0"/>
              </a:rPr>
              <a:t>人给予党纪政纪处分。</a:t>
            </a: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其中：</a:t>
            </a:r>
            <a:r>
              <a:rPr lang="zh-CN" altLang="en-US" sz="1800" b="0" i="0" u="sng" strike="noStrike" kern="1200" cap="none" spc="0" baseline="0">
                <a:solidFill>
                  <a:schemeClr val="tx1"/>
                </a:solidFill>
                <a:latin typeface="微软雅黑" pitchFamily="0" charset="0"/>
                <a:ea typeface="微软雅黑" pitchFamily="0" charset="0"/>
                <a:cs typeface="Arial" pitchFamily="0" charset="0"/>
              </a:rPr>
              <a:t>给予吉林省副省长兼公安厅厅长黄关春记大过处分，长春市市委副书记、市长姜治莹（副省级）记大过处分。</a:t>
            </a: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给予吉林省公安消防总队总队长李树田记大过处分，副总队长刘军降级、党内严重警告处分；长春市副市长李祥降级、党内严重警告处分，长春市公安消防支队党委书记、政委赵子魁降级、党内严重警告处分，长春市公安消防支队支队长王喜春撤职、撤销党内职务处分；给予德惠市委书记张德祥撤职处分，市长刘长春撤职、撤销党内职务处分，市委常委、副市长王涛降级、党内严重警告处分，副市长兼公安局长王华安撤职、撤销党内职务处分。</a:t>
            </a:r>
            <a:endParaRPr lang="zh-CN" altLang="en-US" sz="1800" b="0" i="0" u="none" strike="noStrike" kern="1200" cap="none" spc="0" baseline="0">
              <a:solidFill>
                <a:schemeClr val="tx1"/>
              </a:solidFill>
              <a:latin typeface="微软雅黑" pitchFamily="0" charset="0"/>
              <a:ea typeface="微软雅黑" pitchFamily="0" charset="0"/>
              <a:cs typeface="Arial" pitchFamily="0" charset="0"/>
            </a:endParaRPr>
          </a:p>
        </p:txBody>
      </p:sp>
      <p:pic>
        <p:nvPicPr>
          <p:cNvPr id="595" name="图片" descr="2841_260008_710763"/>
          <p:cNvPicPr>
            <a:picLocks noChangeAspect="1"/>
          </p:cNvPicPr>
          <p:nvPr/>
        </p:nvPicPr>
        <p:blipFill>
          <a:blip r:embed="rId1" cstate="print"/>
          <a:stretch>
            <a:fillRect/>
          </a:stretch>
        </p:blipFill>
        <p:spPr>
          <a:xfrm rot="0">
            <a:off x="5270495" y="5052760"/>
            <a:ext cx="2626178" cy="1584586"/>
          </a:xfrm>
          <a:prstGeom prst="rect"/>
          <a:noFill/>
          <a:ln w="9525" cmpd="sng" cap="flat">
            <a:noFill/>
            <a:prstDash val="solid"/>
            <a:round/>
          </a:ln>
        </p:spPr>
      </p:pic>
    </p:spTree>
    <p:extLst>
      <p:ext uri="{BB962C8B-B14F-4D97-AF65-F5344CB8AC3E}">
        <p14:creationId xmlns:p14="http://schemas.microsoft.com/office/powerpoint/2010/main" val="1903071201"/>
      </p:ext>
    </p:extLst>
  </p:cSld>
  <p:clrMapOvr>
    <a:masterClrMapping/>
  </p:clrMapOvr>
  <p:transition spd="med" advClick="0" advTm="0">
    <p:fade/>
  </p:transition>
</p:sld>
</file>

<file path=ppt/slides/slide86.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59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597" name="矩形"/>
          <p:cNvSpPr>
            <a:spLocks/>
          </p:cNvSpPr>
          <p:nvPr/>
        </p:nvSpPr>
        <p:spPr>
          <a:xfrm rot="0">
            <a:off x="5416560" y="160339"/>
            <a:ext cx="3901622" cy="639762"/>
          </a:xfrm>
          <a:prstGeom prst="rect"/>
          <a:noFill/>
          <a:ln w="9525" cmpd="sng" cap="flat">
            <a:noFill/>
            <a:prstDash val="solid"/>
            <a:miter/>
          </a:ln>
        </p:spPr>
        <p:txBody>
          <a:bodyPr vert="horz" wrap="square" lIns="91440" tIns="45720" rIns="91440" bIns="45720" anchor="ctr" anchorCtr="0">
            <a:prstTxWarp prst="textNoShape"/>
          </a:bodyPr>
          <a:lstStyle/>
          <a:p>
            <a:pPr marL="0" indent="0" algn="l" eaLnBrk="1" latinLnBrk="0" hangingPunct="1">
              <a:lnSpc>
                <a:spcPct val="90000"/>
              </a:lnSpc>
              <a:spcBef>
                <a:spcPts val="0"/>
              </a:spcBef>
              <a:spcAft>
                <a:spcPts val="0"/>
              </a:spcAft>
              <a:buNone/>
            </a:pPr>
            <a:r>
              <a:rPr lang="en-US" altLang="zh-CN"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a:t>
            </a:r>
            <a:r>
              <a:rPr lang="zh-CN" altLang="en-US"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安全事故问责案例</a:t>
            </a:r>
            <a:endParaRPr lang="zh-CN" altLang="en-US" sz="3600" b="1" i="0" u="sng" strike="noStrike" kern="1200" cap="none" spc="0" baseline="0">
              <a:solidFill>
                <a:schemeClr val="tx1"/>
              </a:solidFill>
              <a:latin typeface="Arial Black" pitchFamily="0" charset="0"/>
              <a:ea typeface="宋体" pitchFamily="0" charset="0"/>
              <a:cs typeface="Arial Black" pitchFamily="0" charset="0"/>
            </a:endParaRPr>
          </a:p>
        </p:txBody>
      </p:sp>
      <p:sp>
        <p:nvSpPr>
          <p:cNvPr id="598" name="矩形"/>
          <p:cNvSpPr>
            <a:spLocks/>
          </p:cNvSpPr>
          <p:nvPr/>
        </p:nvSpPr>
        <p:spPr>
          <a:xfrm rot="0">
            <a:off x="885586" y="936625"/>
            <a:ext cx="10479100" cy="5616575"/>
          </a:xfrm>
          <a:prstGeom prst="rect"/>
          <a:noFill/>
          <a:ln w="9525" cmpd="sng" cap="flat">
            <a:noFill/>
            <a:prstDash val="solid"/>
            <a:miter/>
          </a:ln>
        </p:spPr>
        <p:txBody>
          <a:bodyPr vert="horz" wrap="square" lIns="91440" tIns="45720" rIns="91440" bIns="45720" anchor="t" anchorCtr="0">
            <a:prstTxWarp prst="textNoShape"/>
          </a:bodyPr>
          <a:lstStyle/>
          <a:p>
            <a:pPr marL="0" indent="0" algn="l" eaLnBrk="1" latinLnBrk="0" hangingPunct="1">
              <a:lnSpc>
                <a:spcPct val="150000"/>
              </a:lnSpc>
              <a:spcBef>
                <a:spcPts val="1000"/>
              </a:spcBef>
              <a:spcAft>
                <a:spcPts val="0"/>
              </a:spcAft>
              <a:buNone/>
            </a:pPr>
            <a:r>
              <a:rPr lang="zh-CN" altLang="en-US" sz="2200" b="1" i="0" u="none" strike="noStrike" kern="1200" cap="none" spc="0" baseline="0">
                <a:solidFill>
                  <a:srgbClr val="C00000"/>
                </a:solidFill>
                <a:latin typeface="微软雅黑" pitchFamily="0" charset="0"/>
                <a:ea typeface="微软雅黑" pitchFamily="0" charset="0"/>
                <a:cs typeface="Arial" pitchFamily="0" charset="0"/>
              </a:rPr>
              <a:t>二、</a:t>
            </a:r>
            <a:r>
              <a:rPr lang="en-US" altLang="zh-CN" sz="2200" b="1"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2012年6月30日</a:t>
            </a:r>
            <a:r>
              <a:rPr lang="zh-CN" altLang="en-US" sz="2200" b="1"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天津蓟县莱德商厦火灾</a:t>
            </a:r>
            <a:endParaRPr lang="en-US" altLang="zh-CN" sz="2200" b="1" i="0" u="none" strike="noStrike" kern="1200" cap="none" spc="0" baseline="0">
              <a:solidFill>
                <a:srgbClr val="C00000"/>
              </a:solidFill>
              <a:latin typeface="微软雅黑" pitchFamily="0" charset="0"/>
              <a:ea typeface="微软雅黑" pitchFamily="0" charset="0"/>
              <a:cs typeface="Arial" pitchFamily="0" charset="0"/>
              <a:sym typeface="Arial" pitchFamily="0" charset="0"/>
            </a:endParaRPr>
          </a:p>
          <a:p>
            <a:pPr marL="228600" indent="-228600" algn="l" eaLnBrk="1" latinLnBrk="0" hangingPunct="1">
              <a:lnSpc>
                <a:spcPct val="90000"/>
              </a:lnSpc>
              <a:spcBef>
                <a:spcPts val="0"/>
              </a:spcBef>
              <a:spcAft>
                <a:spcPts val="0"/>
              </a:spcAft>
              <a:buNone/>
            </a:pPr>
            <a:endParaRPr lang="en-US" altLang="zh-CN" sz="2000" b="0" i="0" u="none" strike="noStrike" kern="1200" cap="none" spc="0" baseline="0">
              <a:solidFill>
                <a:schemeClr val="tx1"/>
              </a:solidFill>
              <a:latin typeface="方正姚体" pitchFamily="2" charset="-122"/>
              <a:ea typeface="微软雅黑" pitchFamily="0" charset="0"/>
              <a:cs typeface="Arial" pitchFamily="0" charset="0"/>
            </a:endParaRPr>
          </a:p>
          <a:p>
            <a:pPr marL="228600" indent="-228600" algn="l" eaLnBrk="1" latinLnBrk="0" hangingPunct="1">
              <a:lnSpc>
                <a:spcPct val="90000"/>
              </a:lnSpc>
              <a:spcBef>
                <a:spcPts val="0"/>
              </a:spcBef>
              <a:spcAft>
                <a:spcPts val="0"/>
              </a:spcAft>
              <a:buNone/>
            </a:pPr>
            <a:endParaRPr lang="en-US" altLang="zh-CN" sz="2000" b="0" i="0" u="none" strike="noStrike" kern="1200" cap="none" spc="0" baseline="0">
              <a:solidFill>
                <a:schemeClr val="tx1"/>
              </a:solidFill>
              <a:latin typeface="方正姚体" pitchFamily="2" charset="-122"/>
              <a:ea typeface="微软雅黑" pitchFamily="0" charset="0"/>
              <a:cs typeface="Arial" pitchFamily="0" charset="0"/>
            </a:endParaRPr>
          </a:p>
          <a:p>
            <a:pPr marL="228600" indent="-228600" algn="l" eaLnBrk="1" latinLnBrk="0" hangingPunct="1">
              <a:lnSpc>
                <a:spcPct val="90000"/>
              </a:lnSpc>
              <a:spcBef>
                <a:spcPts val="0"/>
              </a:spcBef>
              <a:spcAft>
                <a:spcPts val="0"/>
              </a:spcAft>
              <a:buNone/>
            </a:pPr>
            <a:r>
              <a:rPr lang="en-US" altLang="zh-CN" sz="2000" b="0" i="0" u="none" strike="noStrike" kern="1200" cap="none" spc="0" baseline="0">
                <a:solidFill>
                  <a:schemeClr val="tx1"/>
                </a:solidFill>
                <a:latin typeface="方正姚体" pitchFamily="2" charset="-122"/>
                <a:ea typeface="微软雅黑" pitchFamily="0" charset="0"/>
                <a:cs typeface="Arial" pitchFamily="0" charset="0"/>
              </a:rPr>
              <a:t>         </a:t>
            </a:r>
            <a:r>
              <a:rPr lang="zh-CN" altLang="en-US" sz="2000" b="0" i="0" u="none" strike="noStrike" kern="1200" cap="none" spc="0" baseline="0">
                <a:solidFill>
                  <a:schemeClr val="tx1"/>
                </a:solidFill>
                <a:latin typeface="方正姚体" pitchFamily="2" charset="-122"/>
                <a:ea typeface="微软雅黑" pitchFamily="0" charset="0"/>
                <a:cs typeface="Arial" pitchFamily="0" charset="0"/>
              </a:rPr>
              <a:t>事故</a:t>
            </a:r>
            <a:r>
              <a:rPr lang="zh-CN" altLang="en-US" sz="2000" b="0" i="0" u="none" strike="noStrike" kern="1200" cap="none" spc="0" baseline="0">
                <a:solidFill>
                  <a:schemeClr val="tx1"/>
                </a:solidFill>
                <a:latin typeface="方正姚体" pitchFamily="2" charset="-122"/>
                <a:ea typeface="微软雅黑" pitchFamily="0" charset="0"/>
                <a:cs typeface="Arial" pitchFamily="0" charset="0"/>
              </a:rPr>
              <a:t>系商厦一层东南角中转库房内空调电源线发生短路，引燃周围可燃物所致</a:t>
            </a:r>
            <a:r>
              <a:rPr lang="zh-CN" altLang="en-US" sz="2000" b="0" i="0" u="none" strike="noStrike" kern="1200" cap="none" spc="0" baseline="0">
                <a:solidFill>
                  <a:schemeClr val="tx1"/>
                </a:solidFill>
                <a:latin typeface="方正姚体" pitchFamily="2" charset="-122"/>
                <a:ea typeface="微软雅黑" pitchFamily="0" charset="0"/>
                <a:cs typeface="Arial" pitchFamily="0" charset="0"/>
              </a:rPr>
              <a:t>。</a:t>
            </a:r>
            <a:endParaRPr lang="zh-CN" altLang="en-US" sz="2000" b="0" i="0" u="none" strike="noStrike" kern="1200" cap="none" spc="0" baseline="0">
              <a:solidFill>
                <a:schemeClr val="tx1"/>
              </a:solidFill>
              <a:latin typeface="方正姚体" pitchFamily="2" charset="-122"/>
              <a:ea typeface="微软雅黑" pitchFamily="0" charset="0"/>
              <a:cs typeface="Arial" pitchFamily="0" charset="0"/>
            </a:endParaRPr>
          </a:p>
        </p:txBody>
      </p:sp>
      <p:pic>
        <p:nvPicPr>
          <p:cNvPr id="599" name="图片"/>
          <p:cNvPicPr>
            <a:picLocks noChangeAspect="1"/>
          </p:cNvPicPr>
          <p:nvPr/>
        </p:nvPicPr>
        <p:blipFill>
          <a:blip r:embed="rId1" cstate="print"/>
          <a:stretch>
            <a:fillRect/>
          </a:stretch>
        </p:blipFill>
        <p:spPr>
          <a:xfrm rot="0">
            <a:off x="3202242" y="2812425"/>
            <a:ext cx="4542497" cy="3367714"/>
          </a:xfrm>
          <a:prstGeom prst="rect"/>
          <a:noFill/>
          <a:ln w="9525" cmpd="sng" cap="flat">
            <a:noFill/>
            <a:prstDash val="solid"/>
            <a:round/>
          </a:ln>
        </p:spPr>
      </p:pic>
      <p:sp>
        <p:nvSpPr>
          <p:cNvPr id="600" name="椭圆形标注"/>
          <p:cNvSpPr>
            <a:spLocks/>
          </p:cNvSpPr>
          <p:nvPr/>
        </p:nvSpPr>
        <p:spPr>
          <a:xfrm rot="0">
            <a:off x="8064052" y="2812425"/>
            <a:ext cx="1587942" cy="1262829"/>
          </a:xfrm>
          <a:prstGeom prst="wedgeEllipseCallout">
            <a:avLst>
              <a:gd name="adj1" fmla="val -84092"/>
              <a:gd name="adj2" fmla="val 109092"/>
            </a:avLst>
          </a:prstGeom>
          <a:solidFill>
            <a:srgbClr val="C10109"/>
          </a:solidFill>
          <a:ln w="9525" cmpd="sng" cap="flat">
            <a:noFill/>
            <a:prstDash val="solid"/>
            <a:miter/>
          </a:ln>
        </p:spPr>
        <p:txBody>
          <a:bodyPr vert="horz" wrap="square" lIns="98746" tIns="49373" rIns="98746" bIns="49373" anchor="t" anchorCtr="0">
            <a:prstTxWarp prst="textNoShape"/>
          </a:bodyPr>
          <a:lstStyle/>
          <a:p>
            <a:pPr marL="0" indent="0" algn="ctr" defTabSz="987425" eaLnBrk="1" latinLnBrk="0" hangingPunct="1">
              <a:lnSpc>
                <a:spcPct val="150000"/>
              </a:lnSpc>
              <a:spcBef>
                <a:spcPts val="0"/>
              </a:spcBef>
              <a:spcAft>
                <a:spcPts val="0"/>
              </a:spcAft>
              <a:buNone/>
            </a:pPr>
            <a:r>
              <a:rPr lang="zh-CN" altLang="en-US" sz="2000" b="1" i="0" u="none" strike="noStrike" kern="1200" cap="none" spc="0" baseline="0">
                <a:solidFill>
                  <a:schemeClr val="bg1"/>
                </a:solidFill>
                <a:latin typeface="微软雅黑" pitchFamily="0" charset="0"/>
                <a:ea typeface="微软雅黑" pitchFamily="0" charset="0"/>
                <a:cs typeface="Arial" pitchFamily="0" charset="0"/>
              </a:rPr>
              <a:t>死亡</a:t>
            </a:r>
            <a:endParaRPr lang="en-US" altLang="zh-CN" sz="2000" b="1" i="0" u="none" strike="noStrike" kern="1200" cap="none" spc="0" baseline="0">
              <a:solidFill>
                <a:schemeClr val="bg1"/>
              </a:solidFill>
              <a:latin typeface="微软雅黑" pitchFamily="0" charset="0"/>
              <a:ea typeface="微软雅黑" pitchFamily="0" charset="0"/>
              <a:cs typeface="Arial" pitchFamily="0" charset="0"/>
            </a:endParaRPr>
          </a:p>
          <a:p>
            <a:pPr marL="0" indent="0" algn="ctr" defTabSz="987425" eaLnBrk="1" latinLnBrk="0" hangingPunct="1">
              <a:lnSpc>
                <a:spcPct val="150000"/>
              </a:lnSpc>
              <a:spcBef>
                <a:spcPts val="0"/>
              </a:spcBef>
              <a:spcAft>
                <a:spcPts val="0"/>
              </a:spcAft>
              <a:buNone/>
            </a:pPr>
            <a:r>
              <a:rPr lang="en-US" altLang="zh-CN" sz="2000" b="1" i="0" u="none" strike="noStrike" kern="1200" cap="none" spc="0" baseline="0">
                <a:solidFill>
                  <a:schemeClr val="bg1"/>
                </a:solidFill>
                <a:latin typeface="微软雅黑" pitchFamily="0" charset="0"/>
                <a:ea typeface="微软雅黑" pitchFamily="0" charset="0"/>
                <a:cs typeface="Arial" pitchFamily="0" charset="0"/>
              </a:rPr>
              <a:t>10</a:t>
            </a:r>
            <a:r>
              <a:rPr lang="zh-CN" altLang="en-US" sz="2000" b="1" i="0" u="none" strike="noStrike" kern="1200" cap="none" spc="0" baseline="0">
                <a:solidFill>
                  <a:schemeClr val="bg1"/>
                </a:solidFill>
                <a:latin typeface="微软雅黑" pitchFamily="0" charset="0"/>
                <a:ea typeface="微软雅黑" pitchFamily="0" charset="0"/>
                <a:cs typeface="Arial" pitchFamily="0" charset="0"/>
              </a:rPr>
              <a:t>人</a:t>
            </a:r>
            <a:endParaRPr lang="zh-CN" altLang="en-US" sz="2000" b="1" i="0" u="none" strike="noStrike" kern="1200" cap="none" spc="0" baseline="0">
              <a:solidFill>
                <a:schemeClr val="bg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832522801"/>
      </p:ext>
    </p:extLst>
  </p:cSld>
  <p:clrMapOvr>
    <a:masterClrMapping/>
  </p:clrMapOvr>
  <p:transition spd="med" advClick="0" advTm="0">
    <p:fade/>
  </p:transition>
</p:sld>
</file>

<file path=ppt/slides/slide87.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601"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602" name="矩形"/>
          <p:cNvSpPr>
            <a:spLocks/>
          </p:cNvSpPr>
          <p:nvPr/>
        </p:nvSpPr>
        <p:spPr>
          <a:xfrm rot="0">
            <a:off x="1301524" y="1049104"/>
            <a:ext cx="9450387" cy="6121400"/>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ctr" eaLnBrk="1" latinLnBrk="0" hangingPunct="1">
              <a:lnSpc>
                <a:spcPct val="150000"/>
              </a:lnSpc>
              <a:spcBef>
                <a:spcPts val="1000"/>
              </a:spcBef>
              <a:spcAft>
                <a:spcPts val="0"/>
              </a:spcAft>
              <a:buNone/>
            </a:pPr>
            <a:r>
              <a:rPr lang="en-US" altLang="zh-CN" sz="2400" b="1" i="0" u="none" strike="noStrike" kern="1200" cap="none" spc="0" baseline="0">
                <a:solidFill>
                  <a:srgbClr val="C00000"/>
                </a:solidFill>
                <a:latin typeface="微软雅黑" pitchFamily="0" charset="0"/>
                <a:ea typeface="微软雅黑" pitchFamily="0" charset="0"/>
                <a:cs typeface="Arial" pitchFamily="0" charset="0"/>
              </a:rPr>
              <a:t>6</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人涉重大劳动安全事故罪</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rPr>
              <a:t>（一审判决）</a:t>
            </a:r>
            <a:endParaRPr lang="en-US" altLang="zh-CN" sz="2000" b="0" i="0" u="none" strike="noStrike" kern="1200" cap="none" spc="0" baseline="0">
              <a:solidFill>
                <a:srgbClr val="FF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  姚海利 商厦实际控制人  有期徒刑</a:t>
            </a: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6</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年</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  姚学良 商厦法定代表人  有期徒刑</a:t>
            </a: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4</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年</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  高卓海</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  刘学良</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  王芳 </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  宗福群 商厦电工 判</a:t>
            </a: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3</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缓</a:t>
            </a: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3</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en-US" altLang="zh-CN" sz="1900" b="0" i="0" u="none" strike="noStrike" kern="1200" cap="none" spc="0" baseline="0">
                <a:solidFill>
                  <a:srgbClr val="C00000"/>
                </a:solidFill>
                <a:latin typeface="微软雅黑" pitchFamily="0" charset="0"/>
                <a:ea typeface="微软雅黑" pitchFamily="0" charset="0"/>
                <a:cs typeface="Arial" pitchFamily="0" charset="0"/>
              </a:rPr>
              <a:t>  6</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人均涉重大劳动安全事故罪</a:t>
            </a:r>
            <a:endParaRPr lang="en-US" altLang="zh-CN" sz="1900" b="0" i="0" u="none" strike="noStrike" kern="1200" cap="none" spc="0" baseline="0">
              <a:solidFill>
                <a:srgbClr val="C0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  对莱德商厦罚款</a:t>
            </a:r>
            <a:r>
              <a:rPr lang="en-US" altLang="zh-CN" sz="1900" b="0" i="0" u="none" strike="noStrike" kern="1200" cap="none" spc="0" baseline="0">
                <a:solidFill>
                  <a:srgbClr val="C00000"/>
                </a:solidFill>
                <a:latin typeface="微软雅黑" pitchFamily="0" charset="0"/>
                <a:ea typeface="微软雅黑" pitchFamily="0" charset="0"/>
                <a:cs typeface="Arial" pitchFamily="0" charset="0"/>
              </a:rPr>
              <a:t>90</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万元人民币。</a:t>
            </a:r>
            <a:endParaRPr lang="en-US" altLang="zh-CN" sz="1900" b="0" i="0" u="none" strike="noStrike" kern="1200" cap="none" spc="0" baseline="0">
              <a:solidFill>
                <a:srgbClr val="C0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  对姚海利处以上一年年收入</a:t>
            </a:r>
            <a:r>
              <a:rPr lang="en-US" altLang="zh-CN" sz="1900" b="0" i="0" u="none" strike="noStrike" kern="1200" cap="none" spc="0" baseline="0">
                <a:solidFill>
                  <a:srgbClr val="C00000"/>
                </a:solidFill>
                <a:latin typeface="微软雅黑" pitchFamily="0" charset="0"/>
                <a:ea typeface="微软雅黑" pitchFamily="0" charset="0"/>
                <a:cs typeface="Arial" pitchFamily="0" charset="0"/>
              </a:rPr>
              <a:t>60%</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的罚款。</a:t>
            </a:r>
            <a:endParaRPr lang="en-US" altLang="zh-CN" sz="1900" b="0" i="0" u="none" strike="noStrike" kern="1200" cap="none" spc="0" baseline="0">
              <a:solidFill>
                <a:srgbClr val="C00000"/>
              </a:solidFill>
              <a:latin typeface="微软雅黑" pitchFamily="0" charset="0"/>
              <a:ea typeface="微软雅黑" pitchFamily="0" charset="0"/>
              <a:cs typeface="Arial" pitchFamily="0" charset="0"/>
            </a:endParaRPr>
          </a:p>
          <a:p>
            <a:pPr marL="228600" indent="-228600" algn="l" eaLnBrk="1" latinLnBrk="0" hangingPunct="1">
              <a:lnSpc>
                <a:spcPct val="160000"/>
              </a:lnSpc>
              <a:spcBef>
                <a:spcPts val="0"/>
              </a:spcBef>
              <a:spcAft>
                <a:spcPts val="0"/>
              </a:spcAft>
              <a:buClrTx/>
              <a:buFont typeface="Wingdings" pitchFamily="2" charset="2"/>
              <a:buChar char="Ø"/>
            </a:pPr>
            <a:r>
              <a:rPr lang="en-US" altLang="zh-CN" sz="1900" b="0" i="0" u="none" strike="noStrike" kern="1200" cap="none" spc="0" baseline="0">
                <a:solidFill>
                  <a:srgbClr val="C00000"/>
                </a:solidFill>
                <a:latin typeface="微软雅黑" pitchFamily="0" charset="0"/>
                <a:ea typeface="微软雅黑" pitchFamily="0" charset="0"/>
                <a:cs typeface="Arial" pitchFamily="0" charset="0"/>
              </a:rPr>
              <a:t>   </a:t>
            </a:r>
            <a:r>
              <a:rPr lang="en-US" altLang="zh-CN" sz="1900" b="0" i="0" u="none" strike="noStrike" kern="1200" cap="none" spc="0" baseline="0">
                <a:solidFill>
                  <a:srgbClr val="C00000"/>
                </a:solidFill>
                <a:latin typeface="微软雅黑" pitchFamily="0" charset="0"/>
                <a:ea typeface="微软雅黑" pitchFamily="0" charset="0"/>
                <a:cs typeface="Arial" pitchFamily="0" charset="0"/>
              </a:rPr>
              <a:t>9</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人给予行政处分 </a:t>
            </a:r>
            <a:endParaRPr lang="zh-CN" altLang="en-US" sz="1900" b="0"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603" name="右大括号"/>
          <p:cNvSpPr>
            <a:spLocks/>
          </p:cNvSpPr>
          <p:nvPr/>
        </p:nvSpPr>
        <p:spPr>
          <a:xfrm rot="0">
            <a:off x="2872467" y="2786969"/>
            <a:ext cx="244288" cy="991960"/>
          </a:xfrm>
          <a:prstGeom prst="rightBrace">
            <a:avLst>
              <a:gd name="adj1" fmla="val 33819"/>
              <a:gd name="adj2" fmla="val 50000"/>
            </a:avLst>
          </a:prstGeom>
          <a:noFill/>
          <a:ln w="9525" cmpd="sng" cap="flat">
            <a:solidFill>
              <a:srgbClr val="000000"/>
            </a:solidFill>
            <a:prstDash val="solid"/>
            <a:round/>
          </a:ln>
        </p:spPr>
        <p:txBody>
          <a:bodyPr rtlCol="0" anchor="ctr"/>
          <a:lstStyle/>
          <a:p>
            <a:pPr algn="ctr"/>
          </a:p>
        </p:txBody>
      </p:sp>
      <p:sp>
        <p:nvSpPr>
          <p:cNvPr id="604" name="矩形"/>
          <p:cNvSpPr>
            <a:spLocks/>
          </p:cNvSpPr>
          <p:nvPr/>
        </p:nvSpPr>
        <p:spPr>
          <a:xfrm rot="0">
            <a:off x="3304268" y="3166833"/>
            <a:ext cx="4779963" cy="469899"/>
          </a:xfrm>
          <a:prstGeom prst="rect"/>
          <a:noFill/>
          <a:ln w="9525" cmpd="sng" cap="flat">
            <a:noFill/>
            <a:prstDash val="solid"/>
            <a:round/>
          </a:ln>
        </p:spPr>
        <p:txBody>
          <a:bodyPr vert="horz" wrap="none" lIns="98746" tIns="49373" rIns="98746" bIns="49373" anchor="ctr" anchorCtr="0">
            <a:prstTxWarp prst="textNoShape"/>
          </a:bodyPr>
          <a:lstStyle/>
          <a:p>
            <a:pPr marL="0" indent="0" algn="l" defTabSz="987425" eaLnBrk="1" latinLnBrk="0" hangingPunct="1">
              <a:lnSpc>
                <a:spcPct val="90000"/>
              </a:lnSpc>
              <a:spcBef>
                <a:spcPct val="20000"/>
              </a:spcBef>
              <a:spcAft>
                <a:spcPts val="0"/>
              </a:spcAft>
              <a:buNone/>
            </a:pPr>
            <a:r>
              <a:rPr lang="zh-CN" altLang="en-US" sz="2400" b="0" i="0" u="sng" strike="noStrike" kern="1200" cap="none" spc="0" baseline="0">
                <a:solidFill>
                  <a:srgbClr val="000000"/>
                </a:solidFill>
                <a:latin typeface="百度综艺简体" pitchFamily="2" charset="-122"/>
                <a:ea typeface="百度综艺简体" pitchFamily="2" charset="-122"/>
                <a:cs typeface="Arial" pitchFamily="0" charset="0"/>
              </a:rPr>
              <a:t>商厦副总经理  判</a:t>
            </a:r>
            <a:r>
              <a:rPr lang="en-US" altLang="zh-CN" sz="2400" b="0" i="0" u="sng" strike="noStrike" kern="1200" cap="none" spc="0" baseline="0">
                <a:solidFill>
                  <a:srgbClr val="000000"/>
                </a:solidFill>
                <a:latin typeface="百度综艺简体" pitchFamily="2" charset="-122"/>
                <a:ea typeface="百度综艺简体" pitchFamily="2" charset="-122"/>
                <a:cs typeface="Arial" pitchFamily="0" charset="0"/>
              </a:rPr>
              <a:t>3</a:t>
            </a:r>
            <a:r>
              <a:rPr lang="zh-CN" altLang="en-US" sz="2400" b="0" i="0" u="sng" strike="noStrike" kern="1200" cap="none" spc="0" baseline="0">
                <a:solidFill>
                  <a:srgbClr val="000000"/>
                </a:solidFill>
                <a:latin typeface="百度综艺简体" pitchFamily="2" charset="-122"/>
                <a:ea typeface="百度综艺简体" pitchFamily="2" charset="-122"/>
                <a:cs typeface="Arial" pitchFamily="0" charset="0"/>
              </a:rPr>
              <a:t>缓</a:t>
            </a:r>
            <a:r>
              <a:rPr lang="en-US" altLang="zh-CN" sz="2400" b="0" i="0" u="sng" strike="noStrike" kern="1200" cap="none" spc="0" baseline="0">
                <a:solidFill>
                  <a:srgbClr val="000000"/>
                </a:solidFill>
                <a:latin typeface="百度综艺简体" pitchFamily="2" charset="-122"/>
                <a:ea typeface="百度综艺简体" pitchFamily="2" charset="-122"/>
                <a:cs typeface="Arial" pitchFamily="0" charset="0"/>
              </a:rPr>
              <a:t>4</a:t>
            </a:r>
            <a:endParaRPr lang="en-US" altLang="zh-CN" sz="2400" b="0" i="0" u="sng" strike="noStrike" kern="1200" cap="none" spc="0" baseline="0">
              <a:solidFill>
                <a:srgbClr val="000000"/>
              </a:solidFill>
              <a:latin typeface="百度综艺简体" pitchFamily="2" charset="-122"/>
              <a:ea typeface="百度综艺简体" pitchFamily="2" charset="-122"/>
              <a:cs typeface="Arial" pitchFamily="0" charset="0"/>
            </a:endParaRPr>
          </a:p>
          <a:p>
            <a:pPr marL="0" indent="0" algn="l" defTabSz="987425" eaLnBrk="1" latinLnBrk="0" hangingPunct="1">
              <a:lnSpc>
                <a:spcPct val="100000"/>
              </a:lnSpc>
              <a:spcBef>
                <a:spcPts val="0"/>
              </a:spcBef>
              <a:spcAft>
                <a:spcPts val="0"/>
              </a:spcAft>
              <a:buNone/>
            </a:pPr>
            <a:endParaRPr lang="zh-CN" altLang="en-US" sz="1400" b="0" i="0" u="sng" strike="noStrike" kern="1200" cap="none" spc="0" baseline="0">
              <a:solidFill>
                <a:srgbClr val="000000"/>
              </a:solidFill>
              <a:latin typeface="百度综艺简体" pitchFamily="2" charset="-122"/>
              <a:ea typeface="百度综艺简体" pitchFamily="2" charset="-122"/>
              <a:cs typeface="Arial" pitchFamily="0" charset="0"/>
            </a:endParaRPr>
          </a:p>
        </p:txBody>
      </p:sp>
      <p:pic>
        <p:nvPicPr>
          <p:cNvPr id="605" name="图片" descr="图片34"/>
          <p:cNvPicPr>
            <a:picLocks noChangeAspect="1"/>
          </p:cNvPicPr>
          <p:nvPr/>
        </p:nvPicPr>
        <p:blipFill>
          <a:blip r:embed="rId1" cstate="print"/>
          <a:stretch>
            <a:fillRect/>
          </a:stretch>
        </p:blipFill>
        <p:spPr>
          <a:xfrm rot="0">
            <a:off x="7289823" y="2537158"/>
            <a:ext cx="3858507" cy="2789584"/>
          </a:xfrm>
          <a:prstGeom prst="rect"/>
          <a:noFill/>
          <a:ln w="9525" cmpd="sng" cap="flat">
            <a:noFill/>
            <a:prstDash val="solid"/>
            <a:round/>
          </a:ln>
        </p:spPr>
      </p:pic>
    </p:spTree>
    <p:extLst>
      <p:ext uri="{BB962C8B-B14F-4D97-AF65-F5344CB8AC3E}">
        <p14:creationId xmlns:p14="http://schemas.microsoft.com/office/powerpoint/2010/main" val="1718066899"/>
      </p:ext>
    </p:extLst>
  </p:cSld>
  <p:clrMapOvr>
    <a:masterClrMapping/>
  </p:clrMapOvr>
  <p:transition spd="med" advClick="0" advTm="0">
    <p:fade/>
  </p:transition>
</p:sld>
</file>

<file path=ppt/slides/slide88.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606"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607" name="矩形"/>
          <p:cNvSpPr>
            <a:spLocks/>
          </p:cNvSpPr>
          <p:nvPr/>
        </p:nvSpPr>
        <p:spPr>
          <a:xfrm rot="0">
            <a:off x="1972358" y="1567319"/>
            <a:ext cx="8496301" cy="5283426"/>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150000"/>
              </a:lnSpc>
              <a:spcBef>
                <a:spcPts val="1000"/>
              </a:spcBef>
              <a:spcAft>
                <a:spcPts val="0"/>
              </a:spcAft>
              <a:buNone/>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李武锁   </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蓟县渔阳镇党委副书记、渔阳镇镇长 行政警告</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0"/>
              </a:spcAft>
              <a:buNone/>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高建国   </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蓟县商务委主任、党组书记 行政警告</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0"/>
              </a:spcAft>
              <a:buNone/>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李思义   </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天津公安局蓟县分局副局长 行政记过</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0"/>
              </a:spcAft>
              <a:buNone/>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胡元华   </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蓟县商务委副主任 行政记过</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0"/>
              </a:spcAft>
              <a:buNone/>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潘晓东</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   蓟县商务委办公室主任 行政记过</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0"/>
              </a:spcAft>
              <a:buNone/>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张  起    </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蓟县商务委内贸科副科长 行政记大过</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0"/>
              </a:spcAft>
              <a:buNone/>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赵春波   </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蓟县消防支队支队长 记过</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0"/>
              </a:spcAft>
              <a:buNone/>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杨燕杰   </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蓟县消防支队防火处处长 记过</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eaLnBrk="1" latinLnBrk="0" hangingPunct="1">
              <a:lnSpc>
                <a:spcPct val="150000"/>
              </a:lnSpc>
              <a:spcBef>
                <a:spcPts val="1000"/>
              </a:spcBef>
              <a:spcAft>
                <a:spcPts val="0"/>
              </a:spcAft>
              <a:buNone/>
            </a:pP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陈天云   </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蓟县消防支队防火处参谋 记大过</a:t>
            </a:r>
            <a:endParaRPr lang="zh-CN" altLang="en-US" sz="1900" b="0"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608" name="矩形"/>
          <p:cNvSpPr>
            <a:spLocks/>
          </p:cNvSpPr>
          <p:nvPr/>
        </p:nvSpPr>
        <p:spPr>
          <a:xfrm rot="0">
            <a:off x="4872038" y="938663"/>
            <a:ext cx="3778475" cy="600075"/>
          </a:xfrm>
          <a:prstGeom prst="rect"/>
          <a:noFill/>
          <a:ln w="9525" cmpd="sng" cap="flat">
            <a:noFill/>
            <a:prstDash val="solid"/>
            <a:miter/>
          </a:ln>
        </p:spPr>
        <p:txBody>
          <a:bodyPr vert="horz" wrap="square" lIns="91440" tIns="45720" rIns="91440" bIns="45720" anchor="ctr" anchorCtr="0">
            <a:prstTxWarp prst="textNoShape"/>
          </a:bodyPr>
          <a:lstStyle/>
          <a:p>
            <a:pPr marL="0" indent="0" algn="l" eaLnBrk="1" latinLnBrk="0" hangingPunct="1">
              <a:lnSpc>
                <a:spcPct val="90000"/>
              </a:lnSpc>
              <a:spcBef>
                <a:spcPts val="0"/>
              </a:spcBef>
              <a:spcAft>
                <a:spcPts val="0"/>
              </a:spcAft>
              <a:buNone/>
            </a:pPr>
            <a:r>
              <a:rPr lang="en-US" altLang="zh-CN" sz="2400" b="1" i="0" u="none" strike="noStrike" kern="1200" cap="none" spc="0" baseline="0">
                <a:solidFill>
                  <a:srgbClr val="C00000"/>
                </a:solidFill>
                <a:latin typeface="微软雅黑" pitchFamily="0" charset="0"/>
                <a:ea typeface="微软雅黑" pitchFamily="0" charset="0"/>
                <a:cs typeface="Arial" pitchFamily="0" charset="0"/>
              </a:rPr>
              <a:t>9人给予行政处分 </a:t>
            </a:r>
            <a:endParaRPr lang="zh-CN" altLang="en-US" sz="2400" b="1" i="0" u="none" strike="noStrike" kern="1200" cap="none" spc="0" baseline="0">
              <a:solidFill>
                <a:srgbClr val="C00000"/>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830295927"/>
      </p:ext>
    </p:extLst>
  </p:cSld>
  <p:clrMapOvr>
    <a:masterClrMapping/>
  </p:clrMapOvr>
  <p:transition spd="med" advClick="0" advTm="0">
    <p:fade/>
  </p:transition>
</p:sld>
</file>

<file path=ppt/slides/slide89.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609"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三</a:t>
            </a:r>
            <a:r>
              <a:rPr lang="zh-CN" altLang="en-US"/>
              <a:t>、新安法总体认识及把握</a:t>
            </a:r>
            <a:endParaRPr lang="zh-CN" altLang="en-US"/>
          </a:p>
        </p:txBody>
      </p:sp>
      <p:sp>
        <p:nvSpPr>
          <p:cNvPr id="610" name="矩形"/>
          <p:cNvSpPr>
            <a:spLocks/>
          </p:cNvSpPr>
          <p:nvPr/>
        </p:nvSpPr>
        <p:spPr>
          <a:xfrm rot="0">
            <a:off x="5416560" y="160339"/>
            <a:ext cx="3901622" cy="639762"/>
          </a:xfrm>
          <a:prstGeom prst="rect"/>
          <a:noFill/>
          <a:ln w="9525" cmpd="sng" cap="flat">
            <a:noFill/>
            <a:prstDash val="solid"/>
            <a:miter/>
          </a:ln>
        </p:spPr>
        <p:txBody>
          <a:bodyPr vert="horz" wrap="square" lIns="91440" tIns="45720" rIns="91440" bIns="45720" anchor="ctr" anchorCtr="0">
            <a:prstTxWarp prst="textNoShape"/>
          </a:bodyPr>
          <a:lstStyle/>
          <a:p>
            <a:pPr marL="0" indent="0" algn="l" eaLnBrk="1" latinLnBrk="0" hangingPunct="1">
              <a:lnSpc>
                <a:spcPct val="90000"/>
              </a:lnSpc>
              <a:spcBef>
                <a:spcPts val="0"/>
              </a:spcBef>
              <a:spcAft>
                <a:spcPts val="0"/>
              </a:spcAft>
              <a:buNone/>
            </a:pPr>
            <a:r>
              <a:rPr lang="en-US" altLang="zh-CN"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a:t>
            </a:r>
            <a:r>
              <a:rPr lang="zh-CN" altLang="en-US"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安全事故问责案例</a:t>
            </a:r>
            <a:endParaRPr lang="zh-CN" altLang="en-US" sz="3600" b="1" i="0" u="sng" strike="noStrike" kern="1200" cap="none" spc="0" baseline="0">
              <a:solidFill>
                <a:schemeClr val="tx1"/>
              </a:solidFill>
              <a:latin typeface="Arial Black" pitchFamily="0" charset="0"/>
              <a:ea typeface="宋体" pitchFamily="0" charset="0"/>
              <a:cs typeface="Arial Black" pitchFamily="0" charset="0"/>
            </a:endParaRPr>
          </a:p>
        </p:txBody>
      </p:sp>
      <p:sp>
        <p:nvSpPr>
          <p:cNvPr id="611" name="矩形"/>
          <p:cNvSpPr>
            <a:spLocks/>
          </p:cNvSpPr>
          <p:nvPr/>
        </p:nvSpPr>
        <p:spPr>
          <a:xfrm rot="0">
            <a:off x="1045239" y="980167"/>
            <a:ext cx="10029157" cy="5616575"/>
          </a:xfrm>
          <a:prstGeom prst="rect"/>
          <a:noFill/>
          <a:ln w="9525" cmpd="sng" cap="flat">
            <a:noFill/>
            <a:prstDash val="solid"/>
            <a:miter/>
          </a:ln>
        </p:spPr>
        <p:txBody>
          <a:bodyPr vert="horz" wrap="square" lIns="91440" tIns="45720" rIns="91440" bIns="45720" anchor="t" anchorCtr="0">
            <a:prstTxWarp prst="textNoShape"/>
          </a:bodyPr>
          <a:lstStyle/>
          <a:p>
            <a:pPr marL="0" indent="0" algn="l" eaLnBrk="1" latinLnBrk="0" hangingPunct="1">
              <a:lnSpc>
                <a:spcPct val="150000"/>
              </a:lnSpc>
              <a:spcBef>
                <a:spcPts val="1000"/>
              </a:spcBef>
              <a:spcAft>
                <a:spcPts val="1800"/>
              </a:spcAft>
              <a:buNone/>
            </a:pPr>
            <a:r>
              <a:rPr lang="zh-CN" altLang="en-US" sz="2200" b="1" i="0" u="none" strike="noStrike" kern="1200" cap="none" spc="0" baseline="0">
                <a:solidFill>
                  <a:srgbClr val="C00000"/>
                </a:solidFill>
                <a:latin typeface="微软雅黑" pitchFamily="0" charset="0"/>
                <a:ea typeface="微软雅黑" pitchFamily="0" charset="0"/>
                <a:cs typeface="Arial" pitchFamily="0" charset="0"/>
              </a:rPr>
              <a:t>三</a:t>
            </a:r>
            <a:r>
              <a:rPr lang="zh-CN" altLang="en-US" sz="2200" b="1" i="0" u="none" strike="noStrike" kern="1200" cap="none" spc="0" baseline="0">
                <a:solidFill>
                  <a:srgbClr val="C00000"/>
                </a:solidFill>
                <a:latin typeface="微软雅黑" pitchFamily="0" charset="0"/>
                <a:ea typeface="微软雅黑" pitchFamily="0" charset="0"/>
                <a:cs typeface="Arial" pitchFamily="0" charset="0"/>
              </a:rPr>
              <a:t>、</a:t>
            </a:r>
            <a:r>
              <a:rPr lang="zh-CN" altLang="en-US" sz="2200" b="1"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青岛“11.22”中石化东黄输油管道泄漏爆炸</a:t>
            </a:r>
            <a:r>
              <a:rPr lang="zh-CN" altLang="en-US" sz="2200" b="1"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重大事故</a:t>
            </a:r>
            <a:endParaRPr lang="en-US" altLang="zh-CN" sz="20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eaLnBrk="1" latinLnBrk="0" hangingPunct="1">
              <a:lnSpc>
                <a:spcPct val="150000"/>
              </a:lnSpc>
              <a:spcBef>
                <a:spcPts val="1000"/>
              </a:spcBef>
              <a:spcAft>
                <a:spcPts val="1800"/>
              </a:spcAft>
              <a:buNone/>
            </a:pP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       </a:t>
            </a:r>
            <a:r>
              <a:rPr lang="en-US" altLang="zh-CN" sz="2000" b="0" i="0" u="none" strike="noStrike" kern="1200" cap="none" spc="0" baseline="0">
                <a:solidFill>
                  <a:schemeClr val="tx1"/>
                </a:solidFill>
                <a:latin typeface="微软雅黑" pitchFamily="0" charset="0"/>
                <a:ea typeface="微软雅黑" pitchFamily="0" charset="0"/>
                <a:cs typeface="Arial" pitchFamily="0" charset="0"/>
              </a:rPr>
              <a:t>2013年11月22</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号，山东青岛市中石化东黄输油管道原油泄漏发生爆炸，</a:t>
            </a:r>
            <a:r>
              <a:rPr lang="zh-CN" altLang="en-US" sz="2000" b="0" i="0" u="none" strike="noStrike" kern="1200" cap="none" spc="0" baseline="0">
                <a:solidFill>
                  <a:srgbClr val="C00000"/>
                </a:solidFill>
                <a:latin typeface="微软雅黑" pitchFamily="0" charset="0"/>
                <a:ea typeface="微软雅黑" pitchFamily="0" charset="0"/>
                <a:cs typeface="Arial" pitchFamily="0" charset="0"/>
              </a:rPr>
              <a:t>事故造成62人死亡、136人受伤</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的严重后果，直接经济损失</a:t>
            </a:r>
            <a:r>
              <a:rPr lang="en-US" altLang="zh-CN" sz="2000" b="0" i="0" u="none" strike="noStrike" kern="1200" cap="none" spc="0" baseline="0">
                <a:solidFill>
                  <a:srgbClr val="C00000"/>
                </a:solidFill>
                <a:latin typeface="微软雅黑" pitchFamily="0" charset="0"/>
                <a:ea typeface="微软雅黑" pitchFamily="0" charset="0"/>
                <a:cs typeface="Arial" pitchFamily="0" charset="0"/>
              </a:rPr>
              <a:t>7.5亿元。</a:t>
            </a:r>
            <a:r>
              <a:rPr lang="zh-CN" altLang="en-US" sz="2000" b="0" i="0" u="none" strike="noStrike" kern="1200" cap="none" spc="0" baseline="0">
                <a:solidFill>
                  <a:schemeClr val="tx1"/>
                </a:solidFill>
                <a:latin typeface="微软雅黑" pitchFamily="0" charset="0"/>
                <a:ea typeface="微软雅黑" pitchFamily="0" charset="0"/>
                <a:cs typeface="Arial" pitchFamily="0" charset="0"/>
              </a:rPr>
              <a:t>今年1月份，国务院事故调查组认定这是一起特别重大责任事故；对48名责任人分别给予纪律处分，对涉嫌犯罪的15名责任人移送司法机关依法追究法律责任。2014年11月18日上午，青岛“11.22”中石化东黄输油管道泄漏爆炸重大事故责任案，在青岛黄岛区人民法院公开审理，9人出庭受审。</a:t>
            </a:r>
            <a:endParaRPr lang="zh-CN" altLang="en-US" sz="20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p:txBody>
      </p:sp>
    </p:spTree>
    <p:extLst>
      <p:ext uri="{BB962C8B-B14F-4D97-AF65-F5344CB8AC3E}">
        <p14:creationId xmlns:p14="http://schemas.microsoft.com/office/powerpoint/2010/main" val="1710065103"/>
      </p:ext>
    </p:extLst>
  </p:cSld>
  <p:clrMapOvr>
    <a:masterClrMapping/>
  </p:clrMapOvr>
  <p:transition spd="med" advClick="0" advTm="0">
    <p:fade/>
  </p:transition>
</p:sld>
</file>

<file path=ppt/slides/slide9.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160"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一、新安法修改的基本情况</a:t>
            </a:r>
            <a:endParaRPr lang="zh-CN" altLang="en-US"/>
          </a:p>
        </p:txBody>
      </p:sp>
      <p:graphicFrame>
        <p:nvGraphicFramePr>
          <p:cNvPr id="161" name="表格"/>
          <p:cNvGraphicFramePr>
            <a:graphicFrameLocks noGrp="1"/>
          </p:cNvGraphicFramePr>
          <p:nvPr>
            <p:extLst>
              <p:ext uri="{D42A27DB-BD31-4B8C-83A1-F6EECF244321}"/>
            </p:extLst>
          </p:nvPr>
        </p:nvGraphicFramePr>
        <p:xfrm>
          <a:off x="1620842" y="1062489"/>
          <a:ext cx="9137625" cy="5406975"/>
        </p:xfrm>
        <a:graphic>
          <a:graphicData uri="http://schemas.openxmlformats.org/drawingml/2006/table">
            <a:tbl>
              <a:tblPr bandRow="1">
                <a:noFill/>
              </a:tblPr>
              <a:tblGrid>
                <a:gridCol w="1295374"/>
                <a:gridCol w="2520937"/>
                <a:gridCol w="1079487"/>
                <a:gridCol w="936612"/>
                <a:gridCol w="1079487"/>
                <a:gridCol w="1082649"/>
                <a:gridCol w="1079487"/>
              </a:tblGrid>
              <a:tr h="398754">
                <a:tc>
                  <a:txBody>
                    <a:bodyPr/>
                    <a:lstStyle/>
                    <a:p>
                      <a:pPr marL="0" indent="0" algn="ctr" eaLnBrk="1" fontAlgn="base" latinLnBrk="0" hangingPunct="1">
                        <a:lnSpc>
                          <a:spcPct val="100000"/>
                        </a:lnSpc>
                        <a:spcBef>
                          <a:spcPct val="20000"/>
                        </a:spcBef>
                        <a:spcAft>
                          <a:spcPts val="0"/>
                        </a:spcAft>
                        <a:buNone/>
                      </a:pPr>
                      <a:endParaRPr lang="zh-CN" altLang="en-US" sz="16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章   名</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原法</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新法</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修改</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增加</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不变</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398754">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第一章</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总则</a:t>
                      </a:r>
                      <a:endParaRPr lang="zh-CN" altLang="en-US" sz="16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a:t>
                      </a: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6</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a:t>
                      </a: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9</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FF0000"/>
                          </a:solidFill>
                          <a:latin typeface="微软雅黑" pitchFamily="0" charset="0"/>
                          <a:ea typeface="微软雅黑" pitchFamily="0" charset="0"/>
                          <a:cs typeface="Arial" pitchFamily="0" charset="0"/>
                          <a:sym typeface="微软雅黑" pitchFamily="0" charset="0"/>
                        </a:rPr>
                        <a:t>9</a:t>
                      </a:r>
                      <a:endParaRPr lang="zh-CN" altLang="en-US" sz="1600" b="0" i="0" u="none" strike="noStrike" kern="1200" cap="none" spc="0" baseline="0">
                        <a:solidFill>
                          <a:srgbClr val="FF0000"/>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FF0000"/>
                          </a:solidFill>
                          <a:latin typeface="微软雅黑" pitchFamily="0" charset="0"/>
                          <a:ea typeface="微软雅黑" pitchFamily="0" charset="0"/>
                          <a:cs typeface="Arial" pitchFamily="0" charset="0"/>
                          <a:sym typeface="微软雅黑" pitchFamily="0" charset="0"/>
                        </a:rPr>
                        <a:t>3</a:t>
                      </a:r>
                      <a:endParaRPr lang="zh-CN" altLang="en-US" sz="1600" b="0" i="0" u="none" strike="noStrike" kern="1200" cap="none" spc="0" baseline="0">
                        <a:solidFill>
                          <a:srgbClr val="FF0000"/>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a:t>
                      </a: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8</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765048">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第二章</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生产经营单位的</a:t>
                      </a:r>
                      <a:endPar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安全生产保障</a:t>
                      </a:r>
                      <a:endParaRPr lang="zh-CN" altLang="en-US" sz="16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32</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32</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18</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0</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14</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761873">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第三章</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从业人员的安全生产权利义务</a:t>
                      </a:r>
                      <a:endParaRPr lang="zh-CN" altLang="en-US" sz="16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10</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10</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2</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0</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8</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399986">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第四章</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安全生产的监督管理</a:t>
                      </a:r>
                      <a:endParaRPr lang="zh-CN" altLang="en-US" sz="16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17</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17</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9</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0</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8</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765048">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第五章</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生产安全事故的</a:t>
                      </a:r>
                      <a:endPar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应急救援与调查处理</a:t>
                      </a:r>
                      <a:endParaRPr lang="zh-CN" altLang="en-US" sz="16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11</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11</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5</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0</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6</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22198">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第六章</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法律责任</a:t>
                      </a:r>
                      <a:endParaRPr lang="zh-CN" altLang="en-US" sz="16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25</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27</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rPr>
                        <a:t>19</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rPr>
                        <a:t>2</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8</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399986">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第七章</a:t>
                      </a:r>
                      <a:endParaRPr lang="zh-CN" altLang="en-US" sz="1600" b="1"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附则</a:t>
                      </a:r>
                      <a:endParaRPr lang="zh-CN" altLang="en-US" sz="1600" b="0" i="0" u="none" strike="noStrike" kern="1200" cap="none" spc="0" baseline="0">
                        <a:solidFill>
                          <a:schemeClr val="bg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3</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  3</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1</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rPr>
                        <a:t>0</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2</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r>
              <a:tr h="520674">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合  计</a:t>
                      </a:r>
                      <a:endParaRPr lang="zh-CN" altLang="en-US" sz="1600" b="1" i="0" u="none" strike="noStrike" kern="1200" cap="none" spc="0" baseline="0">
                        <a:solidFill>
                          <a:srgbClr val="C00000"/>
                        </a:solidFill>
                        <a:latin typeface="Verdana" pitchFamily="34" charset="0"/>
                        <a:ea typeface="宋体" pitchFamily="0" charset="0"/>
                        <a:cs typeface="Arial"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0" i="0" u="none" strike="noStrike" kern="1200" cap="none" spc="0" baseline="0">
                        <a:solidFill>
                          <a:srgbClr val="FF0000"/>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114</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rPr>
                        <a:t>119</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rPr>
                        <a:t>63</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2"/>
                          </a:solidFill>
                          <a:latin typeface="微软雅黑" pitchFamily="0" charset="0"/>
                          <a:ea typeface="微软雅黑" pitchFamily="0" charset="0"/>
                          <a:cs typeface="Arial" pitchFamily="0" charset="0"/>
                        </a:rPr>
                        <a:t>5</a:t>
                      </a:r>
                      <a:endParaRPr lang="zh-CN" altLang="en-US" sz="1600" b="0" i="0" u="none" strike="noStrike" kern="1200" cap="none" spc="0" baseline="0">
                        <a:solidFill>
                          <a:schemeClr val="tx2"/>
                        </a:solidFill>
                        <a:latin typeface="微软雅黑" pitchFamily="0" charset="0"/>
                        <a:ea typeface="微软雅黑" pitchFamily="0" charset="0"/>
                        <a:cs typeface="Arial"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chemeClr val="tx1"/>
                          </a:solidFill>
                          <a:latin typeface="微软雅黑" pitchFamily="0" charset="0"/>
                          <a:ea typeface="微软雅黑" pitchFamily="0" charset="0"/>
                          <a:cs typeface="Arial" pitchFamily="0" charset="0"/>
                        </a:rPr>
                        <a:t>54</a:t>
                      </a:r>
                      <a:endParaRPr lang="zh-CN" altLang="en-US" sz="1600" b="0" i="0" u="none" strike="noStrike" kern="1200" cap="none" spc="0" baseline="0">
                        <a:solidFill>
                          <a:schemeClr val="tx1"/>
                        </a:solidFill>
                        <a:latin typeface="微软雅黑" pitchFamily="0" charset="0"/>
                        <a:ea typeface="微软雅黑" pitchFamily="0" charset="0"/>
                        <a:cs typeface="Arial"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r>
              <a:tr h="520674">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占  比</a:t>
                      </a:r>
                      <a:endParaRPr lang="zh-CN" altLang="en-US" sz="1600" b="1" i="0" u="none" strike="noStrike" kern="1200" cap="none" spc="0" baseline="0">
                        <a:solidFill>
                          <a:srgbClr val="C00000"/>
                        </a:solidFill>
                        <a:latin typeface="Verdana" pitchFamily="34" charset="0"/>
                        <a:ea typeface="宋体" pitchFamily="0" charset="0"/>
                        <a:cs typeface="Arial" pitchFamily="0" charset="0"/>
                      </a:endParaRPr>
                    </a:p>
                  </a:txBody>
                  <a:tcPr marL="90170" marT="46977" marR="90170" marB="46977"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rgbClr val="00B050"/>
                          </a:solidFill>
                          <a:latin typeface="微软雅黑" pitchFamily="0" charset="0"/>
                          <a:ea typeface="微软雅黑" pitchFamily="0" charset="0"/>
                          <a:cs typeface="Arial" pitchFamily="0" charset="0"/>
                          <a:sym typeface="微软雅黑" pitchFamily="0" charset="0"/>
                        </a:rPr>
                        <a:t>与</a:t>
                      </a:r>
                      <a:r>
                        <a:rPr lang="en-US" altLang="zh-CN" sz="1600" b="0" i="0" u="none" strike="noStrike" kern="1200" cap="none" spc="0" baseline="0">
                          <a:solidFill>
                            <a:srgbClr val="00B050"/>
                          </a:solidFill>
                          <a:latin typeface="微软雅黑" pitchFamily="0" charset="0"/>
                          <a:ea typeface="微软雅黑" pitchFamily="0" charset="0"/>
                          <a:cs typeface="Arial" pitchFamily="0" charset="0"/>
                          <a:sym typeface="微软雅黑" pitchFamily="0" charset="0"/>
                        </a:rPr>
                        <a:t>2014</a:t>
                      </a:r>
                      <a:r>
                        <a:rPr lang="zh-CN" altLang="en-US" sz="1600" b="0" i="0" u="none" strike="noStrike" kern="1200" cap="none" spc="0" baseline="0">
                          <a:solidFill>
                            <a:srgbClr val="00B050"/>
                          </a:solidFill>
                          <a:latin typeface="微软雅黑" pitchFamily="0" charset="0"/>
                          <a:ea typeface="微软雅黑" pitchFamily="0" charset="0"/>
                          <a:cs typeface="Arial" pitchFamily="0" charset="0"/>
                          <a:sym typeface="微软雅黑" pitchFamily="0" charset="0"/>
                        </a:rPr>
                        <a:t>年</a:t>
                      </a:r>
                      <a:r>
                        <a:rPr lang="zh-CN" altLang="en-US" sz="1600" b="0" i="0" u="none" strike="noStrike" kern="1200" cap="none" spc="0" baseline="0">
                          <a:solidFill>
                            <a:srgbClr val="00B050"/>
                          </a:solidFill>
                          <a:latin typeface="微软雅黑" pitchFamily="0" charset="0"/>
                          <a:ea typeface="微软雅黑" pitchFamily="0" charset="0"/>
                          <a:cs typeface="Arial" pitchFamily="0" charset="0"/>
                          <a:sym typeface="微软雅黑" pitchFamily="0" charset="0"/>
                        </a:rPr>
                        <a:t>原法相比较</a:t>
                      </a:r>
                      <a:endParaRPr lang="zh-CN" altLang="en-US" sz="1600" b="0" i="0" u="none" strike="noStrike" kern="1200" cap="none" spc="0" baseline="0">
                        <a:solidFill>
                          <a:srgbClr val="00B050"/>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55</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2</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endParaRPr lang="zh-CN" altLang="en-US"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3</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5</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endParaRPr lang="zh-CN" altLang="en-US"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4</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7</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3</a:t>
                      </a:r>
                      <a:r>
                        <a:rPr lang="en-US" altLang="zh-CN"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rPr>
                        <a:t>%</a:t>
                      </a:r>
                      <a:endParaRPr lang="zh-CN" altLang="en-US" sz="1600" b="0" i="0" u="none" strike="noStrike" kern="1200" cap="none" spc="0" baseline="0">
                        <a:solidFill>
                          <a:srgbClr val="C00000"/>
                        </a:solidFill>
                        <a:latin typeface="微软雅黑" pitchFamily="0" charset="0"/>
                        <a:ea typeface="微软雅黑" pitchFamily="0" charset="0"/>
                        <a:cs typeface="Arial" pitchFamily="0" charset="0"/>
                        <a:sym typeface="微软雅黑" pitchFamily="0" charset="0"/>
                      </a:endParaRPr>
                    </a:p>
                  </a:txBody>
                  <a:tcPr marL="90170" marT="46977" marR="90170" marB="46977"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28575">
                      <a:solidFill>
                        <a:srgbClr val="000000"/>
                      </a:solidFill>
                      <a:prstDash val="solid"/>
                      <a:headEnd type="none" w="med" len="med"/>
                      <a:tailEnd type="none" w="med" len="med"/>
                    </a:lnT>
                    <a:lnB w="28575">
                      <a:solidFill>
                        <a:srgbClr val="000000"/>
                      </a:solidFill>
                      <a:prstDash val="solid"/>
                      <a:headEnd type="none" w="med" len="med"/>
                      <a:tailEnd type="none" w="med" len="med"/>
                    </a:lnB>
                  </a:tcPr>
                </a:tc>
              </a:tr>
            </a:tbl>
          </a:graphicData>
        </a:graphic>
      </p:graphicFrame>
      <p:sp>
        <p:nvSpPr>
          <p:cNvPr id="162" name="矩形"/>
          <p:cNvSpPr>
            <a:spLocks/>
          </p:cNvSpPr>
          <p:nvPr/>
        </p:nvSpPr>
        <p:spPr>
          <a:xfrm rot="0">
            <a:off x="5416560" y="160339"/>
            <a:ext cx="3901622" cy="639762"/>
          </a:xfrm>
          <a:prstGeom prst="rect"/>
          <a:noFill/>
          <a:ln w="9525" cmpd="sng" cap="flat">
            <a:noFill/>
            <a:prstDash val="solid"/>
            <a:miter/>
          </a:ln>
        </p:spPr>
        <p:txBody>
          <a:bodyPr vert="horz" wrap="square" lIns="91440" tIns="45720" rIns="91440" bIns="45720" anchor="ctr" anchorCtr="0">
            <a:prstTxWarp prst="textNoShape"/>
          </a:bodyPr>
          <a:lstStyle/>
          <a:p>
            <a:pPr marL="0" indent="0" algn="l" eaLnBrk="1" latinLnBrk="0" hangingPunct="1">
              <a:lnSpc>
                <a:spcPct val="90000"/>
              </a:lnSpc>
              <a:spcBef>
                <a:spcPts val="0"/>
              </a:spcBef>
              <a:spcAft>
                <a:spcPts val="0"/>
              </a:spcAft>
              <a:buNone/>
            </a:pPr>
            <a:r>
              <a:rPr lang="en-US" altLang="zh-CN"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a:t>
            </a:r>
            <a:r>
              <a:rPr lang="zh-CN" altLang="en-US" sz="2400" b="1" i="0" u="sng" strike="noStrike" kern="1200" cap="none" spc="0" baseline="0">
                <a:solidFill>
                  <a:schemeClr val="bg1"/>
                </a:solidFill>
                <a:latin typeface="微软雅黑" pitchFamily="0" charset="0"/>
                <a:ea typeface="微软雅黑" pitchFamily="0" charset="0"/>
                <a:cs typeface="Arial Black" pitchFamily="0" charset="0"/>
                <a:sym typeface="微软雅黑" pitchFamily="0" charset="0"/>
              </a:rPr>
              <a:t>新法条文数量变化</a:t>
            </a:r>
            <a:endParaRPr lang="zh-CN" altLang="en-US" sz="3600" b="1" i="0" u="sng" strike="noStrike" kern="1200" cap="none" spc="0" baseline="0">
              <a:solidFill>
                <a:schemeClr val="tx1"/>
              </a:solidFill>
              <a:latin typeface="Arial Black" pitchFamily="0" charset="0"/>
              <a:ea typeface="宋体" pitchFamily="0" charset="0"/>
              <a:cs typeface="Arial Black" pitchFamily="0" charset="0"/>
            </a:endParaRPr>
          </a:p>
        </p:txBody>
      </p:sp>
    </p:spTree>
    <p:extLst>
      <p:ext uri="{BB962C8B-B14F-4D97-AF65-F5344CB8AC3E}">
        <p14:creationId xmlns:p14="http://schemas.microsoft.com/office/powerpoint/2010/main" val="1414760582"/>
      </p:ext>
    </p:extLst>
  </p:cSld>
  <p:clrMapOvr>
    <a:masterClrMapping/>
  </p:clrMapOvr>
  <p:transition spd="med" advClick="0" advTm="0">
    <p:fade/>
  </p:transition>
</p:sld>
</file>

<file path=ppt/slides/slide90.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612" name="矩形"/>
          <p:cNvSpPr>
            <a:spLocks/>
          </p:cNvSpPr>
          <p:nvPr/>
        </p:nvSpPr>
        <p:spPr>
          <a:xfrm rot="0">
            <a:off x="1608254" y="2750090"/>
            <a:ext cx="9088771" cy="84895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a:lnSpc>
                <a:spcPts val="5865"/>
              </a:lnSpc>
              <a:spcBef>
                <a:spcPts val="0"/>
              </a:spcBef>
              <a:spcAft>
                <a:spcPts val="0"/>
              </a:spcAft>
              <a:buNone/>
            </a:pPr>
            <a:r>
              <a:rPr lang="zh-CN" altLang="en-US" sz="6000" b="1" i="0" u="none" strike="noStrike" kern="1200" cap="none" spc="300" baseline="0">
                <a:solidFill>
                  <a:schemeClr val="bg1"/>
                </a:solidFill>
                <a:latin typeface="Modern No. 20" pitchFamily="18" charset="0"/>
                <a:ea typeface="微软雅黑" pitchFamily="0" charset="0"/>
                <a:cs typeface="Arial" pitchFamily="0" charset="0"/>
              </a:rPr>
              <a:t>怎样践行新安法</a:t>
            </a:r>
            <a:endParaRPr lang="zh-CN" altLang="en-US" sz="6000" b="1" i="0" u="none" strike="noStrike" kern="1200" cap="none" spc="300" baseline="0">
              <a:solidFill>
                <a:schemeClr val="bg1"/>
              </a:solidFill>
              <a:latin typeface="Modern No. 20" pitchFamily="18" charset="0"/>
              <a:ea typeface="微软雅黑" pitchFamily="0" charset="0"/>
              <a:cs typeface="Arial" pitchFamily="0" charset="0"/>
            </a:endParaRPr>
          </a:p>
        </p:txBody>
      </p:sp>
      <p:sp>
        <p:nvSpPr>
          <p:cNvPr id="613" name="矩形"/>
          <p:cNvSpPr>
            <a:spLocks/>
          </p:cNvSpPr>
          <p:nvPr/>
        </p:nvSpPr>
        <p:spPr>
          <a:xfrm rot="0">
            <a:off x="2449830" y="898525"/>
            <a:ext cx="7336155" cy="17329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defTabSz="1218565">
              <a:lnSpc>
                <a:spcPct val="100000"/>
              </a:lnSpc>
              <a:spcBef>
                <a:spcPts val="0"/>
              </a:spcBef>
              <a:spcAft>
                <a:spcPts val="0"/>
              </a:spcAft>
              <a:buNone/>
            </a:pPr>
            <a:r>
              <a:rPr lang="en-US" altLang="zh-CN" sz="10665" b="0" i="0" u="none" strike="noStrike" kern="0" cap="none" spc="600" baseline="0">
                <a:solidFill>
                  <a:schemeClr val="bg1"/>
                </a:solidFill>
                <a:latin typeface="Impact" pitchFamily="34" charset="0"/>
                <a:ea typeface="微软雅黑" pitchFamily="0" charset="0"/>
                <a:cs typeface="Arial" pitchFamily="0" charset="0"/>
              </a:rPr>
              <a:t>     </a:t>
            </a:r>
            <a:r>
              <a:rPr lang="zh-CN" altLang="en-US" sz="10665" b="0" i="0" u="none" strike="noStrike" kern="0" cap="none" spc="600" baseline="0">
                <a:solidFill>
                  <a:schemeClr val="bg1"/>
                </a:solidFill>
                <a:latin typeface="Impact" pitchFamily="34" charset="0"/>
                <a:ea typeface="微软雅黑" pitchFamily="0" charset="0"/>
                <a:cs typeface="Arial" pitchFamily="0" charset="0"/>
              </a:rPr>
              <a:t>第四讲</a:t>
            </a:r>
            <a:endParaRPr lang="zh-CN" altLang="en-US" sz="10665" b="0" i="0" u="none" strike="noStrike" kern="0" cap="none" spc="600" baseline="0">
              <a:solidFill>
                <a:schemeClr val="bg1"/>
              </a:solidFill>
              <a:latin typeface="Impact" pitchFamily="34" charset="0"/>
              <a:ea typeface="微软雅黑" pitchFamily="0" charset="0"/>
              <a:cs typeface="Arial" pitchFamily="0" charset="0"/>
            </a:endParaRPr>
          </a:p>
        </p:txBody>
      </p:sp>
      <p:grpSp>
        <p:nvGrpSpPr>
          <p:cNvPr id="616" name="组合"/>
          <p:cNvGrpSpPr>
            <a:grpSpLocks/>
          </p:cNvGrpSpPr>
          <p:nvPr/>
        </p:nvGrpSpPr>
        <p:grpSpPr>
          <a:xfrm>
            <a:off x="3359658" y="3873454"/>
            <a:ext cx="5853236" cy="444408"/>
            <a:chOff x="3359658" y="3873454"/>
            <a:chExt cx="5853236" cy="444408"/>
          </a:xfrm>
        </p:grpSpPr>
        <p:sp>
          <p:nvSpPr>
            <p:cNvPr id="614" name="流程图: 可选过程"/>
            <p:cNvSpPr>
              <a:spLocks/>
            </p:cNvSpPr>
            <p:nvPr/>
          </p:nvSpPr>
          <p:spPr>
            <a:xfrm rot="0">
              <a:off x="3359658" y="3873454"/>
              <a:ext cx="5853236" cy="430886"/>
            </a:xfrm>
            <a:prstGeom prst="flowChartAlternateProcess">
              <a:avLst/>
            </a:prstGeom>
            <a:noFill/>
            <a:ln w="9525" cmpd="sng" cap="flat">
              <a:solidFill>
                <a:srgbClr val="CCE8CF"/>
              </a:solidFill>
              <a:prstDash val="solid"/>
              <a:round/>
            </a:ln>
          </p:spPr>
          <p:txBody>
            <a:bodyPr rtlCol="0" anchor="ctr"/>
            <a:lstStyle/>
            <a:p>
              <a:pPr algn="ctr"/>
            </a:p>
          </p:txBody>
        </p:sp>
        <p:sp>
          <p:nvSpPr>
            <p:cNvPr id="615" name="矩形"/>
            <p:cNvSpPr>
              <a:spLocks/>
            </p:cNvSpPr>
            <p:nvPr/>
          </p:nvSpPr>
          <p:spPr>
            <a:xfrm rot="0">
              <a:off x="3400835" y="3887967"/>
              <a:ext cx="5770883" cy="429895"/>
            </a:xfrm>
            <a:prstGeom prst="rect"/>
            <a:noFill/>
            <a:ln w="9525" cmpd="sng" cap="flat">
              <a:noFill/>
              <a:prstDash val="solid"/>
              <a:round/>
            </a:ln>
          </p:spPr>
          <p:txBody>
            <a:bodyPr rtlCol="0" anchor="ctr"/>
            <a:lstStyle/>
            <a:p>
              <a:pPr algn="ctr"/>
            </a:p>
          </p:txBody>
        </p:sp>
      </p:grpSp>
      <p:sp>
        <p:nvSpPr>
          <p:cNvPr id="617" name="矩形"/>
          <p:cNvSpPr>
            <a:spLocks/>
          </p:cNvSpPr>
          <p:nvPr/>
        </p:nvSpPr>
        <p:spPr>
          <a:xfrm rot="0">
            <a:off x="3228450" y="3888017"/>
            <a:ext cx="6245006" cy="42989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2200" b="1" i="0" u="none" strike="noStrike" kern="1200" cap="none" spc="0" baseline="0">
                <a:solidFill>
                  <a:schemeClr val="bg1"/>
                </a:solidFill>
                <a:latin typeface="微软雅黑" pitchFamily="0" charset="0"/>
                <a:ea typeface="微软雅黑" pitchFamily="0" charset="0"/>
                <a:cs typeface="Arial" pitchFamily="0" charset="0"/>
              </a:rPr>
              <a:t>四川省第十五建筑有限公司</a:t>
            </a:r>
            <a:endParaRPr lang="zh-CN" altLang="en-US" sz="2200" b="1" i="0" u="none" strike="noStrike" kern="1200" cap="none" spc="0" baseline="0">
              <a:solidFill>
                <a:schemeClr val="bg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721565440"/>
      </p:ext>
    </p:extLst>
  </p:cSld>
  <p:clrMapOvr>
    <a:masterClrMapping/>
  </p:clrMapOvr>
  <p:transition spd="med" advClick="0" advTm="0">
    <p:fade/>
  </p:transition>
</p:sld>
</file>

<file path=ppt/slides/slide9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618"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四、怎样践行新安法</a:t>
            </a:r>
            <a:endParaRPr lang="zh-CN" altLang="en-US"/>
          </a:p>
        </p:txBody>
      </p:sp>
      <p:grpSp>
        <p:nvGrpSpPr>
          <p:cNvPr id="625" name="组合"/>
          <p:cNvGrpSpPr>
            <a:grpSpLocks/>
          </p:cNvGrpSpPr>
          <p:nvPr/>
        </p:nvGrpSpPr>
        <p:grpSpPr>
          <a:xfrm>
            <a:off x="2470385" y="2116433"/>
            <a:ext cx="7795392" cy="3630884"/>
            <a:chOff x="2470385" y="2116433"/>
            <a:chExt cx="7795392" cy="3630884"/>
          </a:xfrm>
        </p:grpSpPr>
        <p:sp>
          <p:nvSpPr>
            <p:cNvPr id="619" name="圆角矩形"/>
            <p:cNvSpPr>
              <a:spLocks/>
            </p:cNvSpPr>
            <p:nvPr/>
          </p:nvSpPr>
          <p:spPr>
            <a:xfrm rot="0">
              <a:off x="2470385" y="2297781"/>
              <a:ext cx="7374481" cy="731154"/>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sp>
          <p:nvSpPr>
            <p:cNvPr id="620" name="矩形"/>
            <p:cNvSpPr>
              <a:spLocks/>
            </p:cNvSpPr>
            <p:nvPr/>
          </p:nvSpPr>
          <p:spPr>
            <a:xfrm rot="0">
              <a:off x="2659067" y="2116433"/>
              <a:ext cx="7374481" cy="1141559"/>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0" latinLnBrk="0" hangingPunct="0">
                <a:lnSpc>
                  <a:spcPct val="100000"/>
                </a:lnSpc>
                <a:spcBef>
                  <a:spcPct val="50000"/>
                </a:spcBef>
                <a:spcAft>
                  <a:spcPts val="0"/>
                </a:spcAft>
                <a:buNone/>
              </a:pPr>
              <a:r>
                <a:rPr lang="zh-CN" altLang="en-US" sz="2100" b="1" i="0" u="none" strike="noStrike" kern="1200" cap="none" spc="0" baseline="0">
                  <a:solidFill>
                    <a:srgbClr val="000000"/>
                  </a:solidFill>
                  <a:latin typeface="微软雅黑" pitchFamily="0" charset="0"/>
                  <a:ea typeface="微软雅黑" pitchFamily="0" charset="0"/>
                  <a:cs typeface="Arial" pitchFamily="0" charset="0"/>
                  <a:sym typeface="Arial" pitchFamily="0" charset="0"/>
                </a:rPr>
                <a:t>（一）</a:t>
              </a:r>
              <a:r>
                <a:rPr lang="zh-CN" altLang="en-US" sz="2100" b="1" i="0" u="none" strike="noStrike" kern="1200" cap="none" spc="0" baseline="0">
                  <a:solidFill>
                    <a:srgbClr val="000000"/>
                  </a:solidFill>
                  <a:latin typeface="微软雅黑" pitchFamily="0" charset="0"/>
                  <a:ea typeface="微软雅黑" pitchFamily="0" charset="0"/>
                  <a:cs typeface="Arial" pitchFamily="0" charset="0"/>
                </a:rPr>
                <a:t>践行新安法，企业要认真落实主体责任。</a:t>
              </a:r>
              <a:endParaRPr lang="zh-CN" altLang="en-US" sz="2100" b="1"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621" name="圆角矩形"/>
            <p:cNvSpPr>
              <a:spLocks/>
            </p:cNvSpPr>
            <p:nvPr/>
          </p:nvSpPr>
          <p:spPr>
            <a:xfrm rot="0">
              <a:off x="2470385" y="3512567"/>
              <a:ext cx="7374481" cy="769158"/>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sp>
          <p:nvSpPr>
            <p:cNvPr id="622" name="矩形"/>
            <p:cNvSpPr>
              <a:spLocks/>
            </p:cNvSpPr>
            <p:nvPr/>
          </p:nvSpPr>
          <p:spPr>
            <a:xfrm rot="0">
              <a:off x="2630039" y="3354700"/>
              <a:ext cx="6754542" cy="1141559"/>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0" latinLnBrk="0" hangingPunct="0">
                <a:lnSpc>
                  <a:spcPct val="100000"/>
                </a:lnSpc>
                <a:spcBef>
                  <a:spcPct val="50000"/>
                </a:spcBef>
                <a:spcAft>
                  <a:spcPts val="0"/>
                </a:spcAft>
                <a:buNone/>
              </a:pPr>
              <a:r>
                <a:rPr lang="zh-CN" altLang="en-US" sz="2100" b="1" i="0" u="none" strike="noStrike" kern="1200" cap="none" spc="0" baseline="0">
                  <a:solidFill>
                    <a:srgbClr val="000000"/>
                  </a:solidFill>
                  <a:latin typeface="微软雅黑" pitchFamily="0" charset="0"/>
                  <a:ea typeface="微软雅黑" pitchFamily="0" charset="0"/>
                  <a:cs typeface="Arial" pitchFamily="0" charset="0"/>
                  <a:sym typeface="Arial" pitchFamily="0" charset="0"/>
                </a:rPr>
                <a:t>（二）</a:t>
              </a:r>
              <a:r>
                <a:rPr lang="zh-CN" altLang="en-US" sz="2100" b="1" i="0" u="none" strike="noStrike" kern="1200" cap="none" spc="0" baseline="0">
                  <a:solidFill>
                    <a:srgbClr val="000000"/>
                  </a:solidFill>
                  <a:latin typeface="微软雅黑" pitchFamily="0" charset="0"/>
                  <a:ea typeface="微软雅黑" pitchFamily="0" charset="0"/>
                  <a:cs typeface="Arial" pitchFamily="0" charset="0"/>
                </a:rPr>
                <a:t>践行新安法，政府部门要加大安全监管力度 。</a:t>
              </a:r>
              <a:endParaRPr lang="zh-CN" altLang="en-US" sz="2100" b="1" i="0" u="none" strike="noStrike" kern="1200" cap="none" spc="0" baseline="0">
                <a:solidFill>
                  <a:srgbClr val="000000"/>
                </a:solidFill>
                <a:latin typeface="微软雅黑" pitchFamily="0" charset="0"/>
                <a:ea typeface="微软雅黑" pitchFamily="0" charset="0"/>
                <a:cs typeface="Arial" pitchFamily="0" charset="0"/>
              </a:endParaRPr>
            </a:p>
          </p:txBody>
        </p:sp>
        <p:sp>
          <p:nvSpPr>
            <p:cNvPr id="623" name="圆角矩形"/>
            <p:cNvSpPr>
              <a:spLocks/>
            </p:cNvSpPr>
            <p:nvPr/>
          </p:nvSpPr>
          <p:spPr>
            <a:xfrm rot="0">
              <a:off x="2470385" y="4750898"/>
              <a:ext cx="7374481" cy="764543"/>
            </a:xfrm>
            <a:prstGeom prst="roundRect">
              <a:avLst>
                <a:gd name="adj" fmla="val 10000"/>
              </a:avLst>
            </a:prstGeom>
            <a:solidFill>
              <a:srgbClr val="FFFFFF">
                <a:alpha val="89000"/>
              </a:srgbClr>
            </a:solidFill>
            <a:ln w="25400" cmpd="sng" cap="flat">
              <a:solidFill>
                <a:srgbClr val="C00000"/>
              </a:solidFill>
              <a:prstDash val="solid"/>
              <a:round/>
            </a:ln>
          </p:spPr>
          <p:txBody>
            <a:bodyPr rtlCol="0" anchor="ctr"/>
            <a:lstStyle/>
            <a:p>
              <a:pPr algn="ctr"/>
            </a:p>
          </p:txBody>
        </p:sp>
        <p:sp>
          <p:nvSpPr>
            <p:cNvPr id="624" name="矩形"/>
            <p:cNvSpPr>
              <a:spLocks/>
            </p:cNvSpPr>
            <p:nvPr/>
          </p:nvSpPr>
          <p:spPr>
            <a:xfrm rot="0">
              <a:off x="2630038" y="4605758"/>
              <a:ext cx="7635738" cy="1141559"/>
            </a:xfrm>
            <a:prstGeom prst="rect"/>
            <a:noFill/>
            <a:ln w="9525" cmpd="sng" cap="flat">
              <a:noFill/>
              <a:prstDash val="solid"/>
              <a:miter/>
            </a:ln>
          </p:spPr>
          <p:txBody>
            <a:bodyPr vert="horz" wrap="square" lIns="53339" tIns="35560" rIns="53339" bIns="35560" anchor="ctr" anchorCtr="0">
              <a:prstTxWarp prst="textNoShape"/>
            </a:bodyPr>
            <a:lstStyle/>
            <a:p>
              <a:pPr marL="0" indent="0" algn="l" eaLnBrk="0" latinLnBrk="0" hangingPunct="0">
                <a:lnSpc>
                  <a:spcPct val="90000"/>
                </a:lnSpc>
                <a:spcBef>
                  <a:spcPct val="50000"/>
                </a:spcBef>
                <a:spcAft>
                  <a:spcPct val="35000"/>
                </a:spcAft>
                <a:buNone/>
              </a:pPr>
              <a:r>
                <a:rPr lang="zh-CN" altLang="en-US" sz="2100" b="1" i="0" u="none" strike="noStrike" kern="1200" cap="none" spc="0" baseline="0">
                  <a:solidFill>
                    <a:srgbClr val="000000"/>
                  </a:solidFill>
                  <a:latin typeface="微软雅黑" pitchFamily="0" charset="0"/>
                  <a:ea typeface="微软雅黑" pitchFamily="0" charset="0"/>
                  <a:cs typeface="Arial" pitchFamily="0" charset="0"/>
                </a:rPr>
                <a:t>（三）践行新安法，安监人员要勇于担当 。</a:t>
              </a:r>
              <a:endParaRPr lang="zh-CN" altLang="en-US" sz="2100" b="1" i="0" u="none" strike="noStrike" kern="1200" cap="none" spc="0" baseline="0">
                <a:solidFill>
                  <a:srgbClr val="000000"/>
                </a:solidFill>
                <a:latin typeface="微软雅黑" pitchFamily="0" charset="0"/>
                <a:ea typeface="微软雅黑" pitchFamily="0" charset="0"/>
                <a:cs typeface="Arial" pitchFamily="0" charset="0"/>
              </a:endParaRPr>
            </a:p>
          </p:txBody>
        </p:sp>
      </p:grpSp>
      <p:sp>
        <p:nvSpPr>
          <p:cNvPr id="626" name="矩形"/>
          <p:cNvSpPr>
            <a:spLocks/>
          </p:cNvSpPr>
          <p:nvPr/>
        </p:nvSpPr>
        <p:spPr>
          <a:xfrm rot="0">
            <a:off x="2542955" y="1367711"/>
            <a:ext cx="7388997" cy="492442"/>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l" eaLnBrk="1" latinLnBrk="0" hangingPunct="1">
              <a:lnSpc>
                <a:spcPct val="100000"/>
              </a:lnSpc>
              <a:spcBef>
                <a:spcPts val="0"/>
              </a:spcBef>
              <a:spcAft>
                <a:spcPts val="0"/>
              </a:spcAft>
              <a:buNone/>
            </a:pPr>
            <a:r>
              <a:rPr lang="zh-CN" altLang="en-US" sz="2600" b="1" i="0" u="none" strike="noStrike" kern="1200" cap="none" spc="0" baseline="0">
                <a:solidFill>
                  <a:srgbClr val="C00000"/>
                </a:solidFill>
                <a:latin typeface="微软雅黑" pitchFamily="0" charset="0"/>
                <a:ea typeface="微软雅黑" pitchFamily="0" charset="0"/>
                <a:cs typeface="Arial" pitchFamily="0" charset="0"/>
              </a:rPr>
              <a:t>“</a:t>
            </a:r>
            <a:r>
              <a:rPr lang="zh-CN" altLang="en-US" sz="2600" b="1" i="0" u="none" strike="noStrike" kern="1200" cap="none" spc="0" baseline="0">
                <a:solidFill>
                  <a:srgbClr val="C00000"/>
                </a:solidFill>
                <a:latin typeface="Times New Roman" pitchFamily="0" charset="0"/>
                <a:ea typeface="微软雅黑" pitchFamily="0" charset="0"/>
                <a:cs typeface="Arial" pitchFamily="0" charset="0"/>
              </a:rPr>
              <a:t>天下之事，不难于立法，而难于法之必行</a:t>
            </a:r>
            <a:r>
              <a:rPr lang="zh-CN" altLang="en-US" sz="2600" b="1" i="0" u="none" strike="noStrike" kern="1200" cap="none" spc="0" baseline="0">
                <a:solidFill>
                  <a:srgbClr val="C00000"/>
                </a:solidFill>
                <a:latin typeface="Times New Roman" pitchFamily="0" charset="0"/>
                <a:ea typeface="微软雅黑" pitchFamily="0" charset="0"/>
                <a:cs typeface="Arial" pitchFamily="0" charset="0"/>
                <a:sym typeface="Arial" pitchFamily="0" charset="0"/>
              </a:rPr>
              <a:t>。</a:t>
            </a:r>
            <a:r>
              <a:rPr lang="zh-CN" altLang="en-US" sz="2600" b="1"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a:t>
            </a:r>
            <a:endParaRPr lang="zh-CN" altLang="en-US" sz="2600" b="1" i="0" u="none" strike="noStrike" kern="1200" cap="none" spc="0" baseline="0">
              <a:solidFill>
                <a:srgbClr val="C00000"/>
              </a:solidFill>
              <a:latin typeface="Times New Roman" pitchFamily="0" charset="0"/>
              <a:ea typeface="微软雅黑" pitchFamily="0" charset="0"/>
              <a:cs typeface="Arial" pitchFamily="0" charset="0"/>
              <a:sym typeface="Arial" pitchFamily="0" charset="0"/>
            </a:endParaRPr>
          </a:p>
        </p:txBody>
      </p:sp>
    </p:spTree>
    <p:extLst>
      <p:ext uri="{BB962C8B-B14F-4D97-AF65-F5344CB8AC3E}">
        <p14:creationId xmlns:p14="http://schemas.microsoft.com/office/powerpoint/2010/main" val="1581954050"/>
      </p:ext>
    </p:extLst>
  </p:cSld>
  <p:clrMapOvr>
    <a:masterClrMapping/>
  </p:clrMapOvr>
  <p:transition spd="med" advClick="0" advTm="0">
    <p:fade/>
  </p:transition>
</p:sld>
</file>

<file path=ppt/slides/slide92.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627"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四、怎样践行新安法</a:t>
            </a:r>
            <a:endParaRPr lang="zh-CN" altLang="en-US"/>
          </a:p>
        </p:txBody>
      </p:sp>
      <p:sp>
        <p:nvSpPr>
          <p:cNvPr id="628" name="矩形"/>
          <p:cNvSpPr>
            <a:spLocks/>
          </p:cNvSpPr>
          <p:nvPr/>
        </p:nvSpPr>
        <p:spPr>
          <a:xfrm rot="0">
            <a:off x="957955" y="1148442"/>
            <a:ext cx="9593944" cy="607785"/>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80000"/>
              </a:lnSpc>
              <a:spcBef>
                <a:spcPts val="1000"/>
              </a:spcBef>
              <a:spcAft>
                <a:spcPts val="0"/>
              </a:spcAft>
              <a:buNone/>
            </a:pP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（一）践行新安法，企业要认真落实主体责任</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a:t>
            </a:r>
            <a:endParaRPr lang="zh-CN" altLang="en-US" sz="2400" b="1"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629" name="矩形"/>
          <p:cNvSpPr>
            <a:spLocks/>
          </p:cNvSpPr>
          <p:nvPr/>
        </p:nvSpPr>
        <p:spPr>
          <a:xfrm rot="0">
            <a:off x="1103100" y="1695696"/>
            <a:ext cx="8621486" cy="4498666"/>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1</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、抓好企业</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主要负责人</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对安全生产履职的理解执行 。</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2</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、抓好企业</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安管员</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配备资格准入和履职的理解执行 。</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3</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、抓好企业</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职工</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安全教育培训管理工作的理解执行 。</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4</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、抓好企业</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劳务派遣用工</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安全管理责任的理解执行。 </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5</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、抓好企业</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领导层</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人员轮流现场带班规定的理解执行。 </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6</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、抓好如何推进</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安全生产标准化</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管理建设的理解执行。 </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7</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、抓好企业安全生产</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运行状态</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定期报告制度的理解执行。</a:t>
            </a:r>
            <a:endParaRPr lang="en-US" altLang="zh-CN" sz="1900" b="0" i="0" u="none" strike="noStrike" kern="1200" cap="none" spc="0" baseline="0">
              <a:solidFill>
                <a:srgbClr val="0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8</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、抓好企业重大事故</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隐患治理</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督办代治制度的理解执行。 </a:t>
            </a:r>
            <a:endParaRPr lang="zh-CN" altLang="en-US" sz="1900" b="0" i="0" u="none" strike="noStrike" kern="1200" cap="none" spc="0" baseline="0">
              <a:solidFill>
                <a:srgbClr val="000000"/>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1504255620"/>
      </p:ext>
    </p:extLst>
  </p:cSld>
  <p:clrMapOvr>
    <a:masterClrMapping/>
  </p:clrMapOvr>
  <p:transition spd="med" advClick="0" advTm="0">
    <p:fade/>
  </p:transition>
</p:sld>
</file>

<file path=ppt/slides/slide93.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630"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四、怎样践行新安法</a:t>
            </a:r>
            <a:endParaRPr lang="zh-CN" altLang="en-US"/>
          </a:p>
        </p:txBody>
      </p:sp>
      <p:sp>
        <p:nvSpPr>
          <p:cNvPr id="631" name="矩形"/>
          <p:cNvSpPr>
            <a:spLocks/>
          </p:cNvSpPr>
          <p:nvPr/>
        </p:nvSpPr>
        <p:spPr>
          <a:xfrm rot="0">
            <a:off x="957955" y="1148442"/>
            <a:ext cx="9593944" cy="607785"/>
          </a:xfrm>
          <a:prstGeom prst="rect"/>
          <a:noFill/>
          <a:ln w="9525" cmpd="sng" cap="flat">
            <a:noFill/>
            <a:prstDash val="solid"/>
            <a:miter/>
          </a:ln>
        </p:spPr>
        <p:txBody>
          <a:bodyPr vert="horz" wrap="square" lIns="91440" tIns="45720" rIns="91440" bIns="45720" anchor="t" anchorCtr="0">
            <a:prstTxWarp prst="textNoShape"/>
          </a:bodyPr>
          <a:lstStyle/>
          <a:p>
            <a:pPr marL="228600" indent="-228600" algn="l" eaLnBrk="1" latinLnBrk="0" hangingPunct="1">
              <a:lnSpc>
                <a:spcPct val="80000"/>
              </a:lnSpc>
              <a:spcBef>
                <a:spcPts val="1000"/>
              </a:spcBef>
              <a:spcAft>
                <a:spcPts val="0"/>
              </a:spcAft>
              <a:buNone/>
            </a:pP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（二）</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践行新安法，政府部门要加大安全监管力度。</a:t>
            </a:r>
            <a:endParaRPr lang="zh-CN" altLang="en-US" sz="2400" b="1"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632" name="矩形"/>
          <p:cNvSpPr>
            <a:spLocks/>
          </p:cNvSpPr>
          <p:nvPr/>
        </p:nvSpPr>
        <p:spPr>
          <a:xfrm rot="0">
            <a:off x="1103100" y="1710210"/>
            <a:ext cx="8621486" cy="2798202"/>
          </a:xfrm>
          <a:prstGeom prst="rect"/>
          <a:noFill/>
          <a:ln w="9525" cmpd="sng" cap="flat">
            <a:noFill/>
            <a:prstDash val="solid"/>
            <a:miter/>
          </a:ln>
        </p:spPr>
        <p:txBody>
          <a:bodyPr vert="horz" wrap="square" lIns="91440" tIns="45720" rIns="91440" bIns="45720" anchor="t" anchorCtr="0">
            <a:prstTxWarp prst="textNoShape"/>
            <a:spAutoFit/>
          </a:bodyPr>
          <a:lstStyle/>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1</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、按照</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分类分级监管，实行</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计划执法检查。 </a:t>
            </a:r>
            <a:endParaRPr lang="en-US" altLang="zh-CN" sz="1900" b="0" i="0" u="none" strike="noStrike" kern="1200" cap="none" spc="0" baseline="0">
              <a:solidFill>
                <a:srgbClr val="C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a:t>
            </a: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2</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、按照</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许可备案规定，实行</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审查审批制度</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 </a:t>
            </a:r>
            <a:endParaRPr lang="en-US" altLang="zh-CN" sz="1900" b="0" i="0" u="none" strike="noStrike" kern="1200" cap="none" spc="0" baseline="0">
              <a:solidFill>
                <a:srgbClr val="C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a:t>
            </a: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3</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、按照</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相关强制标准，实行</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强制管理措施</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 </a:t>
            </a:r>
            <a:endParaRPr lang="en-US" altLang="zh-CN" sz="1900" b="0" i="0" u="none" strike="noStrike" kern="1200" cap="none" spc="0" baseline="0">
              <a:solidFill>
                <a:srgbClr val="C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a:t>
            </a: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4</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、按照</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相关规定要求，建立</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举报监察制度</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a:t>
            </a:r>
            <a:endParaRPr lang="en-US" altLang="zh-CN" sz="1900" b="0" i="0" u="none" strike="noStrike" kern="1200" cap="none" spc="0" baseline="0">
              <a:solidFill>
                <a:srgbClr val="C00000"/>
              </a:solidFill>
              <a:latin typeface="微软雅黑" pitchFamily="0" charset="0"/>
              <a:ea typeface="微软雅黑" pitchFamily="0" charset="0"/>
              <a:cs typeface="Arial" pitchFamily="0" charset="0"/>
            </a:endParaRPr>
          </a:p>
          <a:p>
            <a:pPr marL="228600" indent="-228600" algn="l">
              <a:lnSpc>
                <a:spcPct val="150000"/>
              </a:lnSpc>
              <a:spcBef>
                <a:spcPts val="1000"/>
              </a:spcBef>
              <a:spcAft>
                <a:spcPts val="0"/>
              </a:spcAft>
              <a:buNone/>
            </a:pP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    </a:t>
            </a:r>
            <a:r>
              <a:rPr lang="en-US" altLang="zh-CN" sz="1900" b="0" i="0" u="none" strike="noStrike" kern="1200" cap="none" spc="0" baseline="0">
                <a:solidFill>
                  <a:srgbClr val="000000"/>
                </a:solidFill>
                <a:latin typeface="微软雅黑" pitchFamily="0" charset="0"/>
                <a:ea typeface="微软雅黑" pitchFamily="0" charset="0"/>
                <a:cs typeface="Arial" pitchFamily="0" charset="0"/>
              </a:rPr>
              <a:t>5</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、按照</a:t>
            </a:r>
            <a:r>
              <a:rPr lang="zh-CN" altLang="en-US" sz="1900" b="0" i="0" u="none" strike="noStrike" kern="1200" cap="none" spc="0" baseline="0">
                <a:solidFill>
                  <a:srgbClr val="000000"/>
                </a:solidFill>
                <a:latin typeface="微软雅黑" pitchFamily="0" charset="0"/>
                <a:ea typeface="微软雅黑" pitchFamily="0" charset="0"/>
                <a:cs typeface="Arial" pitchFamily="0" charset="0"/>
              </a:rPr>
              <a:t>多位一体监管，建立</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sym typeface="Arial" pitchFamily="0" charset="0"/>
              </a:rPr>
              <a:t>联合监督机制</a:t>
            </a:r>
            <a:r>
              <a:rPr lang="zh-CN" altLang="en-US" sz="1900" b="0" i="0" u="none" strike="noStrike" kern="1200" cap="none" spc="0" baseline="0">
                <a:solidFill>
                  <a:srgbClr val="C00000"/>
                </a:solidFill>
                <a:latin typeface="微软雅黑" pitchFamily="0" charset="0"/>
                <a:ea typeface="微软雅黑" pitchFamily="0" charset="0"/>
                <a:cs typeface="Arial" pitchFamily="0" charset="0"/>
              </a:rPr>
              <a:t>。  </a:t>
            </a:r>
            <a:endParaRPr lang="zh-CN" altLang="en-US" sz="1900" b="0" i="0" u="none" strike="noStrike" kern="1200" cap="none" spc="0" baseline="0">
              <a:solidFill>
                <a:srgbClr val="C00000"/>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400880407"/>
      </p:ext>
    </p:extLst>
  </p:cSld>
  <p:clrMapOvr>
    <a:masterClrMapping/>
  </p:clrMapOvr>
  <p:transition spd="med" advClick="0" advTm="0">
    <p:fade/>
  </p:transition>
</p:sld>
</file>

<file path=ppt/slides/slide94.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633" name="标题"/>
          <p:cNvSpPr>
            <a:spLocks noGrp="1"/>
          </p:cNvSpPr>
          <p:nvPr>
            <p:ph type="title"/>
          </p:nvPr>
        </p:nvSpPr>
        <p:spPr>
          <a:xfrm rot="0">
            <a:off x="282388" y="203761"/>
            <a:ext cx="10515600" cy="549275"/>
          </a:xfrm>
          <a:prstGeom prst="rect"/>
          <a:ln w="9525" cmpd="sng" cap="flat">
            <a:noFill/>
            <a:prstDash val="solid"/>
            <a:miter/>
          </a:ln>
        </p:spPr>
        <p:txBody>
          <a:bodyPr>
            <a:prstTxWarp prst="textNoShape"/>
          </a:bodyPr>
          <a:lstStyle/>
          <a:p>
            <a:r>
              <a:rPr lang="zh-CN" altLang="en-US"/>
              <a:t>四、怎样践行新安法</a:t>
            </a:r>
            <a:endParaRPr lang="zh-CN" altLang="en-US"/>
          </a:p>
        </p:txBody>
      </p:sp>
      <p:sp>
        <p:nvSpPr>
          <p:cNvPr id="634" name="矩形"/>
          <p:cNvSpPr>
            <a:spLocks/>
          </p:cNvSpPr>
          <p:nvPr/>
        </p:nvSpPr>
        <p:spPr>
          <a:xfrm rot="0">
            <a:off x="957955" y="1148442"/>
            <a:ext cx="9593944" cy="607785"/>
          </a:xfrm>
          <a:prstGeom prst="rect"/>
          <a:noFill/>
          <a:ln w="9525" cmpd="sng" cap="flat">
            <a:noFill/>
            <a:prstDash val="solid"/>
            <a:miter/>
          </a:ln>
        </p:spPr>
        <p:txBody>
          <a:bodyPr vert="horz" wrap="square" lIns="91440" tIns="45720" rIns="91440" bIns="45720" anchor="t" anchorCtr="0">
            <a:prstTxWarp prst="textNoShape"/>
          </a:bodyPr>
          <a:lstStyle/>
          <a:p>
            <a:pPr marL="25400" indent="-25400" algn="l" eaLnBrk="1" latinLnBrk="0" hangingPunct="1">
              <a:lnSpc>
                <a:spcPct val="90000"/>
              </a:lnSpc>
              <a:spcBef>
                <a:spcPts val="1000"/>
              </a:spcBef>
              <a:spcAft>
                <a:spcPts val="0"/>
              </a:spcAft>
              <a:buNone/>
            </a:pP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（三）</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践行新安法</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，安</a:t>
            </a:r>
            <a:r>
              <a:rPr lang="zh-CN" altLang="en-US" sz="2400" b="1" i="0" u="none" strike="noStrike" kern="1200" cap="none" spc="0" baseline="0">
                <a:solidFill>
                  <a:srgbClr val="C00000"/>
                </a:solidFill>
                <a:latin typeface="微软雅黑" pitchFamily="0" charset="0"/>
                <a:ea typeface="微软雅黑" pitchFamily="0" charset="0"/>
                <a:cs typeface="Arial" pitchFamily="0" charset="0"/>
              </a:rPr>
              <a:t>监人员要勇于担当 。</a:t>
            </a:r>
            <a:endParaRPr lang="zh-CN" altLang="en-US" sz="2400" b="1" i="0" u="none" strike="noStrike" kern="1200" cap="none" spc="0" baseline="0">
              <a:solidFill>
                <a:srgbClr val="C00000"/>
              </a:solidFill>
              <a:latin typeface="微软雅黑" pitchFamily="0" charset="0"/>
              <a:ea typeface="微软雅黑" pitchFamily="0" charset="0"/>
              <a:cs typeface="Arial" pitchFamily="0" charset="0"/>
            </a:endParaRPr>
          </a:p>
        </p:txBody>
      </p:sp>
      <p:sp>
        <p:nvSpPr>
          <p:cNvPr id="635" name="矩形"/>
          <p:cNvSpPr>
            <a:spLocks/>
          </p:cNvSpPr>
          <p:nvPr/>
        </p:nvSpPr>
        <p:spPr>
          <a:xfrm rot="0">
            <a:off x="1444182" y="1884384"/>
            <a:ext cx="9499589" cy="3370152"/>
          </a:xfrm>
          <a:prstGeom prst="rect"/>
          <a:noFill/>
          <a:ln w="9525" cmpd="sng" cap="flat">
            <a:noFill/>
            <a:prstDash val="solid"/>
            <a:miter/>
          </a:ln>
        </p:spPr>
        <p:txBody>
          <a:bodyPr vert="horz" wrap="square" lIns="91440" tIns="45720" rIns="91440" bIns="45720" anchor="t" anchorCtr="0">
            <a:prstTxWarp prst="textNoShape"/>
            <a:spAutoFit/>
          </a:bodyPr>
          <a:lstStyle/>
          <a:p>
            <a:pPr marL="25400" indent="-25400" algn="l">
              <a:lnSpc>
                <a:spcPct val="150000"/>
              </a:lnSpc>
              <a:spcBef>
                <a:spcPts val="0"/>
              </a:spcBef>
              <a:spcAft>
                <a:spcPts val="1800"/>
              </a:spcAft>
              <a:buNone/>
            </a:pPr>
            <a:r>
              <a:rPr lang="en-US" altLang="zh-CN" sz="22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1</a:t>
            </a:r>
            <a:r>
              <a:rPr lang="zh-CN" altLang="en-US" sz="22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、要</a:t>
            </a:r>
            <a:r>
              <a:rPr lang="zh-CN" altLang="en-US" sz="2200" b="1" i="0" u="none" strike="noStrike" kern="1200" cap="none" spc="0" baseline="0">
                <a:solidFill>
                  <a:schemeClr val="tx1"/>
                </a:solidFill>
                <a:latin typeface="微软雅黑" pitchFamily="0" charset="0"/>
                <a:ea typeface="微软雅黑" pitchFamily="0" charset="0"/>
                <a:cs typeface="Arial" pitchFamily="0" charset="0"/>
                <a:sym typeface="Arial" pitchFamily="0" charset="0"/>
              </a:rPr>
              <a:t>当好“宣传员”。</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面向基层、面向企业、面向社会，通过各种途径和手段，采取多种方式，加强对新修订的</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安全生产法</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的宣传贯彻、学习教育和培训工作，使新修订的</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安全生产法</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及有关安全生产的法律法规更加深入人心。 </a:t>
            </a:r>
            <a:endParaRPr lang="en-US" altLang="zh-CN" sz="2200" b="0" i="0" u="none" strike="noStrike" kern="1200" cap="none" spc="0" baseline="0">
              <a:solidFill>
                <a:schemeClr val="tx1"/>
              </a:solidFill>
              <a:latin typeface="微软雅黑" pitchFamily="0" charset="0"/>
              <a:ea typeface="微软雅黑" pitchFamily="0" charset="0"/>
              <a:cs typeface="Arial" pitchFamily="0" charset="0"/>
            </a:endParaRPr>
          </a:p>
          <a:p>
            <a:pPr marL="25400" indent="-25400" algn="l">
              <a:lnSpc>
                <a:spcPct val="150000"/>
              </a:lnSpc>
              <a:spcBef>
                <a:spcPts val="0"/>
              </a:spcBef>
              <a:spcAft>
                <a:spcPts val="1800"/>
              </a:spcAft>
              <a:buNone/>
            </a:pPr>
            <a:r>
              <a:rPr lang="en-US" altLang="zh-CN" sz="2200" b="1" i="0" u="none" strike="noStrike" kern="1200" cap="none" spc="0" baseline="0">
                <a:solidFill>
                  <a:schemeClr val="tx1"/>
                </a:solidFill>
                <a:latin typeface="微软雅黑" pitchFamily="0" charset="0"/>
                <a:ea typeface="微软雅黑" pitchFamily="0" charset="0"/>
                <a:cs typeface="Arial" pitchFamily="0" charset="0"/>
              </a:rPr>
              <a:t>2</a:t>
            </a:r>
            <a:r>
              <a:rPr lang="zh-CN" altLang="en-US" sz="2200" b="1" i="0" u="none" strike="noStrike" kern="1200" cap="none" spc="0" baseline="0">
                <a:solidFill>
                  <a:schemeClr val="tx1"/>
                </a:solidFill>
                <a:latin typeface="微软雅黑" pitchFamily="0" charset="0"/>
                <a:ea typeface="微软雅黑" pitchFamily="0" charset="0"/>
                <a:cs typeface="Arial" pitchFamily="0" charset="0"/>
              </a:rPr>
              <a:t>、要当好“执行官”。</a:t>
            </a:r>
            <a:r>
              <a:rPr lang="zh-CN" altLang="en-US" sz="2200" b="0" i="0" u="none" strike="noStrike" kern="1200" cap="none" spc="0" baseline="0">
                <a:solidFill>
                  <a:schemeClr val="tx1"/>
                </a:solidFill>
                <a:latin typeface="微软雅黑" pitchFamily="0" charset="0"/>
                <a:ea typeface="微软雅黑" pitchFamily="0" charset="0"/>
                <a:cs typeface="Arial" pitchFamily="0" charset="0"/>
              </a:rPr>
              <a:t>正确使用法律赋予的权力，自觉做一名合格的忠诚的“安监卫士”，以自己的实际行动推动安全生产形势的稳定好转。</a:t>
            </a:r>
            <a:endParaRPr lang="zh-CN" altLang="en-US" sz="2200" b="0" i="0" u="none" strike="noStrike" kern="1200" cap="none" spc="0" baseline="0">
              <a:solidFill>
                <a:schemeClr val="tx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451349109"/>
      </p:ext>
    </p:extLst>
  </p:cSld>
  <p:clrMapOvr>
    <a:masterClrMapping/>
  </p:clrMapOvr>
  <p:transition spd="med" advClick="0" advTm="0">
    <p:fade/>
  </p:transition>
</p:sld>
</file>

<file path=ppt/slides/slide95.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636" name="矩形"/>
          <p:cNvSpPr>
            <a:spLocks/>
          </p:cNvSpPr>
          <p:nvPr/>
        </p:nvSpPr>
        <p:spPr>
          <a:xfrm rot="0">
            <a:off x="1557261" y="2270728"/>
            <a:ext cx="9540384" cy="677412"/>
          </a:xfrm>
          <a:prstGeom prst="rect"/>
          <a:noFill/>
          <a:ln w="9525" cmpd="sng" cap="flat">
            <a:noFill/>
            <a:prstDash val="solid"/>
            <a:round/>
          </a:ln>
        </p:spPr>
        <p:txBody>
          <a:bodyPr vert="horz" wrap="square" lIns="91419" tIns="45709" rIns="91419" bIns="45709" anchor="ctr" anchorCtr="0">
            <a:prstTxWarp prst="textNoShape"/>
          </a:bodyPr>
          <a:lstStyle/>
          <a:p>
            <a:pPr marL="0" indent="0" algn="ctr" fontAlgn="base">
              <a:lnSpc>
                <a:spcPct val="100000"/>
              </a:lnSpc>
              <a:spcBef>
                <a:spcPts val="0"/>
              </a:spcBef>
              <a:spcAft>
                <a:spcPts val="0"/>
              </a:spcAft>
              <a:buNone/>
            </a:pPr>
            <a:r>
              <a:rPr lang="zh-CN" altLang="en-US" sz="6200" b="1" i="0" u="none" strike="noStrike" kern="1200" cap="none" spc="60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rPr>
              <a:t>感谢</a:t>
            </a:r>
            <a:r>
              <a:rPr lang="en-US" altLang="zh-CN" sz="6200" b="1" i="0" u="none" strike="noStrike" kern="1200" cap="none" spc="60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rPr>
              <a:t>--</a:t>
            </a:r>
            <a:r>
              <a:rPr lang="zh-CN" altLang="en-US" sz="6200" b="1" i="0" u="none" strike="noStrike" kern="1200" cap="none" spc="60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rPr>
              <a:t>培训结束</a:t>
            </a:r>
            <a:r>
              <a:rPr lang="en-US" altLang="zh-CN" sz="6200" b="1" i="0" u="none" strike="noStrike" kern="1200" cap="none" spc="60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rPr>
              <a:t>!</a:t>
            </a:r>
            <a:endParaRPr lang="zh-CN" altLang="en-US" sz="6200" b="1" i="0" u="none" strike="noStrike" kern="1200" cap="none" spc="600" baseline="0">
              <a:solidFill>
                <a:schemeClr val="bg1"/>
              </a:solidFill>
              <a:effectLst>
                <a:outerShdw sx="100000" sy="100000" blurRad="38100" dir="2700000" dist="38100" algn="tl">
                  <a:srgbClr val="000000">
                    <a:alpha val="43000"/>
                  </a:srgbClr>
                </a:outerShdw>
              </a:effectLst>
              <a:latin typeface="微软雅黑" pitchFamily="0" charset="0"/>
              <a:ea typeface="微软雅黑" pitchFamily="0" charset="0"/>
              <a:cs typeface="Arial Black" pitchFamily="0" charset="0"/>
            </a:endParaRPr>
          </a:p>
        </p:txBody>
      </p:sp>
      <p:sp>
        <p:nvSpPr>
          <p:cNvPr id="637" name="矩形"/>
          <p:cNvSpPr>
            <a:spLocks/>
          </p:cNvSpPr>
          <p:nvPr/>
        </p:nvSpPr>
        <p:spPr>
          <a:xfrm rot="0">
            <a:off x="3323065" y="3442881"/>
            <a:ext cx="6245006" cy="429895"/>
          </a:xfrm>
          <a:prstGeom prst="rect"/>
          <a:noFill/>
          <a:ln w="9525" cmpd="sng" cap="flat">
            <a:noFill/>
            <a:prstDash val="solid"/>
            <a:round/>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2200" b="1" i="0" u="none" strike="noStrike" kern="1200" cap="none" spc="0" baseline="0">
                <a:solidFill>
                  <a:schemeClr val="bg1"/>
                </a:solidFill>
                <a:latin typeface="微软雅黑" pitchFamily="0" charset="0"/>
                <a:ea typeface="微软雅黑" pitchFamily="0" charset="0"/>
                <a:cs typeface="Arial" pitchFamily="0" charset="0"/>
              </a:rPr>
              <a:t>四川省第十五建筑有限公司</a:t>
            </a:r>
            <a:endParaRPr lang="zh-CN" altLang="en-US" sz="2200" b="1" i="0" u="none" strike="noStrike" kern="1200" cap="none" spc="0" baseline="0">
              <a:solidFill>
                <a:schemeClr val="bg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840422123"/>
      </p:ext>
    </p:extLst>
  </p:cSld>
  <p:clrMapOvr>
    <a:masterClrMapping/>
  </p:clrMapOvr>
  <p:transition spd="med" advClick="0" advTm="0">
    <p:fade/>
  </p:transition>
</p:sld>
</file>

<file path=ppt/theme/theme1.xml><?xml version="1.0" encoding="utf-8"?>
<a:theme xmlns:a="http://schemas.openxmlformats.org/drawingml/2006/main" name="Office 主题">
  <a:themeElements>
    <a:clrScheme name="Office 主题">
      <a:dk1>
        <a:srgbClr val="000000"/>
      </a:dk1>
      <a:lt1>
        <a:srgbClr val="CCE8CF"/>
      </a:lt1>
      <a:dk2>
        <a:srgbClr val="C00000"/>
      </a:dk2>
      <a:lt2>
        <a:srgbClr val="E3DED1"/>
      </a:lt2>
      <a:accent1>
        <a:srgbClr val="C00000"/>
      </a:accent1>
      <a:accent2>
        <a:srgbClr val="C00000"/>
      </a:accent2>
      <a:accent3>
        <a:srgbClr val="C00000"/>
      </a:accent3>
      <a:accent4>
        <a:srgbClr val="C00000"/>
      </a:accent4>
      <a:accent5>
        <a:srgbClr val="C00000"/>
      </a:accent5>
      <a:accent6>
        <a:srgbClr val="C00000"/>
      </a:accent6>
      <a:hlink>
        <a:srgbClr val="6B9F25"/>
      </a:hlink>
      <a:folHlink>
        <a:srgbClr val="BA6906"/>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ppt/theme/theme2.xml><?xml version="1.0" encoding="utf-8"?>
<a:theme xmlns:a="http://schemas.openxmlformats.org/drawingml/2006/main" name="notesMaster1">
  <a:themeElements>
    <a:clrScheme name="notesMaster1">
      <a:dk1>
        <a:srgbClr val="000000"/>
      </a:dk1>
      <a:lt1>
        <a:srgbClr val="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docProps/app.xml><?xml version="1.0" encoding="utf-8"?>
<Properties xmlns="http://schemas.openxmlformats.org/officeDocument/2006/extended-properties">
  <Template>Normal.eit</Template>
  <TotalTime>5</TotalTime>
  <Application>Yozo_Office27021597764231179</Applicat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MICHAEL</dc:creator>
  <cp:lastModifiedBy>Administrator</cp:lastModifiedBy>
  <cp:revision>225</cp:revision>
  <cp:lastPrinted>2022-11-07T03:33:59Z</cp:lastPrinted>
  <dcterms:created xsi:type="dcterms:W3CDTF">2015-05-05T08:02:00Z</dcterms:created>
  <dcterms:modified xsi:type="dcterms:W3CDTF">2022-11-07T03:34:09Z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2052-11.1.0.12358</vt:lpwstr>
  </property>
  <property fmtid="{D5CDD505-2E9C-101B-9397-08002B2CF9AE}" pid="3" name="ICV">
    <vt:lpwstr>0F01CE07226F481691A787FB73C9E981</vt:lpwstr>
  </property>
</Properties>
</file>