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6" r:id="rId30"/>
    <p:sldId id="287" r:id="rId31"/>
    <p:sldId id="283" r:id="rId32"/>
    <p:sldId id="284" r:id="rId33"/>
    <p:sldId id="285" r:id="rId34"/>
    <p:sldId id="288" r:id="rId35"/>
    <p:sldId id="289" r:id="rId36"/>
  </p:sldIdLst>
  <p:sldSz cx="9144000" cy="6858000" type="screen4x3"/>
  <p:notesSz cx="6858000" cy="9144000"/>
  <p:custDataLst>
    <p:tags r:id="rId40"/>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2" userDrawn="1">
          <p15:clr>
            <a:srgbClr val="A4A3A4"/>
          </p15:clr>
        </p15:guide>
        <p15:guide id="2" pos="28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880"/>
    <p:restoredTop sz="94660"/>
  </p:normalViewPr>
  <p:slideViewPr>
    <p:cSldViewPr showGuides="1">
      <p:cViewPr varScale="1">
        <p:scale>
          <a:sx n="115" d="100"/>
          <a:sy n="115" d="100"/>
        </p:scale>
        <p:origin x="-1530" y="-114"/>
      </p:cViewPr>
      <p:guideLst>
        <p:guide orient="horz" pos="2182"/>
        <p:guide pos="2832"/>
      </p:guideLst>
    </p:cSldViewPr>
  </p:slideViewPr>
  <p:notesTextViewPr>
    <p:cViewPr>
      <p:scale>
        <a:sx n="100" d="100"/>
        <a:sy n="100" d="100"/>
      </p:scale>
      <p:origin x="0" y="0"/>
    </p:cViewPr>
  </p:notesTextViewPr>
  <p:sorterViewPr showFormatting="0">
    <p:cViewPr>
      <p:scale>
        <a:sx n="100" d="100"/>
        <a:sy n="100" d="100"/>
      </p:scale>
      <p:origin x="0" y="0"/>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gs" Target="tags/tag1.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gradFill rotWithShape="0">
          <a:gsLst>
            <a:gs pos="0">
              <a:schemeClr val="bg2"/>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2050" name="Group 2"/>
          <p:cNvGrpSpPr/>
          <p:nvPr/>
        </p:nvGrpSpPr>
        <p:grpSpPr>
          <a:xfrm>
            <a:off x="0" y="0"/>
            <a:ext cx="9144000" cy="6934200"/>
            <a:chOff x="0" y="0"/>
            <a:chExt cx="5760" cy="4368"/>
          </a:xfrm>
        </p:grpSpPr>
        <p:sp>
          <p:nvSpPr>
            <p:cNvPr id="27" name="Freeform 3"/>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8" name="Freeform 4"/>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9" name="Freeform 5"/>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0" name="Freeform 6"/>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1" name="Freeform 7"/>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2" name="Freeform 8"/>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3" name="Freeform 9"/>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4" name="Freeform 10"/>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5" name="Freeform 11"/>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6" name="Rectangle 12"/>
            <p:cNvSpPr>
              <a:spLocks noChangeArrowheads="1"/>
            </p:cNvSpPr>
            <p:nvPr/>
          </p:nvSpPr>
          <p:spPr bwMode="hidden">
            <a:xfrm>
              <a:off x="192" y="127"/>
              <a:ext cx="1" cy="1"/>
            </a:xfrm>
            <a:prstGeom prst="rect">
              <a:avLst/>
            </a:prstGeom>
            <a:solidFill>
              <a:srgbClr val="9A1E8D"/>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7" name="Rectangle 13"/>
            <p:cNvSpPr>
              <a:spLocks noChangeArrowheads="1"/>
            </p:cNvSpPr>
            <p:nvPr/>
          </p:nvSpPr>
          <p:spPr bwMode="hidden">
            <a:xfrm>
              <a:off x="204" y="131"/>
              <a:ext cx="1" cy="1"/>
            </a:xfrm>
            <a:prstGeom prst="rect">
              <a:avLst/>
            </a:prstGeom>
            <a:solidFill>
              <a:srgbClr val="9A1E8D"/>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8" name="Freeform 14"/>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9" name="Freeform 15"/>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0" name="Freeform 16"/>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1" name="Freeform 17"/>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2" name="Freeform 18"/>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3" name="Freeform 19"/>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4" name="Freeform 20"/>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sp>
        <p:nvSpPr>
          <p:cNvPr id="118805" name="Rectangle 21"/>
          <p:cNvSpPr>
            <a:spLocks noGrp="1" noChangeArrowheads="1"/>
          </p:cNvSpPr>
          <p:nvPr>
            <p:ph type="ctrTitle" sz="quarter"/>
          </p:nvPr>
        </p:nvSpPr>
        <p:spPr>
          <a:xfrm>
            <a:off x="685800" y="1828800"/>
            <a:ext cx="7772400" cy="1736725"/>
          </a:xfrm>
        </p:spPr>
        <p:txBody>
          <a:bodyPr/>
          <a:lstStyle>
            <a:lvl1pPr>
              <a:defRPr sz="5400"/>
            </a:lvl1pPr>
          </a:lstStyle>
          <a:p>
            <a:pPr fontAlgn="base"/>
            <a:r>
              <a:rPr lang="zh-CN" altLang="en-US" strike="noStrike" noProof="1"/>
              <a:t>单击此处编辑母版标题样式</a:t>
            </a:r>
            <a:endParaRPr lang="zh-CN" altLang="en-US" strike="noStrike" noProof="1"/>
          </a:p>
        </p:txBody>
      </p:sp>
      <p:sp>
        <p:nvSpPr>
          <p:cNvPr id="118806"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fontAlgn="base"/>
            <a:r>
              <a:rPr lang="zh-CN" altLang="en-US" strike="noStrike" noProof="1"/>
              <a:t>单击此处编辑母版副标题样式</a:t>
            </a:r>
            <a:endParaRPr lang="zh-CN" altLang="en-US" strike="noStrike" noProof="1"/>
          </a:p>
        </p:txBody>
      </p:sp>
      <p:sp>
        <p:nvSpPr>
          <p:cNvPr id="45" name="Rectangle 23"/>
          <p:cNvSpPr>
            <a:spLocks noGrp="1" noChangeArrowheads="1"/>
          </p:cNvSpPr>
          <p:nvPr>
            <p:ph type="dt" sz="quarter" idx="2"/>
          </p:nvPr>
        </p:nvSpPr>
        <p:spPr bwMode="auto">
          <a:xfrm>
            <a:off x="457200" y="6248400"/>
            <a:ext cx="2133600" cy="45720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46" name="Rectangle 24"/>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47" name="Rectangle 25"/>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t" anchorCtr="0" compatLnSpc="1"/>
          <a:p>
            <a:pPr algn="r" fontAlgn="base"/>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7813"/>
            <a:ext cx="6019800" cy="5853112"/>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tileRect/>
        </a:gradFill>
        <a:effectLst/>
      </p:bgPr>
    </p:bg>
    <p:spTree>
      <p:nvGrpSpPr>
        <p:cNvPr id="1" name=""/>
        <p:cNvGrpSpPr/>
        <p:nvPr/>
      </p:nvGrpSpPr>
      <p:grpSpPr/>
      <p:grpSp>
        <p:nvGrpSpPr>
          <p:cNvPr id="1026" name="Group 2"/>
          <p:cNvGrpSpPr/>
          <p:nvPr/>
        </p:nvGrpSpPr>
        <p:grpSpPr>
          <a:xfrm>
            <a:off x="0" y="0"/>
            <a:ext cx="9144000" cy="6934200"/>
            <a:chOff x="0" y="0"/>
            <a:chExt cx="5760" cy="4368"/>
          </a:xfrm>
        </p:grpSpPr>
        <p:sp>
          <p:nvSpPr>
            <p:cNvPr id="117763" name="Freeform 3"/>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64" name="Freeform 4"/>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65" name="Freeform 5"/>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66" name="Freeform 6"/>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67" name="Freeform 7"/>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68" name="Freeform 8"/>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69" name="Freeform 9"/>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0" name="Freeform 10"/>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1" name="Freeform 11"/>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2" name="Rectangle 12"/>
            <p:cNvSpPr>
              <a:spLocks noChangeArrowheads="1"/>
            </p:cNvSpPr>
            <p:nvPr/>
          </p:nvSpPr>
          <p:spPr bwMode="hidden">
            <a:xfrm>
              <a:off x="192" y="127"/>
              <a:ext cx="1" cy="1"/>
            </a:xfrm>
            <a:prstGeom prst="rect">
              <a:avLst/>
            </a:prstGeom>
            <a:solidFill>
              <a:srgbClr val="9A1E8D"/>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3" name="Rectangle 13"/>
            <p:cNvSpPr>
              <a:spLocks noChangeArrowheads="1"/>
            </p:cNvSpPr>
            <p:nvPr/>
          </p:nvSpPr>
          <p:spPr bwMode="hidden">
            <a:xfrm>
              <a:off x="204" y="131"/>
              <a:ext cx="1" cy="1"/>
            </a:xfrm>
            <a:prstGeom prst="rect">
              <a:avLst/>
            </a:prstGeom>
            <a:solidFill>
              <a:srgbClr val="9A1E8D"/>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4" name="Freeform 14"/>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5" name="Freeform 15"/>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6" name="Freeform 16"/>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7" name="Freeform 17"/>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8" name="Freeform 18"/>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79" name="Freeform 19"/>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17780" name="Freeform 20"/>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sp>
        <p:nvSpPr>
          <p:cNvPr id="117781" name="Rectangle 21"/>
          <p:cNvSpPr>
            <a:spLocks noGrp="1" noChangeArrowheads="1"/>
          </p:cNvSpPr>
          <p:nvPr>
            <p:ph type="title"/>
          </p:nvPr>
        </p:nvSpPr>
        <p:spPr bwMode="auto">
          <a:xfrm>
            <a:off x="457200" y="277813"/>
            <a:ext cx="8229600" cy="1143000"/>
          </a:xfrm>
          <a:prstGeom prst="rect">
            <a:avLst/>
          </a:prstGeom>
          <a:noFill/>
          <a:ln w="9525">
            <a:noFill/>
            <a:miter lim="800000"/>
          </a:ln>
          <a:effectLst/>
        </p:spPr>
        <p:txBody>
          <a:bodyPr vert="horz" wrap="square" lIns="91440" tIns="45720" rIns="91440" bIns="45720" numCol="1" anchor="ctr" anchorCtr="0" compatLnSpc="1"/>
          <a:lstStyle/>
          <a:p>
            <a:pPr lvl="0" fontAlgn="base"/>
            <a:r>
              <a:rPr lang="zh-CN" altLang="en-US" strike="noStrike" noProof="1" smtClean="0"/>
              <a:t>单击此处编辑母版标题样式</a:t>
            </a:r>
            <a:endParaRPr lang="zh-CN" altLang="en-US" strike="noStrike" noProof="1" smtClean="0"/>
          </a:p>
        </p:txBody>
      </p:sp>
      <p:sp>
        <p:nvSpPr>
          <p:cNvPr id="117782" name="Rectangle 22"/>
          <p:cNvSpPr>
            <a:spLocks noGrp="1" noChangeArrowheads="1"/>
          </p:cNvSpPr>
          <p:nvPr>
            <p:ph type="body" idx="1"/>
          </p:nvPr>
        </p:nvSpPr>
        <p:spPr bwMode="auto">
          <a:xfrm>
            <a:off x="457200" y="1600200"/>
            <a:ext cx="8229600" cy="4530725"/>
          </a:xfrm>
          <a:prstGeom prst="rect">
            <a:avLst/>
          </a:prstGeom>
          <a:noFill/>
          <a:ln w="9525">
            <a:noFill/>
            <a:miter lim="800000"/>
          </a:ln>
          <a:effectLst/>
        </p:spPr>
        <p:txBody>
          <a:bodyPr vert="horz" wrap="square" lIns="91440" tIns="45720" rIns="91440" bIns="45720" numCol="1" anchor="t" anchorCtr="0" compatLnSpc="1"/>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smtClean="0"/>
          </a:p>
        </p:txBody>
      </p:sp>
      <p:sp>
        <p:nvSpPr>
          <p:cNvPr id="117783" name="Rectangle 23"/>
          <p:cNvSpPr>
            <a:spLocks noGrp="1" noChangeArrowheads="1"/>
          </p:cNvSpPr>
          <p:nvPr>
            <p:ph type="dt" sz="half" idx="2"/>
          </p:nvPr>
        </p:nvSpPr>
        <p:spPr bwMode="auto">
          <a:xfrm>
            <a:off x="457200" y="6248400"/>
            <a:ext cx="2133600" cy="457200"/>
          </a:xfrm>
          <a:prstGeom prst="rect">
            <a:avLst/>
          </a:prstGeom>
          <a:noFill/>
          <a:ln w="9525">
            <a:noFill/>
            <a:miter lim="800000"/>
          </a:ln>
          <a:effectLst/>
        </p:spPr>
        <p:txBody>
          <a:bodyPr vert="horz" wrap="square" lIns="91440" tIns="45720" rIns="91440" bIns="45720" numCol="1" anchor="t" anchorCtr="0" compatLnSpc="1"/>
          <a:lstStyle>
            <a:lvl1pPr>
              <a:defRPr sz="1400">
                <a:effectLst>
                  <a:outerShdw blurRad="38100" dist="38100" dir="2700000" algn="tl">
                    <a:srgbClr val="000000"/>
                  </a:outerShdw>
                </a:effectLs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117784" name="Rectangle 24"/>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a:defRPr sz="1400">
                <a:effectLst>
                  <a:outerShdw blurRad="38100" dist="38100" dir="2700000" algn="tl">
                    <a:srgbClr val="000000"/>
                  </a:outerShdw>
                </a:effectLs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宋体" panose="02010600030101010101" pitchFamily="2" charset="-122"/>
              <a:cs typeface="+mn-cs"/>
            </a:endParaRPr>
          </a:p>
        </p:txBody>
      </p:sp>
      <p:sp>
        <p:nvSpPr>
          <p:cNvPr id="117785" name="Rectangle 25"/>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en-US" altLang="zh-CN" strike="noStrike" noProof="1" dirty="0">
                <a:effectLst>
                  <a:outerShdw blurRad="38100" dist="38100" dir="2700000">
                    <a:srgbClr val="C0C0C0"/>
                  </a:outerShdw>
                </a:effectLst>
                <a:latin typeface="Times New Roman" panose="02020603050405020304" pitchFamily="18" charset="0"/>
                <a:ea typeface="宋体" panose="02010600030101010101" pitchFamily="2" charset="-122"/>
                <a:cs typeface="+mn-cs"/>
              </a:rPr>
            </a:fld>
            <a:endParaRPr lang="en-US" altLang="zh-CN" strike="noStrike" noProof="1" dirty="0">
              <a:effectLst>
                <a:outerShdw blurRad="38100" dist="38100" dir="2700000">
                  <a:srgbClr val="C0C0C0"/>
                </a:outerShdw>
              </a:effectLst>
              <a:latin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9pPr>
    </p:titleStyle>
    <p:bodyStyle>
      <a:lvl1pPr marL="342900" indent="-342900" algn="l" rtl="0" fontAlgn="base">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mn-lt"/>
          <a:ea typeface="+mn-ea"/>
        </a:defRPr>
      </a:lvl2pPr>
      <a:lvl3pPr marL="1143000" indent="-228600" algn="l" rtl="0" fontAlgn="base">
        <a:spcBef>
          <a:spcPct val="20000"/>
        </a:spcBef>
        <a:spcAft>
          <a:spcPct val="0"/>
        </a:spcAft>
        <a:buClr>
          <a:schemeClr val="folHlink"/>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ea typeface="+mn-ea"/>
        </a:defRPr>
      </a:lvl3pPr>
      <a:lvl4pPr marL="1600200" indent="-228600" algn="l" rtl="0" fontAlgn="base">
        <a:spcBef>
          <a:spcPct val="20000"/>
        </a:spcBef>
        <a:spcAft>
          <a:spcPct val="0"/>
        </a:spcAft>
        <a:buClr>
          <a:schemeClr val="tx1"/>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4pPr>
      <a:lvl5pPr marL="20574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5pPr>
      <a:lvl6pPr marL="25146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6pPr>
      <a:lvl7pPr marL="29718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7pPr>
      <a:lvl8pPr marL="34290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8pPr>
      <a:lvl9pPr marL="3886200" indent="-228600" algn="l" rtl="0" fontAlgn="base">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4098" name="Rectangle 2"/>
          <p:cNvSpPr>
            <a:spLocks noGrp="1" noChangeArrowheads="1"/>
          </p:cNvSpPr>
          <p:nvPr>
            <p:ph type="ctrTitle" sz="quarter"/>
          </p:nvPr>
        </p:nvSpPr>
        <p:spPr>
          <a:xfrm>
            <a:off x="635" y="152400"/>
            <a:ext cx="8989695" cy="167068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6800" b="1" i="0" u="none" strike="noStrike" kern="0" cap="none" spc="0" normalizeH="0" baseline="0" noProof="0" dirty="0" smtClean="0">
                <a:ln>
                  <a:noFill/>
                </a:ln>
                <a:solidFill>
                  <a:srgbClr val="0066FF"/>
                </a:solidFill>
                <a:effectLst>
                  <a:outerShdw blurRad="38100" dist="38100" dir="2700000" algn="tl">
                    <a:srgbClr val="000000">
                      <a:alpha val="43137"/>
                    </a:srgbClr>
                  </a:outerShdw>
                </a:effectLst>
                <a:uLnTx/>
                <a:uFillTx/>
                <a:latin typeface="华文行楷" panose="02010800040101010101" charset="-122"/>
                <a:ea typeface="华文行楷" panose="02010800040101010101" charset="-122"/>
                <a:cs typeface="+mj-cs"/>
              </a:rPr>
              <a:t>阆中市东方实验幼儿园</a:t>
            </a:r>
            <a:endParaRPr kumimoji="0" lang="zh-CN" altLang="en-US" sz="6800" b="1" i="0" u="none" strike="noStrike" kern="0" cap="none" spc="0" normalizeH="0" baseline="0" noProof="0" dirty="0" smtClean="0">
              <a:ln>
                <a:noFill/>
              </a:ln>
              <a:solidFill>
                <a:srgbClr val="0066FF"/>
              </a:solidFill>
              <a:effectLst>
                <a:outerShdw blurRad="38100" dist="38100" dir="2700000" algn="tl">
                  <a:srgbClr val="000000">
                    <a:alpha val="43137"/>
                  </a:srgbClr>
                </a:outerShdw>
              </a:effectLst>
              <a:uLnTx/>
              <a:uFillTx/>
              <a:latin typeface="华文行楷" panose="02010800040101010101" charset="-122"/>
              <a:ea typeface="华文行楷" panose="02010800040101010101" charset="-122"/>
              <a:cs typeface="+mj-cs"/>
            </a:endParaRPr>
          </a:p>
        </p:txBody>
      </p:sp>
      <p:sp>
        <p:nvSpPr>
          <p:cNvPr id="2" name="Rectangle 2"/>
          <p:cNvSpPr>
            <a:spLocks noGrp="1" noChangeArrowheads="1"/>
          </p:cNvSpPr>
          <p:nvPr/>
        </p:nvSpPr>
        <p:spPr>
          <a:xfrm>
            <a:off x="609918" y="2514283"/>
            <a:ext cx="7772400" cy="1900238"/>
          </a:xfrm>
          <a:prstGeom prst="rect">
            <a:avLst/>
          </a:prstGeom>
          <a:noFill/>
          <a:ln w="9525">
            <a:noFill/>
            <a:miter lim="800000"/>
          </a:ln>
          <a:effectLst/>
        </p:spPr>
        <p:txBody>
          <a:bodyPr vert="horz" wrap="square" lIns="91440" tIns="45720" rIns="91440" bIns="45720" numCol="1" anchor="ctr" anchorCtr="0" compatLnSpc="1"/>
          <a:lstStyle>
            <a:lvl1pPr algn="ctr" rtl="0" fontAlgn="base">
              <a:spcBef>
                <a:spcPct val="0"/>
              </a:spcBef>
              <a:spcAft>
                <a:spcPct val="0"/>
              </a:spcAft>
              <a:defRPr sz="5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lang="zh-CN" altLang="en-US" sz="7200" strike="noStrike" kern="0" noProof="0" dirty="0" smtClean="0">
                <a:ln>
                  <a:noFill/>
                </a:ln>
                <a:solidFill>
                  <a:srgbClr val="0066FF"/>
                </a:solidFill>
                <a:effectLst>
                  <a:outerShdw blurRad="38100" dist="38100" dir="2700000" algn="tl">
                    <a:srgbClr val="000000">
                      <a:alpha val="43137"/>
                    </a:srgbClr>
                  </a:outerShdw>
                </a:effectLst>
                <a:uLnTx/>
                <a:uFillTx/>
                <a:latin typeface="华文行楷" panose="02010800040101010101" charset="-122"/>
                <a:ea typeface="华文行楷" panose="02010800040101010101" charset="-122"/>
                <a:cs typeface="华文行楷" panose="02010800040101010101" charset="-122"/>
                <a:sym typeface="+mn-ea"/>
              </a:rPr>
              <a:t>安全知识培训 </a:t>
            </a:r>
            <a:endParaRPr kumimoji="0" lang="zh-CN" altLang="en-US" sz="7200" b="1" i="0" u="none" strike="noStrike" kern="0" cap="none" spc="0" normalizeH="0" baseline="0" noProof="0" dirty="0" smtClean="0">
              <a:ln>
                <a:noFill/>
              </a:ln>
              <a:solidFill>
                <a:srgbClr val="0066FF"/>
              </a:solidFill>
              <a:effectLst>
                <a:outerShdw blurRad="38100" dist="38100" dir="2700000" algn="tl">
                  <a:srgbClr val="000000">
                    <a:alpha val="43137"/>
                  </a:srgbClr>
                </a:outerShdw>
              </a:effectLst>
              <a:uLnTx/>
              <a:uFillTx/>
              <a:latin typeface="华文行楷" panose="02010800040101010101" charset="-122"/>
              <a:ea typeface="华文行楷" panose="02010800040101010101" charset="-122"/>
              <a:cs typeface="华文行楷" panose="02010800040101010101" charset="-122"/>
              <a:sym typeface="+mn-ea"/>
            </a:endParaRPr>
          </a:p>
        </p:txBody>
      </p:sp>
      <p:sp>
        <p:nvSpPr>
          <p:cNvPr id="3" name="Rectangle 2"/>
          <p:cNvSpPr>
            <a:spLocks noGrp="1" noChangeArrowheads="1"/>
          </p:cNvSpPr>
          <p:nvPr/>
        </p:nvSpPr>
        <p:spPr>
          <a:xfrm>
            <a:off x="2971800" y="4876800"/>
            <a:ext cx="4069715" cy="1024255"/>
          </a:xfrm>
          <a:prstGeom prst="rect">
            <a:avLst/>
          </a:prstGeom>
          <a:noFill/>
          <a:ln w="9525">
            <a:noFill/>
            <a:miter lim="800000"/>
          </a:ln>
          <a:effectLst/>
        </p:spPr>
        <p:txBody>
          <a:bodyPr vert="horz" wrap="square" lIns="91440" tIns="45720" rIns="91440" bIns="45720" numCol="1" anchor="ctr" anchorCtr="0" compatLnSpc="1"/>
          <a:lstStyle>
            <a:lvl1pPr algn="ctr" rtl="0" fontAlgn="base">
              <a:spcBef>
                <a:spcPct val="0"/>
              </a:spcBef>
              <a:spcAft>
                <a:spcPct val="0"/>
              </a:spcAft>
              <a:defRPr sz="5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lang="zh-CN" sz="2800" strike="noStrike" kern="0" noProof="0" dirty="0" smtClean="0">
                <a:ln>
                  <a:noFill/>
                </a:ln>
                <a:solidFill>
                  <a:srgbClr val="0066FF"/>
                </a:solidFill>
                <a:effectLst>
                  <a:outerShdw blurRad="38100" dist="38100" dir="2700000" algn="tl">
                    <a:srgbClr val="000000">
                      <a:alpha val="43137"/>
                    </a:srgbClr>
                  </a:outerShdw>
                </a:effectLst>
                <a:uLnTx/>
                <a:uFillTx/>
                <a:latin typeface="华文行楷" panose="02010800040101010101" charset="-122"/>
                <a:ea typeface="华文行楷" panose="02010800040101010101" charset="-122"/>
                <a:cs typeface="华文行楷" panose="02010800040101010101" charset="-122"/>
                <a:sym typeface="+mn-ea"/>
              </a:rPr>
              <a:t>主讲人：何彬燕</a:t>
            </a:r>
            <a:r>
              <a:rPr lang="zh-CN" altLang="en-US" sz="2800" strike="noStrike" kern="0" noProof="0" dirty="0" smtClean="0">
                <a:ln>
                  <a:noFill/>
                </a:ln>
                <a:solidFill>
                  <a:srgbClr val="0066FF"/>
                </a:solidFill>
                <a:effectLst>
                  <a:outerShdw blurRad="38100" dist="38100" dir="2700000" algn="tl">
                    <a:srgbClr val="000000">
                      <a:alpha val="43137"/>
                    </a:srgbClr>
                  </a:outerShdw>
                </a:effectLst>
                <a:uLnTx/>
                <a:uFillTx/>
                <a:latin typeface="华文行楷" panose="02010800040101010101" charset="-122"/>
                <a:ea typeface="华文行楷" panose="02010800040101010101" charset="-122"/>
                <a:cs typeface="华文行楷" panose="02010800040101010101" charset="-122"/>
                <a:sym typeface="+mn-ea"/>
              </a:rPr>
              <a:t> </a:t>
            </a:r>
            <a:endParaRPr kumimoji="0" lang="zh-CN" altLang="en-US" sz="2800" b="1" i="0" u="none" strike="noStrike" kern="0" cap="none" spc="0" normalizeH="0" baseline="0" noProof="0" dirty="0" smtClean="0">
              <a:ln>
                <a:noFill/>
              </a:ln>
              <a:solidFill>
                <a:srgbClr val="0066FF"/>
              </a:solidFill>
              <a:effectLst>
                <a:outerShdw blurRad="38100" dist="38100" dir="2700000" algn="tl">
                  <a:srgbClr val="000000">
                    <a:alpha val="43137"/>
                  </a:srgbClr>
                </a:outerShdw>
              </a:effectLst>
              <a:uLnTx/>
              <a:uFillTx/>
              <a:latin typeface="华文行楷" panose="02010800040101010101" charset="-122"/>
              <a:ea typeface="华文行楷" panose="02010800040101010101" charset="-122"/>
              <a:cs typeface="华文行楷" panose="02010800040101010101" charset="-122"/>
              <a:sym typeface="+mn-e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noChangeArrowheads="1"/>
          </p:cNvSpPr>
          <p:nvPr>
            <p:ph type="title"/>
          </p:nvPr>
        </p:nvSpPr>
        <p:spPr>
          <a:xfrm>
            <a:off x="-152400" y="533400"/>
            <a:ext cx="9296400" cy="11430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4.</a:t>
            </a:r>
            <a:r>
              <a:rPr kumimoji="0" lang="zh-CN" altLang="en-US" sz="32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因教师体罚或变相体罚幼儿而导致安全事故。</a:t>
            </a:r>
            <a:endParaRPr kumimoji="0" lang="zh-CN" altLang="en-US" sz="32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5603"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endPar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）尽管</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幼儿园教育法规</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中规定严禁老师体罚或变相体罚幼儿，但是这种现象在幼儿园时有发生，有的幼儿不守纪律，好动，教师罚其在教室外思过，幼儿却自行跑到院子里玩，最终因无人看管而发生意外。</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）幼儿被关后在无人知晓的情况下受伤或死亡。</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8" name="Rectangle 4"/>
          <p:cNvSpPr>
            <a:spLocks noGrp="1" noChangeArrowheads="1"/>
          </p:cNvSpPr>
          <p:nvPr>
            <p:ph type="title"/>
          </p:nvPr>
        </p:nvSpPr>
        <p:spPr>
          <a:xfrm>
            <a:off x="304800" y="9906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5</a:t>
            </a:r>
            <a:r>
              <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、突发性疾病</a:t>
            </a:r>
            <a:endPar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6627"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endPar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）发烧</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）呕吐</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）肠胃不适</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）癫痫</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）先天性心脏问题等</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
          <p:cNvSpPr>
            <a:spLocks noGrp="1" noChangeArrowheads="1"/>
          </p:cNvSpPr>
          <p:nvPr>
            <p:ph type="title"/>
          </p:nvPr>
        </p:nvSpPr>
        <p:spPr>
          <a:xfrm>
            <a:off x="381000" y="1219200"/>
            <a:ext cx="8229600" cy="11430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40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6.</a:t>
            </a:r>
            <a:r>
              <a:rPr kumimoji="0" lang="zh-CN" altLang="en-US" sz="40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幼儿的安全知识缺乏和自我保护意识薄弱</a:t>
            </a:r>
            <a:r>
              <a:rPr kumimoji="0" lang="zh-CN" altLang="en-US"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 </a:t>
            </a:r>
            <a:endParaRPr kumimoji="0" lang="zh-CN" altLang="en-US"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9699"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endPar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endPar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endPar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）、相互打闹，失手抓伤，打伤</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）、相互推拉，导致摔伤</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）、教师看管不当，幼儿自行与陌生人离园</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4" name="Rectangle 4"/>
          <p:cNvSpPr>
            <a:spLocks noGrp="1" noChangeArrowheads="1"/>
          </p:cNvSpPr>
          <p:nvPr>
            <p:ph type="ctrTitle" sz="quarter"/>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二：常见的幼儿园安全事故的急救方法有哪些？</a:t>
            </a:r>
            <a:endParaRPr kumimoji="0" lang="zh-CN" altLang="en-US" sz="5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0725" name="Rectangle 5"/>
          <p:cNvSpPr>
            <a:spLocks noGrp="1" noChangeArrowheads="1"/>
          </p:cNvSpPr>
          <p:nvPr>
            <p:ph type="subTitle" sz="quarter" idx="1"/>
          </p:nvPr>
        </p:nvSpPr>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zh-CN"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noChangeArrowheads="1"/>
          </p:cNvSpPr>
          <p:nvPr>
            <p:ph type="title"/>
          </p:nvPr>
        </p:nvSpPr>
        <p:spPr>
          <a:xfrm>
            <a:off x="228600" y="9144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1.</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扭伤处理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2771" name="Rectangle 3"/>
          <p:cNvSpPr>
            <a:spLocks noGrp="1" noChangeArrowheads="1"/>
          </p:cNvSpPr>
          <p:nvPr>
            <p:ph idx="1"/>
          </p:nvPr>
        </p:nvSpPr>
        <p:spPr>
          <a:xfrm>
            <a:off x="533400" y="21336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）、立即让患部休息，不要过度移动患部。</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）、对患部施用冰敷以降低肿胀及疼痛。</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）、抬高患部。</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）、二十四小时后对患部施以温湿敷 。</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a:spLocks noGrp="1" noChangeArrowheads="1"/>
          </p:cNvSpPr>
          <p:nvPr>
            <p:ph type="title"/>
          </p:nvPr>
        </p:nvSpPr>
        <p:spPr>
          <a:xfrm>
            <a:off x="457200" y="287338"/>
            <a:ext cx="8229600" cy="944563"/>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2. </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擦伤（伤口止血）的处理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379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伤口若有出血情形，表浅的划伤和擦伤先用肥皂和干净水清洗伤口，然后涂上抗菌软膏，再贴上创可贴或扎上绷带。绷带的压力通常能促使血液在伤口处凝固。</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出血较多或伤口较深</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）、用无菌绷带或干净的衣服牢牢地压迫伤口，</a:t>
            </a:r>
            <a:endPar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）、如果伤口在腿上或手上，要抬起受伤肢体，使伤口高于心脏。</a:t>
            </a:r>
            <a:endPar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）、经过</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分钟的直接压迫后，检查一下血是否止住，如果血没有止住，应该继续压迫伤口；如果血渗透了绷带或衣服，请不要把绷带去除，而是在上面再加一块绷带；如果直接压迫</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分钟后仍未止血，需赶快寻求医生的帮助，同时还要继续压迫伤口，过长或者过深的伤口，可能需要缝针。</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）、一旦血止住，用肥皂和干净水或无菌的布轻轻地清洗伤口，涂上抗菌软膏，以防感染和减少结疤的可能性，然后用无菌绷带包扎伤口。</a:t>
            </a:r>
            <a:endPar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）、如果出血不止在出血很多的情况下，应采取指压动脉止血法，即压迫供应出血区域组织的动脉来达到止血目的，此方法适用于头部和四肢某些部位的大出血。</a:t>
            </a:r>
            <a:endPar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6</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）、如果擦伤面积太大，伤口上沾有无法自行清洗掉的沙粒、脏物，或受伤位置重要（如脸部）建议还是带幼儿就医。</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endPar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a:spLocks noGrp="1" noChangeArrowheads="1"/>
          </p:cNvSpPr>
          <p:nvPr>
            <p:ph type="title"/>
          </p:nvPr>
        </p:nvSpPr>
        <p:spPr>
          <a:xfrm>
            <a:off x="381000" y="8382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3.</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烫伤处理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4819" name="Rectangle 3"/>
          <p:cNvSpPr>
            <a:spLocks noGrp="1" noChangeArrowheads="1"/>
          </p:cNvSpPr>
          <p:nvPr>
            <p:ph idx="1"/>
          </p:nvPr>
        </p:nvSpPr>
        <p:spPr>
          <a:xfrm>
            <a:off x="533400" y="1981200"/>
            <a:ext cx="8229600" cy="4602163"/>
          </a:xfrm>
        </p:spPr>
        <p:txBody>
          <a:bodyPr vert="horz" wrap="square" lIns="91440" tIns="45720" rIns="91440" bIns="45720" numCol="1" anchor="t" anchorCtr="0" compatLnSpc="1"/>
          <a:lstStyle/>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）、及时用冷水冲洗烫伤（</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10</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30</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分钟）。</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）、不要用冰块冷敷伤处，避免冻伤。</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）、不要在伤处涂抹植物油或者其他油脂，不仅对伤口无益，还容易引起感染。</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）、用干净的棉布包裹伤口。</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）、如果伤口严重，立即到医院去诊疗。</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a:spLocks noGrp="1" noChangeArrowheads="1"/>
          </p:cNvSpPr>
          <p:nvPr>
            <p:ph type="title"/>
          </p:nvPr>
        </p:nvSpPr>
        <p:spPr>
          <a:xfrm>
            <a:off x="381000" y="8382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4.</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吞异物处理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5843" name="Rectangle 3"/>
          <p:cNvSpPr>
            <a:spLocks noGrp="1" noChangeArrowheads="1"/>
          </p:cNvSpPr>
          <p:nvPr>
            <p:ph idx="1"/>
          </p:nvPr>
        </p:nvSpPr>
        <p:spPr>
          <a:xfrm>
            <a:off x="381000" y="2332038"/>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让孩子向左（右）侧位躺下，头向后仰，如异物在喉部附近，可以用手指伸进口腔，刺激舌根催吐，切忌手指在咽喉部乱动，以免将异物推向更深处；让孩子趴在救护者膝盖上，头朝下，托其胸，按向头部冲击的方向拍其背部四下，刘孩子尽量咳出异物，不要在孩子直立时拍打其后背，这样可能把异物震到气管的更深处，如果这些方法不能取出异物就一定要立刻去医院。</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a:spLocks noGrp="1" noChangeArrowheads="1"/>
          </p:cNvSpPr>
          <p:nvPr>
            <p:ph type="title"/>
          </p:nvPr>
        </p:nvSpPr>
        <p:spPr>
          <a:xfrm>
            <a:off x="381000" y="6858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5.</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眼部的异物处理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6867" name="Rectangle 3"/>
          <p:cNvSpPr>
            <a:spLocks noGrp="1" noChangeArrowheads="1"/>
          </p:cNvSpPr>
          <p:nvPr>
            <p:ph idx="1"/>
          </p:nvPr>
        </p:nvSpPr>
        <p:spPr>
          <a:xfrm>
            <a:off x="304800" y="2332038"/>
            <a:ext cx="8229600" cy="4525963"/>
          </a:xfrm>
        </p:spPr>
        <p:txBody>
          <a:bodyPr vert="horz" wrap="square" lIns="91440" tIns="45720" rIns="91440" bIns="45720" numCol="1" anchor="t" anchorCtr="0" compatLnSpc="1"/>
          <a:lstStyle/>
          <a:p>
            <a:pPr marL="812800" marR="0" lvl="0" indent="-8128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）、可用生理食盐水由鼻侧向外侧冲洗，以免冲出来的异物进入另一只眼睛。</a:t>
            </a: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812800" marR="0" lvl="0" indent="-8128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）、若异物刺入眼球中，一定要由医师移除，不可随意拔除。</a:t>
            </a: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noChangeArrowheads="1"/>
          </p:cNvSpPr>
          <p:nvPr>
            <p:ph type="title"/>
          </p:nvPr>
        </p:nvSpPr>
        <p:spPr>
          <a:xfrm>
            <a:off x="381000" y="8382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6.</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鼻出血处理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7891" name="Rectangle 3"/>
          <p:cNvSpPr>
            <a:spLocks noGrp="1" noChangeArrowheads="1"/>
          </p:cNvSpPr>
          <p:nvPr>
            <p:ph idx="1"/>
          </p:nvPr>
        </p:nvSpPr>
        <p:spPr>
          <a:xfrm>
            <a:off x="381000" y="2332038"/>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）、头不要向后仰，也不要低头，向前倾姿势坐下，让血液顺利地从鼻腔流出，并宽松颈部及胸部衣物         </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）、在鼻骨两侧及前额冰敷。</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）、将骨翼捏住</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分钟压迫止血。</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）、可在上唇内放置一块纱布，施予压迫帮忙控制出血。</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）、左鼻孔出血上举右臂，右鼻孔出血上举左臂，两鼻孔出血上举双臂，对止血有奇效，要求举臂时身体立直，举起的臂与地面垂直，与身体平行。 </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Rectangle 4"/>
          <p:cNvSpPr>
            <a:spLocks noGrp="1" noChangeArrowheads="1"/>
          </p:cNvSpPr>
          <p:nvPr>
            <p:ph type="title"/>
          </p:nvPr>
        </p:nvSpPr>
        <p:spPr>
          <a:xfrm>
            <a:off x="457200" y="277813"/>
            <a:ext cx="8229600" cy="639763"/>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zh-CN"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目录</a:t>
            </a:r>
            <a:endParaRPr kumimoji="0" lang="zh-CN" altLang="zh-CN"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5125" name="Rectangle 5"/>
          <p:cNvSpPr>
            <a:spLocks noGrp="1" noChangeArrowheads="1"/>
          </p:cNvSpPr>
          <p:nvPr>
            <p:ph idx="1"/>
          </p:nvPr>
        </p:nvSpPr>
        <p:spPr>
          <a:xfrm>
            <a:off x="457200" y="1295400"/>
            <a:ext cx="8229600" cy="5181600"/>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一、案例分析</a:t>
            </a:r>
            <a:endPar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二、幼儿园安全事故发生的原因</a:t>
            </a:r>
            <a:endPar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三、常见的幼儿园安全事故的急救方法</a:t>
            </a:r>
            <a:endPar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四、幼儿园安全事故的处理措施</a:t>
            </a:r>
            <a:endPar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rPr>
              <a:t>五、如何预防幼儿园安全事故</a:t>
            </a:r>
            <a:endParaRPr kumimoji="0" lang="zh-CN" altLang="en-US" sz="3200" b="1"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noChangeArrowheads="1"/>
          </p:cNvSpPr>
          <p:nvPr>
            <p:ph type="title"/>
          </p:nvPr>
        </p:nvSpPr>
        <p:spPr>
          <a:xfrm>
            <a:off x="914400" y="12954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7.</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骨折的处理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8915" name="Rectangle 3"/>
          <p:cNvSpPr>
            <a:spLocks noGrp="1" noChangeArrowheads="1"/>
          </p:cNvSpPr>
          <p:nvPr>
            <p:ph idx="1"/>
          </p:nvPr>
        </p:nvSpPr>
        <p:spPr>
          <a:xfrm>
            <a:off x="914400" y="2819400"/>
            <a:ext cx="8229600" cy="4525963"/>
          </a:xfrm>
        </p:spPr>
        <p:txBody>
          <a:bodyPr vert="horz" wrap="square" lIns="91440" tIns="45720" rIns="91440" bIns="45720" numCol="1" anchor="t" anchorCtr="0" compatLnSpc="1"/>
          <a:lstStyle/>
          <a:p>
            <a:pPr marL="812800" marR="0" lvl="0" indent="-8128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）、不可随便移动患者。</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812800" marR="0" lvl="0" indent="-8128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）、让患者保持最舒适的姿势。</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812800" marR="0" lvl="0" indent="-8128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）、以原姿势固定骨折处送医。</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noChangeArrowheads="1"/>
          </p:cNvSpPr>
          <p:nvPr>
            <p:ph type="title"/>
          </p:nvPr>
        </p:nvSpPr>
        <p:spPr>
          <a:xfrm>
            <a:off x="381000" y="7620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8.</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癫痫抽搐发作时的处理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39939" name="Rectangle 3"/>
          <p:cNvSpPr>
            <a:spLocks noGrp="1" noChangeArrowheads="1"/>
          </p:cNvSpPr>
          <p:nvPr>
            <p:ph idx="1"/>
          </p:nvPr>
        </p:nvSpPr>
        <p:spPr>
          <a:xfrm>
            <a:off x="381000" y="2133600"/>
            <a:ext cx="8229600" cy="4525963"/>
          </a:xfrm>
        </p:spPr>
        <p:txBody>
          <a:bodyPr vert="horz" wrap="square" lIns="91440" tIns="45720" rIns="91440" bIns="45720" numCol="1" anchor="t" anchorCtr="0" compatLnSpc="1"/>
          <a:lstStyle/>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）、不要强制约束病人，应保护患者，避免受到外伤。</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）、勿硬塞任何东西让病患咬住。</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）、抽搐停止后若无呼吸及心跳时，应实施人工呼吸与心外按摩。</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）、清醒后，再决定是否送医。</a:t>
            </a: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noChangeArrowheads="1"/>
          </p:cNvSpPr>
          <p:nvPr>
            <p:ph type="title"/>
          </p:nvPr>
        </p:nvSpPr>
        <p:spPr>
          <a:xfrm>
            <a:off x="381000" y="10668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9</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、触电处理 </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0963" name="Rectangle 3"/>
          <p:cNvSpPr>
            <a:spLocks noGrp="1" noChangeArrowheads="1"/>
          </p:cNvSpPr>
          <p:nvPr>
            <p:ph idx="1"/>
          </p:nvPr>
        </p:nvSpPr>
        <p:spPr>
          <a:xfrm>
            <a:off x="533400" y="2332038"/>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一旦触电，老师应立即关闭电开关，切断电源，如果离开关较远，可先用不导电的干木棍、竹竿、橡皮带等把触电的小孩与电源分开，再将小孩子移到通风的地方，解松衣服，立即进行人工呼吸。</a:t>
            </a:r>
            <a:endParaRPr kumimoji="0" lang="zh-CN" altLang="en-US" sz="24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8" name="Rectangle 4"/>
          <p:cNvSpPr>
            <a:spLocks noGrp="1" noChangeArrowheads="1"/>
          </p:cNvSpPr>
          <p:nvPr>
            <p:ph type="ctrTitle" sz="quarter"/>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三：幼儿园安全事故的处理措施有哪些？</a:t>
            </a:r>
            <a:endPar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1989" name="Rectangle 5"/>
          <p:cNvSpPr>
            <a:spLocks noGrp="1" noChangeArrowheads="1"/>
          </p:cNvSpPr>
          <p:nvPr>
            <p:ph type="subTitle" sz="quarter" idx="1"/>
          </p:nvPr>
        </p:nvSpPr>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zh-CN"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Grp="1" noChangeArrowheads="1"/>
          </p:cNvSpPr>
          <p:nvPr>
            <p:ph type="title"/>
          </p:nvPr>
        </p:nvSpPr>
        <p:spPr>
          <a:xfrm>
            <a:off x="457200" y="990600"/>
            <a:ext cx="8229600" cy="11430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1.</a:t>
            </a:r>
            <a:r>
              <a:rPr kumimoji="0" lang="zh-CN" altLang="en-US"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及时处理受伤幼儿， 对受伤幼儿的身体进行护理</a:t>
            </a:r>
            <a:endParaRPr kumimoji="0" lang="zh-CN" altLang="en-US"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4035" name="Rectangle 3"/>
          <p:cNvSpPr>
            <a:spLocks noGrp="1" noChangeArrowheads="1"/>
          </p:cNvSpPr>
          <p:nvPr>
            <p:ph idx="1"/>
          </p:nvPr>
        </p:nvSpPr>
        <p:spPr>
          <a:xfrm>
            <a:off x="381000" y="2332038"/>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b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幼儿在园发生的安全事故，应及时告诉家长真实情况，教师对受伤幼儿的护理应根据他的身体状况和受伤程度、受伤部位的不同而采取不同的护理方法，程度轻的，如表皮擦伤，可自行处理；程度重的，如伤口流血、骨折等情况，老师应及时为幼儿止血、使幼儿受伤的肢体保持不动；幼儿园不能解决的，要马上送医院作处理，不得延误治疗时机。并上报学校，再由学校报案，同时通知该幼儿家长赶往医院，不能及时赶到的必须征求家长的处理意见，幼儿发生安全事故，任何一个家长都会难受，有的家长言语上表现出通情达理，有的家长则会一改往日的温和，对幼儿园或教师大加指责。不论家长态度如何，我们都应换位思考、理解家长，主动诚恳地道歉，并详细地介绍事故发生的经过，与家长交流对幼儿的日后护理，协调好与家长的关系。</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Grp="1" noChangeArrowheads="1"/>
          </p:cNvSpPr>
          <p:nvPr>
            <p:ph type="title"/>
          </p:nvPr>
        </p:nvSpPr>
        <p:spPr>
          <a:xfrm>
            <a:off x="381000" y="990600"/>
            <a:ext cx="8229600" cy="1143000"/>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2.</a:t>
            </a:r>
            <a:r>
              <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抓住教育契机</a:t>
            </a:r>
            <a:endParaRPr kumimoji="0" lang="zh-CN" altLang="en-US"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5059" name="Rectangle 3"/>
          <p:cNvSpPr>
            <a:spLocks noGrp="1" noChangeArrowheads="1"/>
          </p:cNvSpPr>
          <p:nvPr>
            <p:ph idx="1"/>
          </p:nvPr>
        </p:nvSpPr>
        <p:spPr>
          <a:xfrm>
            <a:off x="381000" y="25908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br>
              <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幼儿身边出现了安全事故，作为教师应不失时机抓住这一教育契机，引导幼儿讨论事故发生的原因及避免事故的做法，使全体幼儿得到活生生的安全教育。同时，还应教育全班幼儿关心受伤的幼儿，渗透情感教育。</a:t>
            </a:r>
            <a:b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br>
              <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endParaRPr kumimoji="0" lang="zh-CN" alt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4" name="Rectangle 4"/>
          <p:cNvSpPr>
            <a:spLocks noGrp="1" noChangeArrowheads="1"/>
          </p:cNvSpPr>
          <p:nvPr>
            <p:ph type="ctrTitle" sz="quarter"/>
          </p:nvPr>
        </p:nvSpPr>
        <p:spPr>
          <a:xfrm>
            <a:off x="685800" y="2438400"/>
            <a:ext cx="7772400" cy="1470025"/>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五：尽量避免安全事故的发生是每一所幼儿园的重要任务，也是每一位幼教工作者的职责所在。那么，该如何预防安全事故的发生呢</a:t>
            </a:r>
            <a:r>
              <a:rPr kumimoji="0" lang="en-US" altLang="zh-CN"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a:t>
            </a:r>
            <a:endParaRPr kumimoji="0" lang="en-US" altLang="zh-CN"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Grp="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首先：是老师应该做到哪些？</a:t>
            </a:r>
            <a:endPar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8131" name="Rectangle 3"/>
          <p:cNvSpPr>
            <a:spLocks noGrp="1" noChangeArrowheads="1"/>
          </p:cNvSpPr>
          <p:nvPr>
            <p:ph idx="1"/>
          </p:nvPr>
        </p:nvSpPr>
        <p:spPr>
          <a:xfrm>
            <a:off x="609600" y="19050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、老师要对安全工作进行定期检查和不定期抽查，在全园创造处处安全，时时安全的环境。</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、提高教师专业化程度</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进行安全知识与技能的培训和做好应急预案的演练工作。内容包括教师一日工作常规、幼儿安全事故应急处理方法， 消防知识等。</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在案例分析中学习提高。通过案例分析，培养教师的反思能力，提高教师对安全事故的预见性，从而设法避免事故发生。</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 </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对幼儿进行多种形式的安全教育及相关能力的培养</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帮助幼儿树立安全意识</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安全教育并非说服式教育。对幼儿来说，最好的办法就是从别人的经历中获得间接经验。如：某个小朋友玩滑梯时摔倒了，老师可以利用这个事例，引导小朋友议论为什么这个小朋友会受伤，应该怎么做才可以使自己安全。还可将有关安全事故的图片贴于班上，引导幼儿讨论图上会出现什么不安全的后果，怎么避免危险，这种图片形式的安全教育比简单说教留给幼儿的印象更深。</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教会幼儿一些安全常识及自救的方法</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使他们懂得不能随便攀爬阳台、触摸电器，让幼儿记住园内各种大型游乐器械的游戏规则，并在幼儿对这些器械设施活动的反复尝试中给孩子以适当的安全指导与提醒， 如玩滑梯时， 要让孩子理解一个基本的安全规则，当你在玩滑梯时要注意排队不要从下面往上面反着反爬，以免相撞。另外还要教会幼儿一些简单的自救方法， 对于集体生活的幼儿园来说， 预防消防安全事故的发生极为重要，可先组织幼儿参观消防队，然后进行一次模拟演习，一些孩子表演救火队员，练习怎样使用一些灭火器材，而另一些孩子则表演逃离火灾现场的人，练习一些逃生的动作或自救技能，让幼儿从中学会避险方法。</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endPar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9" name="Rectangle 3"/>
          <p:cNvSpPr>
            <a:spLocks noGrp="1" noChangeArrowheads="1"/>
          </p:cNvSpPr>
          <p:nvPr>
            <p:ph idx="1"/>
          </p:nvPr>
        </p:nvSpPr>
        <p:spPr>
          <a:xfrm>
            <a:off x="457200" y="19050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Char char="n"/>
              <a:defRPr/>
            </a:pPr>
            <a:r>
              <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加强体育锻炼</a:t>
            </a:r>
            <a:b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幼儿平衡能力差，动作反应不灵敏是他们常摔跤的主要原因之一。加强平衡能力的练习及其他基本动作如走、跑、跳、攀、爬的练习，发展幼儿动作的协调性，是减少幼儿摔伤的有效措施。这些基本动作的练习应根据幼儿年龄不同有重点、有针对性地进行。幼儿园应经常组织他们参加一些像跑步、拍球，郊游之类的户外活动及需要开动脑筋的游戏，以活动促发展，幼儿运动能力增强了，动作协调了，自然就会不出或少出事故。</a:t>
            </a:r>
            <a:endParaRPr kumimoji="0" lang="zh-CN" altLang="en-US"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Char char="n"/>
              <a:defRPr/>
            </a:pPr>
            <a:endParaRPr kumimoji="0" lang="en-US" altLang="zh-CN" sz="1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6" name="Rectangle 8"/>
          <p:cNvSpPr>
            <a:spLocks noGrp="1" noChangeArrowheads="1"/>
          </p:cNvSpPr>
          <p:nvPr>
            <p:ph type="ctrTitle" sz="quarter"/>
          </p:nvPr>
        </p:nvSpPr>
        <p:spPr>
          <a:xfrm>
            <a:off x="152400" y="838200"/>
            <a:ext cx="3124200" cy="78105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案例一：</a:t>
            </a:r>
            <a:endParaRPr kumimoji="0" lang="zh-CN" altLang="en-US"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7177" name="Rectangle 9"/>
          <p:cNvSpPr>
            <a:spLocks noGrp="1" noChangeArrowheads="1"/>
          </p:cNvSpPr>
          <p:nvPr>
            <p:ph type="subTitle" sz="quarter" idx="1"/>
          </p:nvPr>
        </p:nvSpPr>
        <p:spPr>
          <a:xfrm>
            <a:off x="838200" y="1524000"/>
            <a:ext cx="7620000" cy="4114800"/>
          </a:xfrm>
        </p:spPr>
        <p:txBody>
          <a:bodyPr vert="horz" wrap="square" lIns="91440" tIns="45720" rIns="91440" bIns="45720" numCol="1" anchor="t" anchorCtr="0" compatLnSpc="1"/>
          <a:lstStyle/>
          <a:p>
            <a:pPr marL="0" marR="0" lvl="0" indent="0" algn="ctr"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None/>
              <a:defRPr/>
            </a:pP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0" marR="0" lvl="0" indent="0" algn="ctr"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None/>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潮安县 幼儿园里：游戏时五岁儿童与小朋友相撞致残</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None/>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None/>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潮安县浮洋镇林泉幼儿园，</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2000</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11</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月</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日下午</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点钟左右，许辉鹏的母亲接到学校打来的电话，说辉鹏在学校跌倒，她赶紧骑车奔往学校。在幼儿园，班主任为许母说了事故发生的经过：在做游戏的时候，辉鹏被朝他跑来的另一小朋友许润澎撞了一下，当时老师误认为他跌倒起不来，是扭到脚，但当拉他起来时，辉鹏满身大汗，已不会说话。 </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0" marR="0" lvl="0" indent="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None/>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心急如焚的许母将已经昏厥过去的儿子赶紧送往医院。在市中心医院，医生及时为辉鹏做手术。经医生诊断，许辉鹏与许润澎相撞倒地时脑部正好撞在坚硬的水泥板上，造成重度颅脑外伤，出现颅内血肿、脑疝症状情十分严重。</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8" name="Rectangle 6"/>
          <p:cNvSpPr>
            <a:spLocks noGrp="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0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其次：就是老师要教会孩子什么？</a:t>
            </a:r>
            <a:endParaRPr kumimoji="0" lang="zh-CN" altLang="en-US" sz="40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49159" name="Rectangle 7"/>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培养幼儿的自我保护能力</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与家长密切配合</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加强防范意识</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让幼儿在有安全意识的基础上</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时时提醒自己或他人注意安全</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b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保证了教室的通风、干净，保证了区角材料的安全、卫生。定期消毒玩教具。</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 </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在加强常规方面</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做到井然有序</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组织幼儿自觉的排队洗手</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喝水</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小便等</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endPar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教育幼儿走路时不手持棍棒和利器、上课时不手持铅笔和小刀类物品玩耍、不随意投掷物品，以免伤害到他人等。</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坚持每天晨检严格做好晨检，及时预防传染病</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手足口、流感、伤寒等</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的发生。对锐器及不安全物品及时查收。保证幼儿不带危险物品入园</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细心观察其精神状态，严格管理药品</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把药品放在幼儿拿不到的地方</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及时给幼儿服药</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幼儿服药时教师严格把关</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并严格书写本班服药记录</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endPar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6.</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分饭时</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保证幼儿不靠近饭桶</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不端过热的饭菜</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杜绝烫伤事情的发生</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并教会幼儿正确使用餐具、刀剪，（口令）</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7"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7.</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确保了上下楼的安全（口令）。幼儿能做到不推拉、不跳台阶。</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8. </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户外活动时</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每次活动都要及时清点人数，玩大型玩具时</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要对幼儿讲明玩法，做到不推不济</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幼儿互相监督</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拿器械玩具时互相帮助，保证幼儿安全</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b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9.</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严格执行幼儿园接送卡规章制度，做到不见卡不放人，对于有接送卡可是没有接过的陌生人也不要轻易的把孩子交给他，要和家长联系确认后才可将幼儿送走，教育幼儿知道不跟陌生人走，不吃陌生人的东西，并让孩子记住或是随身携带家长的电话号码，</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让幼儿知道不将手放在门缝间、桌子间、椅子间，这些地方容易被夹伤。</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11.</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教师在工作中做到时刻高度警惕</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把安全放在首位</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眼睛不离开幼儿</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幼儿到哪</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教师的眼睛就到哪</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要做到眼观六路耳听八方，就好比说早晨，家长送幼儿来了，老师之间的合作不合理，都在门口和家长说话，晨检却忽略了班内的幼儿。</a:t>
            </a:r>
            <a:b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12.</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对教室危险的地方</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插座，垃圾桶等地方</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贴上危险标记</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要使幼儿的安全意识进一步提高</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endPar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2"/>
          <p:cNvSpPr>
            <a:spLocks noGrp="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53251"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13.</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防止异物入体，教育孩子不随便把东西如小石头、花生粒、瓜籽、小纸团等放入口腔、鼻、耳，以免发生意外。</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14.</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教育大一点的孩子，使它们懂得登高的危险，教育孩子不可从高处随便跳下。</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15.</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要告诫孩子，不要把铅笔、筷子、冰棍、玻璃瓶或尖锐的东西拿在手里或含在嘴里到处跑，因为这样容易扎伤孩子。</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16.</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不要把塑料袋当做面具往头上套，以免引起窒息而死亡，老师也尽量避免将塑料袋乱放。</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17.</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在户外或是野外旅行散步时，教育孩子不能随便采摘花果，抓捕昆虫，更不应放入口内，预防中毒等意外事故发生。</a:t>
            </a:r>
            <a:endPar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18.</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让幼儿熟记安全报警电话如</a:t>
            </a:r>
            <a:r>
              <a:rPr kumimoji="0" lang="zh-CN" altLang="en-US"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a:ea typeface="+mn-ea"/>
                <a:cs typeface="+mn-cs"/>
              </a:rPr>
              <a:t>“</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110</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a:ea typeface="+mn-ea"/>
                <a:cs typeface="+mn-cs"/>
              </a:rPr>
              <a:t>”“</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119</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a:ea typeface="+mn-ea"/>
                <a:cs typeface="+mn-cs"/>
              </a:rPr>
              <a:t>”“</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120</a:t>
            </a:r>
            <a:r>
              <a:rPr kumimoji="0" lang="en-US" altLang="zh-CN" sz="20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a:ea typeface="+mn-ea"/>
                <a:cs typeface="+mn-cs"/>
              </a:rPr>
              <a:t>”</a:t>
            </a:r>
            <a:endPar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2"/>
          <p:cNvSpPr>
            <a:spLocks noGrp="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4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56323"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以上种种，应该都是幼儿园可以避免的安全事故。此外，幼儿在行进中独自摔伤；幼儿被同伴不小心撞伤；幼儿因身体原因突发疾病等，都可导致安全事故发生。这些应属意外事故。在今后的工作中</a:t>
            </a:r>
            <a:r>
              <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我们要严格把手安全这一关</a:t>
            </a:r>
            <a:r>
              <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安全第一才能化险为夷。</a:t>
            </a:r>
            <a:b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b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6865" name="Picture 3" descr="C:\Users\John\Desktop\图片1.jpg"/>
          <p:cNvPicPr>
            <a:picLocks noChangeAspect="1"/>
          </p:cNvPicPr>
          <p:nvPr/>
        </p:nvPicPr>
        <p:blipFill>
          <a:blip r:embed="rId1"/>
          <a:stretch>
            <a:fillRect/>
          </a:stretch>
        </p:blipFill>
        <p:spPr>
          <a:xfrm>
            <a:off x="0" y="0"/>
            <a:ext cx="9144000" cy="6858000"/>
          </a:xfrm>
          <a:prstGeom prst="rect">
            <a:avLst/>
          </a:prstGeom>
          <a:noFill/>
          <a:ln w="9525">
            <a:noFill/>
          </a:ln>
        </p:spPr>
      </p:pic>
      <p:sp>
        <p:nvSpPr>
          <p:cNvPr id="5" name="Text Box 3"/>
          <p:cNvSpPr txBox="1">
            <a:spLocks noChangeArrowheads="1"/>
          </p:cNvSpPr>
          <p:nvPr/>
        </p:nvSpPr>
        <p:spPr bwMode="auto">
          <a:xfrm>
            <a:off x="3200400" y="2286000"/>
            <a:ext cx="3352800" cy="1323975"/>
          </a:xfrm>
          <a:prstGeom prst="rect">
            <a:avLst/>
          </a:prstGeom>
          <a:noFill/>
          <a:ln w="9525">
            <a:noFill/>
            <a:miter lim="800000"/>
          </a:ln>
          <a:effectLst/>
        </p:spPr>
        <p:txBody>
          <a:bodyPr>
            <a:spAutoFit/>
          </a:bodyPr>
          <a:lstStyle/>
          <a:p>
            <a:pPr marR="0" defTabSz="914400">
              <a:buClrTx/>
              <a:buSzTx/>
              <a:buFontTx/>
              <a:defRPr/>
            </a:pPr>
            <a:r>
              <a:rPr kumimoji="0" lang="zh-CN" altLang="en-US" sz="8000" b="1" kern="1200" cap="none" spc="0" normalizeH="0" baseline="0" noProof="0" dirty="0">
                <a:solidFill>
                  <a:srgbClr val="FF0000"/>
                </a:solidFill>
                <a:effectLst>
                  <a:outerShdw blurRad="38100" dist="38100" dir="2700000" algn="tl">
                    <a:srgbClr val="C0C0C0"/>
                  </a:outerShdw>
                </a:effectLst>
                <a:latin typeface="隶书" panose="02010509060101010101" pitchFamily="49" charset="-122"/>
                <a:ea typeface="隶书" panose="02010509060101010101" pitchFamily="49" charset="-122"/>
                <a:cs typeface="+mn-cs"/>
              </a:rPr>
              <a:t>谢 谢</a:t>
            </a:r>
            <a:endParaRPr kumimoji="0" lang="zh-CN" altLang="en-US" sz="8000" b="1" kern="1200" cap="none" spc="0" normalizeH="0" baseline="0" noProof="0" dirty="0">
              <a:solidFill>
                <a:srgbClr val="FF0000"/>
              </a:solidFill>
              <a:effectLst>
                <a:outerShdw blurRad="38100" dist="38100" dir="2700000" algn="tl">
                  <a:srgbClr val="C0C0C0"/>
                </a:outerShdw>
              </a:effectLst>
              <a:latin typeface="隶书" panose="02010509060101010101" pitchFamily="49" charset="-122"/>
              <a:ea typeface="隶书" panose="02010509060101010101" pitchFamily="49"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000000"/>
                                          </p:val>
                                        </p:tav>
                                        <p:tav tm="100000">
                                          <p:val>
                                            <p:fltVal val="1.000000"/>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2" name="Rectangle 4"/>
          <p:cNvSpPr>
            <a:spLocks noGrp="1" noChangeArrowheads="1"/>
          </p:cNvSpPr>
          <p:nvPr>
            <p:ph type="title"/>
          </p:nvPr>
        </p:nvSpPr>
        <p:spPr>
          <a:xfrm>
            <a:off x="304800" y="609600"/>
            <a:ext cx="2743200" cy="11430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案例二 ：</a:t>
            </a:r>
            <a:endPar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2291" name="Rectangle 3"/>
          <p:cNvSpPr>
            <a:spLocks noGrp="1" noChangeArrowheads="1"/>
          </p:cNvSpPr>
          <p:nvPr>
            <p:ph type="body" idx="1"/>
          </p:nvPr>
        </p:nvSpPr>
        <p:spPr>
          <a:xfrm>
            <a:off x="533400" y="1676400"/>
            <a:ext cx="8229600" cy="4525963"/>
          </a:xfrm>
        </p:spPr>
        <p:txBody>
          <a:bodyPr wrap="square" lIns="91440" tIns="45720" rIns="91440" bIns="45720" numCol="1" anchor="t" anchorCtr="0" compatLnSpc="1"/>
          <a:lstStyle/>
          <a:p>
            <a:pPr marL="342900" marR="0" lvl="0" indent="-342900" algn="ctr"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altLang="zh-CN"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教师带幼儿进入食堂 幼儿不慎烫伤</a:t>
            </a:r>
            <a:endPar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某幼儿园教师随便带着幼儿进入食堂，在无人注意的情况下，幼儿不慎绊倒，掉进沸水的锅中，造成严重烫伤的后果。</a:t>
            </a:r>
            <a:endPar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41" name="Rectangle 5"/>
          <p:cNvSpPr>
            <a:spLocks noGrp="1" noChangeArrowheads="1"/>
          </p:cNvSpPr>
          <p:nvPr>
            <p:ph type="ctrTitle" sz="quarter"/>
          </p:nvPr>
        </p:nvSpPr>
        <p:spPr>
          <a:xfrm>
            <a:off x="533400" y="457200"/>
            <a:ext cx="1752600" cy="123825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案例三：</a:t>
            </a:r>
            <a:endParaRPr kumimoji="0" lang="zh-CN" altLang="en-US" sz="4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4342" name="Rectangle 6"/>
          <p:cNvSpPr>
            <a:spLocks noGrp="1" noChangeArrowheads="1"/>
          </p:cNvSpPr>
          <p:nvPr>
            <p:ph type="subTitle" sz="quarter" idx="1"/>
          </p:nvPr>
        </p:nvSpPr>
        <p:spPr>
          <a:xfrm>
            <a:off x="1371600" y="1600200"/>
            <a:ext cx="7315200" cy="4038600"/>
          </a:xfrm>
        </p:spPr>
        <p:txBody>
          <a:bodyPr vert="horz" wrap="square" lIns="91440" tIns="45720" rIns="91440" bIns="45720" numCol="1" anchor="t" anchorCtr="0" compatLnSpc="1"/>
          <a:lstStyle/>
          <a:p>
            <a:pPr marL="0" marR="0" lvl="0" indent="0" algn="ctr"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None/>
              <a:defRPr/>
            </a:pPr>
            <a:r>
              <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从幼儿园寝室的高低床上铺摔下致伤 </a:t>
            </a:r>
            <a:endPar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None/>
              <a:defRPr/>
            </a:pPr>
            <a:r>
              <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0" marR="0" lvl="0" indent="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None/>
              <a:defRPr/>
            </a:pPr>
            <a:r>
              <a:rPr kumimoji="0" lang="zh-CN" altLang="en-US" sz="32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一天午睡时，不满</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6</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岁的幼儿刘某从幼儿园寝室的高低床上铺到地板上。经当地公安机关的法医鉴定，刘某右锁骨骨折及头部受伤，并出现阵发性失明、失听、抽搐，记忆力下降，反应迟钝。刘某的家长因与幼儿园就赔偿问题协商不成，一纸诉状将幼儿园告上法庭，要求幼儿园承担赔偿责任。近来不少非寄宿制幼儿园都发生了午睡时幼儿从上铺摔下致伤的事件，引起了一些法律纠纷。</a:t>
            </a: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2" name="Rectangle 4"/>
          <p:cNvSpPr>
            <a:spLocks noGrp="1" noChangeArrowheads="1"/>
          </p:cNvSpPr>
          <p:nvPr>
            <p:ph type="ctrTitle" sz="quarter"/>
          </p:nvPr>
        </p:nvSpPr>
        <p:spPr>
          <a:xfrm>
            <a:off x="685800" y="1143000"/>
            <a:ext cx="7772400" cy="32766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5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一、幼儿园安全事故发生的原因有哪些？</a:t>
            </a:r>
            <a:r>
              <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 </a:t>
            </a:r>
            <a:endParaRPr kumimoji="0" lang="zh-CN" altLang="en-US" sz="54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61" name="Rectangle 5"/>
          <p:cNvSpPr>
            <a:spLocks noGrp="1" noChangeArrowheads="1"/>
          </p:cNvSpPr>
          <p:nvPr>
            <p:ph type="title"/>
          </p:nvPr>
        </p:nvSpPr>
        <p:spPr>
          <a:xfrm>
            <a:off x="381000" y="609600"/>
            <a:ext cx="8229600" cy="11430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1.</a:t>
            </a:r>
            <a:r>
              <a:rPr kumimoji="0" lang="zh-CN" altLang="en-US" sz="32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因环境设施中存在隐患而导致安全事故</a:t>
            </a:r>
            <a:r>
              <a:rPr kumimoji="0" lang="zh-CN" altLang="en-US" sz="32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a:t>
            </a:r>
            <a:endParaRPr kumimoji="0" lang="zh-CN" altLang="en-US" sz="32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9462" name="Rectangle 6"/>
          <p:cNvSpPr>
            <a:spLocks noGrp="1" noChangeArrowheads="1"/>
          </p:cNvSpPr>
          <p:nvPr>
            <p:ph idx="1"/>
          </p:nvPr>
        </p:nvSpPr>
        <p:spPr>
          <a:xfrm>
            <a:off x="457200" y="20574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）如桌角、椅子、大型玩具、墙等拐角处有锋利的棱角；</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）大型玩具年久失修、生锈严重、铁钉外露；</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）班上药品摆放不当，幼儿可以随手拿到，</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）热的饭菜，保温桶的热水</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）活动室的电路电线及插座食物中毒</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6</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）甚至园内一些角落里、管子上不起眼的铁丝、铁片也可能成为伤害幼儿的暗器</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a:spLocks noGrp="1" noChangeArrowheads="1"/>
          </p:cNvSpPr>
          <p:nvPr>
            <p:ph type="title"/>
          </p:nvPr>
        </p:nvSpPr>
        <p:spPr>
          <a:xfrm>
            <a:off x="457200" y="762000"/>
            <a:ext cx="8229600" cy="1143000"/>
          </a:xfrm>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40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2.</a:t>
            </a:r>
            <a:r>
              <a:rPr kumimoji="0" lang="zh-CN" altLang="en-US" sz="40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因教师组织不当而出现安全事故。</a:t>
            </a:r>
            <a:br>
              <a:rPr kumimoji="0" lang="zh-CN" altLang="en-US"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br>
            <a:endParaRPr kumimoji="0" lang="zh-CN" altLang="en-US" sz="4000" b="1"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3555" name="Rectangle 3"/>
          <p:cNvSpPr>
            <a:spLocks noGrp="1" noChangeArrowheads="1"/>
          </p:cNvSpPr>
          <p:nvPr>
            <p:ph idx="1"/>
          </p:nvPr>
        </p:nvSpPr>
        <p:spPr>
          <a:xfrm>
            <a:off x="457200" y="1524000"/>
            <a:ext cx="8229600" cy="4953000"/>
          </a:xfrm>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）如户外活动或自由活动中教师站位不合理，不能关注到每个幼儿，让幼儿出现磕破</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抓伤的现象；</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）每次活动前后没有及时清点幼儿人数，孩子单独活动时遇到危险情况没有办法及时寻求帮助。</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）教师对某些活动没能预计到可能出现的不安全因素，活动前没有提醒幼儿注意安全，未检查运动器械及活动场地的平整和场地有无不安全障碍物；</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未检查幼儿的衣着、鞋带、上下楼梯等发生挤推踩踏的现象，未让孩子养成良好的行为习惯，对幼儿的不安全行为或超出能力范围的行为没能及时制止或保护。</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）还有早上老师进入厨房取水壶时，让幼儿进入厨房，</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）耳鼻候器官异物 </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hlink"/>
              </a:buClr>
              <a:buSzPct val="60000"/>
              <a:buFont typeface="Wingdings" panose="05000000000000000000" pitchFamily="2" charset="2"/>
              <a:buChar char="n"/>
              <a:defRPr/>
            </a:pP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例：女孩身上的装饰物</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如手链上的小铃铛之类的东西</a:t>
            </a:r>
            <a:r>
              <a:rPr kumimoji="0" lang="en-US" altLang="zh-CN"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易入口鼻耳。一位妈妈发现女儿回家一直哭耳朵痛，结果带到医院检查，有一粒小珠子在耳朵里。原来是幼儿园里另一个小朋友将衣服上的珠子扯下来，分给了好朋友，女儿没地方放就放到耳朵里，结果拿不出来了，还不敢跟老师和小朋友讲。</a:t>
            </a:r>
            <a:endParaRPr kumimoji="0" lang="zh-CN" altLang="en-US" sz="20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noChangeArrowheads="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36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3.</a:t>
            </a:r>
            <a:r>
              <a:rPr kumimoji="0" lang="zh-CN" altLang="en-US" sz="36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因教师工作失职而导致的安全事故。</a:t>
            </a:r>
            <a:endParaRPr kumimoji="0" lang="zh-CN" altLang="en-US" sz="36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24579" name="Rectangle 3"/>
          <p:cNvSpPr>
            <a:spLocks noGrp="1" noChangeArrowheads="1"/>
          </p:cNvSpPr>
          <p:nvPr>
            <p:ph idx="1"/>
          </p:nvPr>
        </p:nvSpPr>
        <p:spPr/>
        <p:txBody>
          <a:bodyPr vert="horz" wrap="square" lIns="91440" tIns="45720" rIns="91440" bIns="45720" numCol="1" anchor="t" anchorCtr="0" compatLnSpc="1"/>
          <a:lstStyle/>
          <a:p>
            <a:pPr marL="609600" marR="0" lvl="0" indent="-60960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Char char="n"/>
              <a:defRPr/>
            </a:pPr>
            <a:endParaRPr kumimoji="0" lang="en-US" altLang="zh-CN"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）如教师离岗幼儿无人照看，幼儿的活动完全脱离教师视线。</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2</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）幼儿午睡时，教师擅自离开或打瞌睡或干私活，老师经常都会在幼儿午睡时</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a:ea typeface="+mn-ea"/>
                <a:cs typeface="+mn-cs"/>
              </a:rPr>
              <a:t>“</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开小差</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a:ea typeface="+mn-ea"/>
                <a:cs typeface="+mn-cs"/>
              </a:rPr>
              <a:t>”</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。这样使得幼儿在午睡时发生的窒息或跌落等意外，老师没有办法及时发现和处理。</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）教师胸前戴了别针或指甲留得太长，有的教师爱漂亮，却没考虑到这会不会扎伤幼儿。</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609600" marR="0" lvl="0" indent="-609600" algn="l" defTabSz="914400" rtl="0" eaLnBrk="1" fontAlgn="base" latinLnBrk="0" hangingPunct="1">
              <a:lnSpc>
                <a:spcPct val="90000"/>
              </a:lnSpc>
              <a:spcBef>
                <a:spcPct val="20000"/>
              </a:spcBef>
              <a:spcAft>
                <a:spcPct val="0"/>
              </a:spcAft>
              <a:buClr>
                <a:schemeClr val="hlink"/>
              </a:buClr>
              <a:buSzPct val="60000"/>
              <a:buFont typeface="Wingdings" panose="05000000000000000000" pitchFamily="2" charset="2"/>
              <a:buChar char="n"/>
              <a:defRPr/>
            </a:pP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）幼儿园的大门没有及时关，门卫看管不严格，幼儿私自跑出幼儿园。 </a:t>
            </a:r>
            <a:endParaRPr kumimoji="0" lang="zh-CN" altLang="en-US" sz="24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transition/>
</p:sld>
</file>

<file path=ppt/tags/tag1.xml><?xml version="1.0" encoding="utf-8"?>
<p:tagLst xmlns:p="http://schemas.openxmlformats.org/presentationml/2006/main">
  <p:tag name="COMMONDATA" val="eyJoZGlkIjoiNGQ1MGZmZTA2YzYwZDIyMWM4YzM5NTdlOWNhMjJkMWUifQ=="/>
  <p:tag name="KSO_WPP_MARK_KEY" val="690ca621-e270-492f-a034-3f794218e68a"/>
</p:tagLst>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Maple</Template>
  <TotalTime>0</TotalTime>
  <Words>5741</Words>
  <Application>WPS 演示</Application>
  <PresentationFormat>全屏显示(4:3)</PresentationFormat>
  <Paragraphs>186</Paragraphs>
  <Slides>34</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34</vt:i4>
      </vt:variant>
    </vt:vector>
  </HeadingPairs>
  <TitlesOfParts>
    <vt:vector size="47" baseType="lpstr">
      <vt:lpstr>Arial</vt:lpstr>
      <vt:lpstr>宋体</vt:lpstr>
      <vt:lpstr>Wingdings</vt:lpstr>
      <vt:lpstr>Times New Roman</vt:lpstr>
      <vt:lpstr>黑体</vt:lpstr>
      <vt:lpstr>Arial</vt:lpstr>
      <vt:lpstr>微软雅黑</vt:lpstr>
      <vt:lpstr>Arial Unicode MS</vt:lpstr>
      <vt:lpstr>Calibri</vt:lpstr>
      <vt:lpstr>Arial Rounded MT Bold</vt:lpstr>
      <vt:lpstr>隶书</vt:lpstr>
      <vt:lpstr>华文行楷</vt:lpstr>
      <vt:lpstr>Maple</vt:lpstr>
      <vt:lpstr>东方实验幼儿园</vt:lpstr>
      <vt:lpstr>目录</vt:lpstr>
      <vt:lpstr>案例一：</vt:lpstr>
      <vt:lpstr>案例二 ：</vt:lpstr>
      <vt:lpstr>案例三：</vt:lpstr>
      <vt:lpstr>一、幼儿园安全事故发生的原因有哪些？ </vt:lpstr>
      <vt:lpstr>1.因环境设施中存在隐患而导致安全事故。</vt:lpstr>
      <vt:lpstr>2.因教师组织不当而出现安全事故。 </vt:lpstr>
      <vt:lpstr>3.因教师工作失职而导致的安全事故。</vt:lpstr>
      <vt:lpstr>4.因教师体罚或变相体罚幼儿而导致安全事故。</vt:lpstr>
      <vt:lpstr>5、突发性疾病</vt:lpstr>
      <vt:lpstr>6.幼儿的安全知识缺乏和自我保护意识薄弱 </vt:lpstr>
      <vt:lpstr>二：常见的幼儿园安全事故的急救方法有哪些？</vt:lpstr>
      <vt:lpstr>1.扭伤处理 </vt:lpstr>
      <vt:lpstr>2. 擦伤（伤口止血）的处理 </vt:lpstr>
      <vt:lpstr>3.烫伤处理 </vt:lpstr>
      <vt:lpstr>4.吞异物处理 </vt:lpstr>
      <vt:lpstr>5.眼部的异物处理 </vt:lpstr>
      <vt:lpstr>6.鼻出血处理 </vt:lpstr>
      <vt:lpstr>7.骨折的处理 </vt:lpstr>
      <vt:lpstr>8.癫痫抽搐发作时的处理 </vt:lpstr>
      <vt:lpstr>9、触电处理 </vt:lpstr>
      <vt:lpstr>三：幼儿园安全事故的处理措施有哪些？</vt:lpstr>
      <vt:lpstr>1.及时处理受伤幼儿， 对受伤幼儿的身体进行护理</vt:lpstr>
      <vt:lpstr>2.抓住教育契机</vt:lpstr>
      <vt:lpstr>五：尽量避免安全事故的发生是每一所幼儿园的重要任务，也是每一位幼教工作者的职责所在。那么，该如何预防安全事故的发生呢?</vt:lpstr>
      <vt:lpstr>首先：是老师应该做到哪些？</vt:lpstr>
      <vt:lpstr>PowerPoint 演示文稿</vt:lpstr>
      <vt:lpstr>PowerPoint 演示文稿</vt:lpstr>
      <vt:lpstr>其次：就是老师要教会孩子什么？</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bibabo</cp:lastModifiedBy>
  <cp:revision>8</cp:revision>
  <dcterms:created xsi:type="dcterms:W3CDTF">2014-06-11T12:19:00Z</dcterms:created>
  <dcterms:modified xsi:type="dcterms:W3CDTF">2023-08-24T03:16:40Z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y fmtid="{D5CDD505-2E9C-101B-9397-08002B2CF9AE}" pid="3" name="KSOProductBuildVer">
    <vt:lpwstr>2052-11.1.0.14309</vt:lpwstr>
  </property>
  <property fmtid="{D5CDD505-2E9C-101B-9397-08002B2CF9AE}" pid="4" name="ICV">
    <vt:lpwstr>FB15619B971143BDAD55C083FDDB9141</vt:lpwstr>
  </property>
</Properties>
</file>