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xml" ContentType="application/vnd.openxmlformats-officedocument.presentationml.notesSlide+xml"/>
  <Override PartName="/ppt/notesSlides/notesSlide80.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84"/>
  </p:handoutMasterIdLst>
  <p:sldIdLst>
    <p:sldId id="292" r:id="rId3"/>
    <p:sldId id="321" r:id="rId5"/>
    <p:sldId id="258" r:id="rId6"/>
    <p:sldId id="259" r:id="rId7"/>
    <p:sldId id="261" r:id="rId8"/>
    <p:sldId id="324" r:id="rId9"/>
    <p:sldId id="322" r:id="rId10"/>
    <p:sldId id="323" r:id="rId11"/>
    <p:sldId id="267" r:id="rId12"/>
    <p:sldId id="326" r:id="rId13"/>
    <p:sldId id="327" r:id="rId14"/>
    <p:sldId id="332" r:id="rId15"/>
    <p:sldId id="333" r:id="rId16"/>
    <p:sldId id="334" r:id="rId17"/>
    <p:sldId id="335" r:id="rId18"/>
    <p:sldId id="336" r:id="rId19"/>
    <p:sldId id="337" r:id="rId20"/>
    <p:sldId id="338" r:id="rId21"/>
    <p:sldId id="339" r:id="rId22"/>
    <p:sldId id="340" r:id="rId23"/>
    <p:sldId id="341" r:id="rId24"/>
    <p:sldId id="342" r:id="rId25"/>
    <p:sldId id="343" r:id="rId26"/>
    <p:sldId id="344" r:id="rId27"/>
    <p:sldId id="345" r:id="rId28"/>
    <p:sldId id="346" r:id="rId29"/>
    <p:sldId id="359" r:id="rId30"/>
    <p:sldId id="269" r:id="rId31"/>
    <p:sldId id="360" r:id="rId32"/>
    <p:sldId id="361" r:id="rId33"/>
    <p:sldId id="270" r:id="rId34"/>
    <p:sldId id="362" r:id="rId35"/>
    <p:sldId id="363" r:id="rId36"/>
    <p:sldId id="278" r:id="rId37"/>
    <p:sldId id="280" r:id="rId38"/>
    <p:sldId id="364" r:id="rId39"/>
    <p:sldId id="365" r:id="rId40"/>
    <p:sldId id="366" r:id="rId41"/>
    <p:sldId id="367" r:id="rId42"/>
    <p:sldId id="368" r:id="rId43"/>
    <p:sldId id="369" r:id="rId44"/>
    <p:sldId id="370" r:id="rId45"/>
    <p:sldId id="373" r:id="rId46"/>
    <p:sldId id="374" r:id="rId47"/>
    <p:sldId id="375" r:id="rId48"/>
    <p:sldId id="376" r:id="rId49"/>
    <p:sldId id="377" r:id="rId50"/>
    <p:sldId id="380" r:id="rId51"/>
    <p:sldId id="381" r:id="rId52"/>
    <p:sldId id="382" r:id="rId53"/>
    <p:sldId id="383" r:id="rId54"/>
    <p:sldId id="384" r:id="rId55"/>
    <p:sldId id="385" r:id="rId56"/>
    <p:sldId id="386" r:id="rId57"/>
    <p:sldId id="387" r:id="rId58"/>
    <p:sldId id="282" r:id="rId59"/>
    <p:sldId id="396" r:id="rId60"/>
    <p:sldId id="397" r:id="rId61"/>
    <p:sldId id="398" r:id="rId62"/>
    <p:sldId id="399" r:id="rId63"/>
    <p:sldId id="400" r:id="rId64"/>
    <p:sldId id="401" r:id="rId65"/>
    <p:sldId id="402" r:id="rId66"/>
    <p:sldId id="403" r:id="rId67"/>
    <p:sldId id="404" r:id="rId68"/>
    <p:sldId id="405" r:id="rId69"/>
    <p:sldId id="406" r:id="rId70"/>
    <p:sldId id="408" r:id="rId71"/>
    <p:sldId id="409" r:id="rId72"/>
    <p:sldId id="410" r:id="rId73"/>
    <p:sldId id="411" r:id="rId74"/>
    <p:sldId id="412" r:id="rId75"/>
    <p:sldId id="413" r:id="rId76"/>
    <p:sldId id="414" r:id="rId77"/>
    <p:sldId id="416" r:id="rId78"/>
    <p:sldId id="417" r:id="rId79"/>
    <p:sldId id="418" r:id="rId80"/>
    <p:sldId id="419" r:id="rId81"/>
    <p:sldId id="420" r:id="rId82"/>
    <p:sldId id="291" r:id="rId83"/>
  </p:sldIdLst>
  <p:sldSz cx="12192000" cy="6858000"/>
  <p:notesSz cx="6858000" cy="9144000"/>
  <p:custDataLst>
    <p:tags r:id="rId8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451" userDrawn="1">
          <p15:clr>
            <a:srgbClr val="A4A3A4"/>
          </p15:clr>
        </p15:guide>
        <p15:guide id="2" pos="3840" userDrawn="1">
          <p15:clr>
            <a:srgbClr val="A4A3A4"/>
          </p15:clr>
        </p15:guide>
        <p15:guide id="3" pos="7450" userDrawn="1">
          <p15:clr>
            <a:srgbClr val="A4A3A4"/>
          </p15:clr>
        </p15:guide>
        <p15:guide id="4" pos="205" userDrawn="1">
          <p15:clr>
            <a:srgbClr val="A4A3A4"/>
          </p15:clr>
        </p15:guide>
        <p15:guide id="5" orient="horz" pos="47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80C9"/>
    <a:srgbClr val="00CCFF"/>
    <a:srgbClr val="404040"/>
    <a:srgbClr val="435698"/>
    <a:srgbClr val="445469"/>
    <a:srgbClr val="8AC153"/>
    <a:srgbClr val="F57CCD"/>
    <a:srgbClr val="BF93C8"/>
    <a:srgbClr val="C190BD"/>
    <a:srgbClr val="D5A3D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092" autoAdjust="0"/>
    <p:restoredTop sz="94660"/>
  </p:normalViewPr>
  <p:slideViewPr>
    <p:cSldViewPr snapToGrid="0" showGuides="1">
      <p:cViewPr varScale="1">
        <p:scale>
          <a:sx n="101" d="100"/>
          <a:sy n="101" d="100"/>
        </p:scale>
        <p:origin x="846" y="102"/>
      </p:cViewPr>
      <p:guideLst>
        <p:guide orient="horz" pos="2451"/>
        <p:guide pos="3840"/>
        <p:guide pos="7450"/>
        <p:guide pos="205"/>
        <p:guide orient="horz" pos="475"/>
      </p:guideLst>
    </p:cSldViewPr>
  </p:slideViewPr>
  <p:notesTextViewPr>
    <p:cViewPr>
      <p:scale>
        <a:sx n="1" d="1"/>
        <a:sy n="1" d="1"/>
      </p:scale>
      <p:origin x="0" y="0"/>
    </p:cViewPr>
  </p:notesTextViewPr>
  <p:notesViewPr>
    <p:cSldViewPr snapToGrid="0">
      <p:cViewPr varScale="1">
        <p:scale>
          <a:sx n="53" d="100"/>
          <a:sy n="53" d="100"/>
        </p:scale>
        <p:origin x="2844" y="90"/>
      </p:cViewPr>
      <p:guideLst/>
    </p:cSldViewPr>
  </p:notes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8" Type="http://schemas.openxmlformats.org/officeDocument/2006/relationships/tags" Target="tags/tag149.xml"/><Relationship Id="rId87" Type="http://schemas.openxmlformats.org/officeDocument/2006/relationships/tableStyles" Target="tableStyles.xml"/><Relationship Id="rId86" Type="http://schemas.openxmlformats.org/officeDocument/2006/relationships/viewProps" Target="viewProps.xml"/><Relationship Id="rId85" Type="http://schemas.openxmlformats.org/officeDocument/2006/relationships/presProps" Target="presProps.xml"/><Relationship Id="rId84" Type="http://schemas.openxmlformats.org/officeDocument/2006/relationships/handoutMaster" Target="handoutMasters/handoutMaster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5.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4.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3.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2.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notesMaster" Target="notesMasters/notesMaster1.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E9364CD-18CD-4AE4-A3D9-1DEBEEAA543A}"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D8D531C-A4DC-434B-8106-A0D645370FC9}"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63EC2F0-275E-426E-81E9-A34E13394795}"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F760116-E5D3-4AD4-ADC5-CDACC610EC0F}"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786BA61-7C58-4969-B820-32397798B89F}"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F760116-E5D3-4AD4-ADC5-CDACC610EC0F}"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8" name="文本框 7"/>
          <p:cNvSpPr txBox="1"/>
          <p:nvPr userDrawn="1"/>
        </p:nvSpPr>
        <p:spPr>
          <a:xfrm>
            <a:off x="11258550" y="323850"/>
            <a:ext cx="800100" cy="369332"/>
          </a:xfrm>
          <a:prstGeom prst="rect">
            <a:avLst/>
          </a:prstGeom>
          <a:noFill/>
        </p:spPr>
        <p:txBody>
          <a:bodyPr wrap="square" rtlCol="0">
            <a:spAutoFit/>
          </a:bodyPr>
          <a:lstStyle/>
          <a:p>
            <a:r>
              <a:rPr lang="en-US" altLang="zh-CN" dirty="0"/>
              <a:t>LOGO</a:t>
            </a:r>
            <a:endParaRPr lang="zh-CN" alt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sp>
        <p:nvSpPr>
          <p:cNvPr id="7" name="文本框 6"/>
          <p:cNvSpPr txBox="1"/>
          <p:nvPr userDrawn="1"/>
        </p:nvSpPr>
        <p:spPr>
          <a:xfrm>
            <a:off x="11010900" y="323850"/>
            <a:ext cx="800100" cy="369332"/>
          </a:xfrm>
          <a:prstGeom prst="rect">
            <a:avLst/>
          </a:prstGeom>
          <a:noFill/>
        </p:spPr>
        <p:txBody>
          <a:bodyPr wrap="square" rtlCol="0">
            <a:spAutoFit/>
          </a:bodyPr>
          <a:lstStyle/>
          <a:p>
            <a:r>
              <a:rPr lang="en-US" altLang="zh-CN" dirty="0"/>
              <a:t>LOGO</a:t>
            </a:r>
            <a:endParaRPr lang="zh-CN" alt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a:blip r:embed="rId2" cstate="print"/>
          <a:stretch>
            <a:fillRect/>
          </a:stretch>
        </p:blipFill>
        <p:spPr>
          <a:xfrm>
            <a:off x="0" y="1"/>
            <a:ext cx="12192000" cy="6872668"/>
          </a:xfrm>
          <a:prstGeom prst="rect">
            <a:avLst/>
          </a:prstGeom>
        </p:spPr>
      </p:pic>
    </p:spTree>
  </p:cSld>
  <p:clrMapOvr>
    <a:masterClrMapping/>
  </p:clrMapOvr>
  <p:transition spd="slow" advTm="0">
    <p:push dir="u"/>
  </p:transition>
</p:sldLayout>
</file>

<file path=ppt/slideMasters/_rels/slideMaster1.xml.rels><?xml version="1.0" encoding="UTF-8" standalone="yes"?>
<Relationships xmlns="http://schemas.openxmlformats.org/package/2006/relationships"><Relationship Id="rId5" Type="http://schemas.openxmlformats.org/officeDocument/2006/relationships/theme" Target="../theme/theme1.xml"/><Relationship Id="rId4" Type="http://schemas.openxmlformats.org/officeDocument/2006/relationships/image" Target="../media/image2.jpeg"/><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0"/>
            <a:ext cx="12217340" cy="6858000"/>
          </a:xfrm>
          <a:prstGeom prst="rect">
            <a:avLst/>
          </a:prstGeom>
        </p:spPr>
      </p:pic>
      <p:sp>
        <p:nvSpPr>
          <p:cNvPr id="3" name="矩形 2"/>
          <p:cNvSpPr/>
          <p:nvPr userDrawn="1"/>
        </p:nvSpPr>
        <p:spPr>
          <a:xfrm>
            <a:off x="0" y="0"/>
            <a:ext cx="12192000" cy="6858000"/>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notesSlide" Target="../notesSlides/notesSlide1.xml"/><Relationship Id="rId5" Type="http://schemas.openxmlformats.org/officeDocument/2006/relationships/slideLayout" Target="../slideLayouts/slideLayout3.xml"/><Relationship Id="rId4" Type="http://schemas.openxmlformats.org/officeDocument/2006/relationships/tags" Target="../tags/tag1.xml"/><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14.xml.rels><?xml version="1.0" encoding="UTF-8" standalone="yes"?>
<Relationships xmlns="http://schemas.openxmlformats.org/package/2006/relationships"><Relationship Id="rId4" Type="http://schemas.openxmlformats.org/officeDocument/2006/relationships/notesSlide" Target="../notesSlides/notesSlide14.xml"/><Relationship Id="rId3" Type="http://schemas.openxmlformats.org/officeDocument/2006/relationships/slideLayout" Target="../slideLayouts/slideLayout1.xml"/><Relationship Id="rId2" Type="http://schemas.openxmlformats.org/officeDocument/2006/relationships/tags" Target="../tags/tag13.xml"/><Relationship Id="rId1" Type="http://schemas.openxmlformats.org/officeDocument/2006/relationships/image" Target="../media/image8.jpeg"/></Relationships>
</file>

<file path=ppt/slides/_rels/slide15.xml.rels><?xml version="1.0" encoding="UTF-8" standalone="yes"?>
<Relationships xmlns="http://schemas.openxmlformats.org/package/2006/relationships"><Relationship Id="rId4" Type="http://schemas.openxmlformats.org/officeDocument/2006/relationships/notesSlide" Target="../notesSlides/notesSlide15.xml"/><Relationship Id="rId3" Type="http://schemas.openxmlformats.org/officeDocument/2006/relationships/slideLayout" Target="../slideLayouts/slideLayout1.xml"/><Relationship Id="rId2" Type="http://schemas.openxmlformats.org/officeDocument/2006/relationships/tags" Target="../tags/tag14.xml"/><Relationship Id="rId1" Type="http://schemas.openxmlformats.org/officeDocument/2006/relationships/image" Target="../media/image8.jpe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21.xml.rels><?xml version="1.0" encoding="UTF-8" standalone="yes"?>
<Relationships xmlns="http://schemas.openxmlformats.org/package/2006/relationships"><Relationship Id="rId4" Type="http://schemas.openxmlformats.org/officeDocument/2006/relationships/notesSlide" Target="../notesSlides/notesSlide21.xml"/><Relationship Id="rId3" Type="http://schemas.openxmlformats.org/officeDocument/2006/relationships/slideLayout" Target="../slideLayouts/slideLayout1.xml"/><Relationship Id="rId2" Type="http://schemas.openxmlformats.org/officeDocument/2006/relationships/tags" Target="../tags/tag15.xml"/><Relationship Id="rId1" Type="http://schemas.openxmlformats.org/officeDocument/2006/relationships/image" Target="../media/image8.jpeg"/></Relationships>
</file>

<file path=ppt/slides/_rels/slide22.xml.rels><?xml version="1.0" encoding="UTF-8" standalone="yes"?>
<Relationships xmlns="http://schemas.openxmlformats.org/package/2006/relationships"><Relationship Id="rId4" Type="http://schemas.openxmlformats.org/officeDocument/2006/relationships/notesSlide" Target="../notesSlides/notesSlide22.xml"/><Relationship Id="rId3" Type="http://schemas.openxmlformats.org/officeDocument/2006/relationships/slideLayout" Target="../slideLayouts/slideLayout1.xml"/><Relationship Id="rId2" Type="http://schemas.openxmlformats.org/officeDocument/2006/relationships/tags" Target="../tags/tag16.xml"/><Relationship Id="rId1" Type="http://schemas.openxmlformats.org/officeDocument/2006/relationships/image" Target="../media/image8.jpeg"/></Relationships>
</file>

<file path=ppt/slides/_rels/slide23.xml.rels><?xml version="1.0" encoding="UTF-8" standalone="yes"?>
<Relationships xmlns="http://schemas.openxmlformats.org/package/2006/relationships"><Relationship Id="rId4" Type="http://schemas.openxmlformats.org/officeDocument/2006/relationships/notesSlide" Target="../notesSlides/notesSlide23.xml"/><Relationship Id="rId3" Type="http://schemas.openxmlformats.org/officeDocument/2006/relationships/slideLayout" Target="../slideLayouts/slideLayout1.xml"/><Relationship Id="rId2" Type="http://schemas.openxmlformats.org/officeDocument/2006/relationships/tags" Target="../tags/tag17.xml"/><Relationship Id="rId1" Type="http://schemas.openxmlformats.org/officeDocument/2006/relationships/image" Target="../media/image8.jpeg"/></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24.xml"/><Relationship Id="rId3" Type="http://schemas.openxmlformats.org/officeDocument/2006/relationships/slideLayout" Target="../slideLayouts/slideLayout1.xml"/><Relationship Id="rId2" Type="http://schemas.openxmlformats.org/officeDocument/2006/relationships/tags" Target="../tags/tag18.xml"/><Relationship Id="rId1" Type="http://schemas.openxmlformats.org/officeDocument/2006/relationships/image" Target="../media/image8.jpe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28.xml.rels><?xml version="1.0" encoding="UTF-8" standalone="yes"?>
<Relationships xmlns="http://schemas.openxmlformats.org/package/2006/relationships"><Relationship Id="rId6" Type="http://schemas.openxmlformats.org/officeDocument/2006/relationships/notesSlide" Target="../notesSlides/notesSlide28.xml"/><Relationship Id="rId5" Type="http://schemas.openxmlformats.org/officeDocument/2006/relationships/slideLayout" Target="../slideLayouts/slideLayout1.xml"/><Relationship Id="rId4" Type="http://schemas.openxmlformats.org/officeDocument/2006/relationships/tags" Target="../tags/tag21.xml"/><Relationship Id="rId3" Type="http://schemas.openxmlformats.org/officeDocument/2006/relationships/tags" Target="../tags/tag20.xml"/><Relationship Id="rId2" Type="http://schemas.openxmlformats.org/officeDocument/2006/relationships/tags" Target="../tags/tag19.xml"/><Relationship Id="rId1" Type="http://schemas.openxmlformats.org/officeDocument/2006/relationships/image" Target="../media/image8.jpeg"/></Relationships>
</file>

<file path=ppt/slides/_rels/slide29.xml.rels><?xml version="1.0" encoding="UTF-8" standalone="yes"?>
<Relationships xmlns="http://schemas.openxmlformats.org/package/2006/relationships"><Relationship Id="rId6" Type="http://schemas.openxmlformats.org/officeDocument/2006/relationships/notesSlide" Target="../notesSlides/notesSlide29.xml"/><Relationship Id="rId5" Type="http://schemas.openxmlformats.org/officeDocument/2006/relationships/slideLayout" Target="../slideLayouts/slideLayout1.xml"/><Relationship Id="rId4" Type="http://schemas.openxmlformats.org/officeDocument/2006/relationships/tags" Target="../tags/tag24.xml"/><Relationship Id="rId3" Type="http://schemas.openxmlformats.org/officeDocument/2006/relationships/tags" Target="../tags/tag23.xml"/><Relationship Id="rId2" Type="http://schemas.openxmlformats.org/officeDocument/2006/relationships/tags" Target="../tags/tag22.xml"/><Relationship Id="rId1" Type="http://schemas.openxmlformats.org/officeDocument/2006/relationships/image" Target="../media/image8.jpe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30.xml.rels><?xml version="1.0" encoding="UTF-8" standalone="yes"?>
<Relationships xmlns="http://schemas.openxmlformats.org/package/2006/relationships"><Relationship Id="rId6" Type="http://schemas.openxmlformats.org/officeDocument/2006/relationships/notesSlide" Target="../notesSlides/notesSlide30.xml"/><Relationship Id="rId5" Type="http://schemas.openxmlformats.org/officeDocument/2006/relationships/slideLayout" Target="../slideLayouts/slideLayout1.xml"/><Relationship Id="rId4" Type="http://schemas.openxmlformats.org/officeDocument/2006/relationships/tags" Target="../tags/tag27.xml"/><Relationship Id="rId3" Type="http://schemas.openxmlformats.org/officeDocument/2006/relationships/tags" Target="../tags/tag26.xml"/><Relationship Id="rId2" Type="http://schemas.openxmlformats.org/officeDocument/2006/relationships/tags" Target="../tags/tag25.xml"/><Relationship Id="rId1" Type="http://schemas.openxmlformats.org/officeDocument/2006/relationships/image" Target="../media/image8.jpeg"/></Relationships>
</file>

<file path=ppt/slides/_rels/slide31.xml.rels><?xml version="1.0" encoding="UTF-8" standalone="yes"?>
<Relationships xmlns="http://schemas.openxmlformats.org/package/2006/relationships"><Relationship Id="rId9" Type="http://schemas.openxmlformats.org/officeDocument/2006/relationships/tags" Target="../tags/tag32.xml"/><Relationship Id="rId8" Type="http://schemas.openxmlformats.org/officeDocument/2006/relationships/tags" Target="../tags/tag31.xml"/><Relationship Id="rId7" Type="http://schemas.openxmlformats.org/officeDocument/2006/relationships/image" Target="../media/image8.jpeg"/><Relationship Id="rId6" Type="http://schemas.openxmlformats.org/officeDocument/2006/relationships/tags" Target="../tags/tag30.xml"/><Relationship Id="rId5" Type="http://schemas.openxmlformats.org/officeDocument/2006/relationships/tags" Target="../tags/tag29.xml"/><Relationship Id="rId4" Type="http://schemas.openxmlformats.org/officeDocument/2006/relationships/tags" Target="../tags/tag28.xml"/><Relationship Id="rId3" Type="http://schemas.openxmlformats.org/officeDocument/2006/relationships/image" Target="../media/image11.jpeg"/><Relationship Id="rId2" Type="http://schemas.openxmlformats.org/officeDocument/2006/relationships/image" Target="../media/image10.png"/><Relationship Id="rId11" Type="http://schemas.openxmlformats.org/officeDocument/2006/relationships/notesSlide" Target="../notesSlides/notesSlide31.xml"/><Relationship Id="rId10" Type="http://schemas.openxmlformats.org/officeDocument/2006/relationships/slideLayout" Target="../slideLayouts/slideLayout1.xml"/><Relationship Id="rId1" Type="http://schemas.openxmlformats.org/officeDocument/2006/relationships/image" Target="../media/image9.jpeg"/></Relationships>
</file>

<file path=ppt/slides/_rels/slide32.xml.rels><?xml version="1.0" encoding="UTF-8" standalone="yes"?>
<Relationships xmlns="http://schemas.openxmlformats.org/package/2006/relationships"><Relationship Id="rId9" Type="http://schemas.openxmlformats.org/officeDocument/2006/relationships/tags" Target="../tags/tag37.xml"/><Relationship Id="rId8" Type="http://schemas.openxmlformats.org/officeDocument/2006/relationships/tags" Target="../tags/tag36.xml"/><Relationship Id="rId7" Type="http://schemas.openxmlformats.org/officeDocument/2006/relationships/image" Target="../media/image8.jpeg"/><Relationship Id="rId6" Type="http://schemas.openxmlformats.org/officeDocument/2006/relationships/tags" Target="../tags/tag35.xml"/><Relationship Id="rId5" Type="http://schemas.openxmlformats.org/officeDocument/2006/relationships/tags" Target="../tags/tag34.xml"/><Relationship Id="rId4" Type="http://schemas.openxmlformats.org/officeDocument/2006/relationships/tags" Target="../tags/tag33.xml"/><Relationship Id="rId3" Type="http://schemas.openxmlformats.org/officeDocument/2006/relationships/image" Target="../media/image11.jpeg"/><Relationship Id="rId2" Type="http://schemas.openxmlformats.org/officeDocument/2006/relationships/image" Target="../media/image10.png"/><Relationship Id="rId11" Type="http://schemas.openxmlformats.org/officeDocument/2006/relationships/notesSlide" Target="../notesSlides/notesSlide32.xml"/><Relationship Id="rId10" Type="http://schemas.openxmlformats.org/officeDocument/2006/relationships/slideLayout" Target="../slideLayouts/slideLayout1.xml"/><Relationship Id="rId1" Type="http://schemas.openxmlformats.org/officeDocument/2006/relationships/image" Target="../media/image9.jpeg"/></Relationships>
</file>

<file path=ppt/slides/_rels/slide33.xml.rels><?xml version="1.0" encoding="UTF-8" standalone="yes"?>
<Relationships xmlns="http://schemas.openxmlformats.org/package/2006/relationships"><Relationship Id="rId9" Type="http://schemas.openxmlformats.org/officeDocument/2006/relationships/tags" Target="../tags/tag42.xml"/><Relationship Id="rId8" Type="http://schemas.openxmlformats.org/officeDocument/2006/relationships/tags" Target="../tags/tag41.xml"/><Relationship Id="rId7" Type="http://schemas.openxmlformats.org/officeDocument/2006/relationships/image" Target="../media/image8.jpeg"/><Relationship Id="rId6" Type="http://schemas.openxmlformats.org/officeDocument/2006/relationships/tags" Target="../tags/tag40.xml"/><Relationship Id="rId5" Type="http://schemas.openxmlformats.org/officeDocument/2006/relationships/tags" Target="../tags/tag39.xml"/><Relationship Id="rId4" Type="http://schemas.openxmlformats.org/officeDocument/2006/relationships/tags" Target="../tags/tag38.xml"/><Relationship Id="rId3" Type="http://schemas.openxmlformats.org/officeDocument/2006/relationships/image" Target="../media/image11.jpeg"/><Relationship Id="rId2" Type="http://schemas.openxmlformats.org/officeDocument/2006/relationships/image" Target="../media/image10.png"/><Relationship Id="rId11" Type="http://schemas.openxmlformats.org/officeDocument/2006/relationships/notesSlide" Target="../notesSlides/notesSlide33.xml"/><Relationship Id="rId10" Type="http://schemas.openxmlformats.org/officeDocument/2006/relationships/slideLayout" Target="../slideLayouts/slideLayout1.xml"/><Relationship Id="rId1" Type="http://schemas.openxmlformats.org/officeDocument/2006/relationships/image" Target="../media/image9.jpeg"/></Relationships>
</file>

<file path=ppt/slides/_rels/slide34.xml.rels><?xml version="1.0" encoding="UTF-8" standalone="yes"?>
<Relationships xmlns="http://schemas.openxmlformats.org/package/2006/relationships"><Relationship Id="rId6" Type="http://schemas.openxmlformats.org/officeDocument/2006/relationships/notesSlide" Target="../notesSlides/notesSlide34.xml"/><Relationship Id="rId5" Type="http://schemas.openxmlformats.org/officeDocument/2006/relationships/slideLayout" Target="../slideLayouts/slideLayout1.xml"/><Relationship Id="rId4" Type="http://schemas.openxmlformats.org/officeDocument/2006/relationships/tags" Target="../tags/tag45.xml"/><Relationship Id="rId3" Type="http://schemas.openxmlformats.org/officeDocument/2006/relationships/tags" Target="../tags/tag44.xml"/><Relationship Id="rId2" Type="http://schemas.openxmlformats.org/officeDocument/2006/relationships/tags" Target="../tags/tag43.xml"/><Relationship Id="rId1" Type="http://schemas.openxmlformats.org/officeDocument/2006/relationships/image" Target="../media/image6.png"/></Relationships>
</file>

<file path=ppt/slides/_rels/slide35.xml.rels><?xml version="1.0" encoding="UTF-8" standalone="yes"?>
<Relationships xmlns="http://schemas.openxmlformats.org/package/2006/relationships"><Relationship Id="rId7" Type="http://schemas.openxmlformats.org/officeDocument/2006/relationships/notesSlide" Target="../notesSlides/notesSlide35.xml"/><Relationship Id="rId6" Type="http://schemas.openxmlformats.org/officeDocument/2006/relationships/slideLayout" Target="../slideLayouts/slideLayout1.xml"/><Relationship Id="rId5" Type="http://schemas.openxmlformats.org/officeDocument/2006/relationships/image" Target="../media/image13.png"/><Relationship Id="rId4" Type="http://schemas.openxmlformats.org/officeDocument/2006/relationships/tags" Target="../tags/tag47.xml"/><Relationship Id="rId3" Type="http://schemas.openxmlformats.org/officeDocument/2006/relationships/image" Target="../media/image12.png"/><Relationship Id="rId2" Type="http://schemas.openxmlformats.org/officeDocument/2006/relationships/tags" Target="../tags/tag46.xml"/><Relationship Id="rId1" Type="http://schemas.openxmlformats.org/officeDocument/2006/relationships/image" Target="../media/image8.jpeg"/></Relationships>
</file>

<file path=ppt/slides/_rels/slide36.xml.rels><?xml version="1.0" encoding="UTF-8" standalone="yes"?>
<Relationships xmlns="http://schemas.openxmlformats.org/package/2006/relationships"><Relationship Id="rId7" Type="http://schemas.openxmlformats.org/officeDocument/2006/relationships/notesSlide" Target="../notesSlides/notesSlide36.xml"/><Relationship Id="rId6" Type="http://schemas.openxmlformats.org/officeDocument/2006/relationships/slideLayout" Target="../slideLayouts/slideLayout1.xml"/><Relationship Id="rId5" Type="http://schemas.openxmlformats.org/officeDocument/2006/relationships/image" Target="../media/image15.png"/><Relationship Id="rId4" Type="http://schemas.openxmlformats.org/officeDocument/2006/relationships/tags" Target="../tags/tag49.xml"/><Relationship Id="rId3" Type="http://schemas.openxmlformats.org/officeDocument/2006/relationships/image" Target="../media/image14.png"/><Relationship Id="rId2" Type="http://schemas.openxmlformats.org/officeDocument/2006/relationships/tags" Target="../tags/tag48.xml"/><Relationship Id="rId1" Type="http://schemas.openxmlformats.org/officeDocument/2006/relationships/image" Target="../media/image8.jpeg"/></Relationships>
</file>

<file path=ppt/slides/_rels/slide37.xml.rels><?xml version="1.0" encoding="UTF-8" standalone="yes"?>
<Relationships xmlns="http://schemas.openxmlformats.org/package/2006/relationships"><Relationship Id="rId7" Type="http://schemas.openxmlformats.org/officeDocument/2006/relationships/notesSlide" Target="../notesSlides/notesSlide37.xml"/><Relationship Id="rId6" Type="http://schemas.openxmlformats.org/officeDocument/2006/relationships/slideLayout" Target="../slideLayouts/slideLayout1.xml"/><Relationship Id="rId5" Type="http://schemas.openxmlformats.org/officeDocument/2006/relationships/image" Target="../media/image17.png"/><Relationship Id="rId4" Type="http://schemas.openxmlformats.org/officeDocument/2006/relationships/tags" Target="../tags/tag51.xml"/><Relationship Id="rId3" Type="http://schemas.openxmlformats.org/officeDocument/2006/relationships/image" Target="../media/image16.png"/><Relationship Id="rId2" Type="http://schemas.openxmlformats.org/officeDocument/2006/relationships/tags" Target="../tags/tag50.xml"/><Relationship Id="rId1" Type="http://schemas.openxmlformats.org/officeDocument/2006/relationships/image" Target="../media/image8.jpeg"/></Relationships>
</file>

<file path=ppt/slides/_rels/slide38.xml.rels><?xml version="1.0" encoding="UTF-8" standalone="yes"?>
<Relationships xmlns="http://schemas.openxmlformats.org/package/2006/relationships"><Relationship Id="rId7" Type="http://schemas.openxmlformats.org/officeDocument/2006/relationships/notesSlide" Target="../notesSlides/notesSlide38.xml"/><Relationship Id="rId6" Type="http://schemas.openxmlformats.org/officeDocument/2006/relationships/slideLayout" Target="../slideLayouts/slideLayout1.xml"/><Relationship Id="rId5" Type="http://schemas.openxmlformats.org/officeDocument/2006/relationships/image" Target="../media/image19.png"/><Relationship Id="rId4" Type="http://schemas.openxmlformats.org/officeDocument/2006/relationships/tags" Target="../tags/tag53.xml"/><Relationship Id="rId3" Type="http://schemas.openxmlformats.org/officeDocument/2006/relationships/image" Target="../media/image18.png"/><Relationship Id="rId2" Type="http://schemas.openxmlformats.org/officeDocument/2006/relationships/tags" Target="../tags/tag52.xml"/><Relationship Id="rId1" Type="http://schemas.openxmlformats.org/officeDocument/2006/relationships/image" Target="../media/image8.jpeg"/></Relationships>
</file>

<file path=ppt/slides/_rels/slide39.xml.rels><?xml version="1.0" encoding="UTF-8" standalone="yes"?>
<Relationships xmlns="http://schemas.openxmlformats.org/package/2006/relationships"><Relationship Id="rId7" Type="http://schemas.openxmlformats.org/officeDocument/2006/relationships/notesSlide" Target="../notesSlides/notesSlide39.xml"/><Relationship Id="rId6" Type="http://schemas.openxmlformats.org/officeDocument/2006/relationships/slideLayout" Target="../slideLayouts/slideLayout1.xml"/><Relationship Id="rId5" Type="http://schemas.openxmlformats.org/officeDocument/2006/relationships/image" Target="../media/image21.png"/><Relationship Id="rId4" Type="http://schemas.openxmlformats.org/officeDocument/2006/relationships/tags" Target="../tags/tag55.xml"/><Relationship Id="rId3" Type="http://schemas.openxmlformats.org/officeDocument/2006/relationships/image" Target="../media/image20.png"/><Relationship Id="rId2" Type="http://schemas.openxmlformats.org/officeDocument/2006/relationships/tags" Target="../tags/tag54.xml"/><Relationship Id="rId1" Type="http://schemas.openxmlformats.org/officeDocument/2006/relationships/image" Target="../media/image8.jpeg"/></Relationships>
</file>

<file path=ppt/slides/_rels/slide4.xml.rels><?xml version="1.0" encoding="UTF-8" standalone="yes"?>
<Relationships xmlns="http://schemas.openxmlformats.org/package/2006/relationships"><Relationship Id="rId4" Type="http://schemas.openxmlformats.org/officeDocument/2006/relationships/notesSlide" Target="../notesSlides/notesSlide4.xml"/><Relationship Id="rId3"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image" Target="../media/image4.jpeg"/></Relationships>
</file>

<file path=ppt/slides/_rels/slide40.xml.rels><?xml version="1.0" encoding="UTF-8" standalone="yes"?>
<Relationships xmlns="http://schemas.openxmlformats.org/package/2006/relationships"><Relationship Id="rId7" Type="http://schemas.openxmlformats.org/officeDocument/2006/relationships/notesSlide" Target="../notesSlides/notesSlide40.xml"/><Relationship Id="rId6"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tags" Target="../tags/tag57.xml"/><Relationship Id="rId3" Type="http://schemas.openxmlformats.org/officeDocument/2006/relationships/image" Target="../media/image22.png"/><Relationship Id="rId2" Type="http://schemas.openxmlformats.org/officeDocument/2006/relationships/tags" Target="../tags/tag56.xml"/><Relationship Id="rId1" Type="http://schemas.openxmlformats.org/officeDocument/2006/relationships/image" Target="../media/image8.jpeg"/></Relationships>
</file>

<file path=ppt/slides/_rels/slide41.xml.rels><?xml version="1.0" encoding="UTF-8" standalone="yes"?>
<Relationships xmlns="http://schemas.openxmlformats.org/package/2006/relationships"><Relationship Id="rId7" Type="http://schemas.openxmlformats.org/officeDocument/2006/relationships/notesSlide" Target="../notesSlides/notesSlide41.xml"/><Relationship Id="rId6" Type="http://schemas.openxmlformats.org/officeDocument/2006/relationships/slideLayout" Target="../slideLayouts/slideLayout1.xml"/><Relationship Id="rId5" Type="http://schemas.openxmlformats.org/officeDocument/2006/relationships/image" Target="../media/image25.png"/><Relationship Id="rId4" Type="http://schemas.openxmlformats.org/officeDocument/2006/relationships/tags" Target="../tags/tag59.xml"/><Relationship Id="rId3" Type="http://schemas.openxmlformats.org/officeDocument/2006/relationships/image" Target="../media/image24.png"/><Relationship Id="rId2" Type="http://schemas.openxmlformats.org/officeDocument/2006/relationships/tags" Target="../tags/tag58.xml"/><Relationship Id="rId1" Type="http://schemas.openxmlformats.org/officeDocument/2006/relationships/image" Target="../media/image8.jpeg"/></Relationships>
</file>

<file path=ppt/slides/_rels/slide42.xml.rels><?xml version="1.0" encoding="UTF-8" standalone="yes"?>
<Relationships xmlns="http://schemas.openxmlformats.org/package/2006/relationships"><Relationship Id="rId7" Type="http://schemas.openxmlformats.org/officeDocument/2006/relationships/notesSlide" Target="../notesSlides/notesSlide42.xml"/><Relationship Id="rId6" Type="http://schemas.openxmlformats.org/officeDocument/2006/relationships/slideLayout" Target="../slideLayouts/slideLayout1.xml"/><Relationship Id="rId5" Type="http://schemas.openxmlformats.org/officeDocument/2006/relationships/image" Target="../media/image27.png"/><Relationship Id="rId4" Type="http://schemas.openxmlformats.org/officeDocument/2006/relationships/tags" Target="../tags/tag61.xml"/><Relationship Id="rId3" Type="http://schemas.openxmlformats.org/officeDocument/2006/relationships/image" Target="../media/image26.png"/><Relationship Id="rId2" Type="http://schemas.openxmlformats.org/officeDocument/2006/relationships/tags" Target="../tags/tag60.xml"/><Relationship Id="rId1" Type="http://schemas.openxmlformats.org/officeDocument/2006/relationships/image" Target="../media/image8.jpeg"/></Relationships>
</file>

<file path=ppt/slides/_rels/slide43.xml.rels><?xml version="1.0" encoding="UTF-8" standalone="yes"?>
<Relationships xmlns="http://schemas.openxmlformats.org/package/2006/relationships"><Relationship Id="rId7" Type="http://schemas.openxmlformats.org/officeDocument/2006/relationships/notesSlide" Target="../notesSlides/notesSlide43.xml"/><Relationship Id="rId6" Type="http://schemas.openxmlformats.org/officeDocument/2006/relationships/slideLayout" Target="../slideLayouts/slideLayout1.xml"/><Relationship Id="rId5" Type="http://schemas.openxmlformats.org/officeDocument/2006/relationships/image" Target="../media/image29.png"/><Relationship Id="rId4" Type="http://schemas.openxmlformats.org/officeDocument/2006/relationships/tags" Target="../tags/tag63.xml"/><Relationship Id="rId3" Type="http://schemas.openxmlformats.org/officeDocument/2006/relationships/image" Target="../media/image28.png"/><Relationship Id="rId2" Type="http://schemas.openxmlformats.org/officeDocument/2006/relationships/tags" Target="../tags/tag62.xml"/><Relationship Id="rId1" Type="http://schemas.openxmlformats.org/officeDocument/2006/relationships/image" Target="../media/image8.jpeg"/></Relationships>
</file>

<file path=ppt/slides/_rels/slide44.xml.rels><?xml version="1.0" encoding="UTF-8" standalone="yes"?>
<Relationships xmlns="http://schemas.openxmlformats.org/package/2006/relationships"><Relationship Id="rId7" Type="http://schemas.openxmlformats.org/officeDocument/2006/relationships/notesSlide" Target="../notesSlides/notesSlide44.xml"/><Relationship Id="rId6" Type="http://schemas.openxmlformats.org/officeDocument/2006/relationships/slideLayout" Target="../slideLayouts/slideLayout1.xml"/><Relationship Id="rId5" Type="http://schemas.openxmlformats.org/officeDocument/2006/relationships/image" Target="../media/image31.png"/><Relationship Id="rId4" Type="http://schemas.openxmlformats.org/officeDocument/2006/relationships/tags" Target="../tags/tag65.xml"/><Relationship Id="rId3" Type="http://schemas.openxmlformats.org/officeDocument/2006/relationships/image" Target="../media/image30.png"/><Relationship Id="rId2" Type="http://schemas.openxmlformats.org/officeDocument/2006/relationships/tags" Target="../tags/tag64.xml"/><Relationship Id="rId1" Type="http://schemas.openxmlformats.org/officeDocument/2006/relationships/image" Target="../media/image8.jpeg"/></Relationships>
</file>

<file path=ppt/slides/_rels/slide45.xml.rels><?xml version="1.0" encoding="UTF-8" standalone="yes"?>
<Relationships xmlns="http://schemas.openxmlformats.org/package/2006/relationships"><Relationship Id="rId7" Type="http://schemas.openxmlformats.org/officeDocument/2006/relationships/notesSlide" Target="../notesSlides/notesSlide45.xml"/><Relationship Id="rId6" Type="http://schemas.openxmlformats.org/officeDocument/2006/relationships/slideLayout" Target="../slideLayouts/slideLayout1.xml"/><Relationship Id="rId5" Type="http://schemas.openxmlformats.org/officeDocument/2006/relationships/image" Target="../media/image33.png"/><Relationship Id="rId4" Type="http://schemas.openxmlformats.org/officeDocument/2006/relationships/tags" Target="../tags/tag67.xml"/><Relationship Id="rId3" Type="http://schemas.openxmlformats.org/officeDocument/2006/relationships/image" Target="../media/image32.png"/><Relationship Id="rId2" Type="http://schemas.openxmlformats.org/officeDocument/2006/relationships/tags" Target="../tags/tag66.xml"/><Relationship Id="rId1" Type="http://schemas.openxmlformats.org/officeDocument/2006/relationships/image" Target="../media/image8.jpeg"/></Relationships>
</file>

<file path=ppt/slides/_rels/slide46.xml.rels><?xml version="1.0" encoding="UTF-8" standalone="yes"?>
<Relationships xmlns="http://schemas.openxmlformats.org/package/2006/relationships"><Relationship Id="rId7" Type="http://schemas.openxmlformats.org/officeDocument/2006/relationships/notesSlide" Target="../notesSlides/notesSlide46.xml"/><Relationship Id="rId6" Type="http://schemas.openxmlformats.org/officeDocument/2006/relationships/slideLayout" Target="../slideLayouts/slideLayout1.xml"/><Relationship Id="rId5" Type="http://schemas.openxmlformats.org/officeDocument/2006/relationships/image" Target="../media/image35.png"/><Relationship Id="rId4" Type="http://schemas.openxmlformats.org/officeDocument/2006/relationships/tags" Target="../tags/tag69.xml"/><Relationship Id="rId3" Type="http://schemas.openxmlformats.org/officeDocument/2006/relationships/image" Target="../media/image34.png"/><Relationship Id="rId2" Type="http://schemas.openxmlformats.org/officeDocument/2006/relationships/tags" Target="../tags/tag68.xml"/><Relationship Id="rId1" Type="http://schemas.openxmlformats.org/officeDocument/2006/relationships/image" Target="../media/image8.jpeg"/></Relationships>
</file>

<file path=ppt/slides/_rels/slide47.xml.rels><?xml version="1.0" encoding="UTF-8" standalone="yes"?>
<Relationships xmlns="http://schemas.openxmlformats.org/package/2006/relationships"><Relationship Id="rId5" Type="http://schemas.openxmlformats.org/officeDocument/2006/relationships/notesSlide" Target="../notesSlides/notesSlide47.xml"/><Relationship Id="rId4" Type="http://schemas.openxmlformats.org/officeDocument/2006/relationships/slideLayout" Target="../slideLayouts/slideLayout1.xml"/><Relationship Id="rId3" Type="http://schemas.openxmlformats.org/officeDocument/2006/relationships/image" Target="../media/image8.jpeg"/><Relationship Id="rId2" Type="http://schemas.openxmlformats.org/officeDocument/2006/relationships/image" Target="../media/image36.png"/><Relationship Id="rId1" Type="http://schemas.openxmlformats.org/officeDocument/2006/relationships/tags" Target="../tags/tag70.xml"/></Relationships>
</file>

<file path=ppt/slides/_rels/slide48.xml.rels><?xml version="1.0" encoding="UTF-8" standalone="yes"?>
<Relationships xmlns="http://schemas.openxmlformats.org/package/2006/relationships"><Relationship Id="rId4" Type="http://schemas.openxmlformats.org/officeDocument/2006/relationships/notesSlide" Target="../notesSlides/notesSlide48.xml"/><Relationship Id="rId3" Type="http://schemas.openxmlformats.org/officeDocument/2006/relationships/slideLayout" Target="../slideLayouts/slideLayout1.xml"/><Relationship Id="rId2" Type="http://schemas.openxmlformats.org/officeDocument/2006/relationships/tags" Target="../tags/tag71.xml"/><Relationship Id="rId1" Type="http://schemas.openxmlformats.org/officeDocument/2006/relationships/image" Target="../media/image4.jpeg"/></Relationships>
</file>

<file path=ppt/slides/_rels/slide49.xml.rels><?xml version="1.0" encoding="UTF-8" standalone="yes"?>
<Relationships xmlns="http://schemas.openxmlformats.org/package/2006/relationships"><Relationship Id="rId7" Type="http://schemas.openxmlformats.org/officeDocument/2006/relationships/notesSlide" Target="../notesSlides/notesSlide49.xml"/><Relationship Id="rId6" Type="http://schemas.openxmlformats.org/officeDocument/2006/relationships/slideLayout" Target="../slideLayouts/slideLayout1.xml"/><Relationship Id="rId5" Type="http://schemas.openxmlformats.org/officeDocument/2006/relationships/tags" Target="../tags/tag74.xml"/><Relationship Id="rId4" Type="http://schemas.openxmlformats.org/officeDocument/2006/relationships/image" Target="../media/image8.jpeg"/><Relationship Id="rId3" Type="http://schemas.openxmlformats.org/officeDocument/2006/relationships/tags" Target="../tags/tag73.xml"/><Relationship Id="rId2" Type="http://schemas.openxmlformats.org/officeDocument/2006/relationships/image" Target="../media/image37.jpeg"/><Relationship Id="rId1" Type="http://schemas.openxmlformats.org/officeDocument/2006/relationships/tags" Target="../tags/tag72.xml"/></Relationships>
</file>

<file path=ppt/slides/_rels/slide5.xml.rels><?xml version="1.0" encoding="UTF-8" standalone="yes"?>
<Relationships xmlns="http://schemas.openxmlformats.org/package/2006/relationships"><Relationship Id="rId5" Type="http://schemas.openxmlformats.org/officeDocument/2006/relationships/notesSlide" Target="../notesSlides/notesSlide5.xml"/><Relationship Id="rId4" Type="http://schemas.openxmlformats.org/officeDocument/2006/relationships/slideLayout" Target="../slideLayouts/slideLayout1.xml"/><Relationship Id="rId3" Type="http://schemas.openxmlformats.org/officeDocument/2006/relationships/tags" Target="../tags/tag3.xml"/><Relationship Id="rId2" Type="http://schemas.openxmlformats.org/officeDocument/2006/relationships/image" Target="../media/image8.jpeg"/><Relationship Id="rId1" Type="http://schemas.openxmlformats.org/officeDocument/2006/relationships/image" Target="../media/image7.jpeg"/></Relationships>
</file>

<file path=ppt/slides/_rels/slide50.xml.rels><?xml version="1.0" encoding="UTF-8" standalone="yes"?>
<Relationships xmlns="http://schemas.openxmlformats.org/package/2006/relationships"><Relationship Id="rId7" Type="http://schemas.openxmlformats.org/officeDocument/2006/relationships/notesSlide" Target="../notesSlides/notesSlide50.xml"/><Relationship Id="rId6" Type="http://schemas.openxmlformats.org/officeDocument/2006/relationships/slideLayout" Target="../slideLayouts/slideLayout1.xml"/><Relationship Id="rId5" Type="http://schemas.openxmlformats.org/officeDocument/2006/relationships/tags" Target="../tags/tag77.xml"/><Relationship Id="rId4" Type="http://schemas.openxmlformats.org/officeDocument/2006/relationships/image" Target="../media/image8.jpeg"/><Relationship Id="rId3" Type="http://schemas.openxmlformats.org/officeDocument/2006/relationships/tags" Target="../tags/tag76.xml"/><Relationship Id="rId2" Type="http://schemas.openxmlformats.org/officeDocument/2006/relationships/image" Target="../media/image37.jpeg"/><Relationship Id="rId1" Type="http://schemas.openxmlformats.org/officeDocument/2006/relationships/tags" Target="../tags/tag75.xml"/></Relationships>
</file>

<file path=ppt/slides/_rels/slide51.xml.rels><?xml version="1.0" encoding="UTF-8" standalone="yes"?>
<Relationships xmlns="http://schemas.openxmlformats.org/package/2006/relationships"><Relationship Id="rId7" Type="http://schemas.openxmlformats.org/officeDocument/2006/relationships/notesSlide" Target="../notesSlides/notesSlide51.xml"/><Relationship Id="rId6" Type="http://schemas.openxmlformats.org/officeDocument/2006/relationships/slideLayout" Target="../slideLayouts/slideLayout1.xml"/><Relationship Id="rId5" Type="http://schemas.openxmlformats.org/officeDocument/2006/relationships/tags" Target="../tags/tag80.xml"/><Relationship Id="rId4" Type="http://schemas.openxmlformats.org/officeDocument/2006/relationships/image" Target="../media/image8.jpeg"/><Relationship Id="rId3" Type="http://schemas.openxmlformats.org/officeDocument/2006/relationships/tags" Target="../tags/tag79.xml"/><Relationship Id="rId2" Type="http://schemas.openxmlformats.org/officeDocument/2006/relationships/image" Target="../media/image37.jpeg"/><Relationship Id="rId1" Type="http://schemas.openxmlformats.org/officeDocument/2006/relationships/tags" Target="../tags/tag78.xml"/></Relationships>
</file>

<file path=ppt/slides/_rels/slide52.xml.rels><?xml version="1.0" encoding="UTF-8" standalone="yes"?>
<Relationships xmlns="http://schemas.openxmlformats.org/package/2006/relationships"><Relationship Id="rId7" Type="http://schemas.openxmlformats.org/officeDocument/2006/relationships/notesSlide" Target="../notesSlides/notesSlide52.xml"/><Relationship Id="rId6" Type="http://schemas.openxmlformats.org/officeDocument/2006/relationships/slideLayout" Target="../slideLayouts/slideLayout1.xml"/><Relationship Id="rId5" Type="http://schemas.openxmlformats.org/officeDocument/2006/relationships/tags" Target="../tags/tag83.xml"/><Relationship Id="rId4" Type="http://schemas.openxmlformats.org/officeDocument/2006/relationships/image" Target="../media/image8.jpeg"/><Relationship Id="rId3" Type="http://schemas.openxmlformats.org/officeDocument/2006/relationships/tags" Target="../tags/tag82.xml"/><Relationship Id="rId2" Type="http://schemas.openxmlformats.org/officeDocument/2006/relationships/image" Target="../media/image37.jpeg"/><Relationship Id="rId1" Type="http://schemas.openxmlformats.org/officeDocument/2006/relationships/tags" Target="../tags/tag81.xml"/></Relationships>
</file>

<file path=ppt/slides/_rels/slide53.xml.rels><?xml version="1.0" encoding="UTF-8" standalone="yes"?>
<Relationships xmlns="http://schemas.openxmlformats.org/package/2006/relationships"><Relationship Id="rId7" Type="http://schemas.openxmlformats.org/officeDocument/2006/relationships/notesSlide" Target="../notesSlides/notesSlide53.xml"/><Relationship Id="rId6" Type="http://schemas.openxmlformats.org/officeDocument/2006/relationships/slideLayout" Target="../slideLayouts/slideLayout1.xml"/><Relationship Id="rId5" Type="http://schemas.openxmlformats.org/officeDocument/2006/relationships/tags" Target="../tags/tag86.xml"/><Relationship Id="rId4" Type="http://schemas.openxmlformats.org/officeDocument/2006/relationships/image" Target="../media/image8.jpeg"/><Relationship Id="rId3" Type="http://schemas.openxmlformats.org/officeDocument/2006/relationships/tags" Target="../tags/tag85.xml"/><Relationship Id="rId2" Type="http://schemas.openxmlformats.org/officeDocument/2006/relationships/image" Target="../media/image37.jpeg"/><Relationship Id="rId1" Type="http://schemas.openxmlformats.org/officeDocument/2006/relationships/tags" Target="../tags/tag84.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56.xml.rels><?xml version="1.0" encoding="UTF-8" standalone="yes"?>
<Relationships xmlns="http://schemas.openxmlformats.org/package/2006/relationships"><Relationship Id="rId5" Type="http://schemas.openxmlformats.org/officeDocument/2006/relationships/notesSlide" Target="../notesSlides/notesSlide56.xml"/><Relationship Id="rId4" Type="http://schemas.openxmlformats.org/officeDocument/2006/relationships/slideLayout" Target="../slideLayouts/slideLayout1.xml"/><Relationship Id="rId3" Type="http://schemas.openxmlformats.org/officeDocument/2006/relationships/tags" Target="../tags/tag88.xml"/><Relationship Id="rId2" Type="http://schemas.openxmlformats.org/officeDocument/2006/relationships/tags" Target="../tags/tag87.xml"/><Relationship Id="rId1" Type="http://schemas.openxmlformats.org/officeDocument/2006/relationships/image" Target="../media/image8.jpeg"/></Relationships>
</file>

<file path=ppt/slides/_rels/slide57.xml.rels><?xml version="1.0" encoding="UTF-8" standalone="yes"?>
<Relationships xmlns="http://schemas.openxmlformats.org/package/2006/relationships"><Relationship Id="rId5" Type="http://schemas.openxmlformats.org/officeDocument/2006/relationships/notesSlide" Target="../notesSlides/notesSlide57.xml"/><Relationship Id="rId4" Type="http://schemas.openxmlformats.org/officeDocument/2006/relationships/slideLayout" Target="../slideLayouts/slideLayout1.xml"/><Relationship Id="rId3" Type="http://schemas.openxmlformats.org/officeDocument/2006/relationships/tags" Target="../tags/tag90.xml"/><Relationship Id="rId2" Type="http://schemas.openxmlformats.org/officeDocument/2006/relationships/tags" Target="../tags/tag89.xml"/><Relationship Id="rId1" Type="http://schemas.openxmlformats.org/officeDocument/2006/relationships/image" Target="../media/image8.jpeg"/></Relationships>
</file>

<file path=ppt/slides/_rels/slide58.xml.rels><?xml version="1.0" encoding="UTF-8" standalone="yes"?>
<Relationships xmlns="http://schemas.openxmlformats.org/package/2006/relationships"><Relationship Id="rId7" Type="http://schemas.openxmlformats.org/officeDocument/2006/relationships/notesSlide" Target="../notesSlides/notesSlide58.xml"/><Relationship Id="rId6" Type="http://schemas.openxmlformats.org/officeDocument/2006/relationships/slideLayout" Target="../slideLayouts/slideLayout1.xml"/><Relationship Id="rId5" Type="http://schemas.openxmlformats.org/officeDocument/2006/relationships/tags" Target="../tags/tag93.xml"/><Relationship Id="rId4" Type="http://schemas.openxmlformats.org/officeDocument/2006/relationships/image" Target="../media/image8.jpeg"/><Relationship Id="rId3" Type="http://schemas.openxmlformats.org/officeDocument/2006/relationships/tags" Target="../tags/tag92.xml"/><Relationship Id="rId2" Type="http://schemas.openxmlformats.org/officeDocument/2006/relationships/image" Target="../media/image37.jpeg"/><Relationship Id="rId1" Type="http://schemas.openxmlformats.org/officeDocument/2006/relationships/tags" Target="../tags/tag91.xml"/></Relationships>
</file>

<file path=ppt/slides/_rels/slide59.xml.rels><?xml version="1.0" encoding="UTF-8" standalone="yes"?>
<Relationships xmlns="http://schemas.openxmlformats.org/package/2006/relationships"><Relationship Id="rId7" Type="http://schemas.openxmlformats.org/officeDocument/2006/relationships/notesSlide" Target="../notesSlides/notesSlide59.xml"/><Relationship Id="rId6" Type="http://schemas.openxmlformats.org/officeDocument/2006/relationships/slideLayout" Target="../slideLayouts/slideLayout1.xml"/><Relationship Id="rId5" Type="http://schemas.openxmlformats.org/officeDocument/2006/relationships/tags" Target="../tags/tag96.xml"/><Relationship Id="rId4" Type="http://schemas.openxmlformats.org/officeDocument/2006/relationships/image" Target="../media/image8.jpeg"/><Relationship Id="rId3" Type="http://schemas.openxmlformats.org/officeDocument/2006/relationships/tags" Target="../tags/tag95.xml"/><Relationship Id="rId2" Type="http://schemas.openxmlformats.org/officeDocument/2006/relationships/image" Target="../media/image37.jpeg"/><Relationship Id="rId1" Type="http://schemas.openxmlformats.org/officeDocument/2006/relationships/tags" Target="../tags/tag94.xml"/></Relationships>
</file>

<file path=ppt/slides/_rels/slide6.xml.rels><?xml version="1.0" encoding="UTF-8" standalone="yes"?>
<Relationships xmlns="http://schemas.openxmlformats.org/package/2006/relationships"><Relationship Id="rId7" Type="http://schemas.openxmlformats.org/officeDocument/2006/relationships/notesSlide" Target="../notesSlides/notesSlide6.xml"/><Relationship Id="rId6" Type="http://schemas.openxmlformats.org/officeDocument/2006/relationships/slideLayout" Target="../slideLayouts/slideLayout1.xml"/><Relationship Id="rId5" Type="http://schemas.openxmlformats.org/officeDocument/2006/relationships/tags" Target="../tags/tag6.xml"/><Relationship Id="rId4" Type="http://schemas.openxmlformats.org/officeDocument/2006/relationships/tags" Target="../tags/tag5.xml"/><Relationship Id="rId3" Type="http://schemas.openxmlformats.org/officeDocument/2006/relationships/tags" Target="../tags/tag4.xml"/><Relationship Id="rId2" Type="http://schemas.openxmlformats.org/officeDocument/2006/relationships/image" Target="../media/image8.jpeg"/><Relationship Id="rId1" Type="http://schemas.openxmlformats.org/officeDocument/2006/relationships/image" Target="../media/image7.jpeg"/></Relationships>
</file>

<file path=ppt/slides/_rels/slide60.xml.rels><?xml version="1.0" encoding="UTF-8" standalone="yes"?>
<Relationships xmlns="http://schemas.openxmlformats.org/package/2006/relationships"><Relationship Id="rId9" Type="http://schemas.openxmlformats.org/officeDocument/2006/relationships/tags" Target="../tags/tag101.xml"/><Relationship Id="rId8" Type="http://schemas.openxmlformats.org/officeDocument/2006/relationships/tags" Target="../tags/tag100.xml"/><Relationship Id="rId7" Type="http://schemas.openxmlformats.org/officeDocument/2006/relationships/image" Target="../media/image8.jpeg"/><Relationship Id="rId6" Type="http://schemas.openxmlformats.org/officeDocument/2006/relationships/tags" Target="../tags/tag99.xml"/><Relationship Id="rId5" Type="http://schemas.openxmlformats.org/officeDocument/2006/relationships/tags" Target="../tags/tag98.xml"/><Relationship Id="rId4" Type="http://schemas.openxmlformats.org/officeDocument/2006/relationships/tags" Target="../tags/tag97.xml"/><Relationship Id="rId3" Type="http://schemas.openxmlformats.org/officeDocument/2006/relationships/image" Target="../media/image11.jpeg"/><Relationship Id="rId2" Type="http://schemas.openxmlformats.org/officeDocument/2006/relationships/image" Target="../media/image10.png"/><Relationship Id="rId11" Type="http://schemas.openxmlformats.org/officeDocument/2006/relationships/notesSlide" Target="../notesSlides/notesSlide60.xml"/><Relationship Id="rId10" Type="http://schemas.openxmlformats.org/officeDocument/2006/relationships/slideLayout" Target="../slideLayouts/slideLayout1.xml"/><Relationship Id="rId1" Type="http://schemas.openxmlformats.org/officeDocument/2006/relationships/image" Target="../media/image9.jpeg"/></Relationships>
</file>

<file path=ppt/slides/_rels/slide61.xml.rels><?xml version="1.0" encoding="UTF-8" standalone="yes"?>
<Relationships xmlns="http://schemas.openxmlformats.org/package/2006/relationships"><Relationship Id="rId9" Type="http://schemas.openxmlformats.org/officeDocument/2006/relationships/tags" Target="../tags/tag106.xml"/><Relationship Id="rId8" Type="http://schemas.openxmlformats.org/officeDocument/2006/relationships/tags" Target="../tags/tag105.xml"/><Relationship Id="rId7" Type="http://schemas.openxmlformats.org/officeDocument/2006/relationships/image" Target="../media/image8.jpeg"/><Relationship Id="rId6" Type="http://schemas.openxmlformats.org/officeDocument/2006/relationships/tags" Target="../tags/tag104.xml"/><Relationship Id="rId5" Type="http://schemas.openxmlformats.org/officeDocument/2006/relationships/tags" Target="../tags/tag103.xml"/><Relationship Id="rId4" Type="http://schemas.openxmlformats.org/officeDocument/2006/relationships/tags" Target="../tags/tag102.xml"/><Relationship Id="rId3" Type="http://schemas.openxmlformats.org/officeDocument/2006/relationships/image" Target="../media/image11.jpeg"/><Relationship Id="rId2" Type="http://schemas.openxmlformats.org/officeDocument/2006/relationships/image" Target="../media/image10.png"/><Relationship Id="rId11" Type="http://schemas.openxmlformats.org/officeDocument/2006/relationships/notesSlide" Target="../notesSlides/notesSlide61.xml"/><Relationship Id="rId10" Type="http://schemas.openxmlformats.org/officeDocument/2006/relationships/slideLayout" Target="../slideLayouts/slideLayout1.xml"/><Relationship Id="rId1" Type="http://schemas.openxmlformats.org/officeDocument/2006/relationships/image" Target="../media/image9.jpeg"/></Relationships>
</file>

<file path=ppt/slides/_rels/slide62.xml.rels><?xml version="1.0" encoding="UTF-8" standalone="yes"?>
<Relationships xmlns="http://schemas.openxmlformats.org/package/2006/relationships"><Relationship Id="rId9" Type="http://schemas.openxmlformats.org/officeDocument/2006/relationships/tags" Target="../tags/tag111.xml"/><Relationship Id="rId8" Type="http://schemas.openxmlformats.org/officeDocument/2006/relationships/tags" Target="../tags/tag110.xml"/><Relationship Id="rId7" Type="http://schemas.openxmlformats.org/officeDocument/2006/relationships/image" Target="../media/image8.jpeg"/><Relationship Id="rId6" Type="http://schemas.openxmlformats.org/officeDocument/2006/relationships/tags" Target="../tags/tag109.xml"/><Relationship Id="rId5" Type="http://schemas.openxmlformats.org/officeDocument/2006/relationships/tags" Target="../tags/tag108.xml"/><Relationship Id="rId4" Type="http://schemas.openxmlformats.org/officeDocument/2006/relationships/tags" Target="../tags/tag107.xml"/><Relationship Id="rId3" Type="http://schemas.openxmlformats.org/officeDocument/2006/relationships/image" Target="../media/image11.jpeg"/><Relationship Id="rId2" Type="http://schemas.openxmlformats.org/officeDocument/2006/relationships/image" Target="../media/image10.png"/><Relationship Id="rId11" Type="http://schemas.openxmlformats.org/officeDocument/2006/relationships/notesSlide" Target="../notesSlides/notesSlide62.xml"/><Relationship Id="rId10" Type="http://schemas.openxmlformats.org/officeDocument/2006/relationships/slideLayout" Target="../slideLayouts/slideLayout1.xml"/><Relationship Id="rId1" Type="http://schemas.openxmlformats.org/officeDocument/2006/relationships/image" Target="../media/image9.jpeg"/></Relationships>
</file>

<file path=ppt/slides/_rels/slide63.xml.rels><?xml version="1.0" encoding="UTF-8" standalone="yes"?>
<Relationships xmlns="http://schemas.openxmlformats.org/package/2006/relationships"><Relationship Id="rId9" Type="http://schemas.openxmlformats.org/officeDocument/2006/relationships/tags" Target="../tags/tag116.xml"/><Relationship Id="rId8" Type="http://schemas.openxmlformats.org/officeDocument/2006/relationships/tags" Target="../tags/tag115.xml"/><Relationship Id="rId7" Type="http://schemas.openxmlformats.org/officeDocument/2006/relationships/image" Target="../media/image8.jpeg"/><Relationship Id="rId6" Type="http://schemas.openxmlformats.org/officeDocument/2006/relationships/tags" Target="../tags/tag114.xml"/><Relationship Id="rId5" Type="http://schemas.openxmlformats.org/officeDocument/2006/relationships/tags" Target="../tags/tag113.xml"/><Relationship Id="rId4" Type="http://schemas.openxmlformats.org/officeDocument/2006/relationships/tags" Target="../tags/tag112.xml"/><Relationship Id="rId3" Type="http://schemas.openxmlformats.org/officeDocument/2006/relationships/image" Target="../media/image11.jpeg"/><Relationship Id="rId2" Type="http://schemas.openxmlformats.org/officeDocument/2006/relationships/image" Target="../media/image10.png"/><Relationship Id="rId11" Type="http://schemas.openxmlformats.org/officeDocument/2006/relationships/notesSlide" Target="../notesSlides/notesSlide63.xml"/><Relationship Id="rId10" Type="http://schemas.openxmlformats.org/officeDocument/2006/relationships/slideLayout" Target="../slideLayouts/slideLayout1.xml"/><Relationship Id="rId1" Type="http://schemas.openxmlformats.org/officeDocument/2006/relationships/image" Target="../media/image9.jpeg"/></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68.xml.rels><?xml version="1.0" encoding="UTF-8" standalone="yes"?>
<Relationships xmlns="http://schemas.openxmlformats.org/package/2006/relationships"><Relationship Id="rId6" Type="http://schemas.openxmlformats.org/officeDocument/2006/relationships/notesSlide" Target="../notesSlides/notesSlide68.xml"/><Relationship Id="rId5" Type="http://schemas.openxmlformats.org/officeDocument/2006/relationships/slideLayout" Target="../slideLayouts/slideLayout1.xml"/><Relationship Id="rId4" Type="http://schemas.openxmlformats.org/officeDocument/2006/relationships/tags" Target="../tags/tag119.xml"/><Relationship Id="rId3" Type="http://schemas.openxmlformats.org/officeDocument/2006/relationships/tags" Target="../tags/tag118.xml"/><Relationship Id="rId2" Type="http://schemas.openxmlformats.org/officeDocument/2006/relationships/tags" Target="../tags/tag117.xml"/><Relationship Id="rId1" Type="http://schemas.openxmlformats.org/officeDocument/2006/relationships/image" Target="../media/image8.jpeg"/></Relationships>
</file>

<file path=ppt/slides/_rels/slide69.xml.rels><?xml version="1.0" encoding="UTF-8" standalone="yes"?>
<Relationships xmlns="http://schemas.openxmlformats.org/package/2006/relationships"><Relationship Id="rId6" Type="http://schemas.openxmlformats.org/officeDocument/2006/relationships/notesSlide" Target="../notesSlides/notesSlide69.xml"/><Relationship Id="rId5" Type="http://schemas.openxmlformats.org/officeDocument/2006/relationships/slideLayout" Target="../slideLayouts/slideLayout1.xml"/><Relationship Id="rId4" Type="http://schemas.openxmlformats.org/officeDocument/2006/relationships/tags" Target="../tags/tag122.xml"/><Relationship Id="rId3" Type="http://schemas.openxmlformats.org/officeDocument/2006/relationships/tags" Target="../tags/tag121.xml"/><Relationship Id="rId2" Type="http://schemas.openxmlformats.org/officeDocument/2006/relationships/tags" Target="../tags/tag120.xml"/><Relationship Id="rId1" Type="http://schemas.openxmlformats.org/officeDocument/2006/relationships/image" Target="../media/image8.jpeg"/></Relationships>
</file>

<file path=ppt/slides/_rels/slide7.xml.rels><?xml version="1.0" encoding="UTF-8" standalone="yes"?>
<Relationships xmlns="http://schemas.openxmlformats.org/package/2006/relationships"><Relationship Id="rId7" Type="http://schemas.openxmlformats.org/officeDocument/2006/relationships/notesSlide" Target="../notesSlides/notesSlide7.xml"/><Relationship Id="rId6" Type="http://schemas.openxmlformats.org/officeDocument/2006/relationships/slideLayout" Target="../slideLayouts/slideLayout1.xml"/><Relationship Id="rId5" Type="http://schemas.openxmlformats.org/officeDocument/2006/relationships/tags" Target="../tags/tag9.xml"/><Relationship Id="rId4" Type="http://schemas.openxmlformats.org/officeDocument/2006/relationships/tags" Target="../tags/tag8.xml"/><Relationship Id="rId3" Type="http://schemas.openxmlformats.org/officeDocument/2006/relationships/tags" Target="../tags/tag7.xml"/><Relationship Id="rId2" Type="http://schemas.openxmlformats.org/officeDocument/2006/relationships/image" Target="../media/image8.jpeg"/><Relationship Id="rId1" Type="http://schemas.openxmlformats.org/officeDocument/2006/relationships/image" Target="../media/image7.jpeg"/></Relationships>
</file>

<file path=ppt/slides/_rels/slide70.xml.rels><?xml version="1.0" encoding="UTF-8" standalone="yes"?>
<Relationships xmlns="http://schemas.openxmlformats.org/package/2006/relationships"><Relationship Id="rId9" Type="http://schemas.openxmlformats.org/officeDocument/2006/relationships/tags" Target="../tags/tag127.xml"/><Relationship Id="rId8" Type="http://schemas.openxmlformats.org/officeDocument/2006/relationships/tags" Target="../tags/tag126.xml"/><Relationship Id="rId7" Type="http://schemas.openxmlformats.org/officeDocument/2006/relationships/image" Target="../media/image8.jpeg"/><Relationship Id="rId6" Type="http://schemas.openxmlformats.org/officeDocument/2006/relationships/tags" Target="../tags/tag125.xml"/><Relationship Id="rId5" Type="http://schemas.openxmlformats.org/officeDocument/2006/relationships/tags" Target="../tags/tag124.xml"/><Relationship Id="rId4" Type="http://schemas.openxmlformats.org/officeDocument/2006/relationships/tags" Target="../tags/tag123.xml"/><Relationship Id="rId3" Type="http://schemas.openxmlformats.org/officeDocument/2006/relationships/image" Target="../media/image11.jpeg"/><Relationship Id="rId2" Type="http://schemas.openxmlformats.org/officeDocument/2006/relationships/image" Target="../media/image10.png"/><Relationship Id="rId11" Type="http://schemas.openxmlformats.org/officeDocument/2006/relationships/notesSlide" Target="../notesSlides/notesSlide70.xml"/><Relationship Id="rId10" Type="http://schemas.openxmlformats.org/officeDocument/2006/relationships/slideLayout" Target="../slideLayouts/slideLayout1.xml"/><Relationship Id="rId1" Type="http://schemas.openxmlformats.org/officeDocument/2006/relationships/image" Target="../media/image9.jpeg"/></Relationships>
</file>

<file path=ppt/slides/_rels/slide71.xml.rels><?xml version="1.0" encoding="UTF-8" standalone="yes"?>
<Relationships xmlns="http://schemas.openxmlformats.org/package/2006/relationships"><Relationship Id="rId9" Type="http://schemas.openxmlformats.org/officeDocument/2006/relationships/tags" Target="../tags/tag132.xml"/><Relationship Id="rId8" Type="http://schemas.openxmlformats.org/officeDocument/2006/relationships/tags" Target="../tags/tag131.xml"/><Relationship Id="rId7" Type="http://schemas.openxmlformats.org/officeDocument/2006/relationships/image" Target="../media/image8.jpeg"/><Relationship Id="rId6" Type="http://schemas.openxmlformats.org/officeDocument/2006/relationships/tags" Target="../tags/tag130.xml"/><Relationship Id="rId5" Type="http://schemas.openxmlformats.org/officeDocument/2006/relationships/tags" Target="../tags/tag129.xml"/><Relationship Id="rId4" Type="http://schemas.openxmlformats.org/officeDocument/2006/relationships/tags" Target="../tags/tag128.xml"/><Relationship Id="rId3" Type="http://schemas.openxmlformats.org/officeDocument/2006/relationships/image" Target="../media/image11.jpeg"/><Relationship Id="rId2" Type="http://schemas.openxmlformats.org/officeDocument/2006/relationships/image" Target="../media/image10.png"/><Relationship Id="rId11" Type="http://schemas.openxmlformats.org/officeDocument/2006/relationships/notesSlide" Target="../notesSlides/notesSlide71.xml"/><Relationship Id="rId10" Type="http://schemas.openxmlformats.org/officeDocument/2006/relationships/slideLayout" Target="../slideLayouts/slideLayout1.xml"/><Relationship Id="rId1" Type="http://schemas.openxmlformats.org/officeDocument/2006/relationships/image" Target="../media/image9.jpeg"/></Relationships>
</file>

<file path=ppt/slides/_rels/slide72.xml.rels><?xml version="1.0" encoding="UTF-8" standalone="yes"?>
<Relationships xmlns="http://schemas.openxmlformats.org/package/2006/relationships"><Relationship Id="rId5" Type="http://schemas.openxmlformats.org/officeDocument/2006/relationships/notesSlide" Target="../notesSlides/notesSlide72.xml"/><Relationship Id="rId4" Type="http://schemas.openxmlformats.org/officeDocument/2006/relationships/slideLayout" Target="../slideLayouts/slideLayout1.xml"/><Relationship Id="rId3" Type="http://schemas.openxmlformats.org/officeDocument/2006/relationships/tags" Target="../tags/tag134.xml"/><Relationship Id="rId2" Type="http://schemas.openxmlformats.org/officeDocument/2006/relationships/tags" Target="../tags/tag133.xml"/><Relationship Id="rId1" Type="http://schemas.openxmlformats.org/officeDocument/2006/relationships/image" Target="../media/image6.png"/></Relationships>
</file>

<file path=ppt/slides/_rels/slide73.xml.rels><?xml version="1.0" encoding="UTF-8" standalone="yes"?>
<Relationships xmlns="http://schemas.openxmlformats.org/package/2006/relationships"><Relationship Id="rId5" Type="http://schemas.openxmlformats.org/officeDocument/2006/relationships/notesSlide" Target="../notesSlides/notesSlide73.xml"/><Relationship Id="rId4" Type="http://schemas.openxmlformats.org/officeDocument/2006/relationships/slideLayout" Target="../slideLayouts/slideLayout1.xml"/><Relationship Id="rId3" Type="http://schemas.openxmlformats.org/officeDocument/2006/relationships/tags" Target="../tags/tag136.xml"/><Relationship Id="rId2" Type="http://schemas.openxmlformats.org/officeDocument/2006/relationships/tags" Target="../tags/tag135.xml"/><Relationship Id="rId1" Type="http://schemas.openxmlformats.org/officeDocument/2006/relationships/image" Target="../media/image6.png"/></Relationships>
</file>

<file path=ppt/slides/_rels/slide74.xml.rels><?xml version="1.0" encoding="UTF-8" standalone="yes"?>
<Relationships xmlns="http://schemas.openxmlformats.org/package/2006/relationships"><Relationship Id="rId5" Type="http://schemas.openxmlformats.org/officeDocument/2006/relationships/notesSlide" Target="../notesSlides/notesSlide74.xml"/><Relationship Id="rId4" Type="http://schemas.openxmlformats.org/officeDocument/2006/relationships/slideLayout" Target="../slideLayouts/slideLayout1.xml"/><Relationship Id="rId3" Type="http://schemas.openxmlformats.org/officeDocument/2006/relationships/tags" Target="../tags/tag138.xml"/><Relationship Id="rId2" Type="http://schemas.openxmlformats.org/officeDocument/2006/relationships/tags" Target="../tags/tag137.xml"/><Relationship Id="rId1" Type="http://schemas.openxmlformats.org/officeDocument/2006/relationships/image" Target="../media/image6.png"/></Relationships>
</file>

<file path=ppt/slides/_rels/slide75.xml.rels><?xml version="1.0" encoding="UTF-8" standalone="yes"?>
<Relationships xmlns="http://schemas.openxmlformats.org/package/2006/relationships"><Relationship Id="rId5" Type="http://schemas.openxmlformats.org/officeDocument/2006/relationships/notesSlide" Target="../notesSlides/notesSlide75.xml"/><Relationship Id="rId4" Type="http://schemas.openxmlformats.org/officeDocument/2006/relationships/slideLayout" Target="../slideLayouts/slideLayout1.xml"/><Relationship Id="rId3" Type="http://schemas.openxmlformats.org/officeDocument/2006/relationships/tags" Target="../tags/tag140.xml"/><Relationship Id="rId2" Type="http://schemas.openxmlformats.org/officeDocument/2006/relationships/tags" Target="../tags/tag139.xml"/><Relationship Id="rId1" Type="http://schemas.openxmlformats.org/officeDocument/2006/relationships/image" Target="../media/image6.png"/></Relationships>
</file>

<file path=ppt/slides/_rels/slide76.xml.rels><?xml version="1.0" encoding="UTF-8" standalone="yes"?>
<Relationships xmlns="http://schemas.openxmlformats.org/package/2006/relationships"><Relationship Id="rId5" Type="http://schemas.openxmlformats.org/officeDocument/2006/relationships/notesSlide" Target="../notesSlides/notesSlide76.xml"/><Relationship Id="rId4" Type="http://schemas.openxmlformats.org/officeDocument/2006/relationships/slideLayout" Target="../slideLayouts/slideLayout1.xml"/><Relationship Id="rId3" Type="http://schemas.openxmlformats.org/officeDocument/2006/relationships/tags" Target="../tags/tag142.xml"/><Relationship Id="rId2" Type="http://schemas.openxmlformats.org/officeDocument/2006/relationships/tags" Target="../tags/tag141.xml"/><Relationship Id="rId1" Type="http://schemas.openxmlformats.org/officeDocument/2006/relationships/image" Target="../media/image6.png"/></Relationships>
</file>

<file path=ppt/slides/_rels/slide77.xml.rels><?xml version="1.0" encoding="UTF-8" standalone="yes"?>
<Relationships xmlns="http://schemas.openxmlformats.org/package/2006/relationships"><Relationship Id="rId5" Type="http://schemas.openxmlformats.org/officeDocument/2006/relationships/notesSlide" Target="../notesSlides/notesSlide77.xml"/><Relationship Id="rId4" Type="http://schemas.openxmlformats.org/officeDocument/2006/relationships/slideLayout" Target="../slideLayouts/slideLayout1.xml"/><Relationship Id="rId3" Type="http://schemas.openxmlformats.org/officeDocument/2006/relationships/tags" Target="../tags/tag144.xml"/><Relationship Id="rId2" Type="http://schemas.openxmlformats.org/officeDocument/2006/relationships/tags" Target="../tags/tag143.xml"/><Relationship Id="rId1" Type="http://schemas.openxmlformats.org/officeDocument/2006/relationships/image" Target="../media/image6.png"/></Relationships>
</file>

<file path=ppt/slides/_rels/slide78.xml.rels><?xml version="1.0" encoding="UTF-8" standalone="yes"?>
<Relationships xmlns="http://schemas.openxmlformats.org/package/2006/relationships"><Relationship Id="rId5" Type="http://schemas.openxmlformats.org/officeDocument/2006/relationships/notesSlide" Target="../notesSlides/notesSlide78.xml"/><Relationship Id="rId4" Type="http://schemas.openxmlformats.org/officeDocument/2006/relationships/slideLayout" Target="../slideLayouts/slideLayout1.xml"/><Relationship Id="rId3" Type="http://schemas.openxmlformats.org/officeDocument/2006/relationships/tags" Target="../tags/tag146.xml"/><Relationship Id="rId2" Type="http://schemas.openxmlformats.org/officeDocument/2006/relationships/tags" Target="../tags/tag145.xml"/><Relationship Id="rId1" Type="http://schemas.openxmlformats.org/officeDocument/2006/relationships/image" Target="../media/image6.png"/></Relationships>
</file>

<file path=ppt/slides/_rels/slide79.xml.rels><?xml version="1.0" encoding="UTF-8" standalone="yes"?>
<Relationships xmlns="http://schemas.openxmlformats.org/package/2006/relationships"><Relationship Id="rId5" Type="http://schemas.openxmlformats.org/officeDocument/2006/relationships/notesSlide" Target="../notesSlides/notesSlide79.xml"/><Relationship Id="rId4" Type="http://schemas.openxmlformats.org/officeDocument/2006/relationships/slideLayout" Target="../slideLayouts/slideLayout1.xml"/><Relationship Id="rId3" Type="http://schemas.openxmlformats.org/officeDocument/2006/relationships/tags" Target="../tags/tag148.xml"/><Relationship Id="rId2" Type="http://schemas.openxmlformats.org/officeDocument/2006/relationships/tags" Target="../tags/tag147.xml"/><Relationship Id="rId1" Type="http://schemas.openxmlformats.org/officeDocument/2006/relationships/image" Target="../media/image6.png"/></Relationships>
</file>

<file path=ppt/slides/_rels/slide8.xml.rels><?xml version="1.0" encoding="UTF-8" standalone="yes"?>
<Relationships xmlns="http://schemas.openxmlformats.org/package/2006/relationships"><Relationship Id="rId7" Type="http://schemas.openxmlformats.org/officeDocument/2006/relationships/notesSlide" Target="../notesSlides/notesSlide8.xml"/><Relationship Id="rId6" Type="http://schemas.openxmlformats.org/officeDocument/2006/relationships/slideLayout" Target="../slideLayouts/slideLayout1.xml"/><Relationship Id="rId5" Type="http://schemas.openxmlformats.org/officeDocument/2006/relationships/tags" Target="../tags/tag12.xml"/><Relationship Id="rId4" Type="http://schemas.openxmlformats.org/officeDocument/2006/relationships/tags" Target="../tags/tag11.xml"/><Relationship Id="rId3" Type="http://schemas.openxmlformats.org/officeDocument/2006/relationships/tags" Target="../tags/tag10.xml"/><Relationship Id="rId2" Type="http://schemas.openxmlformats.org/officeDocument/2006/relationships/image" Target="../media/image8.jpeg"/><Relationship Id="rId1" Type="http://schemas.openxmlformats.org/officeDocument/2006/relationships/image" Target="../media/image7.jpeg"/></Relationships>
</file>

<file path=ppt/slides/_rels/slide80.xml.rels><?xml version="1.0" encoding="UTF-8" standalone="yes"?>
<Relationships xmlns="http://schemas.openxmlformats.org/package/2006/relationships"><Relationship Id="rId4" Type="http://schemas.openxmlformats.org/officeDocument/2006/relationships/notesSlide" Target="../notesSlides/notesSlide80.xml"/><Relationship Id="rId3" Type="http://schemas.openxmlformats.org/officeDocument/2006/relationships/slideLayout" Target="../slideLayouts/slideLayout1.xml"/><Relationship Id="rId2" Type="http://schemas.openxmlformats.org/officeDocument/2006/relationships/image" Target="../media/image5.png"/><Relationship Id="rId1" Type="http://schemas.openxmlformats.org/officeDocument/2006/relationships/image" Target="../media/image38.jpe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xml"/><Relationship Id="rId1"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2">
            <a:extLst>
              <a:ext uri="{28A0092B-C50C-407E-A947-70E740481C1C}">
                <a14:useLocalDpi xmlns:a14="http://schemas.microsoft.com/office/drawing/2010/main" val="0"/>
              </a:ext>
            </a:extLst>
          </a:blip>
          <a:srcRect l="34836"/>
          <a:stretch>
            <a:fillRect/>
          </a:stretch>
        </p:blipFill>
        <p:spPr>
          <a:xfrm flipH="1">
            <a:off x="-43030" y="6096"/>
            <a:ext cx="7936904" cy="6845808"/>
          </a:xfrm>
          <a:prstGeom prst="rect">
            <a:avLst/>
          </a:prstGeom>
        </p:spPr>
      </p:pic>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5860458" y="514621"/>
            <a:ext cx="6202680" cy="6858000"/>
          </a:xfrm>
          <a:prstGeom prst="rect">
            <a:avLst/>
          </a:prstGeom>
        </p:spPr>
      </p:pic>
      <p:sp>
        <p:nvSpPr>
          <p:cNvPr id="8" name="等腰三角形 4"/>
          <p:cNvSpPr/>
          <p:nvPr/>
        </p:nvSpPr>
        <p:spPr>
          <a:xfrm rot="10800000">
            <a:off x="5333321" y="-70511"/>
            <a:ext cx="5030435" cy="2426616"/>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53069"/>
              <a:gd name="connsiteY0-34" fmla="*/ 2143136 h 2143136"/>
              <a:gd name="connsiteX1-35" fmla="*/ 3412317 w 5753069"/>
              <a:gd name="connsiteY1-36" fmla="*/ 0 h 2143136"/>
              <a:gd name="connsiteX2-37" fmla="*/ 5753069 w 5753069"/>
              <a:gd name="connsiteY2-38" fmla="*/ 2131260 h 2143136"/>
              <a:gd name="connsiteX3-39" fmla="*/ 0 w 5753069"/>
              <a:gd name="connsiteY3-40" fmla="*/ 2143136 h 2143136"/>
              <a:gd name="connsiteX0-41" fmla="*/ 0 w 5753069"/>
              <a:gd name="connsiteY0-42" fmla="*/ 2132130 h 2132130"/>
              <a:gd name="connsiteX1-43" fmla="*/ 3370405 w 5753069"/>
              <a:gd name="connsiteY1-44" fmla="*/ 0 h 2132130"/>
              <a:gd name="connsiteX2-45" fmla="*/ 5753069 w 5753069"/>
              <a:gd name="connsiteY2-46" fmla="*/ 2120254 h 2132130"/>
              <a:gd name="connsiteX3-47" fmla="*/ 0 w 5753069"/>
              <a:gd name="connsiteY3-48" fmla="*/ 2132130 h 2132130"/>
              <a:gd name="connsiteX0-49" fmla="*/ 0 w 5753069"/>
              <a:gd name="connsiteY0-50" fmla="*/ 2110118 h 2110118"/>
              <a:gd name="connsiteX1-51" fmla="*/ 3328492 w 5753069"/>
              <a:gd name="connsiteY1-52" fmla="*/ 0 h 2110118"/>
              <a:gd name="connsiteX2-53" fmla="*/ 5753069 w 5753069"/>
              <a:gd name="connsiteY2-54" fmla="*/ 2098242 h 2110118"/>
              <a:gd name="connsiteX3-55" fmla="*/ 0 w 5753069"/>
              <a:gd name="connsiteY3-56" fmla="*/ 2110118 h 2110118"/>
              <a:gd name="connsiteX0-57" fmla="*/ 0 w 5753069"/>
              <a:gd name="connsiteY0-58" fmla="*/ 2110118 h 2110118"/>
              <a:gd name="connsiteX1-59" fmla="*/ 3314522 w 5753069"/>
              <a:gd name="connsiteY1-60" fmla="*/ 0 h 2110118"/>
              <a:gd name="connsiteX2-61" fmla="*/ 5753069 w 5753069"/>
              <a:gd name="connsiteY2-62" fmla="*/ 2098242 h 2110118"/>
              <a:gd name="connsiteX3-63" fmla="*/ 0 w 5753069"/>
              <a:gd name="connsiteY3-64" fmla="*/ 2110118 h 2110118"/>
              <a:gd name="connsiteX0-65" fmla="*/ 0 w 5864835"/>
              <a:gd name="connsiteY0-66" fmla="*/ 2110118 h 2110118"/>
              <a:gd name="connsiteX1-67" fmla="*/ 3314522 w 5864835"/>
              <a:gd name="connsiteY1-68" fmla="*/ 0 h 2110118"/>
              <a:gd name="connsiteX2-69" fmla="*/ 5864835 w 5864835"/>
              <a:gd name="connsiteY2-70" fmla="*/ 2109249 h 2110118"/>
              <a:gd name="connsiteX3-71" fmla="*/ 0 w 5864835"/>
              <a:gd name="connsiteY3-72" fmla="*/ 2110118 h 2110118"/>
              <a:gd name="connsiteX0-73" fmla="*/ 0 w 5864835"/>
              <a:gd name="connsiteY0-74" fmla="*/ 2021101 h 2021101"/>
              <a:gd name="connsiteX1-75" fmla="*/ 3244301 w 5864835"/>
              <a:gd name="connsiteY1-76" fmla="*/ 0 h 2021101"/>
              <a:gd name="connsiteX2-77" fmla="*/ 5864835 w 5864835"/>
              <a:gd name="connsiteY2-78" fmla="*/ 2020232 h 2021101"/>
              <a:gd name="connsiteX3-79" fmla="*/ 0 w 5864835"/>
              <a:gd name="connsiteY3-80" fmla="*/ 2021101 h 2021101"/>
              <a:gd name="connsiteX0-81" fmla="*/ 0 w 5949099"/>
              <a:gd name="connsiteY0-82" fmla="*/ 2021101 h 2021101"/>
              <a:gd name="connsiteX1-83" fmla="*/ 3244301 w 5949099"/>
              <a:gd name="connsiteY1-84" fmla="*/ 0 h 2021101"/>
              <a:gd name="connsiteX2-85" fmla="*/ 5949099 w 5949099"/>
              <a:gd name="connsiteY2-86" fmla="*/ 2010342 h 2021101"/>
              <a:gd name="connsiteX3-87" fmla="*/ 0 w 5949099"/>
              <a:gd name="connsiteY3-88" fmla="*/ 2021101 h 2021101"/>
            </a:gdLst>
            <a:ahLst/>
            <a:cxnLst>
              <a:cxn ang="0">
                <a:pos x="connsiteX0-1" y="connsiteY0-2"/>
              </a:cxn>
              <a:cxn ang="0">
                <a:pos x="connsiteX1-3" y="connsiteY1-4"/>
              </a:cxn>
              <a:cxn ang="0">
                <a:pos x="connsiteX2-5" y="connsiteY2-6"/>
              </a:cxn>
              <a:cxn ang="0">
                <a:pos x="connsiteX3-7" y="connsiteY3-8"/>
              </a:cxn>
            </a:cxnLst>
            <a:rect l="l" t="t" r="r" b="b"/>
            <a:pathLst>
              <a:path w="5949099" h="2021101">
                <a:moveTo>
                  <a:pt x="0" y="2021101"/>
                </a:moveTo>
                <a:lnTo>
                  <a:pt x="3244301" y="0"/>
                </a:lnTo>
                <a:lnTo>
                  <a:pt x="5949099" y="2010342"/>
                </a:lnTo>
                <a:lnTo>
                  <a:pt x="0" y="202110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p>
        </p:txBody>
      </p:sp>
      <p:sp>
        <p:nvSpPr>
          <p:cNvPr id="9" name="等腰三角形 4"/>
          <p:cNvSpPr/>
          <p:nvPr/>
        </p:nvSpPr>
        <p:spPr>
          <a:xfrm rot="10800000">
            <a:off x="5185621" y="5743"/>
            <a:ext cx="5263369" cy="2792456"/>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53069"/>
              <a:gd name="connsiteY0-34" fmla="*/ 2143136 h 2143136"/>
              <a:gd name="connsiteX1-35" fmla="*/ 3412317 w 5753069"/>
              <a:gd name="connsiteY1-36" fmla="*/ 0 h 2143136"/>
              <a:gd name="connsiteX2-37" fmla="*/ 5753069 w 5753069"/>
              <a:gd name="connsiteY2-38" fmla="*/ 2131260 h 2143136"/>
              <a:gd name="connsiteX3-39" fmla="*/ 0 w 5753069"/>
              <a:gd name="connsiteY3-40" fmla="*/ 2143136 h 2143136"/>
              <a:gd name="connsiteX0-41" fmla="*/ 0 w 5753069"/>
              <a:gd name="connsiteY0-42" fmla="*/ 2132130 h 2132130"/>
              <a:gd name="connsiteX1-43" fmla="*/ 3370405 w 5753069"/>
              <a:gd name="connsiteY1-44" fmla="*/ 0 h 2132130"/>
              <a:gd name="connsiteX2-45" fmla="*/ 5753069 w 5753069"/>
              <a:gd name="connsiteY2-46" fmla="*/ 2120254 h 2132130"/>
              <a:gd name="connsiteX3-47" fmla="*/ 0 w 5753069"/>
              <a:gd name="connsiteY3-48" fmla="*/ 2132130 h 2132130"/>
              <a:gd name="connsiteX0-49" fmla="*/ 0 w 5753069"/>
              <a:gd name="connsiteY0-50" fmla="*/ 2110118 h 2110118"/>
              <a:gd name="connsiteX1-51" fmla="*/ 3328492 w 5753069"/>
              <a:gd name="connsiteY1-52" fmla="*/ 0 h 2110118"/>
              <a:gd name="connsiteX2-53" fmla="*/ 5753069 w 5753069"/>
              <a:gd name="connsiteY2-54" fmla="*/ 2098242 h 2110118"/>
              <a:gd name="connsiteX3-55" fmla="*/ 0 w 5753069"/>
              <a:gd name="connsiteY3-56" fmla="*/ 2110118 h 2110118"/>
              <a:gd name="connsiteX0-57" fmla="*/ 0 w 5753069"/>
              <a:gd name="connsiteY0-58" fmla="*/ 2110118 h 2110118"/>
              <a:gd name="connsiteX1-59" fmla="*/ 3314522 w 5753069"/>
              <a:gd name="connsiteY1-60" fmla="*/ 0 h 2110118"/>
              <a:gd name="connsiteX2-61" fmla="*/ 5753069 w 5753069"/>
              <a:gd name="connsiteY2-62" fmla="*/ 2098242 h 2110118"/>
              <a:gd name="connsiteX3-63" fmla="*/ 0 w 5753069"/>
              <a:gd name="connsiteY3-64" fmla="*/ 2110118 h 2110118"/>
              <a:gd name="connsiteX0-65" fmla="*/ 0 w 5864835"/>
              <a:gd name="connsiteY0-66" fmla="*/ 2110118 h 2110118"/>
              <a:gd name="connsiteX1-67" fmla="*/ 3314522 w 5864835"/>
              <a:gd name="connsiteY1-68" fmla="*/ 0 h 2110118"/>
              <a:gd name="connsiteX2-69" fmla="*/ 5864835 w 5864835"/>
              <a:gd name="connsiteY2-70" fmla="*/ 2109249 h 2110118"/>
              <a:gd name="connsiteX3-71" fmla="*/ 0 w 5864835"/>
              <a:gd name="connsiteY3-72" fmla="*/ 2110118 h 2110118"/>
            </a:gdLst>
            <a:ahLst/>
            <a:cxnLst>
              <a:cxn ang="0">
                <a:pos x="connsiteX0-1" y="connsiteY0-2"/>
              </a:cxn>
              <a:cxn ang="0">
                <a:pos x="connsiteX1-3" y="connsiteY1-4"/>
              </a:cxn>
              <a:cxn ang="0">
                <a:pos x="connsiteX2-5" y="connsiteY2-6"/>
              </a:cxn>
              <a:cxn ang="0">
                <a:pos x="connsiteX3-7" y="connsiteY3-8"/>
              </a:cxn>
            </a:cxnLst>
            <a:rect l="l" t="t" r="r" b="b"/>
            <a:pathLst>
              <a:path w="5864835" h="2110118">
                <a:moveTo>
                  <a:pt x="0" y="2110118"/>
                </a:moveTo>
                <a:lnTo>
                  <a:pt x="3314522" y="0"/>
                </a:lnTo>
                <a:lnTo>
                  <a:pt x="5864835" y="2109249"/>
                </a:lnTo>
                <a:lnTo>
                  <a:pt x="0" y="2110118"/>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p>
        </p:txBody>
      </p:sp>
      <p:sp>
        <p:nvSpPr>
          <p:cNvPr id="10" name="等腰三角形 4"/>
          <p:cNvSpPr/>
          <p:nvPr/>
        </p:nvSpPr>
        <p:spPr>
          <a:xfrm rot="10800000">
            <a:off x="5123593" y="14002"/>
            <a:ext cx="4925784" cy="2216389"/>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94982"/>
              <a:gd name="connsiteY0-34" fmla="*/ 2176154 h 2188029"/>
              <a:gd name="connsiteX1-35" fmla="*/ 3314522 w 5794982"/>
              <a:gd name="connsiteY1-36" fmla="*/ 0 h 2188029"/>
              <a:gd name="connsiteX2-37" fmla="*/ 5794982 w 5794982"/>
              <a:gd name="connsiteY2-38" fmla="*/ 2188029 h 2188029"/>
              <a:gd name="connsiteX3-39" fmla="*/ 0 w 5794982"/>
              <a:gd name="connsiteY3-40" fmla="*/ 2176154 h 2188029"/>
              <a:gd name="connsiteX0-41" fmla="*/ 0 w 5794982"/>
              <a:gd name="connsiteY0-42" fmla="*/ 2176154 h 2188029"/>
              <a:gd name="connsiteX1-43" fmla="*/ 3297447 w 5794982"/>
              <a:gd name="connsiteY1-44" fmla="*/ 0 h 2188029"/>
              <a:gd name="connsiteX2-45" fmla="*/ 5794982 w 5794982"/>
              <a:gd name="connsiteY2-46" fmla="*/ 2188029 h 2188029"/>
              <a:gd name="connsiteX3-47" fmla="*/ 0 w 5794982"/>
              <a:gd name="connsiteY3-48" fmla="*/ 2176154 h 2188029"/>
            </a:gdLst>
            <a:ahLst/>
            <a:cxnLst>
              <a:cxn ang="0">
                <a:pos x="connsiteX0-1" y="connsiteY0-2"/>
              </a:cxn>
              <a:cxn ang="0">
                <a:pos x="connsiteX1-3" y="connsiteY1-4"/>
              </a:cxn>
              <a:cxn ang="0">
                <a:pos x="connsiteX2-5" y="connsiteY2-6"/>
              </a:cxn>
              <a:cxn ang="0">
                <a:pos x="connsiteX3-7" y="connsiteY3-8"/>
              </a:cxn>
            </a:cxnLst>
            <a:rect l="l" t="t" r="r" b="b"/>
            <a:pathLst>
              <a:path w="5794982" h="2188029">
                <a:moveTo>
                  <a:pt x="0" y="2176154"/>
                </a:moveTo>
                <a:lnTo>
                  <a:pt x="3297447" y="0"/>
                </a:lnTo>
                <a:lnTo>
                  <a:pt x="5794982" y="2188029"/>
                </a:lnTo>
                <a:lnTo>
                  <a:pt x="0" y="2176154"/>
                </a:lnTo>
                <a:close/>
              </a:path>
            </a:pathLst>
          </a:custGeom>
          <a:solidFill>
            <a:srgbClr val="0E80C9"/>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p>
        </p:txBody>
      </p:sp>
      <p:sp>
        <p:nvSpPr>
          <p:cNvPr id="14" name="等腰三角形 4"/>
          <p:cNvSpPr/>
          <p:nvPr/>
        </p:nvSpPr>
        <p:spPr>
          <a:xfrm rot="10800000" flipV="1">
            <a:off x="4938502" y="4293096"/>
            <a:ext cx="5318467" cy="2592288"/>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53069"/>
              <a:gd name="connsiteY0-34" fmla="*/ 2143136 h 2143136"/>
              <a:gd name="connsiteX1-35" fmla="*/ 3412317 w 5753069"/>
              <a:gd name="connsiteY1-36" fmla="*/ 0 h 2143136"/>
              <a:gd name="connsiteX2-37" fmla="*/ 5753069 w 5753069"/>
              <a:gd name="connsiteY2-38" fmla="*/ 2131260 h 2143136"/>
              <a:gd name="connsiteX3-39" fmla="*/ 0 w 5753069"/>
              <a:gd name="connsiteY3-40" fmla="*/ 2143136 h 2143136"/>
              <a:gd name="connsiteX0-41" fmla="*/ 0 w 5753069"/>
              <a:gd name="connsiteY0-42" fmla="*/ 2132130 h 2132130"/>
              <a:gd name="connsiteX1-43" fmla="*/ 3370405 w 5753069"/>
              <a:gd name="connsiteY1-44" fmla="*/ 0 h 2132130"/>
              <a:gd name="connsiteX2-45" fmla="*/ 5753069 w 5753069"/>
              <a:gd name="connsiteY2-46" fmla="*/ 2120254 h 2132130"/>
              <a:gd name="connsiteX3-47" fmla="*/ 0 w 5753069"/>
              <a:gd name="connsiteY3-48" fmla="*/ 2132130 h 2132130"/>
              <a:gd name="connsiteX0-49" fmla="*/ 0 w 5753069"/>
              <a:gd name="connsiteY0-50" fmla="*/ 2110118 h 2110118"/>
              <a:gd name="connsiteX1-51" fmla="*/ 3328492 w 5753069"/>
              <a:gd name="connsiteY1-52" fmla="*/ 0 h 2110118"/>
              <a:gd name="connsiteX2-53" fmla="*/ 5753069 w 5753069"/>
              <a:gd name="connsiteY2-54" fmla="*/ 2098242 h 2110118"/>
              <a:gd name="connsiteX3-55" fmla="*/ 0 w 5753069"/>
              <a:gd name="connsiteY3-56" fmla="*/ 2110118 h 2110118"/>
              <a:gd name="connsiteX0-57" fmla="*/ 0 w 5753069"/>
              <a:gd name="connsiteY0-58" fmla="*/ 2110118 h 2110118"/>
              <a:gd name="connsiteX1-59" fmla="*/ 3314522 w 5753069"/>
              <a:gd name="connsiteY1-60" fmla="*/ 0 h 2110118"/>
              <a:gd name="connsiteX2-61" fmla="*/ 5753069 w 5753069"/>
              <a:gd name="connsiteY2-62" fmla="*/ 2098242 h 2110118"/>
              <a:gd name="connsiteX3-63" fmla="*/ 0 w 5753069"/>
              <a:gd name="connsiteY3-64" fmla="*/ 2110118 h 2110118"/>
              <a:gd name="connsiteX0-65" fmla="*/ 0 w 5864835"/>
              <a:gd name="connsiteY0-66" fmla="*/ 2110118 h 2110118"/>
              <a:gd name="connsiteX1-67" fmla="*/ 3314522 w 5864835"/>
              <a:gd name="connsiteY1-68" fmla="*/ 0 h 2110118"/>
              <a:gd name="connsiteX2-69" fmla="*/ 5864835 w 5864835"/>
              <a:gd name="connsiteY2-70" fmla="*/ 2109249 h 2110118"/>
              <a:gd name="connsiteX3-71" fmla="*/ 0 w 5864835"/>
              <a:gd name="connsiteY3-72" fmla="*/ 2110118 h 2110118"/>
              <a:gd name="connsiteX0-73" fmla="*/ 0 w 5864835"/>
              <a:gd name="connsiteY0-74" fmla="*/ 2021101 h 2021101"/>
              <a:gd name="connsiteX1-75" fmla="*/ 3244301 w 5864835"/>
              <a:gd name="connsiteY1-76" fmla="*/ 0 h 2021101"/>
              <a:gd name="connsiteX2-77" fmla="*/ 5864835 w 5864835"/>
              <a:gd name="connsiteY2-78" fmla="*/ 2020232 h 2021101"/>
              <a:gd name="connsiteX3-79" fmla="*/ 0 w 5864835"/>
              <a:gd name="connsiteY3-80" fmla="*/ 2021101 h 2021101"/>
              <a:gd name="connsiteX0-81" fmla="*/ 0 w 5949099"/>
              <a:gd name="connsiteY0-82" fmla="*/ 2021101 h 2021101"/>
              <a:gd name="connsiteX1-83" fmla="*/ 3244301 w 5949099"/>
              <a:gd name="connsiteY1-84" fmla="*/ 0 h 2021101"/>
              <a:gd name="connsiteX2-85" fmla="*/ 5949099 w 5949099"/>
              <a:gd name="connsiteY2-86" fmla="*/ 2010342 h 2021101"/>
              <a:gd name="connsiteX3-87" fmla="*/ 0 w 5949099"/>
              <a:gd name="connsiteY3-88" fmla="*/ 2021101 h 2021101"/>
            </a:gdLst>
            <a:ahLst/>
            <a:cxnLst>
              <a:cxn ang="0">
                <a:pos x="connsiteX0-1" y="connsiteY0-2"/>
              </a:cxn>
              <a:cxn ang="0">
                <a:pos x="connsiteX1-3" y="connsiteY1-4"/>
              </a:cxn>
              <a:cxn ang="0">
                <a:pos x="connsiteX2-5" y="connsiteY2-6"/>
              </a:cxn>
              <a:cxn ang="0">
                <a:pos x="connsiteX3-7" y="connsiteY3-8"/>
              </a:cxn>
            </a:cxnLst>
            <a:rect l="l" t="t" r="r" b="b"/>
            <a:pathLst>
              <a:path w="5949099" h="2021101">
                <a:moveTo>
                  <a:pt x="0" y="2021101"/>
                </a:moveTo>
                <a:lnTo>
                  <a:pt x="3244301" y="0"/>
                </a:lnTo>
                <a:lnTo>
                  <a:pt x="5949099" y="2010342"/>
                </a:lnTo>
                <a:lnTo>
                  <a:pt x="0" y="202110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5" name="等腰三角形 4"/>
          <p:cNvSpPr/>
          <p:nvPr/>
        </p:nvSpPr>
        <p:spPr>
          <a:xfrm rot="10800000" flipV="1">
            <a:off x="4817840" y="4573627"/>
            <a:ext cx="4985160" cy="2276775"/>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53069"/>
              <a:gd name="connsiteY0-34" fmla="*/ 2143136 h 2143136"/>
              <a:gd name="connsiteX1-35" fmla="*/ 3412317 w 5753069"/>
              <a:gd name="connsiteY1-36" fmla="*/ 0 h 2143136"/>
              <a:gd name="connsiteX2-37" fmla="*/ 5753069 w 5753069"/>
              <a:gd name="connsiteY2-38" fmla="*/ 2131260 h 2143136"/>
              <a:gd name="connsiteX3-39" fmla="*/ 0 w 5753069"/>
              <a:gd name="connsiteY3-40" fmla="*/ 2143136 h 2143136"/>
              <a:gd name="connsiteX0-41" fmla="*/ 0 w 5753069"/>
              <a:gd name="connsiteY0-42" fmla="*/ 2132130 h 2132130"/>
              <a:gd name="connsiteX1-43" fmla="*/ 3370405 w 5753069"/>
              <a:gd name="connsiteY1-44" fmla="*/ 0 h 2132130"/>
              <a:gd name="connsiteX2-45" fmla="*/ 5753069 w 5753069"/>
              <a:gd name="connsiteY2-46" fmla="*/ 2120254 h 2132130"/>
              <a:gd name="connsiteX3-47" fmla="*/ 0 w 5753069"/>
              <a:gd name="connsiteY3-48" fmla="*/ 2132130 h 2132130"/>
              <a:gd name="connsiteX0-49" fmla="*/ 0 w 5753069"/>
              <a:gd name="connsiteY0-50" fmla="*/ 2110118 h 2110118"/>
              <a:gd name="connsiteX1-51" fmla="*/ 3328492 w 5753069"/>
              <a:gd name="connsiteY1-52" fmla="*/ 0 h 2110118"/>
              <a:gd name="connsiteX2-53" fmla="*/ 5753069 w 5753069"/>
              <a:gd name="connsiteY2-54" fmla="*/ 2098242 h 2110118"/>
              <a:gd name="connsiteX3-55" fmla="*/ 0 w 5753069"/>
              <a:gd name="connsiteY3-56" fmla="*/ 2110118 h 2110118"/>
              <a:gd name="connsiteX0-57" fmla="*/ 0 w 5753069"/>
              <a:gd name="connsiteY0-58" fmla="*/ 2110118 h 2110118"/>
              <a:gd name="connsiteX1-59" fmla="*/ 3314522 w 5753069"/>
              <a:gd name="connsiteY1-60" fmla="*/ 0 h 2110118"/>
              <a:gd name="connsiteX2-61" fmla="*/ 5753069 w 5753069"/>
              <a:gd name="connsiteY2-62" fmla="*/ 2098242 h 2110118"/>
              <a:gd name="connsiteX3-63" fmla="*/ 0 w 5753069"/>
              <a:gd name="connsiteY3-64" fmla="*/ 2110118 h 2110118"/>
              <a:gd name="connsiteX0-65" fmla="*/ 0 w 5864835"/>
              <a:gd name="connsiteY0-66" fmla="*/ 2110118 h 2110118"/>
              <a:gd name="connsiteX1-67" fmla="*/ 3314522 w 5864835"/>
              <a:gd name="connsiteY1-68" fmla="*/ 0 h 2110118"/>
              <a:gd name="connsiteX2-69" fmla="*/ 5864835 w 5864835"/>
              <a:gd name="connsiteY2-70" fmla="*/ 2109249 h 2110118"/>
              <a:gd name="connsiteX3-71" fmla="*/ 0 w 5864835"/>
              <a:gd name="connsiteY3-72" fmla="*/ 2110118 h 2110118"/>
            </a:gdLst>
            <a:ahLst/>
            <a:cxnLst>
              <a:cxn ang="0">
                <a:pos x="connsiteX0-1" y="connsiteY0-2"/>
              </a:cxn>
              <a:cxn ang="0">
                <a:pos x="connsiteX1-3" y="connsiteY1-4"/>
              </a:cxn>
              <a:cxn ang="0">
                <a:pos x="connsiteX2-5" y="connsiteY2-6"/>
              </a:cxn>
              <a:cxn ang="0">
                <a:pos x="connsiteX3-7" y="connsiteY3-8"/>
              </a:cxn>
            </a:cxnLst>
            <a:rect l="l" t="t" r="r" b="b"/>
            <a:pathLst>
              <a:path w="5864835" h="2110118">
                <a:moveTo>
                  <a:pt x="0" y="2110118"/>
                </a:moveTo>
                <a:lnTo>
                  <a:pt x="3314522" y="0"/>
                </a:lnTo>
                <a:lnTo>
                  <a:pt x="5864835" y="2109249"/>
                </a:lnTo>
                <a:lnTo>
                  <a:pt x="0" y="2110118"/>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6" name="等腰三角形 4"/>
          <p:cNvSpPr/>
          <p:nvPr/>
        </p:nvSpPr>
        <p:spPr>
          <a:xfrm rot="10800000" flipV="1">
            <a:off x="4728774" y="4581129"/>
            <a:ext cx="4925784" cy="2269273"/>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94982"/>
              <a:gd name="connsiteY0-34" fmla="*/ 2176154 h 2188029"/>
              <a:gd name="connsiteX1-35" fmla="*/ 3314522 w 5794982"/>
              <a:gd name="connsiteY1-36" fmla="*/ 0 h 2188029"/>
              <a:gd name="connsiteX2-37" fmla="*/ 5794982 w 5794982"/>
              <a:gd name="connsiteY2-38" fmla="*/ 2188029 h 2188029"/>
              <a:gd name="connsiteX3-39" fmla="*/ 0 w 5794982"/>
              <a:gd name="connsiteY3-40" fmla="*/ 2176154 h 2188029"/>
            </a:gdLst>
            <a:ahLst/>
            <a:cxnLst>
              <a:cxn ang="0">
                <a:pos x="connsiteX0-1" y="connsiteY0-2"/>
              </a:cxn>
              <a:cxn ang="0">
                <a:pos x="connsiteX1-3" y="connsiteY1-4"/>
              </a:cxn>
              <a:cxn ang="0">
                <a:pos x="connsiteX2-5" y="connsiteY2-6"/>
              </a:cxn>
              <a:cxn ang="0">
                <a:pos x="connsiteX3-7" y="connsiteY3-8"/>
              </a:cxn>
            </a:cxnLst>
            <a:rect l="l" t="t" r="r" b="b"/>
            <a:pathLst>
              <a:path w="5794982" h="2188029">
                <a:moveTo>
                  <a:pt x="0" y="2176154"/>
                </a:moveTo>
                <a:lnTo>
                  <a:pt x="3314522" y="0"/>
                </a:lnTo>
                <a:lnTo>
                  <a:pt x="5794982" y="2188029"/>
                </a:lnTo>
                <a:lnTo>
                  <a:pt x="0" y="2176154"/>
                </a:lnTo>
                <a:close/>
              </a:path>
            </a:pathLst>
          </a:custGeom>
          <a:solidFill>
            <a:srgbClr val="00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cxnSp>
        <p:nvCxnSpPr>
          <p:cNvPr id="34" name="直接连接符 33"/>
          <p:cNvCxnSpPr/>
          <p:nvPr/>
        </p:nvCxnSpPr>
        <p:spPr>
          <a:xfrm>
            <a:off x="7817305" y="3866389"/>
            <a:ext cx="403244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6" name="组合 5"/>
          <p:cNvGrpSpPr/>
          <p:nvPr/>
        </p:nvGrpSpPr>
        <p:grpSpPr>
          <a:xfrm>
            <a:off x="7277100" y="2558415"/>
            <a:ext cx="4853940" cy="2632710"/>
            <a:chOff x="11447" y="3907"/>
            <a:chExt cx="7644" cy="4146"/>
          </a:xfrm>
        </p:grpSpPr>
        <p:sp>
          <p:nvSpPr>
            <p:cNvPr id="31" name="文本框 30"/>
            <p:cNvSpPr txBox="1"/>
            <p:nvPr/>
          </p:nvSpPr>
          <p:spPr>
            <a:xfrm>
              <a:off x="11447" y="4687"/>
              <a:ext cx="7426" cy="1210"/>
            </a:xfrm>
            <a:prstGeom prst="rect">
              <a:avLst/>
            </a:prstGeom>
            <a:noFill/>
          </p:spPr>
          <p:txBody>
            <a:bodyPr wrap="square" lIns="91440" tIns="45720" rIns="91440" bIns="45720" rtlCol="0">
              <a:spAutoFit/>
            </a:bodyPr>
            <a:lstStyle/>
            <a:p>
              <a:r>
                <a:rPr lang="zh-CN" altLang="en-US" sz="4400" b="1" dirty="0">
                  <a:solidFill>
                    <a:srgbClr val="002060"/>
                  </a:solidFill>
                  <a:latin typeface="微软雅黑" panose="020B0503020204020204" pitchFamily="34" charset="-122"/>
                  <a:ea typeface="微软雅黑" panose="020B0503020204020204" pitchFamily="34" charset="-122"/>
                  <a:cs typeface="Aharoni" panose="02010803020104030203" pitchFamily="2" charset="-79"/>
                </a:rPr>
                <a:t>建设工程监理规范</a:t>
              </a:r>
              <a:endParaRPr lang="zh-CN" altLang="en-US" sz="4400" b="1" dirty="0">
                <a:solidFill>
                  <a:srgbClr val="002060"/>
                </a:solidFill>
                <a:latin typeface="微软雅黑" panose="020B0503020204020204" pitchFamily="34" charset="-122"/>
                <a:ea typeface="微软雅黑" panose="020B0503020204020204" pitchFamily="34" charset="-122"/>
                <a:cs typeface="Aharoni" panose="02010803020104030203" pitchFamily="2" charset="-79"/>
              </a:endParaRPr>
            </a:p>
          </p:txBody>
        </p:sp>
        <p:sp>
          <p:nvSpPr>
            <p:cNvPr id="18" name="文本框 17"/>
            <p:cNvSpPr txBox="1"/>
            <p:nvPr/>
          </p:nvSpPr>
          <p:spPr>
            <a:xfrm>
              <a:off x="11933" y="6427"/>
              <a:ext cx="7158" cy="919"/>
            </a:xfrm>
            <a:prstGeom prst="rect">
              <a:avLst/>
            </a:prstGeom>
            <a:noFill/>
          </p:spPr>
          <p:txBody>
            <a:bodyPr wrap="square" rtlCol="0">
              <a:spAutoFit/>
            </a:bodyPr>
            <a:lstStyle/>
            <a:p>
              <a:r>
                <a:rPr lang="zh-CN" altLang="en-US" sz="3200" dirty="0">
                  <a:latin typeface="微软雅黑" panose="020B0503020204020204" pitchFamily="34" charset="-122"/>
                  <a:ea typeface="微软雅黑" panose="020B0503020204020204" pitchFamily="34" charset="-122"/>
                </a:rPr>
                <a:t>主讲人：赵志明</a:t>
              </a:r>
              <a:r>
                <a:rPr lang="en-US" altLang="zh-CN" sz="3200" dirty="0">
                  <a:latin typeface="微软雅黑" panose="020B0503020204020204" pitchFamily="34" charset="-122"/>
                  <a:ea typeface="微软雅黑" panose="020B0503020204020204" pitchFamily="34" charset="-122"/>
                </a:rPr>
                <a:t>  </a:t>
              </a:r>
              <a:r>
                <a:rPr lang="zh-CN" altLang="en-US" sz="3200" dirty="0">
                  <a:latin typeface="微软雅黑" panose="020B0503020204020204" pitchFamily="34" charset="-122"/>
                  <a:ea typeface="微软雅黑" panose="020B0503020204020204" pitchFamily="34" charset="-122"/>
                </a:rPr>
                <a:t>李刚毅</a:t>
              </a:r>
              <a:endParaRPr lang="zh-CN" altLang="en-US" sz="3200" dirty="0">
                <a:latin typeface="微软雅黑" panose="020B0503020204020204" pitchFamily="34" charset="-122"/>
                <a:ea typeface="微软雅黑" panose="020B0503020204020204" pitchFamily="34" charset="-122"/>
              </a:endParaRPr>
            </a:p>
          </p:txBody>
        </p:sp>
        <p:sp>
          <p:nvSpPr>
            <p:cNvPr id="19" name="文本框 18"/>
            <p:cNvSpPr txBox="1"/>
            <p:nvPr/>
          </p:nvSpPr>
          <p:spPr>
            <a:xfrm>
              <a:off x="13430" y="3964"/>
              <a:ext cx="5231" cy="531"/>
            </a:xfrm>
            <a:prstGeom prst="rect">
              <a:avLst/>
            </a:prstGeom>
            <a:noFill/>
          </p:spPr>
          <p:txBody>
            <a:bodyPr wrap="square" rtlCol="0">
              <a:spAutoFit/>
            </a:bodyPr>
            <a:lstStyle/>
            <a:p>
              <a:r>
                <a:rPr lang="zh-CN" altLang="en-US" sz="1600" dirty="0">
                  <a:latin typeface="微软雅黑" panose="020B0503020204020204" pitchFamily="34" charset="-122"/>
                  <a:ea typeface="微软雅黑" panose="020B0503020204020204" pitchFamily="34" charset="-122"/>
                </a:rPr>
                <a:t>四川光泰建设项目管理有限公司</a:t>
              </a:r>
              <a:endParaRPr lang="zh-CN" altLang="en-US" sz="1600" dirty="0">
                <a:latin typeface="微软雅黑" panose="020B0503020204020204" pitchFamily="34" charset="-122"/>
                <a:ea typeface="微软雅黑" panose="020B0503020204020204" pitchFamily="34" charset="-122"/>
              </a:endParaRPr>
            </a:p>
          </p:txBody>
        </p:sp>
        <p:sp>
          <p:nvSpPr>
            <p:cNvPr id="3" name="文本框 2"/>
            <p:cNvSpPr txBox="1"/>
            <p:nvPr>
              <p:custDataLst>
                <p:tags r:id="rId4"/>
              </p:custDataLst>
            </p:nvPr>
          </p:nvSpPr>
          <p:spPr>
            <a:xfrm>
              <a:off x="15021" y="7522"/>
              <a:ext cx="2729" cy="531"/>
            </a:xfrm>
            <a:prstGeom prst="rect">
              <a:avLst/>
            </a:prstGeom>
            <a:noFill/>
          </p:spPr>
          <p:txBody>
            <a:bodyPr wrap="square" rtlCol="0">
              <a:spAutoFit/>
            </a:bodyPr>
            <a:p>
              <a:r>
                <a:rPr lang="en-US" altLang="zh-CN" sz="1600" dirty="0">
                  <a:latin typeface="微软雅黑" panose="020B0503020204020204" pitchFamily="34" charset="-122"/>
                  <a:ea typeface="微软雅黑" panose="020B0503020204020204" pitchFamily="34" charset="-122"/>
                </a:rPr>
                <a:t>2023</a:t>
              </a:r>
              <a:r>
                <a:rPr lang="zh-CN" altLang="en-US" sz="1600" dirty="0">
                  <a:latin typeface="微软雅黑" panose="020B0503020204020204" pitchFamily="34" charset="-122"/>
                  <a:ea typeface="微软雅黑" panose="020B0503020204020204" pitchFamily="34" charset="-122"/>
                </a:rPr>
                <a:t>年</a:t>
              </a:r>
              <a:r>
                <a:rPr lang="en-US" altLang="zh-CN" sz="1600" dirty="0">
                  <a:latin typeface="微软雅黑" panose="020B0503020204020204" pitchFamily="34" charset="-122"/>
                  <a:ea typeface="微软雅黑" panose="020B0503020204020204" pitchFamily="34" charset="-122"/>
                </a:rPr>
                <a:t>4</a:t>
              </a:r>
              <a:r>
                <a:rPr lang="zh-CN" altLang="en-US" sz="1600" dirty="0">
                  <a:latin typeface="微软雅黑" panose="020B0503020204020204" pitchFamily="34" charset="-122"/>
                  <a:ea typeface="微软雅黑" panose="020B0503020204020204" pitchFamily="34" charset="-122"/>
                </a:rPr>
                <a:t>月</a:t>
              </a:r>
              <a:r>
                <a:rPr lang="en-US" altLang="zh-CN" sz="1600" dirty="0">
                  <a:latin typeface="微软雅黑" panose="020B0503020204020204" pitchFamily="34" charset="-122"/>
                  <a:ea typeface="微软雅黑" panose="020B0503020204020204" pitchFamily="34" charset="-122"/>
                </a:rPr>
                <a:t>10</a:t>
              </a:r>
              <a:r>
                <a:rPr lang="zh-CN" altLang="en-US" sz="1600" dirty="0">
                  <a:latin typeface="微软雅黑" panose="020B0503020204020204" pitchFamily="34" charset="-122"/>
                  <a:ea typeface="微软雅黑" panose="020B0503020204020204" pitchFamily="34" charset="-122"/>
                </a:rPr>
                <a:t>日</a:t>
              </a:r>
              <a:endParaRPr lang="zh-CN" altLang="en-US" sz="1600" dirty="0">
                <a:latin typeface="微软雅黑" panose="020B0503020204020204" pitchFamily="34" charset="-122"/>
                <a:ea typeface="微软雅黑" panose="020B0503020204020204" pitchFamily="34" charset="-122"/>
              </a:endParaRPr>
            </a:p>
          </p:txBody>
        </p:sp>
        <p:pic>
          <p:nvPicPr>
            <p:cNvPr id="5" name="图片 4" descr="logo"/>
            <p:cNvPicPr>
              <a:picLocks noChangeAspect="1"/>
            </p:cNvPicPr>
            <p:nvPr/>
          </p:nvPicPr>
          <p:blipFill>
            <a:blip r:embed="rId1">
              <a:clrChange>
                <a:clrFrom>
                  <a:srgbClr val="FFFFFF">
                    <a:alpha val="100000"/>
                  </a:srgbClr>
                </a:clrFrom>
                <a:clrTo>
                  <a:srgbClr val="FFFFFF">
                    <a:alpha val="100000"/>
                    <a:alpha val="0"/>
                  </a:srgbClr>
                </a:clrTo>
              </a:clrChange>
            </a:blip>
            <a:stretch>
              <a:fillRect/>
            </a:stretch>
          </p:blipFill>
          <p:spPr>
            <a:xfrm>
              <a:off x="12548" y="3907"/>
              <a:ext cx="771" cy="775"/>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p14:dur="10" advTm="0"/>
    </mc:Choice>
    <mc:Fallback>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36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500" fill="hold"/>
                                        <p:tgtEl>
                                          <p:spTgt spid="4"/>
                                        </p:tgtEl>
                                        <p:attrNameLst>
                                          <p:attrName>ppt_x</p:attrName>
                                        </p:attrNameLst>
                                      </p:cBhvr>
                                      <p:tavLst>
                                        <p:tav tm="0">
                                          <p:val>
                                            <p:strVal val="1+#ppt_w/2"/>
                                          </p:val>
                                        </p:tav>
                                        <p:tav tm="100000">
                                          <p:val>
                                            <p:strVal val="#ppt_x"/>
                                          </p:val>
                                        </p:tav>
                                      </p:tavLst>
                                    </p:anim>
                                    <p:anim calcmode="lin" valueType="num">
                                      <p:cBhvr additive="base">
                                        <p:cTn id="8" dur="1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0" nodeType="withEffect">
                                  <p:stCondLst>
                                    <p:cond delay="25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1+#ppt_w/2"/>
                                          </p:val>
                                        </p:tav>
                                        <p:tav tm="100000">
                                          <p:val>
                                            <p:strVal val="#ppt_x"/>
                                          </p:val>
                                        </p:tav>
                                      </p:tavLst>
                                    </p:anim>
                                    <p:anim calcmode="lin" valueType="num">
                                      <p:cBhvr additive="base">
                                        <p:cTn id="12" dur="15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1+#ppt_w/2"/>
                                          </p:val>
                                        </p:tav>
                                        <p:tav tm="100000">
                                          <p:val>
                                            <p:strVal val="#ppt_x"/>
                                          </p:val>
                                        </p:tav>
                                      </p:tavLst>
                                    </p:anim>
                                    <p:anim calcmode="lin" valueType="num">
                                      <p:cBhvr additive="base">
                                        <p:cTn id="16" dur="1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0" nodeType="withEffect">
                                  <p:stCondLst>
                                    <p:cond delay="50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1500" fill="hold"/>
                                        <p:tgtEl>
                                          <p:spTgt spid="9"/>
                                        </p:tgtEl>
                                        <p:attrNameLst>
                                          <p:attrName>ppt_x</p:attrName>
                                        </p:attrNameLst>
                                      </p:cBhvr>
                                      <p:tavLst>
                                        <p:tav tm="0">
                                          <p:val>
                                            <p:strVal val="1+#ppt_w/2"/>
                                          </p:val>
                                        </p:tav>
                                        <p:tav tm="100000">
                                          <p:val>
                                            <p:strVal val="#ppt_x"/>
                                          </p:val>
                                        </p:tav>
                                      </p:tavLst>
                                    </p:anim>
                                    <p:anim calcmode="lin" valueType="num">
                                      <p:cBhvr additive="base">
                                        <p:cTn id="20" dur="15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2" accel="50000" decel="50000" fill="hold" grpId="0" nodeType="withEffect">
                                  <p:stCondLst>
                                    <p:cond delay="50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500" fill="hold"/>
                                        <p:tgtEl>
                                          <p:spTgt spid="15"/>
                                        </p:tgtEl>
                                        <p:attrNameLst>
                                          <p:attrName>ppt_x</p:attrName>
                                        </p:attrNameLst>
                                      </p:cBhvr>
                                      <p:tavLst>
                                        <p:tav tm="0">
                                          <p:val>
                                            <p:strVal val="1+#ppt_w/2"/>
                                          </p:val>
                                        </p:tav>
                                        <p:tav tm="100000">
                                          <p:val>
                                            <p:strVal val="#ppt_x"/>
                                          </p:val>
                                        </p:tav>
                                      </p:tavLst>
                                    </p:anim>
                                    <p:anim calcmode="lin" valueType="num">
                                      <p:cBhvr additive="base">
                                        <p:cTn id="24" dur="1500" fill="hold"/>
                                        <p:tgtEl>
                                          <p:spTgt spid="15"/>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0" nodeType="withEffect">
                                  <p:stCondLst>
                                    <p:cond delay="75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1500" fill="hold"/>
                                        <p:tgtEl>
                                          <p:spTgt spid="8"/>
                                        </p:tgtEl>
                                        <p:attrNameLst>
                                          <p:attrName>ppt_x</p:attrName>
                                        </p:attrNameLst>
                                      </p:cBhvr>
                                      <p:tavLst>
                                        <p:tav tm="0">
                                          <p:val>
                                            <p:strVal val="1+#ppt_w/2"/>
                                          </p:val>
                                        </p:tav>
                                        <p:tav tm="100000">
                                          <p:val>
                                            <p:strVal val="#ppt_x"/>
                                          </p:val>
                                        </p:tav>
                                      </p:tavLst>
                                    </p:anim>
                                    <p:anim calcmode="lin" valueType="num">
                                      <p:cBhvr additive="base">
                                        <p:cTn id="28" dur="1500" fill="hold"/>
                                        <p:tgtEl>
                                          <p:spTgt spid="8"/>
                                        </p:tgtEl>
                                        <p:attrNameLst>
                                          <p:attrName>ppt_y</p:attrName>
                                        </p:attrNameLst>
                                      </p:cBhvr>
                                      <p:tavLst>
                                        <p:tav tm="0">
                                          <p:val>
                                            <p:strVal val="#ppt_y"/>
                                          </p:val>
                                        </p:tav>
                                        <p:tav tm="100000">
                                          <p:val>
                                            <p:strVal val="#ppt_y"/>
                                          </p:val>
                                        </p:tav>
                                      </p:tavLst>
                                    </p:anim>
                                  </p:childTnLst>
                                </p:cTn>
                              </p:par>
                              <p:par>
                                <p:cTn id="29" presetID="2" presetClass="entr" presetSubtype="2" accel="50000" decel="50000" fill="hold" grpId="0" nodeType="withEffect">
                                  <p:stCondLst>
                                    <p:cond delay="75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1500" fill="hold"/>
                                        <p:tgtEl>
                                          <p:spTgt spid="14"/>
                                        </p:tgtEl>
                                        <p:attrNameLst>
                                          <p:attrName>ppt_x</p:attrName>
                                        </p:attrNameLst>
                                      </p:cBhvr>
                                      <p:tavLst>
                                        <p:tav tm="0">
                                          <p:val>
                                            <p:strVal val="1+#ppt_w/2"/>
                                          </p:val>
                                        </p:tav>
                                        <p:tav tm="100000">
                                          <p:val>
                                            <p:strVal val="#ppt_x"/>
                                          </p:val>
                                        </p:tav>
                                      </p:tavLst>
                                    </p:anim>
                                    <p:anim calcmode="lin" valueType="num">
                                      <p:cBhvr additive="base">
                                        <p:cTn id="32" dur="1500" fill="hold"/>
                                        <p:tgtEl>
                                          <p:spTgt spid="14"/>
                                        </p:tgtEl>
                                        <p:attrNameLst>
                                          <p:attrName>ppt_y</p:attrName>
                                        </p:attrNameLst>
                                      </p:cBhvr>
                                      <p:tavLst>
                                        <p:tav tm="0">
                                          <p:val>
                                            <p:strVal val="#ppt_y"/>
                                          </p:val>
                                        </p:tav>
                                        <p:tav tm="100000">
                                          <p:val>
                                            <p:strVal val="#ppt_y"/>
                                          </p:val>
                                        </p:tav>
                                      </p:tavLst>
                                    </p:anim>
                                  </p:childTnLst>
                                </p:cTn>
                              </p:par>
                            </p:childTnLst>
                          </p:cTn>
                        </p:par>
                        <p:par>
                          <p:cTn id="33" fill="hold">
                            <p:stCondLst>
                              <p:cond delay="1500"/>
                            </p:stCondLst>
                            <p:childTnLst>
                              <p:par>
                                <p:cTn id="34" presetID="14" presetClass="entr" presetSubtype="1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randombar(horizontal)">
                                      <p:cBhvr>
                                        <p:cTn id="36" dur="500"/>
                                        <p:tgtEl>
                                          <p:spTgt spid="2"/>
                                        </p:tgtEl>
                                      </p:cBhvr>
                                    </p:animEffect>
                                  </p:childTnLst>
                                </p:cTn>
                              </p:par>
                            </p:childTnLst>
                          </p:cTn>
                        </p:par>
                        <p:par>
                          <p:cTn id="37" fill="hold">
                            <p:stCondLst>
                              <p:cond delay="2000"/>
                            </p:stCondLst>
                            <p:childTnLst>
                              <p:par>
                                <p:cTn id="38" presetID="22" presetClass="entr" presetSubtype="8" fill="hold"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wipe(left)">
                                      <p:cBhvr>
                                        <p:cTn id="4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bldLvl="0" animBg="1"/>
      <p:bldP spid="10" grpId="0" bldLvl="0" animBg="1"/>
      <p:bldP spid="14" grpId="0" animBg="1"/>
      <p:bldP spid="15" grpId="0" animBg="1"/>
      <p:bldP spid="1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03</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7442013" y="210303"/>
            <a:ext cx="16052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基本规定</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832985" y="837565"/>
            <a:ext cx="7282815" cy="5778500"/>
          </a:xfrm>
          <a:prstGeom prst="rect">
            <a:avLst/>
          </a:prstGeom>
          <a:noFill/>
        </p:spPr>
        <p:txBody>
          <a:bodyPr wrap="square" rtlCol="0" anchor="t">
            <a:noAutofit/>
          </a:bodyPr>
          <a:p>
            <a:pPr algn="l">
              <a:lnSpc>
                <a:spcPct val="170000"/>
              </a:lnSpc>
              <a:spcBef>
                <a:spcPts val="0"/>
              </a:spcBef>
              <a:spcAft>
                <a:spcPts val="0"/>
              </a:spcAft>
              <a:buClrTx/>
              <a:buSzTx/>
              <a:buNone/>
            </a:pPr>
            <a:r>
              <a:rPr lang="zh-CN" altLang="en-US" sz="1000"/>
              <a:t>3.0.6 项目监理机构应检查施工单位现场安全生产规章制度的建立和落实情况，检查施工单位安全生产许可证及施工单位项目经理资格证、专职安全生产管理人员上岗证和特种作业人员操作证，检查施工机械和设施的安全许可验收手续，定期巡视检查危险性较大的分部分项工程施工作业情况。</a:t>
            </a:r>
            <a:endParaRPr lang="zh-CN" altLang="en-US" sz="1000"/>
          </a:p>
          <a:p>
            <a:pPr algn="l">
              <a:lnSpc>
                <a:spcPct val="170000"/>
              </a:lnSpc>
              <a:spcBef>
                <a:spcPts val="0"/>
              </a:spcBef>
              <a:spcAft>
                <a:spcPts val="0"/>
              </a:spcAft>
              <a:buClrTx/>
              <a:buSzTx/>
              <a:buNone/>
            </a:pPr>
            <a:r>
              <a:rPr lang="zh-CN" altLang="en-US" sz="1000"/>
              <a:t>3.0.7 总监理工程师应组织专业监理工程师审查施工单位报送的开工报审表及相关资料，同时具备以下条件的，由总监理工程师签署审查意见，报建设单位批准后，总监理工程师签发开工令：</a:t>
            </a:r>
            <a:endParaRPr lang="zh-CN" altLang="en-US" sz="1000"/>
          </a:p>
          <a:p>
            <a:pPr algn="l">
              <a:lnSpc>
                <a:spcPct val="170000"/>
              </a:lnSpc>
              <a:spcBef>
                <a:spcPts val="0"/>
              </a:spcBef>
              <a:spcAft>
                <a:spcPts val="0"/>
              </a:spcAft>
              <a:buClrTx/>
              <a:buSzTx/>
              <a:buNone/>
            </a:pPr>
            <a:r>
              <a:rPr lang="en-US" altLang="zh-CN" sz="1000"/>
              <a:t>      </a:t>
            </a:r>
            <a:r>
              <a:rPr lang="zh-CN" altLang="en-US" sz="1000"/>
              <a:t>1、设计交底和图纸会审已完成；</a:t>
            </a:r>
            <a:endParaRPr lang="zh-CN" altLang="en-US" sz="1000"/>
          </a:p>
          <a:p>
            <a:pPr algn="l">
              <a:lnSpc>
                <a:spcPct val="170000"/>
              </a:lnSpc>
              <a:spcBef>
                <a:spcPts val="0"/>
              </a:spcBef>
              <a:spcAft>
                <a:spcPts val="0"/>
              </a:spcAft>
              <a:buClrTx/>
              <a:buSzTx/>
              <a:buNone/>
            </a:pPr>
            <a:r>
              <a:rPr lang="en-US" altLang="zh-CN" sz="1000"/>
              <a:t>      </a:t>
            </a:r>
            <a:r>
              <a:rPr lang="zh-CN" altLang="en-US" sz="1000"/>
              <a:t>2、施工组织设计已由总监理工程师签认；</a:t>
            </a:r>
            <a:endParaRPr lang="zh-CN" altLang="en-US" sz="1000"/>
          </a:p>
          <a:p>
            <a:pPr algn="l">
              <a:lnSpc>
                <a:spcPct val="170000"/>
              </a:lnSpc>
              <a:spcBef>
                <a:spcPts val="0"/>
              </a:spcBef>
              <a:spcAft>
                <a:spcPts val="0"/>
              </a:spcAft>
              <a:buClrTx/>
              <a:buSzTx/>
              <a:buNone/>
            </a:pPr>
            <a:r>
              <a:rPr lang="en-US" altLang="zh-CN" sz="1000"/>
              <a:t>      </a:t>
            </a:r>
            <a:r>
              <a:rPr lang="zh-CN" altLang="en-US" sz="1000"/>
              <a:t>3、施工单位现场质量、安全生产管理体系已建立，管理及施工人员已到位，施工机械具备使用条件，主要工程材料已落实；</a:t>
            </a:r>
            <a:endParaRPr lang="zh-CN" altLang="en-US" sz="1000"/>
          </a:p>
          <a:p>
            <a:pPr algn="l">
              <a:lnSpc>
                <a:spcPct val="170000"/>
              </a:lnSpc>
              <a:spcBef>
                <a:spcPts val="0"/>
              </a:spcBef>
              <a:spcAft>
                <a:spcPts val="0"/>
              </a:spcAft>
              <a:buClrTx/>
              <a:buSzTx/>
              <a:buNone/>
            </a:pPr>
            <a:r>
              <a:rPr lang="en-US" altLang="zh-CN" sz="1000"/>
              <a:t>      </a:t>
            </a:r>
            <a:r>
              <a:rPr lang="zh-CN" altLang="en-US" sz="1000"/>
              <a:t>4、进场道路及水、电、通信等已满足开工要求。</a:t>
            </a:r>
            <a:endParaRPr lang="zh-CN" altLang="en-US" sz="1000"/>
          </a:p>
          <a:p>
            <a:pPr algn="l">
              <a:lnSpc>
                <a:spcPct val="170000"/>
              </a:lnSpc>
              <a:spcBef>
                <a:spcPts val="0"/>
              </a:spcBef>
              <a:spcAft>
                <a:spcPts val="0"/>
              </a:spcAft>
              <a:buClrTx/>
              <a:buSzTx/>
              <a:buNone/>
            </a:pPr>
            <a:r>
              <a:rPr lang="zh-CN" altLang="en-US" sz="1000" b="1"/>
              <a:t>开工报审表应符合附录 A2 表的格式。开工令应符合附录 B2 表的格式。</a:t>
            </a:r>
            <a:endParaRPr lang="zh-CN" altLang="en-US" sz="1000"/>
          </a:p>
          <a:p>
            <a:pPr algn="l">
              <a:lnSpc>
                <a:spcPct val="170000"/>
              </a:lnSpc>
              <a:spcBef>
                <a:spcPts val="0"/>
              </a:spcBef>
              <a:spcAft>
                <a:spcPts val="0"/>
              </a:spcAft>
              <a:buClrTx/>
              <a:buSzTx/>
              <a:buNone/>
            </a:pPr>
            <a:r>
              <a:rPr lang="zh-CN" altLang="en-US" sz="1000"/>
              <a:t>3.0.8 项目监理机构在实施监理过程中，发现工程存在安全事故隐患的，应签发监理通知，要求施工单位整改；情况严重的，应签发工程暂停令，并及时报告建设单位。施工单位拒不整改或者不停止施工的，项目监理机构应及时向有关主管部门报送监理报告。</a:t>
            </a:r>
            <a:endParaRPr lang="zh-CN" altLang="en-US" sz="1000"/>
          </a:p>
          <a:p>
            <a:pPr algn="l">
              <a:lnSpc>
                <a:spcPct val="170000"/>
              </a:lnSpc>
              <a:spcBef>
                <a:spcPts val="0"/>
              </a:spcBef>
              <a:spcAft>
                <a:spcPts val="0"/>
              </a:spcAft>
              <a:buClrTx/>
              <a:buSzTx/>
              <a:buNone/>
            </a:pPr>
            <a:r>
              <a:rPr lang="zh-CN" altLang="en-US" sz="1000" b="1"/>
              <a:t>监理报告应符合附录 B5 表的格式。</a:t>
            </a:r>
            <a:endParaRPr lang="zh-CN" altLang="en-US" sz="1000"/>
          </a:p>
          <a:p>
            <a:pPr algn="l">
              <a:lnSpc>
                <a:spcPct val="170000"/>
              </a:lnSpc>
              <a:spcBef>
                <a:spcPts val="0"/>
              </a:spcBef>
              <a:spcAft>
                <a:spcPts val="0"/>
              </a:spcAft>
              <a:buClrTx/>
              <a:buSzTx/>
              <a:buNone/>
            </a:pPr>
            <a:r>
              <a:rPr lang="zh-CN" altLang="en-US" sz="1000"/>
              <a:t>3.0.9 总监理工程师签发工程暂停令应事先征得建设单位同意，在紧急情况下未能事先报告的，应在事后及时向建设单位作出书面报告。</a:t>
            </a:r>
            <a:endParaRPr lang="zh-CN" altLang="en-US" sz="1000"/>
          </a:p>
          <a:p>
            <a:pPr algn="l">
              <a:lnSpc>
                <a:spcPct val="170000"/>
              </a:lnSpc>
              <a:spcBef>
                <a:spcPts val="0"/>
              </a:spcBef>
              <a:spcAft>
                <a:spcPts val="0"/>
              </a:spcAft>
              <a:buClrTx/>
              <a:buSzTx/>
              <a:buNone/>
            </a:pPr>
            <a:r>
              <a:rPr lang="zh-CN" altLang="en-US" sz="1000" b="1"/>
              <a:t>工程暂停令应符合附录 B4 表的格式。</a:t>
            </a:r>
            <a:endParaRPr lang="zh-CN" altLang="en-US" sz="1000" b="1"/>
          </a:p>
          <a:p>
            <a:pPr algn="l">
              <a:lnSpc>
                <a:spcPct val="170000"/>
              </a:lnSpc>
              <a:spcBef>
                <a:spcPts val="0"/>
              </a:spcBef>
              <a:spcAft>
                <a:spcPts val="0"/>
              </a:spcAft>
              <a:buClrTx/>
              <a:buSzTx/>
              <a:buNone/>
            </a:pPr>
            <a:r>
              <a:rPr lang="zh-CN" altLang="en-US" sz="1000"/>
              <a:t>3.0.10 暂停施工事件发生时，项目监理机构应如实记录所发生的情况。当暂停施工原因消失、具备复工条件时，施工单位提出复工申请的，项目监理机构应审查施工单位报送的复工报审表及有关材料，符合要求后，总监理工程师应及时签发复工令；施工单位未提出复工申请的，总监理工程师应根据工程实际情况指令施工单位恢复施工。</a:t>
            </a:r>
            <a:endParaRPr lang="zh-CN" altLang="en-US" sz="1000"/>
          </a:p>
          <a:p>
            <a:pPr algn="l">
              <a:lnSpc>
                <a:spcPct val="170000"/>
              </a:lnSpc>
              <a:spcBef>
                <a:spcPts val="0"/>
              </a:spcBef>
              <a:spcAft>
                <a:spcPts val="0"/>
              </a:spcAft>
              <a:buClrTx/>
              <a:buSzTx/>
              <a:buNone/>
            </a:pPr>
            <a:r>
              <a:rPr lang="zh-CN" altLang="en-US" sz="1000" b="1"/>
              <a:t>复工报审表应符合附录 A3 表的格式，复工令应符合附录 B7 表的格式。</a:t>
            </a:r>
            <a:endParaRPr lang="zh-CN" altLang="en-US" sz="1000" b="1"/>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04</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7243893" y="210303"/>
            <a:ext cx="23164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项目监理机构</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27600" y="938530"/>
            <a:ext cx="6983095" cy="5383530"/>
          </a:xfrm>
          <a:prstGeom prst="rect">
            <a:avLst/>
          </a:prstGeom>
          <a:noFill/>
        </p:spPr>
        <p:txBody>
          <a:bodyPr wrap="square" rtlCol="0" anchor="t">
            <a:noAutofit/>
          </a:bodyPr>
          <a:p>
            <a:pPr algn="ctr">
              <a:lnSpc>
                <a:spcPct val="170000"/>
              </a:lnSpc>
              <a:spcBef>
                <a:spcPts val="0"/>
              </a:spcBef>
              <a:spcAft>
                <a:spcPts val="0"/>
              </a:spcAft>
              <a:buClrTx/>
              <a:buSzTx/>
              <a:buNone/>
            </a:pPr>
            <a:r>
              <a:rPr lang="zh-CN" altLang="en-US" sz="1400" b="1"/>
              <a:t>4.1 一般规定</a:t>
            </a:r>
            <a:endParaRPr lang="zh-CN" altLang="en-US" sz="1400" b="1"/>
          </a:p>
          <a:p>
            <a:pPr algn="ctr">
              <a:lnSpc>
                <a:spcPct val="170000"/>
              </a:lnSpc>
              <a:spcBef>
                <a:spcPts val="0"/>
              </a:spcBef>
              <a:spcAft>
                <a:spcPts val="0"/>
              </a:spcAft>
              <a:buClrTx/>
              <a:buSzTx/>
              <a:buNone/>
            </a:pPr>
            <a:endParaRPr lang="zh-CN" altLang="en-US" sz="1400" b="1"/>
          </a:p>
          <a:p>
            <a:pPr algn="l">
              <a:lnSpc>
                <a:spcPct val="170000"/>
              </a:lnSpc>
              <a:spcBef>
                <a:spcPts val="0"/>
              </a:spcBef>
              <a:spcAft>
                <a:spcPts val="0"/>
              </a:spcAft>
              <a:buClrTx/>
              <a:buSzTx/>
              <a:buNone/>
            </a:pPr>
            <a:r>
              <a:rPr lang="zh-CN" altLang="en-US" sz="1000"/>
              <a:t>4.1.1 工程监理单位履行建设工程监理合同时，应在施工现场派驻项目监理机构。项目监理机构的组织形式和规模，应根据建设工程监理合同约定的服务内容、服务期限，以及工程特点、规模、技术复杂程度、环境等因素确定。</a:t>
            </a:r>
            <a:endParaRPr lang="zh-CN" altLang="en-US" sz="1000"/>
          </a:p>
          <a:p>
            <a:pPr algn="l">
              <a:lnSpc>
                <a:spcPct val="170000"/>
              </a:lnSpc>
              <a:spcBef>
                <a:spcPts val="0"/>
              </a:spcBef>
              <a:spcAft>
                <a:spcPts val="0"/>
              </a:spcAft>
              <a:buClrTx/>
              <a:buSzTx/>
              <a:buNone/>
            </a:pPr>
            <a:endParaRPr lang="zh-CN" altLang="en-US" sz="1000"/>
          </a:p>
          <a:p>
            <a:pPr algn="l">
              <a:lnSpc>
                <a:spcPct val="170000"/>
              </a:lnSpc>
              <a:spcBef>
                <a:spcPts val="0"/>
              </a:spcBef>
              <a:spcAft>
                <a:spcPts val="0"/>
              </a:spcAft>
              <a:buClrTx/>
              <a:buSzTx/>
              <a:buNone/>
            </a:pPr>
            <a:r>
              <a:rPr lang="zh-CN" altLang="en-US" sz="1000"/>
              <a:t>4.1.2 项目监理机构的监理人员由总监理工程师、专业监理工程师和监理员组成，且专业配套、数量满足监理工作需要，必要时可设总监理工程师代表。</a:t>
            </a:r>
            <a:endParaRPr lang="zh-CN" altLang="en-US" sz="1000"/>
          </a:p>
          <a:p>
            <a:pPr algn="l">
              <a:lnSpc>
                <a:spcPct val="170000"/>
              </a:lnSpc>
              <a:spcBef>
                <a:spcPts val="0"/>
              </a:spcBef>
              <a:spcAft>
                <a:spcPts val="0"/>
              </a:spcAft>
              <a:buClrTx/>
              <a:buSzTx/>
              <a:buNone/>
            </a:pPr>
            <a:endParaRPr lang="zh-CN" altLang="en-US" sz="1000"/>
          </a:p>
          <a:p>
            <a:pPr algn="l">
              <a:lnSpc>
                <a:spcPct val="170000"/>
              </a:lnSpc>
              <a:spcBef>
                <a:spcPts val="0"/>
              </a:spcBef>
              <a:spcAft>
                <a:spcPts val="0"/>
              </a:spcAft>
              <a:buClrTx/>
              <a:buSzTx/>
              <a:buNone/>
            </a:pPr>
            <a:r>
              <a:rPr lang="zh-CN" altLang="en-US" sz="1000"/>
              <a:t>4.1.3 工程监理单位在建设工程监理合同签订后，应及时将项目监理机构的组织形式、人员构成及对总监理工程师的任命书面通知建设单位。总监理工程师任命书应符合附录 B1 表的格式。</a:t>
            </a:r>
            <a:endParaRPr lang="zh-CN" altLang="en-US" sz="1000"/>
          </a:p>
          <a:p>
            <a:pPr algn="l">
              <a:lnSpc>
                <a:spcPct val="170000"/>
              </a:lnSpc>
              <a:spcBef>
                <a:spcPts val="0"/>
              </a:spcBef>
              <a:spcAft>
                <a:spcPts val="0"/>
              </a:spcAft>
              <a:buClrTx/>
              <a:buSzTx/>
              <a:buNone/>
            </a:pPr>
            <a:endParaRPr lang="zh-CN" altLang="en-US" sz="1000"/>
          </a:p>
          <a:p>
            <a:pPr algn="l">
              <a:lnSpc>
                <a:spcPct val="170000"/>
              </a:lnSpc>
              <a:spcBef>
                <a:spcPts val="0"/>
              </a:spcBef>
              <a:spcAft>
                <a:spcPts val="0"/>
              </a:spcAft>
              <a:buClrTx/>
              <a:buSzTx/>
              <a:buNone/>
            </a:pPr>
            <a:r>
              <a:rPr lang="zh-CN" altLang="en-US" sz="1000"/>
              <a:t>4.1.4 工程监理单位调换总监理工程师的，事先应征得建设单位同意；调换专业监理工程师的，总监理工程师应书面通知建设单位。建设单位应授权一名熟悉工程情况的代表，负责与项目监理机构联系。</a:t>
            </a:r>
            <a:endParaRPr lang="zh-CN" altLang="en-US" sz="1000"/>
          </a:p>
          <a:p>
            <a:pPr algn="l">
              <a:lnSpc>
                <a:spcPct val="170000"/>
              </a:lnSpc>
              <a:spcBef>
                <a:spcPts val="0"/>
              </a:spcBef>
              <a:spcAft>
                <a:spcPts val="0"/>
              </a:spcAft>
              <a:buClrTx/>
              <a:buSzTx/>
              <a:buNone/>
            </a:pPr>
            <a:endParaRPr lang="zh-CN" altLang="en-US" sz="1000"/>
          </a:p>
          <a:p>
            <a:pPr algn="l">
              <a:lnSpc>
                <a:spcPct val="170000"/>
              </a:lnSpc>
              <a:spcBef>
                <a:spcPts val="0"/>
              </a:spcBef>
              <a:spcAft>
                <a:spcPts val="0"/>
              </a:spcAft>
              <a:buClrTx/>
              <a:buSzTx/>
              <a:buNone/>
            </a:pPr>
            <a:r>
              <a:rPr lang="zh-CN" altLang="en-US" sz="1000"/>
              <a:t>4.1.5 总监理工程师可同时担任其他建设工程的总监理工程师，但最多不得超过三项。</a:t>
            </a:r>
            <a:endParaRPr lang="zh-CN" altLang="en-US" sz="1000"/>
          </a:p>
          <a:p>
            <a:pPr algn="l">
              <a:lnSpc>
                <a:spcPct val="170000"/>
              </a:lnSpc>
              <a:spcBef>
                <a:spcPts val="0"/>
              </a:spcBef>
              <a:spcAft>
                <a:spcPts val="0"/>
              </a:spcAft>
              <a:buClrTx/>
              <a:buSzTx/>
              <a:buNone/>
            </a:pPr>
            <a:endParaRPr lang="zh-CN" altLang="en-US" sz="1000"/>
          </a:p>
          <a:p>
            <a:pPr algn="l">
              <a:lnSpc>
                <a:spcPct val="170000"/>
              </a:lnSpc>
              <a:spcBef>
                <a:spcPts val="0"/>
              </a:spcBef>
              <a:spcAft>
                <a:spcPts val="0"/>
              </a:spcAft>
              <a:buClrTx/>
              <a:buSzTx/>
              <a:buNone/>
            </a:pPr>
            <a:r>
              <a:rPr lang="zh-CN" altLang="en-US" sz="1000"/>
              <a:t>4.1.6 施工现场监理工作全部完成或建设工程监理合同终止时，项目监理机构可撤离施工现场。</a:t>
            </a:r>
            <a:endParaRPr lang="zh-CN" altLang="en-US" sz="1000"/>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04</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7243893" y="210303"/>
            <a:ext cx="23164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项目监理机构</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02835" y="996315"/>
            <a:ext cx="6983095" cy="5203190"/>
          </a:xfrm>
          <a:prstGeom prst="rect">
            <a:avLst/>
          </a:prstGeom>
          <a:noFill/>
        </p:spPr>
        <p:txBody>
          <a:bodyPr wrap="square" rtlCol="0" anchor="t">
            <a:noAutofit/>
          </a:bodyPr>
          <a:p>
            <a:pPr algn="ctr">
              <a:lnSpc>
                <a:spcPct val="170000"/>
              </a:lnSpc>
              <a:spcBef>
                <a:spcPts val="0"/>
              </a:spcBef>
              <a:spcAft>
                <a:spcPts val="0"/>
              </a:spcAft>
              <a:buClrTx/>
              <a:buSzTx/>
              <a:buNone/>
            </a:pPr>
            <a:r>
              <a:rPr lang="zh-CN" altLang="en-US" sz="1400" b="1"/>
              <a:t>4.</a:t>
            </a:r>
            <a:r>
              <a:rPr lang="en-US" altLang="zh-CN" sz="1400" b="1"/>
              <a:t>2</a:t>
            </a:r>
            <a:r>
              <a:rPr lang="zh-CN" altLang="en-US" sz="1400" b="1"/>
              <a:t> 监理人员职责</a:t>
            </a:r>
            <a:endParaRPr lang="zh-CN" altLang="en-US" sz="1400" b="1"/>
          </a:p>
          <a:p>
            <a:pPr algn="l">
              <a:lnSpc>
                <a:spcPct val="170000"/>
              </a:lnSpc>
              <a:spcBef>
                <a:spcPts val="0"/>
              </a:spcBef>
              <a:spcAft>
                <a:spcPts val="0"/>
              </a:spcAft>
              <a:buClrTx/>
              <a:buSzTx/>
              <a:buNone/>
            </a:pPr>
            <a:r>
              <a:rPr lang="en-US" altLang="zh-CN" sz="1000"/>
              <a:t>      </a:t>
            </a:r>
            <a:r>
              <a:rPr lang="zh-CN" altLang="en-US" sz="1000"/>
              <a:t>4、签发开工令、工程暂停令和复工令；</a:t>
            </a:r>
            <a:endParaRPr lang="zh-CN" altLang="en-US" sz="1000"/>
          </a:p>
          <a:p>
            <a:pPr algn="l">
              <a:lnSpc>
                <a:spcPct val="170000"/>
              </a:lnSpc>
              <a:spcBef>
                <a:spcPts val="0"/>
              </a:spcBef>
              <a:spcAft>
                <a:spcPts val="0"/>
              </a:spcAft>
              <a:buClrTx/>
              <a:buSzTx/>
              <a:buNone/>
            </a:pPr>
            <a:r>
              <a:rPr lang="en-US" altLang="zh-CN" sz="1000"/>
              <a:t>      </a:t>
            </a:r>
            <a:r>
              <a:rPr lang="zh-CN" altLang="en-US" sz="1000"/>
              <a:t>5、签发工程款支付证书，组织审核竣工结算；</a:t>
            </a:r>
            <a:endParaRPr lang="zh-CN" altLang="en-US" sz="1000"/>
          </a:p>
          <a:p>
            <a:pPr algn="l">
              <a:lnSpc>
                <a:spcPct val="170000"/>
              </a:lnSpc>
              <a:spcBef>
                <a:spcPts val="0"/>
              </a:spcBef>
              <a:spcAft>
                <a:spcPts val="0"/>
              </a:spcAft>
              <a:buClrTx/>
              <a:buSzTx/>
              <a:buNone/>
            </a:pPr>
            <a:r>
              <a:rPr lang="en-US" altLang="zh-CN" sz="1000"/>
              <a:t>      </a:t>
            </a:r>
            <a:r>
              <a:rPr lang="zh-CN" altLang="en-US" sz="1000"/>
              <a:t>6、调解建设单位与施工单位的合同争议，处理费用与工期索赔；</a:t>
            </a:r>
            <a:endParaRPr lang="zh-CN" altLang="en-US" sz="1000"/>
          </a:p>
          <a:p>
            <a:pPr algn="l">
              <a:lnSpc>
                <a:spcPct val="170000"/>
              </a:lnSpc>
              <a:spcBef>
                <a:spcPts val="0"/>
              </a:spcBef>
              <a:spcAft>
                <a:spcPts val="0"/>
              </a:spcAft>
              <a:buClrTx/>
              <a:buSzTx/>
              <a:buNone/>
            </a:pPr>
            <a:r>
              <a:rPr lang="en-US" altLang="zh-CN" sz="1000"/>
              <a:t>      </a:t>
            </a:r>
            <a:r>
              <a:rPr lang="zh-CN" altLang="en-US" sz="1000"/>
              <a:t>7、审查施工单位的竣工申请，组织工程竣工预验收，组织编写工程质量评估报告，参与工程竣工验收；</a:t>
            </a:r>
            <a:endParaRPr lang="zh-CN" altLang="en-US" sz="1000"/>
          </a:p>
          <a:p>
            <a:pPr algn="l">
              <a:lnSpc>
                <a:spcPct val="170000"/>
              </a:lnSpc>
              <a:spcBef>
                <a:spcPts val="0"/>
              </a:spcBef>
              <a:spcAft>
                <a:spcPts val="0"/>
              </a:spcAft>
              <a:buClrTx/>
              <a:buSzTx/>
              <a:buNone/>
            </a:pPr>
            <a:r>
              <a:rPr lang="en-US" altLang="zh-CN" sz="1000"/>
              <a:t>      </a:t>
            </a:r>
            <a:r>
              <a:rPr lang="zh-CN" altLang="en-US" sz="1000"/>
              <a:t>8、参与或配合工程质量安全事故的调查和处理。</a:t>
            </a:r>
            <a:endParaRPr lang="zh-CN" altLang="en-US" sz="1000"/>
          </a:p>
          <a:p>
            <a:pPr algn="l">
              <a:lnSpc>
                <a:spcPct val="170000"/>
              </a:lnSpc>
              <a:spcBef>
                <a:spcPts val="0"/>
              </a:spcBef>
              <a:spcAft>
                <a:spcPts val="0"/>
              </a:spcAft>
              <a:buClrTx/>
              <a:buSzTx/>
              <a:buNone/>
            </a:pPr>
            <a:r>
              <a:rPr lang="zh-CN" altLang="en-US" sz="1000"/>
              <a:t>4.2.3 专业监理工程师职责：</a:t>
            </a:r>
            <a:endParaRPr lang="zh-CN" altLang="en-US" sz="1000"/>
          </a:p>
          <a:p>
            <a:pPr algn="l">
              <a:lnSpc>
                <a:spcPct val="170000"/>
              </a:lnSpc>
              <a:spcBef>
                <a:spcPts val="0"/>
              </a:spcBef>
              <a:spcAft>
                <a:spcPts val="0"/>
              </a:spcAft>
              <a:buClrTx/>
              <a:buSzTx/>
              <a:buNone/>
            </a:pPr>
            <a:r>
              <a:rPr lang="en-US" altLang="zh-CN" sz="1000"/>
              <a:t>      </a:t>
            </a:r>
            <a:r>
              <a:rPr lang="zh-CN" altLang="en-US" sz="1000"/>
              <a:t>1、参与编制监理规划，负责编制监理实施细则；</a:t>
            </a:r>
            <a:endParaRPr lang="zh-CN" altLang="en-US" sz="1000"/>
          </a:p>
          <a:p>
            <a:pPr algn="l">
              <a:lnSpc>
                <a:spcPct val="170000"/>
              </a:lnSpc>
              <a:spcBef>
                <a:spcPts val="0"/>
              </a:spcBef>
              <a:spcAft>
                <a:spcPts val="0"/>
              </a:spcAft>
              <a:buClrTx/>
              <a:buSzTx/>
              <a:buNone/>
            </a:pPr>
            <a:r>
              <a:rPr lang="en-US" altLang="zh-CN" sz="1000"/>
              <a:t>      </a:t>
            </a:r>
            <a:r>
              <a:rPr lang="zh-CN" altLang="en-US" sz="1000"/>
              <a:t>2、审查施工单位提交的涉及本专业的报审文件，并向总监理工程师报告；</a:t>
            </a:r>
            <a:endParaRPr lang="zh-CN" altLang="en-US" sz="1000"/>
          </a:p>
          <a:p>
            <a:pPr algn="l">
              <a:lnSpc>
                <a:spcPct val="170000"/>
              </a:lnSpc>
              <a:spcBef>
                <a:spcPts val="0"/>
              </a:spcBef>
              <a:spcAft>
                <a:spcPts val="0"/>
              </a:spcAft>
              <a:buClrTx/>
              <a:buSzTx/>
              <a:buNone/>
            </a:pPr>
            <a:r>
              <a:rPr lang="en-US" altLang="zh-CN" sz="1000"/>
              <a:t>      </a:t>
            </a:r>
            <a:r>
              <a:rPr lang="zh-CN" altLang="en-US" sz="1000"/>
              <a:t>3、参与审核分包单位资格；</a:t>
            </a:r>
            <a:endParaRPr lang="zh-CN" altLang="en-US" sz="1000"/>
          </a:p>
          <a:p>
            <a:pPr algn="l">
              <a:lnSpc>
                <a:spcPct val="170000"/>
              </a:lnSpc>
              <a:spcBef>
                <a:spcPts val="0"/>
              </a:spcBef>
              <a:spcAft>
                <a:spcPts val="0"/>
              </a:spcAft>
              <a:buClrTx/>
              <a:buSzTx/>
              <a:buNone/>
            </a:pPr>
            <a:r>
              <a:rPr lang="en-US" altLang="zh-CN" sz="1000"/>
              <a:t>      </a:t>
            </a:r>
            <a:r>
              <a:rPr lang="zh-CN" altLang="en-US" sz="1000"/>
              <a:t>4、指导、检查监理员工作，定期向总监理工程师报告本专业监理工作实施情况；</a:t>
            </a:r>
            <a:endParaRPr lang="zh-CN" altLang="en-US" sz="1000"/>
          </a:p>
          <a:p>
            <a:pPr algn="l">
              <a:lnSpc>
                <a:spcPct val="170000"/>
              </a:lnSpc>
              <a:spcBef>
                <a:spcPts val="0"/>
              </a:spcBef>
              <a:spcAft>
                <a:spcPts val="0"/>
              </a:spcAft>
              <a:buClrTx/>
              <a:buSzTx/>
              <a:buNone/>
            </a:pPr>
            <a:r>
              <a:rPr lang="en-US" altLang="zh-CN" sz="1000"/>
              <a:t>      </a:t>
            </a:r>
            <a:r>
              <a:rPr lang="zh-CN" altLang="en-US" sz="1000"/>
              <a:t>5、检查进场的工程材料、设备、构配件的质量；</a:t>
            </a:r>
            <a:endParaRPr lang="zh-CN" altLang="en-US" sz="1000"/>
          </a:p>
          <a:p>
            <a:pPr algn="l">
              <a:lnSpc>
                <a:spcPct val="170000"/>
              </a:lnSpc>
              <a:spcBef>
                <a:spcPts val="0"/>
              </a:spcBef>
              <a:spcAft>
                <a:spcPts val="0"/>
              </a:spcAft>
              <a:buClrTx/>
              <a:buSzTx/>
              <a:buNone/>
            </a:pPr>
            <a:r>
              <a:rPr lang="en-US" altLang="zh-CN" sz="1000"/>
              <a:t>      </a:t>
            </a:r>
            <a:r>
              <a:rPr lang="zh-CN" altLang="en-US" sz="1000"/>
              <a:t>6、验收检验批、隐蔽工程、分项工程；</a:t>
            </a:r>
            <a:endParaRPr lang="zh-CN" altLang="en-US" sz="1000"/>
          </a:p>
          <a:p>
            <a:pPr algn="l">
              <a:lnSpc>
                <a:spcPct val="170000"/>
              </a:lnSpc>
              <a:spcBef>
                <a:spcPts val="0"/>
              </a:spcBef>
              <a:spcAft>
                <a:spcPts val="0"/>
              </a:spcAft>
              <a:buClrTx/>
              <a:buSzTx/>
              <a:buNone/>
            </a:pPr>
            <a:r>
              <a:rPr lang="zh-CN" altLang="en-US" sz="1000"/>
              <a:t> </a:t>
            </a:r>
            <a:r>
              <a:rPr lang="en-US" altLang="zh-CN" sz="1000"/>
              <a:t>     </a:t>
            </a:r>
            <a:r>
              <a:rPr lang="zh-CN" altLang="en-US" sz="1000"/>
              <a:t>7、处置发现的质量问题和安全事故隐患；</a:t>
            </a:r>
            <a:endParaRPr lang="zh-CN" altLang="en-US" sz="1000"/>
          </a:p>
          <a:p>
            <a:pPr algn="l">
              <a:lnSpc>
                <a:spcPct val="170000"/>
              </a:lnSpc>
              <a:spcBef>
                <a:spcPts val="0"/>
              </a:spcBef>
              <a:spcAft>
                <a:spcPts val="0"/>
              </a:spcAft>
              <a:buClrTx/>
              <a:buSzTx/>
              <a:buNone/>
            </a:pPr>
            <a:r>
              <a:rPr lang="en-US" altLang="zh-CN" sz="1000"/>
              <a:t>      </a:t>
            </a:r>
            <a:r>
              <a:rPr lang="zh-CN" altLang="en-US" sz="1000"/>
              <a:t>8、进行工程计量；</a:t>
            </a:r>
            <a:endParaRPr lang="zh-CN" altLang="en-US" sz="1000"/>
          </a:p>
          <a:p>
            <a:pPr algn="l">
              <a:lnSpc>
                <a:spcPct val="170000"/>
              </a:lnSpc>
              <a:spcBef>
                <a:spcPts val="0"/>
              </a:spcBef>
              <a:spcAft>
                <a:spcPts val="0"/>
              </a:spcAft>
              <a:buClrTx/>
              <a:buSzTx/>
              <a:buNone/>
            </a:pPr>
            <a:r>
              <a:rPr lang="en-US" altLang="zh-CN" sz="1000"/>
              <a:t>      </a:t>
            </a:r>
            <a:r>
              <a:rPr lang="zh-CN" altLang="en-US" sz="1000"/>
              <a:t>9、参与工程变更的审查和处理；</a:t>
            </a:r>
            <a:endParaRPr lang="zh-CN" altLang="en-US" sz="1000"/>
          </a:p>
          <a:p>
            <a:pPr algn="l">
              <a:lnSpc>
                <a:spcPct val="170000"/>
              </a:lnSpc>
              <a:spcBef>
                <a:spcPts val="0"/>
              </a:spcBef>
              <a:spcAft>
                <a:spcPts val="0"/>
              </a:spcAft>
              <a:buClrTx/>
              <a:buSzTx/>
              <a:buNone/>
            </a:pPr>
            <a:r>
              <a:rPr lang="en-US" altLang="zh-CN" sz="1000"/>
              <a:t>      </a:t>
            </a:r>
            <a:r>
              <a:rPr lang="zh-CN" altLang="en-US" sz="1000"/>
              <a:t>10、填写监理日志，参与编写监理月报；</a:t>
            </a:r>
            <a:endParaRPr lang="zh-CN" altLang="en-US" sz="1000"/>
          </a:p>
          <a:p>
            <a:pPr algn="l">
              <a:lnSpc>
                <a:spcPct val="170000"/>
              </a:lnSpc>
              <a:spcBef>
                <a:spcPts val="0"/>
              </a:spcBef>
              <a:spcAft>
                <a:spcPts val="0"/>
              </a:spcAft>
              <a:buClrTx/>
              <a:buSzTx/>
              <a:buNone/>
            </a:pPr>
            <a:r>
              <a:rPr lang="en-US" altLang="zh-CN" sz="1000"/>
              <a:t>      </a:t>
            </a:r>
            <a:r>
              <a:rPr lang="zh-CN" altLang="en-US" sz="1000"/>
              <a:t>11、收集、汇总、参与整理监理文件资料；</a:t>
            </a:r>
            <a:endParaRPr lang="zh-CN" altLang="en-US" sz="1000"/>
          </a:p>
          <a:p>
            <a:pPr algn="l">
              <a:lnSpc>
                <a:spcPct val="170000"/>
              </a:lnSpc>
              <a:spcBef>
                <a:spcPts val="0"/>
              </a:spcBef>
              <a:spcAft>
                <a:spcPts val="0"/>
              </a:spcAft>
              <a:buClrTx/>
              <a:buSzTx/>
              <a:buNone/>
            </a:pPr>
            <a:r>
              <a:rPr lang="en-US" altLang="zh-CN" sz="1000"/>
              <a:t>      </a:t>
            </a:r>
            <a:r>
              <a:rPr lang="zh-CN" altLang="en-US" sz="1000"/>
              <a:t>12、参与工程竣工预验收和竣工验收。</a:t>
            </a:r>
            <a:endParaRPr lang="zh-CN" altLang="en-US" sz="1000"/>
          </a:p>
          <a:p>
            <a:pPr algn="l">
              <a:lnSpc>
                <a:spcPct val="170000"/>
              </a:lnSpc>
              <a:spcBef>
                <a:spcPts val="0"/>
              </a:spcBef>
              <a:spcAft>
                <a:spcPts val="0"/>
              </a:spcAft>
              <a:buClrTx/>
              <a:buSzTx/>
              <a:buNone/>
            </a:pPr>
            <a:endParaRPr lang="zh-CN" altLang="en-US" sz="1000"/>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04</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7210873" y="565268"/>
            <a:ext cx="23164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项目监理机构</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02835" y="1549400"/>
            <a:ext cx="6983095" cy="3707130"/>
          </a:xfrm>
          <a:prstGeom prst="rect">
            <a:avLst/>
          </a:prstGeom>
          <a:noFill/>
        </p:spPr>
        <p:txBody>
          <a:bodyPr wrap="square" rtlCol="0" anchor="t">
            <a:noAutofit/>
          </a:bodyPr>
          <a:p>
            <a:pPr algn="l">
              <a:lnSpc>
                <a:spcPct val="170000"/>
              </a:lnSpc>
              <a:spcBef>
                <a:spcPts val="0"/>
              </a:spcBef>
              <a:spcAft>
                <a:spcPts val="0"/>
              </a:spcAft>
              <a:buClrTx/>
              <a:buSzTx/>
              <a:buNone/>
            </a:pPr>
            <a:r>
              <a:rPr lang="zh-CN" altLang="en-US" sz="1000">
                <a:sym typeface="+mn-ea"/>
              </a:rPr>
              <a:t>4.2.4 监理员职责：</a:t>
            </a:r>
            <a:endParaRPr lang="zh-CN" altLang="en-US" sz="1000"/>
          </a:p>
          <a:p>
            <a:pPr algn="l">
              <a:lnSpc>
                <a:spcPct val="170000"/>
              </a:lnSpc>
              <a:spcBef>
                <a:spcPts val="0"/>
              </a:spcBef>
              <a:spcAft>
                <a:spcPts val="0"/>
              </a:spcAft>
              <a:buClrTx/>
              <a:buSzTx/>
              <a:buNone/>
            </a:pPr>
            <a:r>
              <a:rPr lang="en-US" altLang="zh-CN" sz="1000">
                <a:sym typeface="+mn-ea"/>
              </a:rPr>
              <a:t>      </a:t>
            </a:r>
            <a:r>
              <a:rPr lang="zh-CN" altLang="en-US" sz="1000">
                <a:sym typeface="+mn-ea"/>
              </a:rPr>
              <a:t>1、检查施工单位投入工程的人力、主要设备的使用及运行状况；</a:t>
            </a:r>
            <a:endParaRPr lang="zh-CN" altLang="en-US" sz="1000"/>
          </a:p>
          <a:p>
            <a:pPr algn="l">
              <a:lnSpc>
                <a:spcPct val="170000"/>
              </a:lnSpc>
              <a:spcBef>
                <a:spcPts val="0"/>
              </a:spcBef>
              <a:spcAft>
                <a:spcPts val="0"/>
              </a:spcAft>
              <a:buClrTx/>
              <a:buSzTx/>
              <a:buNone/>
            </a:pPr>
            <a:r>
              <a:rPr lang="en-US" altLang="zh-CN" sz="1000">
                <a:sym typeface="+mn-ea"/>
              </a:rPr>
              <a:t>      </a:t>
            </a:r>
            <a:r>
              <a:rPr lang="zh-CN" altLang="en-US" sz="1000">
                <a:sym typeface="+mn-ea"/>
              </a:rPr>
              <a:t>2、进行见证取样；</a:t>
            </a:r>
            <a:endParaRPr lang="zh-CN" altLang="en-US" sz="1000"/>
          </a:p>
          <a:p>
            <a:pPr algn="l">
              <a:lnSpc>
                <a:spcPct val="170000"/>
              </a:lnSpc>
              <a:spcBef>
                <a:spcPts val="0"/>
              </a:spcBef>
              <a:spcAft>
                <a:spcPts val="0"/>
              </a:spcAft>
              <a:buClrTx/>
              <a:buSzTx/>
              <a:buNone/>
            </a:pPr>
            <a:r>
              <a:rPr lang="en-US" altLang="zh-CN" sz="1000">
                <a:sym typeface="+mn-ea"/>
              </a:rPr>
              <a:t>      </a:t>
            </a:r>
            <a:r>
              <a:rPr lang="zh-CN" altLang="en-US" sz="1000">
                <a:sym typeface="+mn-ea"/>
              </a:rPr>
              <a:t>3、复核工程计量有关数据；</a:t>
            </a:r>
            <a:endParaRPr lang="zh-CN" altLang="en-US" sz="1000"/>
          </a:p>
          <a:p>
            <a:pPr algn="l">
              <a:lnSpc>
                <a:spcPct val="170000"/>
              </a:lnSpc>
              <a:spcBef>
                <a:spcPts val="0"/>
              </a:spcBef>
              <a:spcAft>
                <a:spcPts val="0"/>
              </a:spcAft>
              <a:buClrTx/>
              <a:buSzTx/>
              <a:buNone/>
            </a:pPr>
            <a:r>
              <a:rPr lang="en-US" altLang="zh-CN" sz="1000">
                <a:sym typeface="+mn-ea"/>
              </a:rPr>
              <a:t>      </a:t>
            </a:r>
            <a:r>
              <a:rPr lang="zh-CN" altLang="en-US" sz="1000">
                <a:sym typeface="+mn-ea"/>
              </a:rPr>
              <a:t>4、检查和记录工艺过程或施工工序；</a:t>
            </a:r>
            <a:endParaRPr lang="zh-CN" altLang="en-US" sz="1000"/>
          </a:p>
          <a:p>
            <a:pPr algn="l">
              <a:lnSpc>
                <a:spcPct val="170000"/>
              </a:lnSpc>
              <a:spcBef>
                <a:spcPts val="0"/>
              </a:spcBef>
              <a:spcAft>
                <a:spcPts val="0"/>
              </a:spcAft>
              <a:buClrTx/>
              <a:buSzTx/>
              <a:buNone/>
            </a:pPr>
            <a:r>
              <a:rPr lang="en-US" altLang="zh-CN" sz="1000">
                <a:sym typeface="+mn-ea"/>
              </a:rPr>
              <a:t>      </a:t>
            </a:r>
            <a:r>
              <a:rPr lang="zh-CN" altLang="en-US" sz="1000">
                <a:sym typeface="+mn-ea"/>
              </a:rPr>
              <a:t>5、处置发现的施工作业问题；</a:t>
            </a:r>
            <a:endParaRPr lang="zh-CN" altLang="en-US" sz="1000"/>
          </a:p>
          <a:p>
            <a:pPr algn="l">
              <a:lnSpc>
                <a:spcPct val="170000"/>
              </a:lnSpc>
              <a:spcBef>
                <a:spcPts val="0"/>
              </a:spcBef>
              <a:spcAft>
                <a:spcPts val="0"/>
              </a:spcAft>
              <a:buClrTx/>
              <a:buSzTx/>
              <a:buNone/>
            </a:pPr>
            <a:r>
              <a:rPr lang="en-US" altLang="zh-CN" sz="1000">
                <a:sym typeface="+mn-ea"/>
              </a:rPr>
              <a:t>      </a:t>
            </a:r>
            <a:r>
              <a:rPr lang="zh-CN" altLang="en-US" sz="1000">
                <a:sym typeface="+mn-ea"/>
              </a:rPr>
              <a:t>6、记录施工现场监理工作情况。</a:t>
            </a:r>
            <a:endParaRPr lang="zh-CN" altLang="en-US" sz="1000">
              <a:sym typeface="+mn-ea"/>
            </a:endParaRPr>
          </a:p>
          <a:p>
            <a:pPr algn="l">
              <a:lnSpc>
                <a:spcPct val="170000"/>
              </a:lnSpc>
              <a:spcBef>
                <a:spcPts val="0"/>
              </a:spcBef>
              <a:spcAft>
                <a:spcPts val="0"/>
              </a:spcAft>
              <a:buClrTx/>
              <a:buSzTx/>
              <a:buNone/>
            </a:pPr>
            <a:endParaRPr lang="zh-CN" altLang="en-US" sz="1000"/>
          </a:p>
          <a:p>
            <a:pPr algn="l">
              <a:lnSpc>
                <a:spcPct val="170000"/>
              </a:lnSpc>
              <a:spcBef>
                <a:spcPts val="0"/>
              </a:spcBef>
              <a:spcAft>
                <a:spcPts val="0"/>
              </a:spcAft>
              <a:buClrTx/>
              <a:buSzTx/>
              <a:buNone/>
            </a:pPr>
            <a:endParaRPr lang="zh-CN" altLang="en-US" sz="1000"/>
          </a:p>
          <a:p>
            <a:pPr algn="l">
              <a:lnSpc>
                <a:spcPct val="170000"/>
              </a:lnSpc>
              <a:spcBef>
                <a:spcPts val="0"/>
              </a:spcBef>
              <a:spcAft>
                <a:spcPts val="0"/>
              </a:spcAft>
              <a:buClrTx/>
              <a:buSzTx/>
              <a:buNone/>
            </a:pPr>
            <a:endParaRPr lang="zh-CN" altLang="en-US" sz="1000"/>
          </a:p>
          <a:p>
            <a:pPr algn="ctr">
              <a:lnSpc>
                <a:spcPct val="170000"/>
              </a:lnSpc>
              <a:spcBef>
                <a:spcPts val="0"/>
              </a:spcBef>
              <a:spcAft>
                <a:spcPts val="0"/>
              </a:spcAft>
              <a:buClrTx/>
              <a:buSzTx/>
              <a:buNone/>
            </a:pPr>
            <a:r>
              <a:rPr lang="zh-CN" altLang="en-US" sz="1400" b="1">
                <a:sym typeface="+mn-ea"/>
              </a:rPr>
              <a:t>4.3 监理设施</a:t>
            </a:r>
            <a:r>
              <a:rPr lang="zh-CN" altLang="en-US" sz="1400" b="1">
                <a:sym typeface="+mn-ea"/>
              </a:rPr>
              <a:t> </a:t>
            </a:r>
            <a:r>
              <a:rPr lang="en-US" altLang="zh-CN" sz="1400">
                <a:sym typeface="+mn-ea"/>
              </a:rPr>
              <a:t> </a:t>
            </a:r>
            <a:endParaRPr lang="en-US" altLang="zh-CN" sz="14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4.3.1 建设单位应按照建设工程监理合同约定，提供监理工作需要的办公、交通、通讯、生活等设施。</a:t>
            </a:r>
            <a:endParaRPr lang="zh-CN" altLang="en-US" sz="1000">
              <a:sym typeface="+mn-ea"/>
            </a:endParaRPr>
          </a:p>
          <a:p>
            <a:pPr algn="l">
              <a:lnSpc>
                <a:spcPct val="170000"/>
              </a:lnSpc>
              <a:spcBef>
                <a:spcPts val="0"/>
              </a:spcBef>
              <a:spcAft>
                <a:spcPts val="0"/>
              </a:spcAft>
              <a:buClrTx/>
              <a:buSzTx/>
              <a:buNone/>
            </a:pPr>
            <a:r>
              <a:rPr lang="zh-CN" altLang="en-US" sz="1000">
                <a:sym typeface="+mn-ea"/>
              </a:rPr>
              <a:t> </a:t>
            </a:r>
            <a:r>
              <a:rPr lang="en-US" altLang="zh-CN" sz="1000">
                <a:sym typeface="+mn-ea"/>
              </a:rPr>
              <a:t>               </a:t>
            </a:r>
            <a:r>
              <a:rPr lang="zh-CN" altLang="en-US" sz="1000">
                <a:sym typeface="+mn-ea"/>
              </a:rPr>
              <a:t>项目监理机构应妥善使用和保管建设单位提供的设施，并应按建设工程监理合同约定的时间移交建设单位。</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4.3.2 工程监理单位应按照建设工程监理合同约定，配备满足项目监理机构工作需要的常规检测设备和工器具。</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4.3.3 项目监理机构宜实施建设工程监理信息化。</a:t>
            </a: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332480" y="170815"/>
            <a:ext cx="8524875" cy="582930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291" y="3278"/>
              <a:ext cx="10957" cy="6953"/>
            </a:xfrm>
            <a:prstGeom prst="rect">
              <a:avLst/>
            </a:prstGeom>
          </p:spPr>
          <p:txBody>
            <a:bodyPr wrap="square">
              <a:noAutofit/>
            </a:bodyPr>
            <a:lstStyle/>
            <a:p>
              <a:pPr algn="ctr">
                <a:lnSpc>
                  <a:spcPct val="150000"/>
                </a:lnSpc>
                <a:spcBef>
                  <a:spcPts val="0"/>
                </a:spcBef>
                <a:spcAft>
                  <a:spcPts val="0"/>
                </a:spcAft>
              </a:pPr>
              <a:r>
                <a:rPr lang="zh-CN" altLang="en-US" sz="1400" b="1">
                  <a:solidFill>
                    <a:schemeClr val="bg1"/>
                  </a:solidFill>
                </a:rPr>
                <a:t>5.1 一般规定</a:t>
              </a:r>
              <a:endParaRPr lang="zh-CN" altLang="en-US" sz="1400" b="1">
                <a:solidFill>
                  <a:schemeClr val="bg1"/>
                </a:solidFill>
              </a:endParaRPr>
            </a:p>
            <a:p>
              <a:pPr algn="l">
                <a:lnSpc>
                  <a:spcPct val="150000"/>
                </a:lnSpc>
                <a:spcBef>
                  <a:spcPts val="0"/>
                </a:spcBef>
                <a:spcAft>
                  <a:spcPts val="0"/>
                </a:spcAft>
              </a:pPr>
              <a:r>
                <a:rPr lang="zh-CN" altLang="en-US" sz="1000">
                  <a:solidFill>
                    <a:schemeClr val="bg1"/>
                  </a:solidFill>
                </a:rPr>
                <a:t>5.1.1 监理规划应明确项目监理机构的工作目标，确定具体的监理工作制度、内容、程序、方法和措施，并具有指导性和针对性。</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5.1.2 监理实施细则应符合监理规划的要求，应结合工程特点，具有可操作性。</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ctr">
                <a:lnSpc>
                  <a:spcPct val="150000"/>
                </a:lnSpc>
                <a:spcBef>
                  <a:spcPts val="0"/>
                </a:spcBef>
                <a:spcAft>
                  <a:spcPts val="0"/>
                </a:spcAft>
              </a:pPr>
              <a:r>
                <a:rPr lang="zh-CN" altLang="en-US" sz="1400" b="1">
                  <a:solidFill>
                    <a:schemeClr val="bg1"/>
                  </a:solidFill>
                </a:rPr>
                <a:t>5.2 监理规划</a:t>
              </a:r>
              <a:endParaRPr lang="zh-CN" altLang="en-US" sz="1400" b="1">
                <a:solidFill>
                  <a:schemeClr val="bg1"/>
                </a:solidFill>
              </a:endParaRPr>
            </a:p>
            <a:p>
              <a:pPr algn="l">
                <a:lnSpc>
                  <a:spcPct val="150000"/>
                </a:lnSpc>
                <a:spcBef>
                  <a:spcPts val="0"/>
                </a:spcBef>
                <a:spcAft>
                  <a:spcPts val="0"/>
                </a:spcAft>
              </a:pPr>
              <a:r>
                <a:rPr lang="zh-CN" altLang="en-US" sz="1000">
                  <a:solidFill>
                    <a:schemeClr val="bg1"/>
                  </a:solidFill>
                </a:rPr>
                <a:t>5.2.1 监理规划应在签订建设工程监理合同及收到工程设计文件后编制，在召开第一次工地会议前报送建设单位。</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5.2.2 监理规划编审程序：</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1、总监理工程师组织专业监理工程师编制；</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2、总监理工程师签字后由工程监理单位技术负责人审批。</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5.2.3 监理规划主要内容：</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1、工程概况；</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2、监理工作的范围、内容、目标；</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3、监理工作依据；</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4、监理组织形式、人员配备及进场计划、监理人员岗位职责；</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5、工程质量控制；</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6、工程造价控制；</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7、工程进度控制；</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8、合同与信息管理；</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9、组织协调；</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10、安全生产管理职责；</a:t>
              </a:r>
              <a:endParaRPr lang="zh-CN" altLang="en-US" sz="1000">
                <a:solidFill>
                  <a:schemeClr val="bg1"/>
                </a:solidFill>
              </a:endParaRPr>
            </a:p>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11、监理工作制度；</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1">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2"/>
            </p:custDataLst>
          </p:nvPr>
        </p:nvSpPr>
        <p:spPr>
          <a:xfrm>
            <a:off x="997585" y="302895"/>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05</a:t>
            </a:r>
            <a:endParaRPr lang="zh-CN" altLang="en-US" sz="2400" b="1" dirty="0">
              <a:latin typeface="微软雅黑" panose="020B0503020204020204" pitchFamily="34" charset="-122"/>
              <a:ea typeface="微软雅黑" panose="020B0503020204020204" pitchFamily="34" charset="-122"/>
            </a:endParaRPr>
          </a:p>
        </p:txBody>
      </p:sp>
      <p:sp>
        <p:nvSpPr>
          <p:cNvPr id="3" name="文本框 2"/>
          <p:cNvSpPr txBox="1"/>
          <p:nvPr/>
        </p:nvSpPr>
        <p:spPr>
          <a:xfrm>
            <a:off x="1396365" y="1950085"/>
            <a:ext cx="613410" cy="4183380"/>
          </a:xfrm>
          <a:prstGeom prst="rect">
            <a:avLst/>
          </a:prstGeom>
          <a:noFill/>
        </p:spPr>
        <p:txBody>
          <a:bodyPr vert="eaVert" wrap="square" rtlCol="0">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监理规划及监理实施细则</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332480" y="170815"/>
            <a:ext cx="8524875" cy="582930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lnSpc>
                  <a:spcPct val="150000"/>
                </a:lnSpc>
                <a:spcBef>
                  <a:spcPts val="0"/>
                </a:spcBef>
                <a:spcAft>
                  <a:spcPts val="0"/>
                </a:spcAft>
                <a:buClrTx/>
                <a:buSzTx/>
                <a:buFontTx/>
              </a:pPr>
              <a:endParaRPr lang="zh-CN" altLang="en-US" sz="1000">
                <a:solidFill>
                  <a:schemeClr val="bg1"/>
                </a:solidFill>
              </a:endParaRPr>
            </a:p>
          </p:txBody>
        </p:sp>
        <p:sp>
          <p:nvSpPr>
            <p:cNvPr id="19" name="矩形 18"/>
            <p:cNvSpPr/>
            <p:nvPr/>
          </p:nvSpPr>
          <p:spPr>
            <a:xfrm>
              <a:off x="6291" y="3278"/>
              <a:ext cx="10957" cy="6953"/>
            </a:xfrm>
            <a:prstGeom prst="rect">
              <a:avLst/>
            </a:prstGeom>
          </p:spPr>
          <p:txBody>
            <a:bodyPr wrap="square">
              <a:noAutofit/>
            </a:bodyPr>
            <a:lstStyle/>
            <a:p>
              <a:pPr algn="l">
                <a:lnSpc>
                  <a:spcPct val="150000"/>
                </a:lnSpc>
                <a:spcBef>
                  <a:spcPts val="0"/>
                </a:spcBef>
                <a:spcAft>
                  <a:spcPts val="0"/>
                </a:spcAft>
              </a:pPr>
              <a:r>
                <a:rPr lang="en-US" altLang="zh-CN" sz="1000">
                  <a:solidFill>
                    <a:schemeClr val="bg1"/>
                  </a:solidFill>
                </a:rPr>
                <a:t>      </a:t>
              </a:r>
              <a:r>
                <a:rPr lang="zh-CN" altLang="en-US" sz="1000">
                  <a:solidFill>
                    <a:schemeClr val="bg1"/>
                  </a:solidFill>
                </a:rPr>
                <a:t>12、监理工作设施。</a:t>
              </a:r>
              <a:endParaRPr lang="zh-CN" altLang="en-US" sz="1000">
                <a:solidFill>
                  <a:schemeClr val="bg1"/>
                </a:solidFill>
              </a:endParaRPr>
            </a:p>
            <a:p>
              <a:pPr algn="l">
                <a:lnSpc>
                  <a:spcPct val="150000"/>
                </a:lnSpc>
                <a:spcBef>
                  <a:spcPts val="0"/>
                </a:spcBef>
                <a:spcAft>
                  <a:spcPts val="0"/>
                </a:spcAft>
                <a:buClrTx/>
                <a:buSzTx/>
                <a:buFontTx/>
              </a:pPr>
              <a:r>
                <a:rPr lang="zh-CN" altLang="en-US" sz="1000">
                  <a:solidFill>
                    <a:schemeClr val="bg1"/>
                  </a:solidFill>
                </a:rPr>
                <a:t>5.2.4 在监理工作实施过程中，如实际情况或条件发生变化而需要调整监理规划时，应由</a:t>
              </a:r>
              <a:r>
                <a:rPr lang="zh-CN" altLang="en-US" sz="1000">
                  <a:solidFill>
                    <a:schemeClr val="bg1"/>
                  </a:solidFill>
                  <a:sym typeface="+mn-ea"/>
                </a:rPr>
                <a:t>总监理工程师组织专业监理工程师修改，经工程监理单位技术负责人批准后报建设单位。</a:t>
              </a:r>
              <a:endParaRPr lang="zh-CN" altLang="en-US" sz="1000">
                <a:solidFill>
                  <a:schemeClr val="bg1"/>
                </a:solidFill>
                <a:sym typeface="+mn-ea"/>
              </a:endParaRPr>
            </a:p>
            <a:p>
              <a:pPr algn="l">
                <a:lnSpc>
                  <a:spcPct val="150000"/>
                </a:lnSpc>
                <a:spcBef>
                  <a:spcPts val="0"/>
                </a:spcBef>
                <a:spcAft>
                  <a:spcPts val="0"/>
                </a:spcAft>
                <a:buClrTx/>
                <a:buSzTx/>
                <a:buFontTx/>
              </a:pPr>
              <a:endParaRPr lang="zh-CN" altLang="en-US" sz="1000">
                <a:solidFill>
                  <a:schemeClr val="bg1"/>
                </a:solidFill>
                <a:sym typeface="+mn-ea"/>
              </a:endParaRPr>
            </a:p>
            <a:p>
              <a:pPr algn="ctr">
                <a:lnSpc>
                  <a:spcPct val="150000"/>
                </a:lnSpc>
                <a:spcBef>
                  <a:spcPts val="0"/>
                </a:spcBef>
                <a:spcAft>
                  <a:spcPts val="0"/>
                </a:spcAft>
                <a:buClrTx/>
                <a:buSzTx/>
                <a:buFontTx/>
              </a:pPr>
              <a:r>
                <a:rPr lang="zh-CN" altLang="en-US" sz="1400" b="1">
                  <a:solidFill>
                    <a:schemeClr val="bg1"/>
                  </a:solidFill>
                  <a:sym typeface="+mn-ea"/>
                </a:rPr>
                <a:t>5.</a:t>
              </a:r>
              <a:r>
                <a:rPr lang="en-US" altLang="zh-CN" sz="1400" b="1">
                  <a:solidFill>
                    <a:schemeClr val="bg1"/>
                  </a:solidFill>
                  <a:sym typeface="+mn-ea"/>
                </a:rPr>
                <a:t>3</a:t>
              </a:r>
              <a:r>
                <a:rPr lang="zh-CN" altLang="en-US" sz="1400" b="1">
                  <a:solidFill>
                    <a:schemeClr val="bg1"/>
                  </a:solidFill>
                  <a:sym typeface="+mn-ea"/>
                </a:rPr>
                <a:t> 监理实施细则</a:t>
              </a:r>
              <a:endParaRPr lang="zh-CN" altLang="en-US" sz="1400" b="1">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rPr>
                <a:t>5.3.1 采用新材料、新工艺、新技术、新设备的工程，以及专业性较强、危险性较大的分部分项工程，应编制监理实施细则。</a:t>
              </a:r>
              <a:endParaRPr lang="zh-CN" altLang="en-US" sz="1000">
                <a:solidFill>
                  <a:schemeClr val="bg1"/>
                </a:solidFill>
              </a:endParaRPr>
            </a:p>
            <a:p>
              <a:pPr algn="l">
                <a:lnSpc>
                  <a:spcPct val="150000"/>
                </a:lnSpc>
                <a:spcBef>
                  <a:spcPts val="0"/>
                </a:spcBef>
                <a:spcAft>
                  <a:spcPts val="0"/>
                </a:spcAft>
                <a:buClrTx/>
                <a:buSzTx/>
                <a:buFontTx/>
                <a:buNone/>
              </a:pPr>
              <a:r>
                <a:rPr lang="zh-CN" altLang="en-US" sz="1000">
                  <a:solidFill>
                    <a:schemeClr val="bg1"/>
                  </a:solidFill>
                </a:rPr>
                <a:t>5.3.2 监理实施细则应在相应工程施工开始前由专业监理工程师编制，并报总监理工程师审批。</a:t>
              </a:r>
              <a:endParaRPr lang="zh-CN" altLang="en-US" sz="1000">
                <a:solidFill>
                  <a:schemeClr val="bg1"/>
                </a:solidFill>
              </a:endParaRPr>
            </a:p>
            <a:p>
              <a:pPr algn="l">
                <a:lnSpc>
                  <a:spcPct val="150000"/>
                </a:lnSpc>
                <a:spcBef>
                  <a:spcPts val="0"/>
                </a:spcBef>
                <a:spcAft>
                  <a:spcPts val="0"/>
                </a:spcAft>
                <a:buClrTx/>
                <a:buSzTx/>
                <a:buFontTx/>
                <a:buNone/>
              </a:pPr>
              <a:r>
                <a:rPr lang="zh-CN" altLang="en-US" sz="1000">
                  <a:solidFill>
                    <a:schemeClr val="bg1"/>
                  </a:solidFill>
                </a:rPr>
                <a:t>5.3.3 监理实施细则编制依据：</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1、监理规划；</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2、相关标准、工程设计文件；</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3、施工组织设计、专项施工方案。</a:t>
              </a:r>
              <a:endParaRPr lang="zh-CN" altLang="en-US" sz="1000">
                <a:solidFill>
                  <a:schemeClr val="bg1"/>
                </a:solidFill>
              </a:endParaRPr>
            </a:p>
            <a:p>
              <a:pPr algn="l">
                <a:lnSpc>
                  <a:spcPct val="150000"/>
                </a:lnSpc>
                <a:spcBef>
                  <a:spcPts val="0"/>
                </a:spcBef>
                <a:spcAft>
                  <a:spcPts val="0"/>
                </a:spcAft>
                <a:buClrTx/>
                <a:buSzTx/>
                <a:buFontTx/>
                <a:buNone/>
              </a:pPr>
              <a:r>
                <a:rPr lang="zh-CN" altLang="en-US" sz="1000">
                  <a:solidFill>
                    <a:schemeClr val="bg1"/>
                  </a:solidFill>
                </a:rPr>
                <a:t>5.3.4 监理实施细则主要内容：</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1、专业工程特点；</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2、监理工作流程；</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3、监理工作要点；</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4、监理工作方法及措施。</a:t>
              </a:r>
              <a:endParaRPr lang="zh-CN" altLang="en-US" sz="1000">
                <a:solidFill>
                  <a:schemeClr val="bg1"/>
                </a:solidFill>
              </a:endParaRPr>
            </a:p>
            <a:p>
              <a:pPr algn="l">
                <a:lnSpc>
                  <a:spcPct val="150000"/>
                </a:lnSpc>
                <a:spcBef>
                  <a:spcPts val="0"/>
                </a:spcBef>
                <a:spcAft>
                  <a:spcPts val="0"/>
                </a:spcAft>
                <a:buClrTx/>
                <a:buSzTx/>
                <a:buFontTx/>
                <a:buNone/>
              </a:pPr>
              <a:r>
                <a:rPr lang="zh-CN" altLang="en-US" sz="1000">
                  <a:solidFill>
                    <a:schemeClr val="bg1"/>
                  </a:solidFill>
                </a:rPr>
                <a:t>5.3.5 在监理工作实施过程中，监理实施细则可根据实际情况进行补充、修改，经总监理工程师批准后实施。</a:t>
              </a:r>
              <a:endParaRPr lang="zh-CN" altLang="en-US" sz="1000">
                <a:solidFill>
                  <a:schemeClr val="bg1"/>
                </a:solidFill>
              </a:endParaRPr>
            </a:p>
            <a:p>
              <a:pPr algn="l">
                <a:lnSpc>
                  <a:spcPct val="150000"/>
                </a:lnSpc>
                <a:spcBef>
                  <a:spcPts val="0"/>
                </a:spcBef>
                <a:spcAft>
                  <a:spcPts val="0"/>
                </a:spcAft>
                <a:buClrTx/>
                <a:buSzTx/>
                <a:buNone/>
              </a:pP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1">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2"/>
            </p:custDataLst>
          </p:nvPr>
        </p:nvSpPr>
        <p:spPr>
          <a:xfrm>
            <a:off x="997585" y="302895"/>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05</a:t>
            </a:r>
            <a:endParaRPr lang="zh-CN" altLang="en-US" sz="2400" b="1" dirty="0">
              <a:latin typeface="微软雅黑" panose="020B0503020204020204" pitchFamily="34" charset="-122"/>
              <a:ea typeface="微软雅黑" panose="020B0503020204020204" pitchFamily="34" charset="-122"/>
            </a:endParaRPr>
          </a:p>
        </p:txBody>
      </p:sp>
      <p:sp>
        <p:nvSpPr>
          <p:cNvPr id="3" name="文本框 2"/>
          <p:cNvSpPr txBox="1"/>
          <p:nvPr/>
        </p:nvSpPr>
        <p:spPr>
          <a:xfrm>
            <a:off x="1396365" y="1950085"/>
            <a:ext cx="613410" cy="4183380"/>
          </a:xfrm>
          <a:prstGeom prst="rect">
            <a:avLst/>
          </a:prstGeom>
          <a:noFill/>
        </p:spPr>
        <p:txBody>
          <a:bodyPr vert="eaVert" wrap="square" rtlCol="0">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监理规划及监理实施细则</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06</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6319333" y="565268"/>
            <a:ext cx="44500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工程质量、造价、进度控制</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02835" y="1285240"/>
            <a:ext cx="6983095" cy="5193665"/>
          </a:xfrm>
          <a:prstGeom prst="rect">
            <a:avLst/>
          </a:prstGeom>
          <a:noFill/>
        </p:spPr>
        <p:txBody>
          <a:bodyPr wrap="square" rtlCol="0" anchor="t">
            <a:noAutofit/>
          </a:bodyPr>
          <a:p>
            <a:pPr algn="ctr">
              <a:lnSpc>
                <a:spcPct val="170000"/>
              </a:lnSpc>
              <a:spcBef>
                <a:spcPts val="0"/>
              </a:spcBef>
              <a:spcAft>
                <a:spcPts val="0"/>
              </a:spcAft>
              <a:buClrTx/>
              <a:buSzTx/>
              <a:buNone/>
            </a:pPr>
            <a:r>
              <a:rPr lang="en-US" sz="1400" b="1"/>
              <a:t>6.1 </a:t>
            </a:r>
            <a:r>
              <a:rPr lang="zh-CN" altLang="en-US" sz="1400" b="1"/>
              <a:t> 一般规定</a:t>
            </a:r>
            <a:endParaRPr lang="zh-CN" altLang="en-US" sz="1400" b="1"/>
          </a:p>
          <a:p>
            <a:pPr algn="l">
              <a:lnSpc>
                <a:spcPct val="170000"/>
              </a:lnSpc>
              <a:spcBef>
                <a:spcPts val="0"/>
              </a:spcBef>
              <a:spcAft>
                <a:spcPts val="0"/>
              </a:spcAft>
              <a:buClrTx/>
              <a:buSzTx/>
              <a:buNone/>
            </a:pPr>
            <a:r>
              <a:rPr lang="zh-CN" altLang="en-US" sz="1000">
                <a:sym typeface="+mn-ea"/>
              </a:rPr>
              <a:t>6.1.1 项目监理机构根据建设工程监理合同约定的工程质量、造价、进度控制任务，确定控制目标，并对控制目标进行分解，制定相应的措施实施控制。</a:t>
            </a:r>
            <a:endParaRPr lang="zh-CN" altLang="en-US" sz="1000">
              <a:sym typeface="+mn-ea"/>
            </a:endParaRPr>
          </a:p>
          <a:p>
            <a:pPr algn="l">
              <a:lnSpc>
                <a:spcPct val="170000"/>
              </a:lnSpc>
              <a:spcBef>
                <a:spcPts val="0"/>
              </a:spcBef>
              <a:spcAft>
                <a:spcPts val="0"/>
              </a:spcAft>
              <a:buClrTx/>
              <a:buSzTx/>
              <a:buNone/>
            </a:pPr>
            <a:r>
              <a:rPr lang="zh-CN" altLang="en-US" sz="1000">
                <a:sym typeface="+mn-ea"/>
              </a:rPr>
              <a:t>6.1.2 监理人员应熟悉工程设计文件，有关监理人员应参加建设单位主持的图纸会审和设计交底会议，总监理工程师应参与会议纪要会签。</a:t>
            </a:r>
            <a:endParaRPr lang="zh-CN" altLang="en-US" sz="1000">
              <a:sym typeface="+mn-ea"/>
            </a:endParaRPr>
          </a:p>
          <a:p>
            <a:pPr algn="l">
              <a:lnSpc>
                <a:spcPct val="170000"/>
              </a:lnSpc>
              <a:spcBef>
                <a:spcPts val="0"/>
              </a:spcBef>
              <a:spcAft>
                <a:spcPts val="0"/>
              </a:spcAft>
              <a:buClrTx/>
              <a:buSzTx/>
              <a:buNone/>
            </a:pPr>
            <a:endParaRPr lang="zh-CN" altLang="en-US" sz="1000"/>
          </a:p>
          <a:p>
            <a:pPr algn="ctr">
              <a:lnSpc>
                <a:spcPct val="170000"/>
              </a:lnSpc>
              <a:spcBef>
                <a:spcPts val="0"/>
              </a:spcBef>
              <a:spcAft>
                <a:spcPts val="0"/>
              </a:spcAft>
              <a:buClrTx/>
              <a:buSzTx/>
              <a:buNone/>
            </a:pPr>
            <a:r>
              <a:rPr lang="en-US" altLang="zh-CN" sz="1400" b="1">
                <a:sym typeface="+mn-ea"/>
              </a:rPr>
              <a:t>       6.2</a:t>
            </a:r>
            <a:r>
              <a:rPr lang="zh-CN" altLang="en-US" sz="1400" b="1">
                <a:sym typeface="+mn-ea"/>
              </a:rPr>
              <a:t> </a:t>
            </a:r>
            <a:r>
              <a:rPr lang="en-US" altLang="zh-CN" sz="1400" b="1">
                <a:sym typeface="+mn-ea"/>
              </a:rPr>
              <a:t> </a:t>
            </a:r>
            <a:r>
              <a:rPr lang="zh-CN" altLang="en-US" sz="1400" b="1">
                <a:sym typeface="+mn-ea"/>
              </a:rPr>
              <a:t>工程质量控制</a:t>
            </a:r>
            <a:r>
              <a:rPr lang="zh-CN" altLang="en-US" sz="1400" b="1">
                <a:sym typeface="+mn-ea"/>
              </a:rPr>
              <a:t> </a:t>
            </a:r>
            <a:r>
              <a:rPr lang="en-US" altLang="zh-CN" sz="1400">
                <a:sym typeface="+mn-ea"/>
              </a:rPr>
              <a:t> </a:t>
            </a:r>
            <a:endParaRPr lang="en-US" altLang="zh-CN" sz="1400">
              <a:sym typeface="+mn-ea"/>
            </a:endParaRPr>
          </a:p>
          <a:p>
            <a:pPr algn="l">
              <a:lnSpc>
                <a:spcPct val="170000"/>
              </a:lnSpc>
              <a:spcBef>
                <a:spcPts val="0"/>
              </a:spcBef>
              <a:spcAft>
                <a:spcPts val="0"/>
              </a:spcAft>
              <a:buClrTx/>
              <a:buSzTx/>
              <a:buNone/>
            </a:pPr>
            <a:r>
              <a:rPr lang="zh-CN" altLang="en-US" sz="1000">
                <a:sym typeface="+mn-ea"/>
              </a:rPr>
              <a:t>6.2.1 总监理工程师应组织专业监理工程师审查施工单位报审的施工方案，符合要求后予以签认。施工方案审查的基本内容：</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1、编审程序应符合相关规定；</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2、工程质量保证措施应符合有关标准。</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b="1">
                <a:sym typeface="+mn-ea"/>
              </a:rPr>
              <a:t>施工方案报审表应符合附录 A1 表的格式。</a:t>
            </a:r>
            <a:endParaRPr lang="zh-CN" altLang="en-US" sz="1000" b="1">
              <a:sym typeface="+mn-ea"/>
            </a:endParaRPr>
          </a:p>
          <a:p>
            <a:pPr algn="l">
              <a:lnSpc>
                <a:spcPct val="170000"/>
              </a:lnSpc>
              <a:spcBef>
                <a:spcPts val="0"/>
              </a:spcBef>
              <a:spcAft>
                <a:spcPts val="0"/>
              </a:spcAft>
              <a:buClrTx/>
              <a:buSzTx/>
              <a:buNone/>
            </a:pPr>
            <a:r>
              <a:rPr lang="zh-CN" altLang="en-US" sz="1000">
                <a:sym typeface="+mn-ea"/>
              </a:rPr>
              <a:t>6.2.2 分包工程开工前，项目监理机构应审核施工单位报送的分包单位资格报审表，专业监理工程师提出审核意见后，由总监理工程师签发。</a:t>
            </a:r>
            <a:endParaRPr lang="zh-CN" altLang="en-US" sz="1000">
              <a:sym typeface="+mn-ea"/>
            </a:endParaRPr>
          </a:p>
          <a:p>
            <a:pPr algn="l">
              <a:lnSpc>
                <a:spcPct val="170000"/>
              </a:lnSpc>
              <a:spcBef>
                <a:spcPts val="0"/>
              </a:spcBef>
              <a:spcAft>
                <a:spcPts val="0"/>
              </a:spcAft>
              <a:buClrTx/>
              <a:buSzTx/>
              <a:buNone/>
            </a:pPr>
            <a:r>
              <a:rPr lang="zh-CN" altLang="en-US" sz="1000">
                <a:sym typeface="+mn-ea"/>
              </a:rPr>
              <a:t>分包单位资格审核的基本内容：</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1、营业执照、企业资质等级证书；</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2、安全生产许可文件；</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3、类似工程业绩；</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4、专职管理人员和特种作业人员的资格证书。</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b="1">
                <a:sym typeface="+mn-ea"/>
              </a:rPr>
              <a:t>分包单位资格报审表应符合附录 A4 表的格式。</a:t>
            </a:r>
            <a:endParaRPr lang="zh-CN" altLang="en-US" sz="1000" b="1">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06</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6319333" y="433188"/>
            <a:ext cx="44500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工程质量、造价、进度控制</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02835" y="1136650"/>
            <a:ext cx="6983095" cy="5159375"/>
          </a:xfrm>
          <a:prstGeom prst="rect">
            <a:avLst/>
          </a:prstGeom>
          <a:noFill/>
        </p:spPr>
        <p:txBody>
          <a:bodyPr wrap="square" rtlCol="0" anchor="t">
            <a:noAutofit/>
          </a:bodyPr>
          <a:p>
            <a:pPr algn="l">
              <a:lnSpc>
                <a:spcPct val="170000"/>
              </a:lnSpc>
              <a:spcBef>
                <a:spcPts val="0"/>
              </a:spcBef>
              <a:spcAft>
                <a:spcPts val="0"/>
              </a:spcAft>
              <a:buClrTx/>
              <a:buSzTx/>
              <a:buNone/>
            </a:pPr>
            <a:r>
              <a:rPr lang="zh-CN" altLang="en-US" sz="1000">
                <a:sym typeface="+mn-ea"/>
              </a:rPr>
              <a:t>6.2.3 专业监理工程师应审查施工单位报送的新材料、新工艺、新技术、新设备的质量认证材料和相关验收标准的适用性，必要时，应要求施工单位组织专题论证，审查合格后报总监理工程师签认。</a:t>
            </a:r>
            <a:endParaRPr lang="zh-CN" altLang="en-US" sz="1000">
              <a:sym typeface="+mn-ea"/>
            </a:endParaRPr>
          </a:p>
          <a:p>
            <a:pPr algn="l">
              <a:lnSpc>
                <a:spcPct val="170000"/>
              </a:lnSpc>
              <a:spcBef>
                <a:spcPts val="0"/>
              </a:spcBef>
              <a:spcAft>
                <a:spcPts val="0"/>
              </a:spcAft>
              <a:buClrTx/>
              <a:buSzTx/>
              <a:buNone/>
            </a:pPr>
            <a:r>
              <a:rPr lang="zh-CN" altLang="en-US" sz="1000">
                <a:sym typeface="+mn-ea"/>
              </a:rPr>
              <a:t>6.2.4 专业监理工程师应检查、复核施工单位报送的施工控制测量成果及保护措施，签署意见。检查、复核的内容：</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1、施工单位测量人员的资格证书及测量设备检定证书；</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2、施工平面控制网、高程控制网和临时水准点的测量成果及控制桩的保护措施。</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b="1">
                <a:sym typeface="+mn-ea"/>
              </a:rPr>
              <a:t>施工控制测量成果报验表应符合附录 A5 表的格式。</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专业监理工程师应对施工单位在施工过程中报送的施工测量放线成果进行查验。</a:t>
            </a:r>
            <a:endParaRPr lang="zh-CN" altLang="en-US" sz="1000">
              <a:sym typeface="+mn-ea"/>
            </a:endParaRPr>
          </a:p>
          <a:p>
            <a:pPr algn="l">
              <a:lnSpc>
                <a:spcPct val="170000"/>
              </a:lnSpc>
              <a:spcBef>
                <a:spcPts val="0"/>
              </a:spcBef>
              <a:spcAft>
                <a:spcPts val="0"/>
              </a:spcAft>
              <a:buClrTx/>
              <a:buSzTx/>
              <a:buNone/>
            </a:pPr>
            <a:r>
              <a:rPr lang="zh-CN" altLang="en-US" sz="1000">
                <a:sym typeface="+mn-ea"/>
              </a:rPr>
              <a:t>6.2.5 专业监理工程师应检查施工单位的试验室，检查的内容：</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1、试验室的资质等级及试验范围；</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2、法定计量部门对试验设备出具的计量检定证明；</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3、试验室管理制度；</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4、试验人员资格证书。</a:t>
            </a:r>
            <a:endParaRPr lang="zh-CN" altLang="en-US" sz="1000">
              <a:sym typeface="+mn-ea"/>
            </a:endParaRPr>
          </a:p>
          <a:p>
            <a:pPr algn="l">
              <a:lnSpc>
                <a:spcPct val="170000"/>
              </a:lnSpc>
              <a:spcBef>
                <a:spcPts val="0"/>
              </a:spcBef>
              <a:spcAft>
                <a:spcPts val="0"/>
              </a:spcAft>
              <a:buClrTx/>
              <a:buSzTx/>
              <a:buNone/>
            </a:pPr>
            <a:r>
              <a:rPr lang="zh-CN" altLang="en-US" sz="1000">
                <a:sym typeface="+mn-ea"/>
              </a:rPr>
              <a:t>6.2.6 项目监理机构应审查施工单位报送的用于工程的材料、设备、构配件的质量证明文件，并按照有关规定或建设工程监理合同约定，对用于工程的材料进行见证取样、平行检验。</a:t>
            </a:r>
            <a:endParaRPr lang="zh-CN" altLang="en-US" sz="1000">
              <a:sym typeface="+mn-ea"/>
            </a:endParaRPr>
          </a:p>
          <a:p>
            <a:pPr algn="l">
              <a:lnSpc>
                <a:spcPct val="170000"/>
              </a:lnSpc>
              <a:spcBef>
                <a:spcPts val="0"/>
              </a:spcBef>
              <a:spcAft>
                <a:spcPts val="0"/>
              </a:spcAft>
              <a:buClrTx/>
              <a:buSzTx/>
              <a:buNone/>
            </a:pPr>
            <a:r>
              <a:rPr lang="zh-CN" altLang="en-US" sz="1000">
                <a:sym typeface="+mn-ea"/>
              </a:rPr>
              <a:t> </a:t>
            </a:r>
            <a:r>
              <a:rPr lang="en-US" altLang="zh-CN" sz="1000">
                <a:sym typeface="+mn-ea"/>
              </a:rPr>
              <a:t>     </a:t>
            </a:r>
            <a:r>
              <a:rPr lang="zh-CN" altLang="en-US" sz="1000">
                <a:sym typeface="+mn-ea"/>
              </a:rPr>
              <a:t>对已进场经检验不合格的工程材料、设备、构配件，项目监理机构应要求施工单位限期将其撤出施工现场。</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b="1">
                <a:sym typeface="+mn-ea"/>
              </a:rPr>
              <a:t>工程材料/设备/构配件报审表应符合附录 A6 表的格式。</a:t>
            </a:r>
            <a:endParaRPr lang="zh-CN" altLang="en-US" sz="1000" b="1">
              <a:sym typeface="+mn-ea"/>
            </a:endParaRPr>
          </a:p>
          <a:p>
            <a:pPr algn="l">
              <a:lnSpc>
                <a:spcPct val="170000"/>
              </a:lnSpc>
              <a:spcBef>
                <a:spcPts val="0"/>
              </a:spcBef>
              <a:spcAft>
                <a:spcPts val="0"/>
              </a:spcAft>
              <a:buClrTx/>
              <a:buSzTx/>
              <a:buNone/>
            </a:pPr>
            <a:r>
              <a:rPr lang="zh-CN" altLang="en-US" sz="1000">
                <a:sym typeface="+mn-ea"/>
              </a:rPr>
              <a:t>6.2.7 专业监理工程师应要求施工单位定期提交影响工程质量的计量设备的检查和检定报告。</a:t>
            </a:r>
            <a:endParaRPr lang="zh-CN" altLang="en-US" sz="1000">
              <a:sym typeface="+mn-ea"/>
            </a:endParaRPr>
          </a:p>
          <a:p>
            <a:pPr algn="l">
              <a:lnSpc>
                <a:spcPct val="170000"/>
              </a:lnSpc>
              <a:spcBef>
                <a:spcPts val="0"/>
              </a:spcBef>
              <a:spcAft>
                <a:spcPts val="0"/>
              </a:spcAft>
              <a:buClrTx/>
              <a:buSzTx/>
              <a:buNone/>
            </a:pPr>
            <a:r>
              <a:rPr lang="zh-CN" altLang="en-US" sz="1000">
                <a:sym typeface="+mn-ea"/>
              </a:rPr>
              <a:t>6.2.8 监理人员应对施工过程进行巡视，并对关键部位、关键工序的施工过程进行旁站，填写旁站记录。</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b="1">
                <a:sym typeface="+mn-ea"/>
              </a:rPr>
              <a:t>旁站记录应符合附录 B6 表的格式。</a:t>
            </a:r>
            <a:endParaRPr lang="zh-CN" altLang="en-US" sz="1000">
              <a:sym typeface="+mn-ea"/>
            </a:endParaRPr>
          </a:p>
          <a:p>
            <a:pPr algn="l">
              <a:lnSpc>
                <a:spcPct val="170000"/>
              </a:lnSpc>
              <a:spcBef>
                <a:spcPts val="0"/>
              </a:spcBef>
              <a:spcAft>
                <a:spcPts val="0"/>
              </a:spcAft>
              <a:buClrTx/>
              <a:buSzTx/>
              <a:buNone/>
            </a:pPr>
            <a:endParaRPr lang="zh-CN" altLang="en-US" sz="1000" b="1">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06</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6319333" y="391913"/>
            <a:ext cx="44500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工程质量、造价、进度控制</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02835" y="1054100"/>
            <a:ext cx="6983095" cy="5674360"/>
          </a:xfrm>
          <a:prstGeom prst="rect">
            <a:avLst/>
          </a:prstGeom>
          <a:noFill/>
        </p:spPr>
        <p:txBody>
          <a:bodyPr wrap="square" rtlCol="0" anchor="t">
            <a:noAutofit/>
          </a:bodyPr>
          <a:p>
            <a:pPr algn="l">
              <a:lnSpc>
                <a:spcPct val="170000"/>
              </a:lnSpc>
              <a:spcBef>
                <a:spcPts val="0"/>
              </a:spcBef>
              <a:spcAft>
                <a:spcPts val="0"/>
              </a:spcAft>
              <a:buClrTx/>
              <a:buSzTx/>
              <a:buNone/>
            </a:pPr>
            <a:r>
              <a:rPr lang="zh-CN" altLang="en-US" sz="1000">
                <a:sym typeface="+mn-ea"/>
              </a:rPr>
              <a:t>6.2.9 专业监理工程师应根据施工单位报验的检验批、隐蔽工程、分项工程进行验收，提出验收意见。总监理工程师应组织监理人员对施工单位报验的分部工程进行验收，签署验收意见。</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对验收不合格的检验批、隐蔽工程、分项工程和分部工程，项目监理机构应拒绝签认，并严禁施工单位进行下一道工序施工。</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检验批、隐蔽工程、分项工程报验表应符合附录 A7 表的格式，分部工程报验表应符合附录 A8 表的格式。</a:t>
            </a:r>
            <a:endParaRPr lang="zh-CN" altLang="en-US" sz="1000">
              <a:sym typeface="+mn-ea"/>
            </a:endParaRPr>
          </a:p>
          <a:p>
            <a:pPr algn="l">
              <a:lnSpc>
                <a:spcPct val="170000"/>
              </a:lnSpc>
              <a:spcBef>
                <a:spcPts val="0"/>
              </a:spcBef>
              <a:spcAft>
                <a:spcPts val="0"/>
              </a:spcAft>
              <a:buClrTx/>
              <a:buSzTx/>
              <a:buNone/>
            </a:pPr>
            <a:r>
              <a:rPr lang="zh-CN" altLang="en-US" sz="1000">
                <a:sym typeface="+mn-ea"/>
              </a:rPr>
              <a:t>6.2.10 项目监理机构发现施工存在质量问题的，应及时签发监理通知，要求施工单位整改。整改完毕后，项目监理机构应根据施工单位报送的监理通知回复单对整改情况进行复查，提出复查意见。</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b="1">
                <a:sym typeface="+mn-ea"/>
              </a:rPr>
              <a:t>监理通知应符合附录 B3 表的格式。监理通知回复单应符合附录 A9 表的格式。</a:t>
            </a:r>
            <a:endParaRPr lang="zh-CN" altLang="en-US" sz="1000">
              <a:sym typeface="+mn-ea"/>
            </a:endParaRPr>
          </a:p>
          <a:p>
            <a:pPr algn="l">
              <a:lnSpc>
                <a:spcPct val="170000"/>
              </a:lnSpc>
              <a:spcBef>
                <a:spcPts val="0"/>
              </a:spcBef>
              <a:spcAft>
                <a:spcPts val="0"/>
              </a:spcAft>
              <a:buClrTx/>
              <a:buSzTx/>
              <a:buNone/>
            </a:pPr>
            <a:r>
              <a:rPr lang="zh-CN" altLang="en-US" sz="1000">
                <a:sym typeface="+mn-ea"/>
              </a:rPr>
              <a:t>6.2.11 项目监理机构发现下列情形之一的，总监理工程师应及时签发工程暂停令，要求施工单位停工整改：</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1、施工单位未经批准擅自施工的；</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2、施工单位未按审查通过的工程设计文件施工的；</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3、施工单位未按批准的施工组织设计施工或违反工程建设强制性标准的；</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4、施工存在重大质量事故隐患或发生质量事故的。</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项目监理机构应对施工单位的整改过程、结果进行检查、验收，符合要求的，总监理工程师应及时签发复工令。</a:t>
            </a:r>
            <a:endParaRPr lang="zh-CN" altLang="en-US" sz="1000">
              <a:sym typeface="+mn-ea"/>
            </a:endParaRPr>
          </a:p>
          <a:p>
            <a:pPr algn="l">
              <a:lnSpc>
                <a:spcPct val="170000"/>
              </a:lnSpc>
              <a:spcBef>
                <a:spcPts val="0"/>
              </a:spcBef>
              <a:spcAft>
                <a:spcPts val="0"/>
              </a:spcAft>
              <a:buClrTx/>
              <a:buSzTx/>
              <a:buNone/>
            </a:pPr>
            <a:r>
              <a:rPr lang="zh-CN" altLang="en-US" sz="1000">
                <a:sym typeface="+mn-ea"/>
              </a:rPr>
              <a:t>6.2.12 对需要返工处理或加固补强的质量事故，项目监理机构应要求施工单位报送质量事故调查报告和经设计等相关单位认可的处理方案，并对质量事故的处理过程进行跟踪检查，对处理结果进行验收。</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项目监理机构应及时向建设单位提交质量事故书面报告，并应将完整的质量事故处理记录整理归档。</a:t>
            </a:r>
            <a:endParaRPr lang="zh-CN" altLang="en-US" sz="1000">
              <a:sym typeface="+mn-ea"/>
            </a:endParaRPr>
          </a:p>
          <a:p>
            <a:pPr algn="l">
              <a:lnSpc>
                <a:spcPct val="170000"/>
              </a:lnSpc>
              <a:spcBef>
                <a:spcPts val="0"/>
              </a:spcBef>
              <a:spcAft>
                <a:spcPts val="0"/>
              </a:spcAft>
              <a:buClrTx/>
              <a:buSzTx/>
              <a:buNone/>
            </a:pPr>
            <a:r>
              <a:rPr lang="zh-CN" altLang="en-US" sz="1000">
                <a:sym typeface="+mn-ea"/>
              </a:rPr>
              <a:t>6.2.13 项目监理机构应审查施工单位提交的单位工程竣工验收报审表及竣工资料，组织工程竣工预验收。存在问题的，应要求施工单位及时整改；合格的，总监理工程师应签发单位工程竣工验收报审表。</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b="1">
                <a:sym typeface="+mn-ea"/>
              </a:rPr>
              <a:t>单位工程竣工验收报审表应符合附录 A10 表的格式。</a:t>
            </a: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06</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6319333" y="565268"/>
            <a:ext cx="44500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工程质量、造价、进度控制</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02835" y="1219200"/>
            <a:ext cx="6983095" cy="5347335"/>
          </a:xfrm>
          <a:prstGeom prst="rect">
            <a:avLst/>
          </a:prstGeom>
          <a:noFill/>
        </p:spPr>
        <p:txBody>
          <a:bodyPr wrap="square" rtlCol="0" anchor="t">
            <a:noAutofit/>
          </a:bodyPr>
          <a:p>
            <a:pPr algn="l">
              <a:lnSpc>
                <a:spcPct val="170000"/>
              </a:lnSpc>
              <a:spcBef>
                <a:spcPts val="0"/>
              </a:spcBef>
              <a:spcAft>
                <a:spcPts val="0"/>
              </a:spcAft>
              <a:buClrTx/>
              <a:buSzTx/>
              <a:buNone/>
            </a:pPr>
            <a:r>
              <a:rPr lang="zh-CN" altLang="en-US" sz="1000">
                <a:sym typeface="+mn-ea"/>
              </a:rPr>
              <a:t>6.2.14 工程竣工预验收合格后，项目监理机构应编写工程质量评估报告，经总监理工程师和工程监理单位技术负责人审核签字后报建设单位。</a:t>
            </a:r>
            <a:endParaRPr lang="zh-CN" altLang="en-US" sz="1000">
              <a:sym typeface="+mn-ea"/>
            </a:endParaRPr>
          </a:p>
          <a:p>
            <a:pPr algn="l">
              <a:lnSpc>
                <a:spcPct val="170000"/>
              </a:lnSpc>
              <a:spcBef>
                <a:spcPts val="0"/>
              </a:spcBef>
              <a:spcAft>
                <a:spcPts val="0"/>
              </a:spcAft>
              <a:buClrTx/>
              <a:buSzTx/>
              <a:buNone/>
            </a:pPr>
            <a:r>
              <a:rPr lang="zh-CN" altLang="en-US" sz="1000">
                <a:sym typeface="+mn-ea"/>
              </a:rPr>
              <a:t>6.2.15 项目监理机构应参加由建设单位组织的竣工验收，对验收中提出的整改问题，督促施工单位及时整改。工程质量符合要求的，总监理工程师应在工程竣工验收报告中签署意见。</a:t>
            </a: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a:p>
            <a:pPr algn="ctr">
              <a:lnSpc>
                <a:spcPct val="170000"/>
              </a:lnSpc>
              <a:spcBef>
                <a:spcPts val="0"/>
              </a:spcBef>
              <a:spcAft>
                <a:spcPts val="0"/>
              </a:spcAft>
              <a:buClrTx/>
              <a:buSzTx/>
              <a:buNone/>
            </a:pPr>
            <a:r>
              <a:rPr lang="en-US" altLang="zh-CN" sz="1400" b="1">
                <a:sym typeface="+mn-ea"/>
              </a:rPr>
              <a:t>     6.3</a:t>
            </a:r>
            <a:r>
              <a:rPr lang="zh-CN" altLang="en-US" sz="1400" b="1">
                <a:sym typeface="+mn-ea"/>
              </a:rPr>
              <a:t> </a:t>
            </a:r>
            <a:r>
              <a:rPr lang="en-US" altLang="zh-CN" sz="1400" b="1">
                <a:sym typeface="+mn-ea"/>
              </a:rPr>
              <a:t> </a:t>
            </a:r>
            <a:r>
              <a:rPr lang="zh-CN" altLang="en-US" sz="1400" b="1">
                <a:sym typeface="+mn-ea"/>
              </a:rPr>
              <a:t>工程造价控制 </a:t>
            </a:r>
            <a:endParaRPr lang="zh-CN" altLang="en-US" sz="1400" b="1">
              <a:sym typeface="+mn-ea"/>
            </a:endParaRPr>
          </a:p>
          <a:p>
            <a:pPr algn="l">
              <a:lnSpc>
                <a:spcPct val="170000"/>
              </a:lnSpc>
              <a:spcBef>
                <a:spcPts val="0"/>
              </a:spcBef>
              <a:spcAft>
                <a:spcPts val="0"/>
              </a:spcAft>
              <a:buClrTx/>
              <a:buSzTx/>
              <a:buNone/>
            </a:pPr>
            <a:r>
              <a:rPr lang="zh-CN" altLang="en-US" sz="1000">
                <a:sym typeface="+mn-ea"/>
              </a:rPr>
              <a:t>6.3.1 项目监理机构应按下列程序进行工程计量和付款签证：</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1、专业监理工程师审查施工单位提交的工程款支付申请；</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2、专业监理工程师进行工程计量，对工程款支付申请提出审查意见；</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3、总监理工程师签发工程款支付证书，并报建设单位。</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验收不合格或不符合施工合同约定的工程部位，项目监理机构不进行工程计量。</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工程款支付申请表应符合附录 A11 表的格式，工程款支付证书应符合附录 B8 表的格式。</a:t>
            </a:r>
            <a:endParaRPr lang="zh-CN" altLang="en-US" sz="1000">
              <a:sym typeface="+mn-ea"/>
            </a:endParaRPr>
          </a:p>
          <a:p>
            <a:pPr algn="l">
              <a:lnSpc>
                <a:spcPct val="170000"/>
              </a:lnSpc>
              <a:spcBef>
                <a:spcPts val="0"/>
              </a:spcBef>
              <a:spcAft>
                <a:spcPts val="0"/>
              </a:spcAft>
              <a:buClrTx/>
              <a:buSzTx/>
              <a:buNone/>
            </a:pPr>
            <a:r>
              <a:rPr lang="zh-CN" altLang="en-US" sz="1000">
                <a:sym typeface="+mn-ea"/>
              </a:rPr>
              <a:t>6.3.2 项目监理机构应对实际完成量与计划完成量进行比较分析，发现偏差的，提出调整</a:t>
            </a:r>
            <a:endParaRPr lang="zh-CN" altLang="en-US" sz="1000">
              <a:sym typeface="+mn-ea"/>
            </a:endParaRPr>
          </a:p>
          <a:p>
            <a:pPr algn="l">
              <a:lnSpc>
                <a:spcPct val="170000"/>
              </a:lnSpc>
              <a:spcBef>
                <a:spcPts val="0"/>
              </a:spcBef>
              <a:spcAft>
                <a:spcPts val="0"/>
              </a:spcAft>
              <a:buClrTx/>
              <a:buSzTx/>
              <a:buNone/>
            </a:pPr>
            <a:r>
              <a:rPr lang="zh-CN" altLang="en-US" sz="1000">
                <a:sym typeface="+mn-ea"/>
              </a:rPr>
              <a:t>建议，并向建设单位报告。</a:t>
            </a:r>
            <a:endParaRPr lang="zh-CN" altLang="en-US" sz="1000">
              <a:sym typeface="+mn-ea"/>
            </a:endParaRPr>
          </a:p>
          <a:p>
            <a:pPr algn="l">
              <a:lnSpc>
                <a:spcPct val="170000"/>
              </a:lnSpc>
              <a:spcBef>
                <a:spcPts val="0"/>
              </a:spcBef>
              <a:spcAft>
                <a:spcPts val="0"/>
              </a:spcAft>
              <a:buClrTx/>
              <a:buSzTx/>
              <a:buNone/>
            </a:pPr>
            <a:r>
              <a:rPr lang="zh-CN" altLang="en-US" sz="1000">
                <a:sym typeface="+mn-ea"/>
              </a:rPr>
              <a:t>6.3.3 项目监理机构应按下列程序进行竣工结算审核：</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1、专业监理工程师审查施工单位提交的竣工结算申请，提出审查意见；</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总监理工程师对专业监理工程师的审查意见进行审核，并与建设单位、施工单位协商，达成一致意见的，签发竣工结算文件和最终的工程款支付证书，报建设单位；不能达成一致意见的，应按施工合同约定处理。</a:t>
            </a: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52517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微软雅黑" panose="020B0503020204020204" pitchFamily="34" charset="-122"/>
                <a:ea typeface="微软雅黑" panose="020B0503020204020204" pitchFamily="34" charset="-122"/>
              </a:rPr>
              <a:t>目录</a:t>
            </a:r>
            <a:endParaRPr lang="zh-CN" altLang="en-US" sz="2400" b="1" dirty="0">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65255" y="354966"/>
            <a:ext cx="12065" cy="6141720"/>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4" name="文本框 3"/>
          <p:cNvSpPr txBox="1"/>
          <p:nvPr/>
        </p:nvSpPr>
        <p:spPr>
          <a:xfrm>
            <a:off x="4911090" y="143510"/>
            <a:ext cx="6096000" cy="6577965"/>
          </a:xfrm>
          <a:prstGeom prst="rect">
            <a:avLst/>
          </a:prstGeom>
          <a:noFill/>
        </p:spPr>
        <p:txBody>
          <a:bodyPr wrap="square" rtlCol="0" anchor="t">
            <a:noAutofit/>
          </a:bodyPr>
          <a:p>
            <a:pPr>
              <a:lnSpc>
                <a:spcPct val="120000"/>
              </a:lnSpc>
              <a:spcBef>
                <a:spcPts val="0"/>
              </a:spcBef>
              <a:spcAft>
                <a:spcPts val="0"/>
              </a:spcAft>
            </a:pPr>
            <a:r>
              <a:rPr lang="zh-CN" altLang="en-US" sz="1000"/>
              <a:t>1 总则........................................................................................................................................................</a:t>
            </a:r>
            <a:r>
              <a:rPr lang="en-US" altLang="zh-CN" sz="1000"/>
              <a:t>4</a:t>
            </a:r>
            <a:endParaRPr lang="zh-CN" altLang="en-US" sz="1000"/>
          </a:p>
          <a:p>
            <a:pPr>
              <a:lnSpc>
                <a:spcPct val="120000"/>
              </a:lnSpc>
              <a:spcBef>
                <a:spcPts val="0"/>
              </a:spcBef>
              <a:spcAft>
                <a:spcPts val="0"/>
              </a:spcAft>
            </a:pPr>
            <a:r>
              <a:rPr lang="zh-CN" altLang="en-US" sz="1000"/>
              <a:t>2 术语.......................................................................................................................................................</a:t>
            </a:r>
            <a:r>
              <a:rPr lang="en-US" altLang="zh-CN" sz="1000"/>
              <a:t>5</a:t>
            </a:r>
            <a:endParaRPr lang="zh-CN" altLang="en-US" sz="1000"/>
          </a:p>
          <a:p>
            <a:pPr>
              <a:lnSpc>
                <a:spcPct val="120000"/>
              </a:lnSpc>
              <a:spcBef>
                <a:spcPts val="0"/>
              </a:spcBef>
              <a:spcAft>
                <a:spcPts val="0"/>
              </a:spcAft>
            </a:pPr>
            <a:r>
              <a:rPr lang="zh-CN" altLang="en-US" sz="1000"/>
              <a:t>3 基本规定..............................................................................................................................................</a:t>
            </a:r>
            <a:r>
              <a:rPr lang="en-US" altLang="zh-CN" sz="1000"/>
              <a:t>9</a:t>
            </a:r>
            <a:endParaRPr lang="zh-CN" altLang="en-US" sz="1000"/>
          </a:p>
          <a:p>
            <a:pPr>
              <a:lnSpc>
                <a:spcPct val="120000"/>
              </a:lnSpc>
              <a:spcBef>
                <a:spcPts val="0"/>
              </a:spcBef>
              <a:spcAft>
                <a:spcPts val="0"/>
              </a:spcAft>
            </a:pPr>
            <a:r>
              <a:rPr lang="zh-CN" altLang="en-US" sz="1000"/>
              <a:t>4 项目监理机构.......................................................................................................................................</a:t>
            </a:r>
            <a:r>
              <a:rPr lang="en-US" altLang="zh-CN" sz="1000"/>
              <a:t>11</a:t>
            </a:r>
            <a:endParaRPr lang="zh-CN" altLang="en-US" sz="1000"/>
          </a:p>
          <a:p>
            <a:pPr>
              <a:lnSpc>
                <a:spcPct val="120000"/>
              </a:lnSpc>
              <a:spcBef>
                <a:spcPts val="0"/>
              </a:spcBef>
              <a:spcAft>
                <a:spcPts val="0"/>
              </a:spcAft>
            </a:pPr>
            <a:r>
              <a:rPr lang="en-US" altLang="zh-CN" sz="1000"/>
              <a:t>          </a:t>
            </a:r>
            <a:r>
              <a:rPr lang="zh-CN" altLang="en-US" sz="1000"/>
              <a:t>4.1 一般规定..................................................................................................................................</a:t>
            </a:r>
            <a:r>
              <a:rPr lang="en-US" altLang="zh-CN" sz="1000"/>
              <a:t>11</a:t>
            </a:r>
            <a:endParaRPr lang="zh-CN" altLang="en-US" sz="1000"/>
          </a:p>
          <a:p>
            <a:pPr>
              <a:lnSpc>
                <a:spcPct val="120000"/>
              </a:lnSpc>
              <a:spcBef>
                <a:spcPts val="0"/>
              </a:spcBef>
              <a:spcAft>
                <a:spcPts val="0"/>
              </a:spcAft>
            </a:pPr>
            <a:r>
              <a:rPr lang="en-US" altLang="zh-CN" sz="1000"/>
              <a:t>          </a:t>
            </a:r>
            <a:r>
              <a:rPr lang="zh-CN" altLang="en-US" sz="1000"/>
              <a:t>4.2 监理人员职责.........................................................................................................................</a:t>
            </a:r>
            <a:r>
              <a:rPr lang="en-US" altLang="zh-CN" sz="1000"/>
              <a:t>12</a:t>
            </a:r>
            <a:endParaRPr lang="zh-CN" altLang="en-US" sz="1000"/>
          </a:p>
          <a:p>
            <a:pPr>
              <a:lnSpc>
                <a:spcPct val="120000"/>
              </a:lnSpc>
              <a:spcBef>
                <a:spcPts val="0"/>
              </a:spcBef>
              <a:spcAft>
                <a:spcPts val="0"/>
              </a:spcAft>
            </a:pPr>
            <a:r>
              <a:rPr lang="en-US" altLang="zh-CN" sz="1000"/>
              <a:t>          </a:t>
            </a:r>
            <a:r>
              <a:rPr lang="zh-CN" altLang="en-US" sz="1000"/>
              <a:t>4.3 监理设施..................................................................................................................................</a:t>
            </a:r>
            <a:r>
              <a:rPr lang="en-US" altLang="zh-CN" sz="1000"/>
              <a:t>13</a:t>
            </a:r>
            <a:endParaRPr lang="zh-CN" altLang="en-US" sz="1000"/>
          </a:p>
          <a:p>
            <a:pPr>
              <a:lnSpc>
                <a:spcPct val="120000"/>
              </a:lnSpc>
              <a:spcBef>
                <a:spcPts val="0"/>
              </a:spcBef>
              <a:spcAft>
                <a:spcPts val="0"/>
              </a:spcAft>
            </a:pPr>
            <a:r>
              <a:rPr lang="zh-CN" altLang="en-US" sz="1000"/>
              <a:t>5 监理规划及监理实施细则...............................................................................................................1</a:t>
            </a:r>
            <a:r>
              <a:rPr lang="en-US" altLang="zh-CN" sz="1000"/>
              <a:t>4</a:t>
            </a:r>
            <a:endParaRPr lang="zh-CN" altLang="en-US" sz="1000"/>
          </a:p>
          <a:p>
            <a:pPr>
              <a:lnSpc>
                <a:spcPct val="120000"/>
              </a:lnSpc>
              <a:spcBef>
                <a:spcPts val="0"/>
              </a:spcBef>
              <a:spcAft>
                <a:spcPts val="0"/>
              </a:spcAft>
            </a:pPr>
            <a:r>
              <a:rPr lang="en-US" altLang="zh-CN" sz="1000"/>
              <a:t>          </a:t>
            </a:r>
            <a:r>
              <a:rPr lang="zh-CN" altLang="en-US" sz="1000"/>
              <a:t>5.1 一般规定................................................................................................................................1</a:t>
            </a:r>
            <a:r>
              <a:rPr lang="en-US" altLang="zh-CN" sz="1000"/>
              <a:t>4</a:t>
            </a:r>
            <a:endParaRPr lang="zh-CN" altLang="en-US" sz="1000"/>
          </a:p>
          <a:p>
            <a:pPr>
              <a:lnSpc>
                <a:spcPct val="120000"/>
              </a:lnSpc>
              <a:spcBef>
                <a:spcPts val="0"/>
              </a:spcBef>
              <a:spcAft>
                <a:spcPts val="0"/>
              </a:spcAft>
            </a:pPr>
            <a:r>
              <a:rPr lang="en-US" altLang="zh-CN" sz="1000"/>
              <a:t>          </a:t>
            </a:r>
            <a:r>
              <a:rPr lang="zh-CN" altLang="en-US" sz="1000"/>
              <a:t>5.2 监理规划................................................................................................................................1</a:t>
            </a:r>
            <a:r>
              <a:rPr lang="en-US" altLang="zh-CN" sz="1000"/>
              <a:t>4</a:t>
            </a:r>
            <a:endParaRPr lang="zh-CN" altLang="en-US" sz="1000"/>
          </a:p>
          <a:p>
            <a:pPr>
              <a:lnSpc>
                <a:spcPct val="120000"/>
              </a:lnSpc>
              <a:spcBef>
                <a:spcPts val="0"/>
              </a:spcBef>
              <a:spcAft>
                <a:spcPts val="0"/>
              </a:spcAft>
            </a:pPr>
            <a:r>
              <a:rPr lang="en-US" altLang="zh-CN" sz="1000"/>
              <a:t>          </a:t>
            </a:r>
            <a:r>
              <a:rPr lang="zh-CN" altLang="en-US" sz="1000"/>
              <a:t>5.3 监理实施细则........................................................................................................................1</a:t>
            </a:r>
            <a:r>
              <a:rPr lang="en-US" altLang="zh-CN" sz="1000"/>
              <a:t>5</a:t>
            </a:r>
            <a:endParaRPr lang="zh-CN" altLang="en-US" sz="1000"/>
          </a:p>
          <a:p>
            <a:pPr>
              <a:lnSpc>
                <a:spcPct val="120000"/>
              </a:lnSpc>
              <a:spcBef>
                <a:spcPts val="0"/>
              </a:spcBef>
              <a:spcAft>
                <a:spcPts val="0"/>
              </a:spcAft>
            </a:pPr>
            <a:r>
              <a:rPr lang="zh-CN" altLang="en-US" sz="1000"/>
              <a:t>6 工程质量、造价、进度控制.........................................................................................................1</a:t>
            </a:r>
            <a:r>
              <a:rPr lang="en-US" altLang="zh-CN" sz="1000"/>
              <a:t>6</a:t>
            </a:r>
            <a:endParaRPr lang="zh-CN" altLang="en-US" sz="1000"/>
          </a:p>
          <a:p>
            <a:pPr>
              <a:lnSpc>
                <a:spcPct val="120000"/>
              </a:lnSpc>
              <a:spcBef>
                <a:spcPts val="0"/>
              </a:spcBef>
              <a:spcAft>
                <a:spcPts val="0"/>
              </a:spcAft>
            </a:pPr>
            <a:r>
              <a:rPr lang="en-US" altLang="zh-CN" sz="1000"/>
              <a:t>          </a:t>
            </a:r>
            <a:r>
              <a:rPr lang="zh-CN" altLang="en-US" sz="1000"/>
              <a:t>6.1 一般规定................................................................................................................................1</a:t>
            </a:r>
            <a:r>
              <a:rPr lang="en-US" altLang="zh-CN" sz="1000"/>
              <a:t>6</a:t>
            </a:r>
            <a:endParaRPr lang="zh-CN" altLang="en-US" sz="1000"/>
          </a:p>
          <a:p>
            <a:pPr>
              <a:lnSpc>
                <a:spcPct val="120000"/>
              </a:lnSpc>
              <a:spcBef>
                <a:spcPts val="0"/>
              </a:spcBef>
              <a:spcAft>
                <a:spcPts val="0"/>
              </a:spcAft>
            </a:pPr>
            <a:r>
              <a:rPr lang="en-US" altLang="zh-CN" sz="1000"/>
              <a:t>          </a:t>
            </a:r>
            <a:r>
              <a:rPr lang="zh-CN" altLang="en-US" sz="1000"/>
              <a:t>6.2 工程质量控制.......................................................................................................................1</a:t>
            </a:r>
            <a:r>
              <a:rPr lang="en-US" altLang="zh-CN" sz="1000"/>
              <a:t>6</a:t>
            </a:r>
            <a:endParaRPr lang="zh-CN" altLang="en-US" sz="1000"/>
          </a:p>
          <a:p>
            <a:pPr>
              <a:lnSpc>
                <a:spcPct val="120000"/>
              </a:lnSpc>
              <a:spcBef>
                <a:spcPts val="0"/>
              </a:spcBef>
              <a:spcAft>
                <a:spcPts val="0"/>
              </a:spcAft>
            </a:pPr>
            <a:r>
              <a:rPr lang="en-US" altLang="zh-CN" sz="1000"/>
              <a:t>          </a:t>
            </a:r>
            <a:r>
              <a:rPr lang="zh-CN" altLang="en-US" sz="1000"/>
              <a:t>6.3 工程造价控制.......................................................................................................................1</a:t>
            </a:r>
            <a:r>
              <a:rPr lang="en-US" altLang="zh-CN" sz="1000"/>
              <a:t>9</a:t>
            </a:r>
            <a:endParaRPr lang="zh-CN" altLang="en-US" sz="1000"/>
          </a:p>
          <a:p>
            <a:pPr>
              <a:lnSpc>
                <a:spcPct val="120000"/>
              </a:lnSpc>
              <a:spcBef>
                <a:spcPts val="0"/>
              </a:spcBef>
              <a:spcAft>
                <a:spcPts val="0"/>
              </a:spcAft>
            </a:pPr>
            <a:r>
              <a:rPr lang="en-US" altLang="zh-CN" sz="1000"/>
              <a:t>          </a:t>
            </a:r>
            <a:r>
              <a:rPr lang="zh-CN" altLang="en-US" sz="1000"/>
              <a:t>6.4 工程进度控制.........................................................................................................................</a:t>
            </a:r>
            <a:r>
              <a:rPr lang="en-US" altLang="zh-CN" sz="1000"/>
              <a:t>20</a:t>
            </a:r>
            <a:endParaRPr lang="zh-CN" altLang="en-US" sz="1000"/>
          </a:p>
          <a:p>
            <a:pPr>
              <a:lnSpc>
                <a:spcPct val="120000"/>
              </a:lnSpc>
              <a:spcBef>
                <a:spcPts val="0"/>
              </a:spcBef>
              <a:spcAft>
                <a:spcPts val="0"/>
              </a:spcAft>
            </a:pPr>
            <a:r>
              <a:rPr lang="zh-CN" altLang="en-US" sz="1000"/>
              <a:t>7 工程变更、索赔及施工合同争议的处理......................................................................................</a:t>
            </a:r>
            <a:r>
              <a:rPr lang="en-US" altLang="zh-CN" sz="1000"/>
              <a:t>21</a:t>
            </a:r>
            <a:endParaRPr lang="zh-CN" altLang="en-US" sz="1000"/>
          </a:p>
          <a:p>
            <a:pPr>
              <a:lnSpc>
                <a:spcPct val="120000"/>
              </a:lnSpc>
              <a:spcBef>
                <a:spcPts val="0"/>
              </a:spcBef>
              <a:spcAft>
                <a:spcPts val="0"/>
              </a:spcAft>
            </a:pPr>
            <a:r>
              <a:rPr lang="en-US" altLang="zh-CN" sz="1000"/>
              <a:t>          </a:t>
            </a:r>
            <a:r>
              <a:rPr lang="zh-CN" altLang="en-US" sz="1000"/>
              <a:t>7.1 一般规定................................................................................................................................</a:t>
            </a:r>
            <a:r>
              <a:rPr lang="en-US" altLang="zh-CN" sz="1000"/>
              <a:t>21</a:t>
            </a:r>
            <a:endParaRPr lang="zh-CN" altLang="en-US" sz="1000"/>
          </a:p>
          <a:p>
            <a:pPr>
              <a:lnSpc>
                <a:spcPct val="120000"/>
              </a:lnSpc>
              <a:spcBef>
                <a:spcPts val="0"/>
              </a:spcBef>
              <a:spcAft>
                <a:spcPts val="0"/>
              </a:spcAft>
            </a:pPr>
            <a:r>
              <a:rPr lang="en-US" altLang="zh-CN" sz="1000"/>
              <a:t>          </a:t>
            </a:r>
            <a:r>
              <a:rPr lang="zh-CN" altLang="en-US" sz="1000"/>
              <a:t>7.2 工程变更的处理...................................................................................................................</a:t>
            </a:r>
            <a:r>
              <a:rPr lang="en-US" altLang="zh-CN" sz="1000"/>
              <a:t>21</a:t>
            </a:r>
            <a:endParaRPr lang="zh-CN" altLang="en-US" sz="1000"/>
          </a:p>
          <a:p>
            <a:pPr>
              <a:lnSpc>
                <a:spcPct val="120000"/>
              </a:lnSpc>
              <a:spcBef>
                <a:spcPts val="0"/>
              </a:spcBef>
              <a:spcAft>
                <a:spcPts val="0"/>
              </a:spcAft>
            </a:pPr>
            <a:r>
              <a:rPr lang="en-US" altLang="zh-CN" sz="1000"/>
              <a:t>          </a:t>
            </a:r>
            <a:r>
              <a:rPr lang="zh-CN" altLang="en-US" sz="1000"/>
              <a:t>7.3 费用索赔的处理...................................................................................................................</a:t>
            </a:r>
            <a:r>
              <a:rPr lang="en-US" altLang="zh-CN" sz="1000"/>
              <a:t>22</a:t>
            </a:r>
            <a:endParaRPr lang="zh-CN" altLang="en-US" sz="1000"/>
          </a:p>
          <a:p>
            <a:pPr>
              <a:lnSpc>
                <a:spcPct val="120000"/>
              </a:lnSpc>
              <a:spcBef>
                <a:spcPts val="0"/>
              </a:spcBef>
              <a:spcAft>
                <a:spcPts val="0"/>
              </a:spcAft>
            </a:pPr>
            <a:r>
              <a:rPr lang="en-US" altLang="zh-CN" sz="1000"/>
              <a:t>          </a:t>
            </a:r>
            <a:r>
              <a:rPr lang="zh-CN" altLang="en-US" sz="1000"/>
              <a:t>7.4 工程延期及工期延误的处理.............................................................................................</a:t>
            </a:r>
            <a:r>
              <a:rPr lang="en-US" altLang="zh-CN" sz="1000"/>
              <a:t>23</a:t>
            </a:r>
            <a:endParaRPr lang="zh-CN" altLang="en-US" sz="1000"/>
          </a:p>
          <a:p>
            <a:pPr>
              <a:lnSpc>
                <a:spcPct val="120000"/>
              </a:lnSpc>
              <a:spcBef>
                <a:spcPts val="0"/>
              </a:spcBef>
              <a:spcAft>
                <a:spcPts val="0"/>
              </a:spcAft>
            </a:pPr>
            <a:r>
              <a:rPr lang="en-US" altLang="zh-CN" sz="1000"/>
              <a:t>          </a:t>
            </a:r>
            <a:r>
              <a:rPr lang="zh-CN" altLang="en-US" sz="1000"/>
              <a:t>7.5 施工合同争议的处理..........................................................................................................</a:t>
            </a:r>
            <a:r>
              <a:rPr lang="en-US" altLang="zh-CN" sz="1000"/>
              <a:t>24</a:t>
            </a:r>
            <a:endParaRPr lang="zh-CN" altLang="en-US" sz="1000"/>
          </a:p>
          <a:p>
            <a:pPr>
              <a:lnSpc>
                <a:spcPct val="120000"/>
              </a:lnSpc>
              <a:spcBef>
                <a:spcPts val="0"/>
              </a:spcBef>
              <a:spcAft>
                <a:spcPts val="0"/>
              </a:spcAft>
            </a:pPr>
            <a:r>
              <a:rPr lang="zh-CN" altLang="en-US" sz="1000"/>
              <a:t>8 监理文件资料管理...........................................................................................................................</a:t>
            </a:r>
            <a:r>
              <a:rPr lang="en-US" altLang="zh-CN" sz="1000"/>
              <a:t>2</a:t>
            </a:r>
            <a:r>
              <a:rPr lang="en-US" sz="1000"/>
              <a:t>5</a:t>
            </a:r>
            <a:endParaRPr lang="en-US" sz="1000"/>
          </a:p>
          <a:p>
            <a:pPr>
              <a:lnSpc>
                <a:spcPct val="120000"/>
              </a:lnSpc>
              <a:spcBef>
                <a:spcPts val="0"/>
              </a:spcBef>
              <a:spcAft>
                <a:spcPts val="0"/>
              </a:spcAft>
            </a:pPr>
            <a:r>
              <a:rPr lang="en-US" altLang="zh-CN" sz="1000"/>
              <a:t>          </a:t>
            </a:r>
            <a:r>
              <a:rPr lang="zh-CN" altLang="en-US" sz="1000"/>
              <a:t>8.1 一般规定................................................................................................................................</a:t>
            </a:r>
            <a:r>
              <a:rPr lang="en-US" altLang="zh-CN" sz="1000"/>
              <a:t>25</a:t>
            </a:r>
            <a:endParaRPr lang="zh-CN" altLang="en-US" sz="1000"/>
          </a:p>
          <a:p>
            <a:pPr>
              <a:lnSpc>
                <a:spcPct val="120000"/>
              </a:lnSpc>
              <a:spcBef>
                <a:spcPts val="0"/>
              </a:spcBef>
              <a:spcAft>
                <a:spcPts val="0"/>
              </a:spcAft>
            </a:pPr>
            <a:r>
              <a:rPr lang="en-US" altLang="zh-CN" sz="1000"/>
              <a:t>          </a:t>
            </a:r>
            <a:r>
              <a:rPr lang="zh-CN" altLang="en-US" sz="1000"/>
              <a:t>8.2 监理文件资料内容...............................................................................................................</a:t>
            </a:r>
            <a:r>
              <a:rPr lang="en-US" altLang="zh-CN" sz="1000"/>
              <a:t>25</a:t>
            </a:r>
            <a:endParaRPr lang="zh-CN" altLang="en-US" sz="1000"/>
          </a:p>
          <a:p>
            <a:pPr>
              <a:lnSpc>
                <a:spcPct val="120000"/>
              </a:lnSpc>
              <a:spcBef>
                <a:spcPts val="0"/>
              </a:spcBef>
              <a:spcAft>
                <a:spcPts val="0"/>
              </a:spcAft>
            </a:pPr>
            <a:r>
              <a:rPr lang="en-US" altLang="zh-CN" sz="1000"/>
              <a:t>          </a:t>
            </a:r>
            <a:r>
              <a:rPr lang="zh-CN" altLang="en-US" sz="1000"/>
              <a:t>8.3 监理文件资料归档...............................................................................................................2</a:t>
            </a:r>
            <a:r>
              <a:rPr lang="en-US" altLang="zh-CN" sz="1000"/>
              <a:t>7</a:t>
            </a:r>
            <a:endParaRPr lang="zh-CN" altLang="en-US" sz="1000"/>
          </a:p>
          <a:p>
            <a:pPr>
              <a:lnSpc>
                <a:spcPct val="120000"/>
              </a:lnSpc>
              <a:spcBef>
                <a:spcPts val="0"/>
              </a:spcBef>
              <a:spcAft>
                <a:spcPts val="0"/>
              </a:spcAft>
            </a:pPr>
            <a:r>
              <a:rPr lang="zh-CN" altLang="en-US" sz="1000"/>
              <a:t>9设备采购与设备监造........................................................................................................................2</a:t>
            </a:r>
            <a:r>
              <a:rPr lang="en-US" altLang="zh-CN" sz="1000"/>
              <a:t>8</a:t>
            </a:r>
            <a:endParaRPr lang="zh-CN" altLang="en-US" sz="1000"/>
          </a:p>
          <a:p>
            <a:pPr>
              <a:lnSpc>
                <a:spcPct val="120000"/>
              </a:lnSpc>
              <a:spcBef>
                <a:spcPts val="0"/>
              </a:spcBef>
              <a:spcAft>
                <a:spcPts val="0"/>
              </a:spcAft>
            </a:pPr>
            <a:r>
              <a:rPr lang="en-US" altLang="zh-CN" sz="1000"/>
              <a:t>          </a:t>
            </a:r>
            <a:r>
              <a:rPr lang="zh-CN" altLang="en-US" sz="1000"/>
              <a:t>9.1 一般规定................................................................................................................................2</a:t>
            </a:r>
            <a:r>
              <a:rPr lang="en-US" altLang="zh-CN" sz="1000"/>
              <a:t>8</a:t>
            </a:r>
            <a:endParaRPr lang="zh-CN" altLang="en-US" sz="1000"/>
          </a:p>
          <a:p>
            <a:pPr>
              <a:lnSpc>
                <a:spcPct val="120000"/>
              </a:lnSpc>
              <a:spcBef>
                <a:spcPts val="0"/>
              </a:spcBef>
              <a:spcAft>
                <a:spcPts val="0"/>
              </a:spcAft>
            </a:pPr>
            <a:r>
              <a:rPr lang="en-US" altLang="zh-CN" sz="1000"/>
              <a:t>          </a:t>
            </a:r>
            <a:r>
              <a:rPr lang="zh-CN" altLang="en-US" sz="1000"/>
              <a:t>9.2 设备采购................................................................................................................................2</a:t>
            </a:r>
            <a:r>
              <a:rPr lang="en-US" altLang="zh-CN" sz="1000"/>
              <a:t>8</a:t>
            </a:r>
            <a:endParaRPr lang="zh-CN" altLang="en-US" sz="1000"/>
          </a:p>
          <a:p>
            <a:pPr>
              <a:lnSpc>
                <a:spcPct val="120000"/>
              </a:lnSpc>
              <a:spcBef>
                <a:spcPts val="0"/>
              </a:spcBef>
              <a:spcAft>
                <a:spcPts val="0"/>
              </a:spcAft>
            </a:pPr>
            <a:r>
              <a:rPr lang="en-US" altLang="zh-CN" sz="1000"/>
              <a:t>          </a:t>
            </a:r>
            <a:r>
              <a:rPr lang="zh-CN" altLang="en-US" sz="1000"/>
              <a:t>9.3 设备监造................................................................................................................................2</a:t>
            </a:r>
            <a:r>
              <a:rPr lang="en-US" altLang="zh-CN" sz="1000"/>
              <a:t>9</a:t>
            </a:r>
            <a:endParaRPr lang="zh-CN" altLang="en-US" sz="1000"/>
          </a:p>
          <a:p>
            <a:pPr>
              <a:lnSpc>
                <a:spcPct val="120000"/>
              </a:lnSpc>
              <a:spcBef>
                <a:spcPts val="0"/>
              </a:spcBef>
              <a:spcAft>
                <a:spcPts val="0"/>
              </a:spcAft>
            </a:pPr>
            <a:r>
              <a:rPr lang="zh-CN" altLang="en-US" sz="1000"/>
              <a:t>10 相关服务...........................................................................................................................................</a:t>
            </a:r>
            <a:r>
              <a:rPr lang="en-US" sz="1000"/>
              <a:t>31</a:t>
            </a:r>
            <a:endParaRPr lang="zh-CN" altLang="en-US" sz="1000"/>
          </a:p>
          <a:p>
            <a:pPr>
              <a:lnSpc>
                <a:spcPct val="120000"/>
              </a:lnSpc>
              <a:spcBef>
                <a:spcPts val="0"/>
              </a:spcBef>
              <a:spcAft>
                <a:spcPts val="0"/>
              </a:spcAft>
            </a:pPr>
            <a:r>
              <a:rPr lang="en-US" altLang="zh-CN" sz="1000"/>
              <a:t>          </a:t>
            </a:r>
            <a:r>
              <a:rPr lang="zh-CN" altLang="en-US" sz="1000"/>
              <a:t>10.1 一般规定..............................................................................................................................</a:t>
            </a:r>
            <a:r>
              <a:rPr lang="en-US" altLang="zh-CN" sz="1000"/>
              <a:t>31</a:t>
            </a:r>
            <a:endParaRPr lang="zh-CN" altLang="en-US" sz="1000"/>
          </a:p>
          <a:p>
            <a:pPr>
              <a:lnSpc>
                <a:spcPct val="120000"/>
              </a:lnSpc>
              <a:spcBef>
                <a:spcPts val="0"/>
              </a:spcBef>
              <a:spcAft>
                <a:spcPts val="0"/>
              </a:spcAft>
            </a:pPr>
            <a:r>
              <a:rPr lang="en-US" altLang="zh-CN" sz="1000"/>
              <a:t>          </a:t>
            </a:r>
            <a:r>
              <a:rPr lang="zh-CN" altLang="en-US" sz="1000"/>
              <a:t>10.2 工程勘察设计阶段服务....................................................................................................</a:t>
            </a:r>
            <a:r>
              <a:rPr lang="en-US" altLang="zh-CN" sz="1000"/>
              <a:t>31</a:t>
            </a:r>
            <a:endParaRPr lang="zh-CN" altLang="en-US" sz="1000"/>
          </a:p>
          <a:p>
            <a:pPr>
              <a:lnSpc>
                <a:spcPct val="120000"/>
              </a:lnSpc>
              <a:spcBef>
                <a:spcPts val="0"/>
              </a:spcBef>
              <a:spcAft>
                <a:spcPts val="0"/>
              </a:spcAft>
            </a:pPr>
            <a:r>
              <a:rPr lang="en-US" altLang="zh-CN" sz="1000"/>
              <a:t>          </a:t>
            </a:r>
            <a:r>
              <a:rPr lang="zh-CN" altLang="en-US" sz="1000"/>
              <a:t>10.3 工程保修阶段服务.............................................................................................................</a:t>
            </a:r>
            <a:r>
              <a:rPr lang="en-US" altLang="zh-CN" sz="1000"/>
              <a:t>33</a:t>
            </a:r>
            <a:endParaRPr lang="zh-CN" altLang="en-US" sz="1000"/>
          </a:p>
          <a:p>
            <a:pPr>
              <a:lnSpc>
                <a:spcPct val="120000"/>
              </a:lnSpc>
              <a:spcBef>
                <a:spcPts val="0"/>
              </a:spcBef>
              <a:spcAft>
                <a:spcPts val="0"/>
              </a:spcAft>
            </a:pPr>
            <a:r>
              <a:rPr lang="zh-CN" altLang="en-US" sz="1000">
                <a:sym typeface="+mn-ea"/>
              </a:rPr>
              <a:t>附录：建设工程监理基本表式.........................................................................................................</a:t>
            </a:r>
            <a:r>
              <a:rPr lang="en-US" altLang="zh-CN" sz="1000">
                <a:sym typeface="+mn-ea"/>
              </a:rPr>
              <a:t>34</a:t>
            </a:r>
            <a:endParaRPr lang="zh-CN" altLang="en-US" sz="1000"/>
          </a:p>
          <a:p>
            <a:pPr>
              <a:lnSpc>
                <a:spcPct val="120000"/>
              </a:lnSpc>
              <a:spcBef>
                <a:spcPts val="0"/>
              </a:spcBef>
              <a:spcAft>
                <a:spcPts val="0"/>
              </a:spcAft>
            </a:pPr>
            <a:endParaRPr lang="zh-CN" altLang="en-US" sz="1000"/>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06</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6319333" y="565268"/>
            <a:ext cx="44500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工程质量、造价、进度控制</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02835" y="1475105"/>
            <a:ext cx="6983095" cy="4342130"/>
          </a:xfrm>
          <a:prstGeom prst="rect">
            <a:avLst/>
          </a:prstGeom>
          <a:noFill/>
        </p:spPr>
        <p:txBody>
          <a:bodyPr wrap="square" rtlCol="0" anchor="t">
            <a:noAutofit/>
          </a:bodyPr>
          <a:p>
            <a:pPr algn="ctr">
              <a:lnSpc>
                <a:spcPct val="170000"/>
              </a:lnSpc>
              <a:spcBef>
                <a:spcPts val="0"/>
              </a:spcBef>
              <a:spcAft>
                <a:spcPts val="0"/>
              </a:spcAft>
              <a:buClrTx/>
              <a:buSzTx/>
              <a:buNone/>
            </a:pPr>
            <a:r>
              <a:rPr lang="en-US" altLang="zh-CN" sz="1400" b="1">
                <a:sym typeface="+mn-ea"/>
              </a:rPr>
              <a:t> 6.4</a:t>
            </a:r>
            <a:r>
              <a:rPr lang="zh-CN" altLang="en-US" sz="1400" b="1">
                <a:sym typeface="+mn-ea"/>
              </a:rPr>
              <a:t> </a:t>
            </a:r>
            <a:r>
              <a:rPr lang="en-US" altLang="zh-CN" sz="1400" b="1">
                <a:sym typeface="+mn-ea"/>
              </a:rPr>
              <a:t>  </a:t>
            </a:r>
            <a:r>
              <a:rPr lang="zh-CN" altLang="en-US" sz="1400" b="1">
                <a:sym typeface="+mn-ea"/>
              </a:rPr>
              <a:t>工程进度控制 </a:t>
            </a:r>
            <a:endParaRPr lang="zh-CN" altLang="en-US" sz="1400" b="1">
              <a:sym typeface="+mn-ea"/>
            </a:endParaRPr>
          </a:p>
          <a:p>
            <a:pPr algn="l">
              <a:lnSpc>
                <a:spcPct val="170000"/>
              </a:lnSpc>
              <a:spcBef>
                <a:spcPts val="0"/>
              </a:spcBef>
              <a:spcAft>
                <a:spcPts val="0"/>
              </a:spcAft>
              <a:buClrTx/>
              <a:buSzTx/>
              <a:buNone/>
            </a:pPr>
            <a:r>
              <a:rPr lang="zh-CN" altLang="en-US" sz="1000">
                <a:sym typeface="+mn-ea"/>
              </a:rPr>
              <a:t>6.4.1 项目监理机构应审查施工单位报审的施工总进度计划和阶段性施工进度计划，提出审查意见，由总监理工程师审核后报建设单位。</a:t>
            </a:r>
            <a:endParaRPr lang="zh-CN" altLang="en-US" sz="1000">
              <a:sym typeface="+mn-ea"/>
            </a:endParaRPr>
          </a:p>
          <a:p>
            <a:pPr algn="l">
              <a:lnSpc>
                <a:spcPct val="170000"/>
              </a:lnSpc>
              <a:spcBef>
                <a:spcPts val="0"/>
              </a:spcBef>
              <a:spcAft>
                <a:spcPts val="0"/>
              </a:spcAft>
              <a:buClrTx/>
              <a:buSzTx/>
              <a:buNone/>
            </a:pPr>
            <a:r>
              <a:rPr lang="zh-CN" altLang="en-US" sz="1000">
                <a:sym typeface="+mn-ea"/>
              </a:rPr>
              <a:t>施工进度计划审查的基本内容：</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1、施工进度计划应符合施工合同中工期的约定；</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2、施工进度计划中主要工程项目无遗漏，应满足分批动用或配套动用的需要，阶段性施工进度计划应满足总进度控制目标的要求；</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3、施工顺序的安排应符合施工工艺要求；</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4、施工人员、工程材料、施工机械等资源供应计划应满足施工进度计划的需要；</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5、施工进度计划应满足建设单位提供的施工条件（资金、施工图纸、施工场地、物资等）。</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en-US" altLang="zh-CN" sz="1000" b="1">
                <a:sym typeface="+mn-ea"/>
              </a:rPr>
              <a:t> </a:t>
            </a:r>
            <a:r>
              <a:rPr lang="zh-CN" altLang="en-US" sz="1000" b="1">
                <a:sym typeface="+mn-ea"/>
              </a:rPr>
              <a:t>施工进度计划报审表应符合附录 A12 表的格式。</a:t>
            </a:r>
            <a:endParaRPr lang="zh-CN" altLang="en-US" sz="1000" b="1">
              <a:sym typeface="+mn-ea"/>
            </a:endParaRPr>
          </a:p>
          <a:p>
            <a:pPr algn="l">
              <a:lnSpc>
                <a:spcPct val="170000"/>
              </a:lnSpc>
              <a:spcBef>
                <a:spcPts val="0"/>
              </a:spcBef>
              <a:spcAft>
                <a:spcPts val="0"/>
              </a:spcAft>
              <a:buClrTx/>
              <a:buSzTx/>
              <a:buNone/>
            </a:pPr>
            <a:r>
              <a:rPr lang="zh-CN" altLang="en-US" sz="1000">
                <a:sym typeface="+mn-ea"/>
              </a:rPr>
              <a:t>6.4.2 专业监理工程师在检查进度计划实施情况时应做好记录，如发现实际进度与计划进度不符时，应签发监理通知，要求施工单位采取调整措施，确保进度计划的实施。</a:t>
            </a:r>
            <a:endParaRPr lang="zh-CN" altLang="en-US" sz="1000">
              <a:sym typeface="+mn-ea"/>
            </a:endParaRPr>
          </a:p>
          <a:p>
            <a:pPr algn="l">
              <a:lnSpc>
                <a:spcPct val="170000"/>
              </a:lnSpc>
              <a:spcBef>
                <a:spcPts val="0"/>
              </a:spcBef>
              <a:spcAft>
                <a:spcPts val="0"/>
              </a:spcAft>
              <a:buClrTx/>
              <a:buSzTx/>
              <a:buNone/>
            </a:pPr>
            <a:r>
              <a:rPr lang="zh-CN" altLang="en-US" sz="1000">
                <a:sym typeface="+mn-ea"/>
              </a:rPr>
              <a:t>6.4.3 由于施工单位原因导致实际进度严重滞后于计划进度时，总监理工程师应签发监理通知，要求施工单位采取补救措施，调整进度计划，并向建设单位报告工期延误风险。</a:t>
            </a: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332480" y="170815"/>
            <a:ext cx="8524875" cy="582930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lnSpc>
                  <a:spcPct val="150000"/>
                </a:lnSpc>
                <a:spcBef>
                  <a:spcPts val="0"/>
                </a:spcBef>
                <a:spcAft>
                  <a:spcPts val="0"/>
                </a:spcAft>
                <a:buClrTx/>
                <a:buSzTx/>
                <a:buFontTx/>
              </a:pPr>
              <a:endParaRPr lang="zh-CN" altLang="en-US" sz="1000">
                <a:solidFill>
                  <a:schemeClr val="bg1"/>
                </a:solidFill>
              </a:endParaRPr>
            </a:p>
          </p:txBody>
        </p:sp>
        <p:sp>
          <p:nvSpPr>
            <p:cNvPr id="19" name="矩形 18"/>
            <p:cNvSpPr/>
            <p:nvPr/>
          </p:nvSpPr>
          <p:spPr>
            <a:xfrm>
              <a:off x="6580" y="3065"/>
              <a:ext cx="11527" cy="6975"/>
            </a:xfrm>
            <a:prstGeom prst="rect">
              <a:avLst/>
            </a:prstGeom>
          </p:spPr>
          <p:txBody>
            <a:bodyPr wrap="square">
              <a:noAutofit/>
            </a:bodyPr>
            <a:lstStyle/>
            <a:p>
              <a:pPr algn="ctr">
                <a:lnSpc>
                  <a:spcPct val="150000"/>
                </a:lnSpc>
                <a:spcBef>
                  <a:spcPts val="0"/>
                </a:spcBef>
                <a:spcAft>
                  <a:spcPts val="0"/>
                </a:spcAft>
              </a:pPr>
              <a:r>
                <a:rPr lang="en-US" altLang="zh-CN" sz="1400" b="1">
                  <a:solidFill>
                    <a:schemeClr val="bg1"/>
                  </a:solidFill>
                </a:rPr>
                <a:t>7.1</a:t>
              </a:r>
              <a:r>
                <a:rPr lang="zh-CN" altLang="en-US" sz="1400" b="1">
                  <a:solidFill>
                    <a:schemeClr val="bg1"/>
                  </a:solidFill>
                </a:rPr>
                <a:t> </a:t>
              </a:r>
              <a:r>
                <a:rPr lang="en-US" altLang="zh-CN" sz="1400" b="1">
                  <a:solidFill>
                    <a:schemeClr val="bg1"/>
                  </a:solidFill>
                </a:rPr>
                <a:t> </a:t>
              </a:r>
              <a:r>
                <a:rPr lang="zh-CN" altLang="en-US" sz="1400" b="1">
                  <a:solidFill>
                    <a:schemeClr val="bg1"/>
                  </a:solidFill>
                </a:rPr>
                <a:t>一般规定</a:t>
              </a:r>
              <a:endParaRPr lang="zh-CN" altLang="en-US" sz="1400" b="1">
                <a:solidFill>
                  <a:schemeClr val="bg1"/>
                </a:solidFill>
              </a:endParaRPr>
            </a:p>
            <a:p>
              <a:pPr algn="ctr">
                <a:lnSpc>
                  <a:spcPct val="150000"/>
                </a:lnSpc>
                <a:spcBef>
                  <a:spcPts val="0"/>
                </a:spcBef>
                <a:spcAft>
                  <a:spcPts val="0"/>
                </a:spcAft>
              </a:pPr>
              <a:endParaRPr lang="zh-CN" altLang="en-US" sz="400" b="1">
                <a:solidFill>
                  <a:schemeClr val="bg1"/>
                </a:solidFill>
              </a:endParaRPr>
            </a:p>
            <a:p>
              <a:pPr algn="l">
                <a:lnSpc>
                  <a:spcPct val="150000"/>
                </a:lnSpc>
                <a:spcBef>
                  <a:spcPts val="0"/>
                </a:spcBef>
                <a:spcAft>
                  <a:spcPts val="0"/>
                </a:spcAft>
              </a:pPr>
              <a:r>
                <a:rPr lang="zh-CN" altLang="en-US" sz="1000">
                  <a:solidFill>
                    <a:schemeClr val="bg1"/>
                  </a:solidFill>
                </a:rPr>
                <a:t>7.1.1 项目监理机构应依据合同的约定进行施工合同管理，处理工程变更、索赔及施工合同争议等事宜。</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7.1.2 施工合同终止时，项目监理机构应协助建设单位按施工合同约定处理施工合同终止的有关事宜。</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ctr">
                <a:lnSpc>
                  <a:spcPct val="150000"/>
                </a:lnSpc>
                <a:spcBef>
                  <a:spcPts val="0"/>
                </a:spcBef>
                <a:spcAft>
                  <a:spcPts val="0"/>
                </a:spcAft>
              </a:pPr>
              <a:r>
                <a:rPr lang="en-US" sz="1400" b="1">
                  <a:solidFill>
                    <a:schemeClr val="bg1"/>
                  </a:solidFill>
                  <a:sym typeface="+mn-ea"/>
                </a:rPr>
                <a:t>       7.2 </a:t>
              </a:r>
              <a:r>
                <a:rPr lang="zh-CN" altLang="en-US" sz="1400" b="1">
                  <a:solidFill>
                    <a:schemeClr val="bg1"/>
                  </a:solidFill>
                  <a:sym typeface="+mn-ea"/>
                </a:rPr>
                <a:t> 工程变更的处理</a:t>
              </a:r>
              <a:endParaRPr lang="zh-CN" altLang="en-US" sz="1400" b="1">
                <a:solidFill>
                  <a:schemeClr val="bg1"/>
                </a:solidFill>
                <a:sym typeface="+mn-ea"/>
              </a:endParaRPr>
            </a:p>
            <a:p>
              <a:pPr algn="ctr">
                <a:lnSpc>
                  <a:spcPct val="150000"/>
                </a:lnSpc>
                <a:spcBef>
                  <a:spcPts val="0"/>
                </a:spcBef>
                <a:spcAft>
                  <a:spcPts val="0"/>
                </a:spcAft>
              </a:pPr>
              <a:endParaRPr lang="zh-CN" altLang="en-US" sz="400" b="1">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rPr>
                <a:t>7.2.1 项目监理机构应按下列程序处理施工单位提出的工程变更：</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1、总监理工程师组织专业监理工程师审查施工单位提出的工程变更申请，提出审查意见。</a:t>
              </a:r>
              <a:endParaRPr lang="zh-CN" altLang="en-US" sz="1000">
                <a:solidFill>
                  <a:schemeClr val="bg1"/>
                </a:solidFill>
              </a:endParaRPr>
            </a:p>
            <a:p>
              <a:pPr algn="l">
                <a:lnSpc>
                  <a:spcPct val="150000"/>
                </a:lnSpc>
                <a:spcBef>
                  <a:spcPts val="0"/>
                </a:spcBef>
                <a:spcAft>
                  <a:spcPts val="0"/>
                </a:spcAft>
                <a:buClrTx/>
                <a:buSzTx/>
                <a:buFontTx/>
                <a:buNone/>
              </a:pPr>
              <a:r>
                <a:rPr lang="zh-CN" altLang="en-US" sz="1000">
                  <a:solidFill>
                    <a:schemeClr val="bg1"/>
                  </a:solidFill>
                </a:rPr>
                <a:t>对涉及工程设计文件修改的工程变更，应由建设单位转交原设计单位修改工程设计文件。必要时，项目监理机构应组织建设、设计、施工等单位召开专题会议，论证工程设计文件的修改方案。</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2、总监理工程师根据实际情况、工程变更文件和其他有关资料，在专业监理工程师对下列内容进行分析的基础上，对工程变更费用及工期影响作出评估：</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（1）工程变更引起的增减工程量；</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（2）工程变更引起的费用变化；</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（3）工程变更对工期的影响。</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3、总监理工程师组织建设单位、施工单位等共同协商确定工程变更费用及工期变化，会签工程变更单。</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工程变更单应符合附录 C2 表的格式。</a:t>
              </a:r>
              <a:endParaRPr lang="zh-CN" altLang="en-US" sz="1000">
                <a:solidFill>
                  <a:schemeClr val="bg1"/>
                </a:solidFill>
              </a:endParaRPr>
            </a:p>
            <a:p>
              <a:pPr algn="l">
                <a:lnSpc>
                  <a:spcPct val="150000"/>
                </a:lnSpc>
                <a:spcBef>
                  <a:spcPts val="0"/>
                </a:spcBef>
                <a:spcAft>
                  <a:spcPts val="0"/>
                </a:spcAft>
                <a:buClrTx/>
                <a:buSzTx/>
                <a:buFontTx/>
                <a:buNone/>
              </a:pPr>
              <a:r>
                <a:rPr lang="zh-CN" altLang="en-US" sz="1000">
                  <a:solidFill>
                    <a:schemeClr val="bg1"/>
                  </a:solidFill>
                </a:rPr>
                <a:t> </a:t>
              </a:r>
              <a:r>
                <a:rPr lang="en-US" altLang="zh-CN" sz="1000">
                  <a:solidFill>
                    <a:schemeClr val="bg1"/>
                  </a:solidFill>
                </a:rPr>
                <a:t>     </a:t>
              </a:r>
              <a:r>
                <a:rPr lang="zh-CN" altLang="en-US" sz="1000">
                  <a:solidFill>
                    <a:schemeClr val="bg1"/>
                  </a:solidFill>
                </a:rPr>
                <a:t>4、项目监理机构根据批准的工程变更文件监督施工单位实施工程变更。</a:t>
              </a:r>
              <a:endParaRPr lang="zh-CN" altLang="en-US" sz="1000">
                <a:solidFill>
                  <a:schemeClr val="bg1"/>
                </a:solidFill>
              </a:endParaRPr>
            </a:p>
            <a:p>
              <a:pPr algn="l">
                <a:lnSpc>
                  <a:spcPct val="150000"/>
                </a:lnSpc>
                <a:spcBef>
                  <a:spcPts val="0"/>
                </a:spcBef>
                <a:spcAft>
                  <a:spcPts val="0"/>
                </a:spcAft>
                <a:buClrTx/>
                <a:buSzTx/>
                <a:buFontTx/>
                <a:buNone/>
              </a:pPr>
              <a:r>
                <a:rPr lang="zh-CN" altLang="en-US" sz="1000">
                  <a:solidFill>
                    <a:schemeClr val="bg1"/>
                  </a:solidFill>
                </a:rPr>
                <a:t>7.2.2 项目监理机构应在工程变更实施前与建设单位、施工单位等协商确定工程变更的计价原则、计价方法或价款。</a:t>
              </a:r>
              <a:endParaRPr lang="zh-CN" altLang="en-US" sz="1000">
                <a:solidFill>
                  <a:schemeClr val="bg1"/>
                </a:solidFill>
              </a:endParaRPr>
            </a:p>
            <a:p>
              <a:pPr algn="l">
                <a:lnSpc>
                  <a:spcPct val="150000"/>
                </a:lnSpc>
                <a:spcBef>
                  <a:spcPts val="0"/>
                </a:spcBef>
                <a:spcAft>
                  <a:spcPts val="0"/>
                </a:spcAft>
                <a:buClrTx/>
                <a:buSzTx/>
                <a:buNone/>
              </a:pP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1">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 name="组合 1"/>
          <p:cNvGrpSpPr/>
          <p:nvPr/>
        </p:nvGrpSpPr>
        <p:grpSpPr>
          <a:xfrm>
            <a:off x="1016635" y="279400"/>
            <a:ext cx="1463040" cy="6080125"/>
            <a:chOff x="1601" y="440"/>
            <a:chExt cx="2304" cy="9575"/>
          </a:xfrm>
        </p:grpSpPr>
        <p:sp>
          <p:nvSpPr>
            <p:cNvPr id="56" name="椭圆 55"/>
            <p:cNvSpPr/>
            <p:nvPr>
              <p:custDataLst>
                <p:tags r:id="rId2"/>
              </p:custDataLst>
            </p:nvPr>
          </p:nvSpPr>
          <p:spPr>
            <a:xfrm>
              <a:off x="1945" y="440"/>
              <a:ext cx="1960" cy="195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b="1" dirty="0">
                  <a:latin typeface="微软雅黑" panose="020B0503020204020204" pitchFamily="34" charset="-122"/>
                  <a:ea typeface="微软雅黑" panose="020B0503020204020204" pitchFamily="34" charset="-122"/>
                </a:rPr>
                <a:t>PART 07</a:t>
              </a:r>
              <a:endParaRPr lang="en-US" altLang="zh-CN" sz="2000" b="1" dirty="0">
                <a:latin typeface="微软雅黑" panose="020B0503020204020204" pitchFamily="34" charset="-122"/>
                <a:ea typeface="微软雅黑" panose="020B0503020204020204" pitchFamily="34" charset="-122"/>
              </a:endParaRPr>
            </a:p>
          </p:txBody>
        </p:sp>
        <p:sp>
          <p:nvSpPr>
            <p:cNvPr id="3" name="文本框 2"/>
            <p:cNvSpPr txBox="1"/>
            <p:nvPr/>
          </p:nvSpPr>
          <p:spPr>
            <a:xfrm>
              <a:off x="1601" y="2507"/>
              <a:ext cx="1631" cy="7508"/>
            </a:xfrm>
            <a:prstGeom prst="rect">
              <a:avLst/>
            </a:prstGeom>
            <a:noFill/>
          </p:spPr>
          <p:txBody>
            <a:bodyPr vert="eaVert" wrap="square" rtlCol="0">
              <a:noAutofit/>
            </a:bodyPr>
            <a:p>
              <a:r>
                <a:rPr lang="zh-CN" altLang="en-US" sz="2050" b="1" dirty="0">
                  <a:solidFill>
                    <a:schemeClr val="tx1">
                      <a:lumMod val="65000"/>
                      <a:lumOff val="35000"/>
                    </a:schemeClr>
                  </a:solidFill>
                  <a:latin typeface="微软雅黑" panose="020B0503020204020204" pitchFamily="34" charset="-122"/>
                  <a:ea typeface="微软雅黑" panose="020B0503020204020204" pitchFamily="34" charset="-122"/>
                </a:rPr>
                <a:t>工程变更、索赔及施工合同争议的处理</a:t>
              </a:r>
              <a:endParaRPr lang="zh-CN" altLang="en-US" sz="205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332480" y="170815"/>
            <a:ext cx="8524875" cy="582930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lnSpc>
                  <a:spcPct val="150000"/>
                </a:lnSpc>
                <a:spcBef>
                  <a:spcPts val="0"/>
                </a:spcBef>
                <a:spcAft>
                  <a:spcPts val="0"/>
                </a:spcAft>
                <a:buClrTx/>
                <a:buSzTx/>
                <a:buFontTx/>
              </a:pPr>
              <a:endParaRPr lang="zh-CN" altLang="en-US" sz="1000">
                <a:solidFill>
                  <a:schemeClr val="bg1"/>
                </a:solidFill>
              </a:endParaRPr>
            </a:p>
          </p:txBody>
        </p:sp>
        <p:sp>
          <p:nvSpPr>
            <p:cNvPr id="19" name="矩形 18"/>
            <p:cNvSpPr/>
            <p:nvPr/>
          </p:nvSpPr>
          <p:spPr>
            <a:xfrm>
              <a:off x="6291" y="3047"/>
              <a:ext cx="10957" cy="6953"/>
            </a:xfrm>
            <a:prstGeom prst="rect">
              <a:avLst/>
            </a:prstGeom>
          </p:spPr>
          <p:txBody>
            <a:bodyPr wrap="square">
              <a:noAutofit/>
            </a:bodyPr>
            <a:lstStyle/>
            <a:p>
              <a:pPr algn="l">
                <a:lnSpc>
                  <a:spcPct val="150000"/>
                </a:lnSpc>
                <a:spcBef>
                  <a:spcPts val="0"/>
                </a:spcBef>
                <a:spcAft>
                  <a:spcPts val="0"/>
                </a:spcAft>
              </a:pPr>
              <a:r>
                <a:rPr lang="zh-CN" altLang="en-US" sz="1000">
                  <a:solidFill>
                    <a:schemeClr val="bg1"/>
                  </a:solidFill>
                </a:rPr>
                <a:t>7.2.3 项目监理机构处理工程变更应符合下列要求：</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1、项目监理机构处理工程变更应取得建设单位授权；</a:t>
              </a:r>
              <a:endParaRPr lang="zh-CN" altLang="en-US" sz="1000">
                <a:solidFill>
                  <a:schemeClr val="bg1"/>
                </a:solidFill>
              </a:endParaRPr>
            </a:p>
            <a:p>
              <a:pPr algn="l">
                <a:lnSpc>
                  <a:spcPct val="150000"/>
                </a:lnSpc>
                <a:spcBef>
                  <a:spcPts val="0"/>
                </a:spcBef>
                <a:spcAft>
                  <a:spcPts val="0"/>
                </a:spcAft>
                <a:buClrTx/>
                <a:buSzTx/>
                <a:buFontTx/>
                <a:buNone/>
              </a:pPr>
              <a:r>
                <a:rPr lang="en-US" altLang="zh-CN" sz="1000">
                  <a:solidFill>
                    <a:schemeClr val="bg1"/>
                  </a:solidFill>
                </a:rPr>
                <a:t>      </a:t>
              </a:r>
              <a:r>
                <a:rPr lang="zh-CN" altLang="en-US" sz="1000">
                  <a:solidFill>
                    <a:schemeClr val="bg1"/>
                  </a:solidFill>
                </a:rPr>
                <a:t>2、建设单位与施工单位未能就工程变更费用达成协议时，项目监理机构应提出一个暂定价格并经建设单位同意，作为临时支付工程款的依据。工程变更款项最终结算时，应以建设单位与施工单位达成的协议为依据。</a:t>
              </a:r>
              <a:endParaRPr lang="zh-CN" altLang="en-US" sz="1000">
                <a:solidFill>
                  <a:schemeClr val="bg1"/>
                </a:solidFill>
              </a:endParaRPr>
            </a:p>
            <a:p>
              <a:pPr algn="l">
                <a:lnSpc>
                  <a:spcPct val="150000"/>
                </a:lnSpc>
                <a:spcBef>
                  <a:spcPts val="0"/>
                </a:spcBef>
                <a:spcAft>
                  <a:spcPts val="0"/>
                </a:spcAft>
                <a:buClrTx/>
                <a:buSzTx/>
                <a:buFontTx/>
                <a:buNone/>
              </a:pPr>
              <a:r>
                <a:rPr lang="zh-CN" altLang="en-US" sz="1000">
                  <a:solidFill>
                    <a:schemeClr val="bg1"/>
                  </a:solidFill>
                </a:rPr>
                <a:t>7.2.4 项目监理机构应督促施工单位按照会签后的工程变更单组织施工。</a:t>
              </a:r>
              <a:endParaRPr lang="zh-CN" altLang="en-US" sz="1000">
                <a:solidFill>
                  <a:schemeClr val="bg1"/>
                </a:solidFill>
              </a:endParaRPr>
            </a:p>
            <a:p>
              <a:pPr algn="l">
                <a:lnSpc>
                  <a:spcPct val="150000"/>
                </a:lnSpc>
                <a:spcBef>
                  <a:spcPts val="0"/>
                </a:spcBef>
                <a:spcAft>
                  <a:spcPts val="0"/>
                </a:spcAft>
                <a:buClrTx/>
                <a:buSzTx/>
                <a:buFontTx/>
                <a:buNone/>
              </a:pPr>
              <a:r>
                <a:rPr lang="zh-CN" altLang="en-US" sz="1000">
                  <a:solidFill>
                    <a:schemeClr val="bg1"/>
                  </a:solidFill>
                </a:rPr>
                <a:t>7.2.5 项目监理机构应对建设单位要求的工程变更提出评估意见。</a:t>
              </a:r>
              <a:endParaRPr lang="zh-CN" altLang="en-US" sz="1000">
                <a:solidFill>
                  <a:schemeClr val="bg1"/>
                </a:solidFill>
              </a:endParaRPr>
            </a:p>
            <a:p>
              <a:pPr algn="l">
                <a:lnSpc>
                  <a:spcPct val="150000"/>
                </a:lnSpc>
                <a:spcBef>
                  <a:spcPts val="0"/>
                </a:spcBef>
                <a:spcAft>
                  <a:spcPts val="0"/>
                </a:spcAft>
                <a:buClrTx/>
                <a:buSzTx/>
                <a:buFontTx/>
                <a:buNone/>
              </a:pPr>
              <a:endParaRPr lang="zh-CN" altLang="en-US" sz="1000">
                <a:solidFill>
                  <a:schemeClr val="bg1"/>
                </a:solidFill>
              </a:endParaRPr>
            </a:p>
            <a:p>
              <a:pPr algn="ctr">
                <a:lnSpc>
                  <a:spcPct val="150000"/>
                </a:lnSpc>
                <a:spcBef>
                  <a:spcPts val="0"/>
                </a:spcBef>
                <a:spcAft>
                  <a:spcPts val="0"/>
                </a:spcAft>
                <a:buClrTx/>
                <a:buSzTx/>
                <a:buFontTx/>
              </a:pPr>
              <a:r>
                <a:rPr lang="en-US" sz="1400" b="1">
                  <a:solidFill>
                    <a:schemeClr val="bg1"/>
                  </a:solidFill>
                  <a:sym typeface="+mn-ea"/>
                </a:rPr>
                <a:t> 7.3</a:t>
              </a:r>
              <a:r>
                <a:rPr lang="zh-CN" altLang="en-US" sz="1400" b="1">
                  <a:solidFill>
                    <a:schemeClr val="bg1"/>
                  </a:solidFill>
                  <a:sym typeface="+mn-ea"/>
                </a:rPr>
                <a:t>费用索赔</a:t>
              </a:r>
              <a:r>
                <a:rPr lang="en-US" sz="1400" b="1">
                  <a:solidFill>
                    <a:schemeClr val="bg1"/>
                  </a:solidFill>
                  <a:sym typeface="+mn-ea"/>
                </a:rPr>
                <a:t>的处理</a:t>
              </a:r>
              <a:endParaRPr lang="en-US" sz="1400" b="1">
                <a:solidFill>
                  <a:schemeClr val="bg1"/>
                </a:solidFill>
                <a:sym typeface="+mn-ea"/>
              </a:endParaRPr>
            </a:p>
            <a:p>
              <a:pPr algn="ctr">
                <a:lnSpc>
                  <a:spcPct val="150000"/>
                </a:lnSpc>
                <a:spcBef>
                  <a:spcPts val="0"/>
                </a:spcBef>
                <a:spcAft>
                  <a:spcPts val="0"/>
                </a:spcAft>
              </a:pPr>
              <a:endParaRPr lang="zh-CN" altLang="en-US" sz="400" b="1">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7.3.1 项目监理机构应及时收集、整理有关工程费用的原始资料，为处理费用索赔提供证据。</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7.3.2 项目监理机构处理费用索赔主要依据：</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1、法律法规；</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2、勘察设计文件、施工合同文件；</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3、工程建设标准；</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4、索赔事件的证据。</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7.3.3 项目监理机构处理施工单位费用索赔程序：</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1、受理施工单位在施工合同约定的期限内提交的费用索赔意向通知书；</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2、收集与索赔有关的资料；</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3、受理施工单位在施工合同约定的期限内提交的费用索赔报审表；</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4、审查费用索赔报审表。需要施工单位进一步提交详细资料的，应在施工合同约定的期限内发出通知；</a:t>
              </a:r>
              <a:endParaRPr lang="zh-CN" altLang="en-US" sz="1000">
                <a:solidFill>
                  <a:schemeClr val="bg1"/>
                </a:solidFill>
                <a:sym typeface="+mn-ea"/>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1">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 name="组合 1"/>
          <p:cNvGrpSpPr/>
          <p:nvPr/>
        </p:nvGrpSpPr>
        <p:grpSpPr>
          <a:xfrm>
            <a:off x="1016635" y="279400"/>
            <a:ext cx="1463040" cy="6080125"/>
            <a:chOff x="1601" y="440"/>
            <a:chExt cx="2304" cy="9575"/>
          </a:xfrm>
        </p:grpSpPr>
        <p:sp>
          <p:nvSpPr>
            <p:cNvPr id="56" name="椭圆 55"/>
            <p:cNvSpPr/>
            <p:nvPr>
              <p:custDataLst>
                <p:tags r:id="rId2"/>
              </p:custDataLst>
            </p:nvPr>
          </p:nvSpPr>
          <p:spPr>
            <a:xfrm>
              <a:off x="1945" y="440"/>
              <a:ext cx="1960" cy="195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b="1" dirty="0">
                  <a:latin typeface="微软雅黑" panose="020B0503020204020204" pitchFamily="34" charset="-122"/>
                  <a:ea typeface="微软雅黑" panose="020B0503020204020204" pitchFamily="34" charset="-122"/>
                </a:rPr>
                <a:t>PART 07</a:t>
              </a:r>
              <a:endParaRPr lang="en-US" altLang="zh-CN" sz="2000" b="1" dirty="0">
                <a:latin typeface="微软雅黑" panose="020B0503020204020204" pitchFamily="34" charset="-122"/>
                <a:ea typeface="微软雅黑" panose="020B0503020204020204" pitchFamily="34" charset="-122"/>
              </a:endParaRPr>
            </a:p>
          </p:txBody>
        </p:sp>
        <p:sp>
          <p:nvSpPr>
            <p:cNvPr id="3" name="文本框 2"/>
            <p:cNvSpPr txBox="1"/>
            <p:nvPr/>
          </p:nvSpPr>
          <p:spPr>
            <a:xfrm>
              <a:off x="1601" y="2507"/>
              <a:ext cx="1631" cy="7508"/>
            </a:xfrm>
            <a:prstGeom prst="rect">
              <a:avLst/>
            </a:prstGeom>
            <a:noFill/>
          </p:spPr>
          <p:txBody>
            <a:bodyPr vert="eaVert" wrap="square" rtlCol="0">
              <a:noAutofit/>
            </a:bodyPr>
            <a:p>
              <a:r>
                <a:rPr lang="zh-CN" altLang="en-US" sz="2050" b="1" dirty="0">
                  <a:solidFill>
                    <a:schemeClr val="tx1">
                      <a:lumMod val="65000"/>
                      <a:lumOff val="35000"/>
                    </a:schemeClr>
                  </a:solidFill>
                  <a:latin typeface="微软雅黑" panose="020B0503020204020204" pitchFamily="34" charset="-122"/>
                  <a:ea typeface="微软雅黑" panose="020B0503020204020204" pitchFamily="34" charset="-122"/>
                </a:rPr>
                <a:t>工程变更、索赔及施工合同争议的处理</a:t>
              </a:r>
              <a:endParaRPr lang="zh-CN" altLang="en-US" sz="205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332480" y="170815"/>
            <a:ext cx="8611235" cy="582930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lnSpc>
                  <a:spcPct val="150000"/>
                </a:lnSpc>
                <a:spcBef>
                  <a:spcPts val="0"/>
                </a:spcBef>
                <a:spcAft>
                  <a:spcPts val="0"/>
                </a:spcAft>
                <a:buClrTx/>
                <a:buSzTx/>
                <a:buFontTx/>
              </a:pPr>
              <a:endParaRPr lang="zh-CN" altLang="en-US" sz="1000">
                <a:solidFill>
                  <a:schemeClr val="bg1"/>
                </a:solidFill>
              </a:endParaRPr>
            </a:p>
          </p:txBody>
        </p:sp>
        <p:sp>
          <p:nvSpPr>
            <p:cNvPr id="19" name="矩形 18"/>
            <p:cNvSpPr/>
            <p:nvPr/>
          </p:nvSpPr>
          <p:spPr>
            <a:xfrm>
              <a:off x="6291" y="3058"/>
              <a:ext cx="11876" cy="6953"/>
            </a:xfrm>
            <a:prstGeom prst="rect">
              <a:avLst/>
            </a:prstGeom>
          </p:spPr>
          <p:txBody>
            <a:bodyPr wrap="square">
              <a:noAutofit/>
            </a:bodyPr>
            <a:lstStyle/>
            <a:p>
              <a:pPr algn="ctr">
                <a:lnSpc>
                  <a:spcPct val="150000"/>
                </a:lnSpc>
                <a:spcBef>
                  <a:spcPts val="0"/>
                </a:spcBef>
                <a:spcAft>
                  <a:spcPts val="0"/>
                </a:spcAft>
              </a:pPr>
              <a:endParaRPr lang="zh-CN" altLang="en-US" sz="400" b="1">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5、与建设单位和施工单位协商一致后，在施工合同约定的期限内签发费用索赔报审表，并报建设单位。</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费用索赔意向通知书应符合附录 C3 表的格式，费用索赔报审表应符合附录 A13 表的格式。</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7.3.4 项目监理机构批准施工单位费用索赔应同时满足下列三个条件：</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1、施工单位在施工合同约定的期限内提出费用索赔；</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2、索赔事件是因非施工单位原因造成，不可抗力除外；</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3、索赔事件造成施工单位直接经济损失。</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7.3.5 当施工单位的费用索赔要求与工程延期要求相关联时，项目监理机构应提出费用索赔和工程延期的综合处理意见，并与建设单位和施工单位协商。</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7.3.6 因施工单位原因造成建设单位损失，建设单位提出索赔的，项目监理机构应与建设单位和施工单位协商处理。</a:t>
              </a:r>
              <a:endParaRPr lang="zh-CN" altLang="en-US" sz="1000">
                <a:solidFill>
                  <a:schemeClr val="bg1"/>
                </a:solidFill>
                <a:sym typeface="+mn-ea"/>
              </a:endParaRPr>
            </a:p>
            <a:p>
              <a:pPr algn="l">
                <a:lnSpc>
                  <a:spcPct val="150000"/>
                </a:lnSpc>
                <a:spcBef>
                  <a:spcPts val="0"/>
                </a:spcBef>
                <a:spcAft>
                  <a:spcPts val="0"/>
                </a:spcAft>
                <a:buClrTx/>
                <a:buSzTx/>
                <a:buFontTx/>
                <a:buNone/>
              </a:pPr>
              <a:endParaRPr lang="zh-CN" altLang="en-US" sz="1000">
                <a:solidFill>
                  <a:schemeClr val="bg1"/>
                </a:solidFill>
                <a:sym typeface="+mn-ea"/>
              </a:endParaRPr>
            </a:p>
            <a:p>
              <a:pPr algn="ctr">
                <a:lnSpc>
                  <a:spcPct val="150000"/>
                </a:lnSpc>
                <a:spcBef>
                  <a:spcPts val="0"/>
                </a:spcBef>
                <a:spcAft>
                  <a:spcPts val="0"/>
                </a:spcAft>
                <a:buClrTx/>
                <a:buSzTx/>
                <a:buFontTx/>
                <a:buNone/>
              </a:pPr>
              <a:r>
                <a:rPr lang="en-US" sz="1400" b="1">
                  <a:solidFill>
                    <a:schemeClr val="bg1"/>
                  </a:solidFill>
                  <a:sym typeface="+mn-ea"/>
                </a:rPr>
                <a:t>7.4 工程延期及工期延误的处理</a:t>
              </a:r>
              <a:endParaRPr lang="en-US" sz="1400" b="1">
                <a:solidFill>
                  <a:schemeClr val="bg1"/>
                </a:solidFill>
                <a:sym typeface="+mn-ea"/>
              </a:endParaRPr>
            </a:p>
            <a:p>
              <a:pPr algn="ctr">
                <a:lnSpc>
                  <a:spcPct val="150000"/>
                </a:lnSpc>
                <a:spcBef>
                  <a:spcPts val="0"/>
                </a:spcBef>
                <a:spcAft>
                  <a:spcPts val="0"/>
                </a:spcAft>
                <a:buClrTx/>
                <a:buSzTx/>
                <a:buFontTx/>
                <a:buNone/>
              </a:pPr>
              <a:endParaRPr lang="en-US" sz="400" b="1">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7.4.1 施工单位提出工程延期要求符合施工合同约定的，项目监理机构应予以受理。</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7.4.2 当影响工期事件具有持续性时，项目监理机构应对施工单位提交的阶段性工程临时延期报审表进行审查，签署工程临时延期审核意见后报建设单位。</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当影响工期事件结束后，项目监理机构应对施工单位提交的工程最终延期报审表进行审查，签署工程最终延期审核意见后报建设单位。</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工程临时延期报审表和工程最终延期报审表应符合附录 A14 表的格式。</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7.4.3 项目监理机构在作出工程临时延期批准和工程最终延期批准之前，均应与建设单位和施工单位协商。</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7.4.4 项目监理机构批准工程延期应同时满足下列三个条件：</a:t>
              </a:r>
              <a:endParaRPr lang="zh-CN" altLang="en-US" sz="1000">
                <a:solidFill>
                  <a:schemeClr val="bg1"/>
                </a:solidFill>
                <a:sym typeface="+mn-ea"/>
              </a:endParaRPr>
            </a:p>
            <a:p>
              <a:pPr algn="l">
                <a:lnSpc>
                  <a:spcPct val="150000"/>
                </a:lnSpc>
                <a:spcBef>
                  <a:spcPts val="0"/>
                </a:spcBef>
                <a:spcAft>
                  <a:spcPts val="0"/>
                </a:spcAft>
                <a:buClrTx/>
                <a:buSzTx/>
                <a:buFontTx/>
                <a:buNone/>
              </a:pPr>
              <a:endParaRPr lang="zh-CN" altLang="en-US" sz="1000">
                <a:solidFill>
                  <a:schemeClr val="bg1"/>
                </a:solidFill>
                <a:sym typeface="+mn-ea"/>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1">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 name="组合 1"/>
          <p:cNvGrpSpPr/>
          <p:nvPr/>
        </p:nvGrpSpPr>
        <p:grpSpPr>
          <a:xfrm>
            <a:off x="1016635" y="279400"/>
            <a:ext cx="1463040" cy="6080125"/>
            <a:chOff x="1601" y="440"/>
            <a:chExt cx="2304" cy="9575"/>
          </a:xfrm>
        </p:grpSpPr>
        <p:sp>
          <p:nvSpPr>
            <p:cNvPr id="56" name="椭圆 55"/>
            <p:cNvSpPr/>
            <p:nvPr>
              <p:custDataLst>
                <p:tags r:id="rId2"/>
              </p:custDataLst>
            </p:nvPr>
          </p:nvSpPr>
          <p:spPr>
            <a:xfrm>
              <a:off x="1945" y="440"/>
              <a:ext cx="1960" cy="195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b="1" dirty="0">
                  <a:latin typeface="微软雅黑" panose="020B0503020204020204" pitchFamily="34" charset="-122"/>
                  <a:ea typeface="微软雅黑" panose="020B0503020204020204" pitchFamily="34" charset="-122"/>
                </a:rPr>
                <a:t>PART 07</a:t>
              </a:r>
              <a:endParaRPr lang="en-US" altLang="zh-CN" sz="2000" b="1" dirty="0">
                <a:latin typeface="微软雅黑" panose="020B0503020204020204" pitchFamily="34" charset="-122"/>
                <a:ea typeface="微软雅黑" panose="020B0503020204020204" pitchFamily="34" charset="-122"/>
              </a:endParaRPr>
            </a:p>
          </p:txBody>
        </p:sp>
        <p:sp>
          <p:nvSpPr>
            <p:cNvPr id="3" name="文本框 2"/>
            <p:cNvSpPr txBox="1"/>
            <p:nvPr/>
          </p:nvSpPr>
          <p:spPr>
            <a:xfrm>
              <a:off x="1601" y="2507"/>
              <a:ext cx="1631" cy="7508"/>
            </a:xfrm>
            <a:prstGeom prst="rect">
              <a:avLst/>
            </a:prstGeom>
            <a:noFill/>
          </p:spPr>
          <p:txBody>
            <a:bodyPr vert="eaVert" wrap="square" rtlCol="0">
              <a:noAutofit/>
            </a:bodyPr>
            <a:p>
              <a:r>
                <a:rPr lang="zh-CN" altLang="en-US" sz="2050" b="1" dirty="0">
                  <a:solidFill>
                    <a:schemeClr val="tx1">
                      <a:lumMod val="65000"/>
                      <a:lumOff val="35000"/>
                    </a:schemeClr>
                  </a:solidFill>
                  <a:latin typeface="微软雅黑" panose="020B0503020204020204" pitchFamily="34" charset="-122"/>
                  <a:ea typeface="微软雅黑" panose="020B0503020204020204" pitchFamily="34" charset="-122"/>
                </a:rPr>
                <a:t>工程变更、索赔及施工合同争议的处理</a:t>
              </a:r>
              <a:endParaRPr lang="zh-CN" altLang="en-US" sz="205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332480" y="170815"/>
            <a:ext cx="8644255" cy="582930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lnSpc>
                  <a:spcPct val="150000"/>
                </a:lnSpc>
                <a:spcBef>
                  <a:spcPts val="0"/>
                </a:spcBef>
                <a:spcAft>
                  <a:spcPts val="0"/>
                </a:spcAft>
                <a:buClrTx/>
                <a:buSzTx/>
                <a:buFontTx/>
              </a:pPr>
              <a:endParaRPr lang="zh-CN" altLang="en-US" sz="1000">
                <a:solidFill>
                  <a:schemeClr val="bg1"/>
                </a:solidFill>
              </a:endParaRPr>
            </a:p>
          </p:txBody>
        </p:sp>
        <p:sp>
          <p:nvSpPr>
            <p:cNvPr id="19" name="矩形 18"/>
            <p:cNvSpPr/>
            <p:nvPr/>
          </p:nvSpPr>
          <p:spPr>
            <a:xfrm>
              <a:off x="6387" y="3311"/>
              <a:ext cx="10957" cy="6953"/>
            </a:xfrm>
            <a:prstGeom prst="rect">
              <a:avLst/>
            </a:prstGeom>
          </p:spPr>
          <p:txBody>
            <a:bodyPr wrap="square">
              <a:noAutofit/>
            </a:bodyPr>
            <a:lstStyle/>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1、施工单位在施工合同约定的期限内提出工程延期；</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2、因非施工单位原因造成施工进度滞后；</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3、施工进度滞后影响到施工合同约定的工期。</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7.4.5 施工单位因工程延期提出费用索赔时，项目监理机构应按施工合同约定进行处理。</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7.4.6 发生工期延误时，项目监理机构应按施工合同约定进行处理。</a:t>
              </a:r>
              <a:endParaRPr lang="zh-CN" altLang="en-US" sz="1000">
                <a:solidFill>
                  <a:schemeClr val="bg1"/>
                </a:solidFill>
                <a:sym typeface="+mn-ea"/>
              </a:endParaRPr>
            </a:p>
            <a:p>
              <a:pPr algn="l">
                <a:lnSpc>
                  <a:spcPct val="150000"/>
                </a:lnSpc>
                <a:spcBef>
                  <a:spcPts val="0"/>
                </a:spcBef>
                <a:spcAft>
                  <a:spcPts val="0"/>
                </a:spcAft>
                <a:buClrTx/>
                <a:buSzTx/>
                <a:buFontTx/>
                <a:buNone/>
              </a:pPr>
              <a:endParaRPr lang="zh-CN" altLang="en-US" sz="1000">
                <a:solidFill>
                  <a:schemeClr val="bg1"/>
                </a:solidFill>
                <a:sym typeface="+mn-ea"/>
              </a:endParaRPr>
            </a:p>
            <a:p>
              <a:pPr algn="l">
                <a:lnSpc>
                  <a:spcPct val="150000"/>
                </a:lnSpc>
                <a:spcBef>
                  <a:spcPts val="0"/>
                </a:spcBef>
                <a:spcAft>
                  <a:spcPts val="0"/>
                </a:spcAft>
                <a:buClrTx/>
                <a:buSzTx/>
                <a:buFontTx/>
                <a:buNone/>
              </a:pPr>
              <a:r>
                <a:rPr lang="en-US" sz="1400" b="1">
                  <a:solidFill>
                    <a:schemeClr val="bg1"/>
                  </a:solidFill>
                  <a:sym typeface="+mn-ea"/>
                </a:rPr>
                <a:t>                                                         7.5    施工合同争议的处理</a:t>
              </a:r>
              <a:endParaRPr lang="en-US" sz="1400" b="1">
                <a:solidFill>
                  <a:schemeClr val="bg1"/>
                </a:solidFill>
                <a:sym typeface="+mn-ea"/>
              </a:endParaRPr>
            </a:p>
            <a:p>
              <a:pPr algn="l">
                <a:lnSpc>
                  <a:spcPct val="150000"/>
                </a:lnSpc>
                <a:spcBef>
                  <a:spcPts val="0"/>
                </a:spcBef>
                <a:spcAft>
                  <a:spcPts val="0"/>
                </a:spcAft>
                <a:buClrTx/>
                <a:buSzTx/>
                <a:buFontTx/>
                <a:buNone/>
              </a:pPr>
              <a:endParaRPr lang="en-US" sz="400" b="1">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7.5.1 项目监理机构接到处理施工合同争议要求后应进行以下工作：</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1、了解合同争议情况；</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2、及时与合同争议双方进行磋商；</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3、提出处理方案后，由总监理工程师进行协调；</a:t>
              </a:r>
              <a:endParaRPr lang="zh-CN" altLang="en-US" sz="1000">
                <a:solidFill>
                  <a:schemeClr val="bg1"/>
                </a:solidFill>
                <a:sym typeface="+mn-ea"/>
              </a:endParaRPr>
            </a:p>
            <a:p>
              <a:pPr algn="l">
                <a:lnSpc>
                  <a:spcPct val="150000"/>
                </a:lnSpc>
                <a:spcBef>
                  <a:spcPts val="0"/>
                </a:spcBef>
                <a:spcAft>
                  <a:spcPts val="0"/>
                </a:spcAft>
                <a:buClrTx/>
                <a:buSzTx/>
                <a:buFontTx/>
                <a:buNone/>
              </a:pPr>
              <a:r>
                <a:rPr lang="en-US" altLang="zh-CN" sz="1000">
                  <a:solidFill>
                    <a:schemeClr val="bg1"/>
                  </a:solidFill>
                  <a:sym typeface="+mn-ea"/>
                </a:rPr>
                <a:t>      </a:t>
              </a:r>
              <a:r>
                <a:rPr lang="zh-CN" altLang="en-US" sz="1000">
                  <a:solidFill>
                    <a:schemeClr val="bg1"/>
                  </a:solidFill>
                  <a:sym typeface="+mn-ea"/>
                </a:rPr>
                <a:t>4、当双方未能达成一致时，总监理工程师应提出处理合同争议的意见。</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7.5.2 项目监理机构在施工合同争议处理过程中，对未达到施工合同约定的暂停履行合同条件的，应要求施工合同双方继续履行合同。</a:t>
              </a:r>
              <a:endParaRPr lang="zh-CN" altLang="en-US" sz="1000">
                <a:solidFill>
                  <a:schemeClr val="bg1"/>
                </a:solidFill>
                <a:sym typeface="+mn-ea"/>
              </a:endParaRPr>
            </a:p>
            <a:p>
              <a:pPr algn="l">
                <a:lnSpc>
                  <a:spcPct val="150000"/>
                </a:lnSpc>
                <a:spcBef>
                  <a:spcPts val="0"/>
                </a:spcBef>
                <a:spcAft>
                  <a:spcPts val="0"/>
                </a:spcAft>
                <a:buClrTx/>
                <a:buSzTx/>
                <a:buFontTx/>
                <a:buNone/>
              </a:pPr>
              <a:r>
                <a:rPr lang="zh-CN" altLang="en-US" sz="1000">
                  <a:solidFill>
                    <a:schemeClr val="bg1"/>
                  </a:solidFill>
                  <a:sym typeface="+mn-ea"/>
                </a:rPr>
                <a:t>7.5.3 在施工合同争议的仲裁或诉讼过程中，项目监理机构可按仲裁机关或法院要求提供与争议有关的证据。</a:t>
              </a:r>
              <a:endParaRPr lang="zh-CN" altLang="en-US" sz="1000">
                <a:solidFill>
                  <a:schemeClr val="bg1"/>
                </a:solidFill>
                <a:sym typeface="+mn-ea"/>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1">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 name="组合 1"/>
          <p:cNvGrpSpPr/>
          <p:nvPr/>
        </p:nvGrpSpPr>
        <p:grpSpPr>
          <a:xfrm>
            <a:off x="1016635" y="279400"/>
            <a:ext cx="1463040" cy="6080125"/>
            <a:chOff x="1601" y="440"/>
            <a:chExt cx="2304" cy="9575"/>
          </a:xfrm>
        </p:grpSpPr>
        <p:sp>
          <p:nvSpPr>
            <p:cNvPr id="56" name="椭圆 55"/>
            <p:cNvSpPr/>
            <p:nvPr>
              <p:custDataLst>
                <p:tags r:id="rId2"/>
              </p:custDataLst>
            </p:nvPr>
          </p:nvSpPr>
          <p:spPr>
            <a:xfrm>
              <a:off x="1945" y="440"/>
              <a:ext cx="1960" cy="195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b="1" dirty="0">
                  <a:latin typeface="微软雅黑" panose="020B0503020204020204" pitchFamily="34" charset="-122"/>
                  <a:ea typeface="微软雅黑" panose="020B0503020204020204" pitchFamily="34" charset="-122"/>
                </a:rPr>
                <a:t>PART 07</a:t>
              </a:r>
              <a:endParaRPr lang="en-US" altLang="zh-CN" sz="2000" b="1" dirty="0">
                <a:latin typeface="微软雅黑" panose="020B0503020204020204" pitchFamily="34" charset="-122"/>
                <a:ea typeface="微软雅黑" panose="020B0503020204020204" pitchFamily="34" charset="-122"/>
              </a:endParaRPr>
            </a:p>
          </p:txBody>
        </p:sp>
        <p:sp>
          <p:nvSpPr>
            <p:cNvPr id="3" name="文本框 2"/>
            <p:cNvSpPr txBox="1"/>
            <p:nvPr/>
          </p:nvSpPr>
          <p:spPr>
            <a:xfrm>
              <a:off x="1601" y="2507"/>
              <a:ext cx="1631" cy="7508"/>
            </a:xfrm>
            <a:prstGeom prst="rect">
              <a:avLst/>
            </a:prstGeom>
            <a:noFill/>
          </p:spPr>
          <p:txBody>
            <a:bodyPr vert="eaVert" wrap="square" rtlCol="0">
              <a:noAutofit/>
            </a:bodyPr>
            <a:p>
              <a:r>
                <a:rPr lang="zh-CN" altLang="en-US" sz="2050" b="1" dirty="0">
                  <a:solidFill>
                    <a:schemeClr val="tx1">
                      <a:lumMod val="65000"/>
                      <a:lumOff val="35000"/>
                    </a:schemeClr>
                  </a:solidFill>
                  <a:latin typeface="微软雅黑" panose="020B0503020204020204" pitchFamily="34" charset="-122"/>
                  <a:ea typeface="微软雅黑" panose="020B0503020204020204" pitchFamily="34" charset="-122"/>
                </a:rPr>
                <a:t>工程变更、索赔及施工合同争议的处理</a:t>
              </a:r>
              <a:endParaRPr lang="zh-CN" altLang="en-US" sz="205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08</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6888928" y="457953"/>
            <a:ext cx="30276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监理文件资料管理</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02835" y="952500"/>
            <a:ext cx="6983095" cy="5465445"/>
          </a:xfrm>
          <a:prstGeom prst="rect">
            <a:avLst/>
          </a:prstGeom>
          <a:noFill/>
        </p:spPr>
        <p:txBody>
          <a:bodyPr wrap="square" rtlCol="0" anchor="t">
            <a:noAutofit/>
          </a:bodyPr>
          <a:p>
            <a:pPr algn="ctr">
              <a:lnSpc>
                <a:spcPct val="170000"/>
              </a:lnSpc>
              <a:spcBef>
                <a:spcPts val="0"/>
              </a:spcBef>
              <a:spcAft>
                <a:spcPts val="0"/>
              </a:spcAft>
              <a:buClrTx/>
              <a:buSzTx/>
              <a:buNone/>
            </a:pPr>
            <a:r>
              <a:rPr lang="en-US" altLang="zh-CN" sz="1400" b="1">
                <a:sym typeface="+mn-ea"/>
              </a:rPr>
              <a:t> 8.1</a:t>
            </a:r>
            <a:r>
              <a:rPr lang="zh-CN" altLang="en-US" sz="1400" b="1">
                <a:sym typeface="+mn-ea"/>
              </a:rPr>
              <a:t> </a:t>
            </a:r>
            <a:r>
              <a:rPr lang="en-US" altLang="zh-CN" sz="1400" b="1">
                <a:sym typeface="+mn-ea"/>
              </a:rPr>
              <a:t>  </a:t>
            </a:r>
            <a:r>
              <a:rPr lang="zh-CN" altLang="en-US" sz="1400" b="1">
                <a:sym typeface="+mn-ea"/>
              </a:rPr>
              <a:t>一般规定</a:t>
            </a:r>
            <a:r>
              <a:rPr lang="zh-CN" altLang="en-US" sz="1400" b="1">
                <a:sym typeface="+mn-ea"/>
              </a:rPr>
              <a:t> </a:t>
            </a:r>
            <a:endParaRPr lang="zh-CN" altLang="en-US" sz="1400" b="1">
              <a:sym typeface="+mn-ea"/>
            </a:endParaRPr>
          </a:p>
          <a:p>
            <a:pPr algn="l">
              <a:lnSpc>
                <a:spcPct val="170000"/>
              </a:lnSpc>
              <a:spcBef>
                <a:spcPts val="0"/>
              </a:spcBef>
              <a:spcAft>
                <a:spcPts val="0"/>
              </a:spcAft>
              <a:buClrTx/>
              <a:buSzTx/>
              <a:buNone/>
            </a:pPr>
            <a:r>
              <a:rPr lang="zh-CN" altLang="en-US" sz="1000">
                <a:sym typeface="+mn-ea"/>
              </a:rPr>
              <a:t>8.1.1 项目监理机构应建立完善监理文件资料管理制度，设专人管理监理文件资料。</a:t>
            </a:r>
            <a:endParaRPr lang="zh-CN" altLang="en-US" sz="1000">
              <a:sym typeface="+mn-ea"/>
            </a:endParaRPr>
          </a:p>
          <a:p>
            <a:pPr algn="l">
              <a:lnSpc>
                <a:spcPct val="170000"/>
              </a:lnSpc>
              <a:spcBef>
                <a:spcPts val="0"/>
              </a:spcBef>
              <a:spcAft>
                <a:spcPts val="0"/>
              </a:spcAft>
              <a:buClrTx/>
              <a:buSzTx/>
              <a:buNone/>
            </a:pPr>
            <a:r>
              <a:rPr lang="zh-CN" altLang="en-US" sz="1000">
                <a:sym typeface="+mn-ea"/>
              </a:rPr>
              <a:t>8.1.2 项目监理机构应及时、准确、完整地收集、整理、编制、传递监理文件资料。</a:t>
            </a:r>
            <a:endParaRPr lang="zh-CN" altLang="en-US" sz="1000">
              <a:sym typeface="+mn-ea"/>
            </a:endParaRPr>
          </a:p>
          <a:p>
            <a:pPr algn="l">
              <a:lnSpc>
                <a:spcPct val="170000"/>
              </a:lnSpc>
              <a:spcBef>
                <a:spcPts val="0"/>
              </a:spcBef>
              <a:spcAft>
                <a:spcPts val="0"/>
              </a:spcAft>
              <a:buClrTx/>
              <a:buSzTx/>
              <a:buNone/>
            </a:pPr>
            <a:r>
              <a:rPr lang="zh-CN" altLang="en-US" sz="1000">
                <a:sym typeface="+mn-ea"/>
              </a:rPr>
              <a:t>8.1.3 项目监理机构应采用计算机技术进行监理文件资料管理，实现监理文件资料管理的科学化、程序化、规范化。</a:t>
            </a: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a:p>
            <a:pPr algn="ctr">
              <a:lnSpc>
                <a:spcPct val="170000"/>
              </a:lnSpc>
              <a:spcBef>
                <a:spcPts val="0"/>
              </a:spcBef>
              <a:spcAft>
                <a:spcPts val="0"/>
              </a:spcAft>
              <a:buClrTx/>
              <a:buSzTx/>
              <a:buNone/>
            </a:pPr>
            <a:r>
              <a:rPr lang="en-US" altLang="zh-CN" sz="1400" b="1">
                <a:sym typeface="+mn-ea"/>
              </a:rPr>
              <a:t> 8.2   </a:t>
            </a:r>
            <a:r>
              <a:rPr lang="zh-CN" altLang="en-US" sz="1400" b="1">
                <a:sym typeface="+mn-ea"/>
              </a:rPr>
              <a:t>监理文件资料内容</a:t>
            </a:r>
            <a:r>
              <a:rPr lang="en-US" altLang="zh-CN" sz="1400" b="1">
                <a:sym typeface="+mn-ea"/>
              </a:rPr>
              <a:t> </a:t>
            </a:r>
            <a:endParaRPr lang="en-US" altLang="zh-CN" sz="1400" b="1">
              <a:sym typeface="+mn-ea"/>
            </a:endParaRPr>
          </a:p>
          <a:p>
            <a:pPr algn="l">
              <a:lnSpc>
                <a:spcPct val="170000"/>
              </a:lnSpc>
              <a:spcBef>
                <a:spcPts val="0"/>
              </a:spcBef>
              <a:spcAft>
                <a:spcPts val="0"/>
              </a:spcAft>
              <a:buClrTx/>
              <a:buSzTx/>
              <a:buNone/>
            </a:pPr>
            <a:r>
              <a:rPr lang="zh-CN" altLang="en-US" sz="1000">
                <a:sym typeface="+mn-ea"/>
              </a:rPr>
              <a:t>8.2.1 监理文件资料主要包括：</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1、勘察设计文件、建设工程监理合同及其他合同文件；</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2、监理规划、监理实施细则；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3、设计交底和图纸会审会议纪要；</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4、施工组织设计、（专项）施工方案、应急救援预案、施工进度计划报审文件资料；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5、分包单位资格报审文件资料；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6、施工控制测量成果报验文件资料；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7、总监理工程师任命书、开工令、工程暂停令、复工令、开工/复工报审文件资料；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8、工程材料、设备、构配件报验文件资料；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9、见证取样和平行检验文件资料；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10、工程质量检查报验资料及工程有关验收资料；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11、工程变更、费用索赔及工程延期文件资料；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12、工程计量、工程款支付文件资料；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13、监理通知、工作联系单与监理报告；</a:t>
            </a:r>
            <a:endParaRPr lang="zh-CN" altLang="en-US" sz="1000">
              <a:sym typeface="+mn-ea"/>
            </a:endParaRPr>
          </a:p>
          <a:p>
            <a:pPr algn="ctr">
              <a:lnSpc>
                <a:spcPct val="170000"/>
              </a:lnSpc>
              <a:spcBef>
                <a:spcPts val="0"/>
              </a:spcBef>
              <a:spcAft>
                <a:spcPts val="0"/>
              </a:spcAft>
              <a:buClrTx/>
              <a:buSzTx/>
              <a:buNone/>
            </a:pPr>
            <a:endParaRPr lang="en-US" altLang="zh-CN" sz="500" b="1">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08</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6571428" y="608448"/>
            <a:ext cx="30276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监理文件资料管理</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6217920" y="1483995"/>
            <a:ext cx="4266565" cy="4288155"/>
          </a:xfrm>
          <a:prstGeom prst="rect">
            <a:avLst/>
          </a:prstGeom>
          <a:noFill/>
        </p:spPr>
        <p:txBody>
          <a:bodyPr wrap="square" rtlCol="0" anchor="t">
            <a:noAutofit/>
          </a:bodyPr>
          <a:p>
            <a:pPr algn="l">
              <a:lnSpc>
                <a:spcPct val="170000"/>
              </a:lnSpc>
              <a:spcBef>
                <a:spcPts val="0"/>
              </a:spcBef>
              <a:spcAft>
                <a:spcPts val="0"/>
              </a:spcAft>
              <a:buClrTx/>
              <a:buSzTx/>
              <a:buNone/>
            </a:pPr>
            <a:r>
              <a:rPr lang="en-US" altLang="zh-CN" sz="1000">
                <a:sym typeface="+mn-ea"/>
              </a:rPr>
              <a:t>      </a:t>
            </a:r>
            <a:r>
              <a:rPr lang="zh-CN" altLang="en-US" sz="1000">
                <a:sym typeface="+mn-ea"/>
              </a:rPr>
              <a:t>14、第一次工地会议、监理例会、专题会议等会议纪要；</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15、监理月报、监理日志、旁站记录；</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16、工程质量/生产安全事故处理文件资料；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17、工程质量评估报告及竣工验收监理文件资料；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18、监理工作总结。</a:t>
            </a:r>
            <a:endParaRPr lang="zh-CN" altLang="en-US" sz="1000">
              <a:sym typeface="+mn-ea"/>
            </a:endParaRPr>
          </a:p>
          <a:p>
            <a:pPr algn="l">
              <a:lnSpc>
                <a:spcPct val="170000"/>
              </a:lnSpc>
              <a:spcBef>
                <a:spcPts val="0"/>
              </a:spcBef>
              <a:spcAft>
                <a:spcPts val="0"/>
              </a:spcAft>
              <a:buClrTx/>
              <a:buSzTx/>
              <a:buNone/>
            </a:pPr>
            <a:r>
              <a:rPr lang="zh-CN" altLang="en-US" sz="1000">
                <a:sym typeface="+mn-ea"/>
              </a:rPr>
              <a:t>8.2.2 监理日志主要内容：</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1、天气和施工环境情况；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2、施工进展情况；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3、监理工作情况（包括旁站、巡视、见证取样、平行检验等情况）；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4、存在的问题及协调解决情况；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5、其他有关事项。</a:t>
            </a:r>
            <a:endParaRPr lang="zh-CN" altLang="en-US" sz="1000">
              <a:sym typeface="+mn-ea"/>
            </a:endParaRPr>
          </a:p>
          <a:p>
            <a:pPr algn="l">
              <a:lnSpc>
                <a:spcPct val="170000"/>
              </a:lnSpc>
              <a:spcBef>
                <a:spcPts val="0"/>
              </a:spcBef>
              <a:spcAft>
                <a:spcPts val="0"/>
              </a:spcAft>
              <a:buClrTx/>
              <a:buSzTx/>
              <a:buNone/>
            </a:pPr>
            <a:r>
              <a:rPr lang="zh-CN" altLang="en-US" sz="1000">
                <a:sym typeface="+mn-ea"/>
              </a:rPr>
              <a:t>8.2.3 监理月报主要内容：</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1、本月工程实施情况；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2、本月监理工作情况；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3、本月施工中存在的问题及处理情况；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4、下月监理工作重点。</a:t>
            </a: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a:p>
            <a:pPr algn="l">
              <a:lnSpc>
                <a:spcPct val="170000"/>
              </a:lnSpc>
              <a:spcBef>
                <a:spcPts val="0"/>
              </a:spcBef>
              <a:spcAft>
                <a:spcPts val="0"/>
              </a:spcAft>
              <a:buClrTx/>
              <a:buSzTx/>
              <a:buNone/>
            </a:pPr>
            <a:endParaRPr lang="en-US" alt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08</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6485068" y="859908"/>
            <a:ext cx="30276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监理文件资料管理</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5822315" y="1310005"/>
            <a:ext cx="4657725" cy="4048760"/>
          </a:xfrm>
          <a:prstGeom prst="rect">
            <a:avLst/>
          </a:prstGeom>
          <a:noFill/>
        </p:spPr>
        <p:txBody>
          <a:bodyPr wrap="square" rtlCol="0" anchor="t">
            <a:noAutofit/>
          </a:bodyPr>
          <a:p>
            <a:pPr algn="l">
              <a:lnSpc>
                <a:spcPct val="170000"/>
              </a:lnSpc>
              <a:spcBef>
                <a:spcPts val="0"/>
              </a:spcBef>
              <a:spcAft>
                <a:spcPts val="0"/>
              </a:spcAft>
              <a:buClrTx/>
              <a:buSzTx/>
              <a:buNone/>
            </a:pPr>
            <a:r>
              <a:rPr lang="en-US" altLang="zh-CN" sz="1000">
                <a:sym typeface="+mn-ea"/>
              </a:rPr>
              <a:t>      </a:t>
            </a:r>
            <a:endParaRPr lang="en-US" altLang="zh-CN" sz="1000">
              <a:sym typeface="+mn-ea"/>
            </a:endParaRPr>
          </a:p>
          <a:p>
            <a:pPr algn="l">
              <a:lnSpc>
                <a:spcPct val="170000"/>
              </a:lnSpc>
              <a:spcBef>
                <a:spcPts val="0"/>
              </a:spcBef>
              <a:spcAft>
                <a:spcPts val="0"/>
              </a:spcAft>
              <a:buClrTx/>
              <a:buSzTx/>
              <a:buNone/>
            </a:pPr>
            <a:r>
              <a:rPr lang="zh-CN" altLang="en-US" sz="1000">
                <a:sym typeface="+mn-ea"/>
              </a:rPr>
              <a:t>8.2.4 监理工作总结主要内容：</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1、工程概况；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2、项目监理机构；</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3、建设工程监理合同履行情况；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4、监理工作成效；</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5、监理工作中发现的问题及其处理情况；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6、说明和建议。</a:t>
            </a:r>
            <a:endParaRPr lang="zh-CN" altLang="en-US" sz="1000">
              <a:sym typeface="+mn-ea"/>
            </a:endParaRPr>
          </a:p>
          <a:p>
            <a:pPr algn="l">
              <a:lnSpc>
                <a:spcPct val="170000"/>
              </a:lnSpc>
              <a:spcBef>
                <a:spcPts val="0"/>
              </a:spcBef>
              <a:spcAft>
                <a:spcPts val="0"/>
              </a:spcAft>
              <a:buClrTx/>
              <a:buSzTx/>
              <a:buNone/>
            </a:pPr>
            <a:endParaRPr lang="en-US" altLang="zh-CN" sz="1000">
              <a:sym typeface="+mn-ea"/>
            </a:endParaRPr>
          </a:p>
          <a:p>
            <a:pPr algn="ctr">
              <a:lnSpc>
                <a:spcPct val="170000"/>
              </a:lnSpc>
              <a:spcBef>
                <a:spcPts val="0"/>
              </a:spcBef>
              <a:spcAft>
                <a:spcPts val="0"/>
              </a:spcAft>
              <a:buClrTx/>
              <a:buSzTx/>
              <a:buNone/>
            </a:pPr>
            <a:r>
              <a:rPr lang="en-US" altLang="zh-CN" sz="1400" b="1">
                <a:sym typeface="+mn-ea"/>
              </a:rPr>
              <a:t>8.3 监理文件资料归档</a:t>
            </a:r>
            <a:endParaRPr lang="en-US" altLang="zh-CN" sz="1400" b="1">
              <a:sym typeface="+mn-ea"/>
            </a:endParaRPr>
          </a:p>
          <a:p>
            <a:pPr algn="l">
              <a:lnSpc>
                <a:spcPct val="170000"/>
              </a:lnSpc>
              <a:spcBef>
                <a:spcPts val="0"/>
              </a:spcBef>
              <a:spcAft>
                <a:spcPts val="0"/>
              </a:spcAft>
              <a:buClrTx/>
              <a:buSzTx/>
              <a:buNone/>
            </a:pPr>
            <a:r>
              <a:rPr lang="en-US" altLang="zh-CN" sz="1000">
                <a:sym typeface="+mn-ea"/>
              </a:rPr>
              <a:t>8.3.1 项目监理机构应及时整理、分类汇总监理文件资料，按规定组卷，形成监理档案。</a:t>
            </a:r>
            <a:endParaRPr lang="en-US" altLang="zh-CN" sz="1000">
              <a:sym typeface="+mn-ea"/>
            </a:endParaRPr>
          </a:p>
          <a:p>
            <a:pPr algn="l">
              <a:lnSpc>
                <a:spcPct val="170000"/>
              </a:lnSpc>
              <a:spcBef>
                <a:spcPts val="0"/>
              </a:spcBef>
              <a:spcAft>
                <a:spcPts val="0"/>
              </a:spcAft>
              <a:buClrTx/>
              <a:buSzTx/>
              <a:buNone/>
            </a:pPr>
            <a:r>
              <a:rPr lang="en-US" altLang="zh-CN" sz="1000">
                <a:sym typeface="+mn-ea"/>
              </a:rPr>
              <a:t>8.3.2 工程监理单位应根据工程特点和有关规定，合理确定监理档案保存期限，并向有关部门移交监理档案</a:t>
            </a:r>
            <a:r>
              <a:rPr lang="zh-CN" altLang="en-US" sz="1000">
                <a:sym typeface="+mn-ea"/>
              </a:rPr>
              <a:t>。</a:t>
            </a: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5342255"/>
            <a:ext cx="12192000" cy="1525905"/>
            <a:chOff x="0" y="4978047"/>
            <a:chExt cx="12192000" cy="2247900"/>
          </a:xfrm>
        </p:grpSpPr>
        <p:pic>
          <p:nvPicPr>
            <p:cNvPr id="90" name="图片 89"/>
            <p:cNvPicPr>
              <a:picLocks noChangeAspect="1"/>
            </p:cNvPicPr>
            <p:nvPr/>
          </p:nvPicPr>
          <p:blipFill rotWithShape="1">
            <a:blip r:embed="rId1">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91" name="矩形 90"/>
            <p:cNvSpPr/>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椭圆 2"/>
          <p:cNvSpPr/>
          <p:nvPr>
            <p:custDataLst>
              <p:tags r:id="rId2"/>
            </p:custDataLst>
          </p:nvPr>
        </p:nvSpPr>
        <p:spPr>
          <a:xfrm>
            <a:off x="3168650" y="78105"/>
            <a:ext cx="1508125" cy="1258570"/>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09</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3"/>
            </p:custDataLst>
          </p:nvPr>
        </p:nvSpPr>
        <p:spPr>
          <a:xfrm>
            <a:off x="4816288" y="570348"/>
            <a:ext cx="3383280" cy="521970"/>
          </a:xfrm>
          <a:prstGeom prst="rect">
            <a:avLst/>
          </a:prstGeom>
        </p:spPr>
        <p:txBody>
          <a:bodyPr wrap="none">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设备采购与设备监造</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 name="文本框 4"/>
          <p:cNvSpPr txBox="1"/>
          <p:nvPr>
            <p:custDataLst>
              <p:tags r:id="rId4"/>
            </p:custDataLst>
          </p:nvPr>
        </p:nvSpPr>
        <p:spPr>
          <a:xfrm>
            <a:off x="2687955" y="1337310"/>
            <a:ext cx="6816090" cy="3778250"/>
          </a:xfrm>
          <a:prstGeom prst="rect">
            <a:avLst/>
          </a:prstGeom>
          <a:noFill/>
        </p:spPr>
        <p:txBody>
          <a:bodyPr wrap="square" rtlCol="0" anchor="t">
            <a:noAutofit/>
          </a:bodyPr>
          <a:p>
            <a:pPr algn="ctr">
              <a:lnSpc>
                <a:spcPct val="170000"/>
              </a:lnSpc>
              <a:spcBef>
                <a:spcPts val="0"/>
              </a:spcBef>
              <a:spcAft>
                <a:spcPts val="0"/>
              </a:spcAft>
              <a:buClrTx/>
              <a:buSzTx/>
              <a:buNone/>
            </a:pPr>
            <a:r>
              <a:rPr lang="en-US" altLang="zh-CN" sz="1400" b="1">
                <a:sym typeface="+mn-ea"/>
              </a:rPr>
              <a:t>9.1   </a:t>
            </a:r>
            <a:r>
              <a:rPr lang="zh-CN" altLang="en-US" sz="1400" b="1">
                <a:sym typeface="+mn-ea"/>
              </a:rPr>
              <a:t>一般规定</a:t>
            </a:r>
            <a:r>
              <a:rPr lang="en-US" altLang="zh-CN" sz="1400" b="1">
                <a:sym typeface="+mn-ea"/>
              </a:rPr>
              <a:t> </a:t>
            </a:r>
            <a:endParaRPr lang="en-US" altLang="zh-CN" sz="1400" b="1">
              <a:sym typeface="+mn-ea"/>
            </a:endParaRPr>
          </a:p>
          <a:p>
            <a:pPr algn="l">
              <a:lnSpc>
                <a:spcPct val="170000"/>
              </a:lnSpc>
              <a:spcBef>
                <a:spcPts val="0"/>
              </a:spcBef>
              <a:spcAft>
                <a:spcPts val="0"/>
              </a:spcAft>
              <a:buClrTx/>
              <a:buSzTx/>
              <a:buNone/>
            </a:pPr>
            <a:r>
              <a:rPr lang="en-US" altLang="zh-CN" sz="1000">
                <a:sym typeface="+mn-ea"/>
              </a:rPr>
              <a:t>      </a:t>
            </a:r>
            <a:endParaRPr lang="en-US" altLang="zh-CN" sz="1000">
              <a:sym typeface="+mn-ea"/>
            </a:endParaRPr>
          </a:p>
          <a:p>
            <a:pPr algn="l">
              <a:lnSpc>
                <a:spcPct val="170000"/>
              </a:lnSpc>
              <a:spcBef>
                <a:spcPts val="0"/>
              </a:spcBef>
              <a:spcAft>
                <a:spcPts val="0"/>
              </a:spcAft>
              <a:buClrTx/>
              <a:buSzTx/>
              <a:buNone/>
            </a:pPr>
            <a:r>
              <a:rPr lang="zh-CN" altLang="en-US" sz="1000">
                <a:sym typeface="+mn-ea"/>
              </a:rPr>
              <a:t>9.1.1 项目监理机构应根据建设工程监理合同约定的设备采购与设备监造工作内容，配备监理人员，明确岗位职责。</a:t>
            </a:r>
            <a:endParaRPr lang="zh-CN" altLang="en-US" sz="1000">
              <a:sym typeface="+mn-ea"/>
            </a:endParaRPr>
          </a:p>
          <a:p>
            <a:pPr algn="l">
              <a:lnSpc>
                <a:spcPct val="170000"/>
              </a:lnSpc>
              <a:spcBef>
                <a:spcPts val="0"/>
              </a:spcBef>
              <a:spcAft>
                <a:spcPts val="0"/>
              </a:spcAft>
              <a:buClrTx/>
              <a:buSzTx/>
              <a:buNone/>
            </a:pPr>
            <a:r>
              <a:rPr lang="zh-CN" altLang="en-US" sz="1000">
                <a:sym typeface="+mn-ea"/>
              </a:rPr>
              <a:t>9.1.2 项目监理机构应编制设备采购与设备监造工作计划，协助建设单位编制设备采购与设备监造方案。</a:t>
            </a: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a:p>
            <a:pPr algn="ctr">
              <a:lnSpc>
                <a:spcPct val="170000"/>
              </a:lnSpc>
              <a:spcBef>
                <a:spcPts val="0"/>
              </a:spcBef>
              <a:spcAft>
                <a:spcPts val="0"/>
              </a:spcAft>
              <a:buClrTx/>
              <a:buSzTx/>
              <a:buNone/>
            </a:pPr>
            <a:r>
              <a:rPr lang="zh-CN" altLang="en-US" sz="1400" b="1">
                <a:sym typeface="+mn-ea"/>
              </a:rPr>
              <a:t>9.2 设备采购</a:t>
            </a:r>
            <a:endParaRPr lang="zh-CN" altLang="en-US" sz="1400" b="1">
              <a:sym typeface="+mn-ea"/>
            </a:endParaRPr>
          </a:p>
          <a:p>
            <a:pPr algn="l">
              <a:lnSpc>
                <a:spcPct val="170000"/>
              </a:lnSpc>
              <a:spcBef>
                <a:spcPts val="0"/>
              </a:spcBef>
              <a:spcAft>
                <a:spcPts val="0"/>
              </a:spcAft>
              <a:buClrTx/>
              <a:buSzTx/>
              <a:buNone/>
            </a:pPr>
            <a:r>
              <a:rPr lang="zh-CN" altLang="en-US" sz="1000">
                <a:sym typeface="+mn-ea"/>
              </a:rPr>
              <a:t>9.2.1 采用招标方式进行设备采购的，项目监理机构应协助建设单位按照有关规定组织设备采购招标。</a:t>
            </a:r>
            <a:endParaRPr lang="zh-CN" altLang="en-US" sz="1000">
              <a:sym typeface="+mn-ea"/>
            </a:endParaRPr>
          </a:p>
          <a:p>
            <a:pPr algn="l">
              <a:lnSpc>
                <a:spcPct val="170000"/>
              </a:lnSpc>
              <a:spcBef>
                <a:spcPts val="0"/>
              </a:spcBef>
              <a:spcAft>
                <a:spcPts val="0"/>
              </a:spcAft>
              <a:buClrTx/>
              <a:buSzTx/>
              <a:buNone/>
            </a:pPr>
            <a:r>
              <a:rPr lang="zh-CN" altLang="en-US" sz="1000">
                <a:sym typeface="+mn-ea"/>
              </a:rPr>
              <a:t>9.2.2 项目监理机构应在确定设备供应单位后协助建设单位进行设备采购合同谈判，协助签订设备采购合同。</a:t>
            </a: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a:p>
            <a:pPr algn="l">
              <a:lnSpc>
                <a:spcPct val="170000"/>
              </a:lnSpc>
              <a:spcBef>
                <a:spcPts val="0"/>
              </a:spcBef>
              <a:spcAft>
                <a:spcPts val="0"/>
              </a:spcAft>
              <a:buClrTx/>
              <a:buSzTx/>
              <a:buNone/>
            </a:pPr>
            <a:r>
              <a:rPr lang="zh-CN" altLang="en-US" sz="1000">
                <a:sym typeface="+mn-ea"/>
              </a:rPr>
              <a:t>9.2.3 设备采购资料：</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1、建设工程监理合同及设备采购合同；</a:t>
            </a:r>
            <a:r>
              <a:rPr lang="en-US" altLang="zh-CN" sz="1000">
                <a:sym typeface="+mn-ea"/>
              </a:rPr>
              <a:t>                  </a:t>
            </a:r>
            <a:r>
              <a:rPr lang="zh-CN" altLang="en-US" sz="1000">
                <a:sym typeface="+mn-ea"/>
              </a:rPr>
              <a:t>4、市场调查、考察报告；</a:t>
            </a:r>
            <a:endParaRPr lang="zh-CN" altLang="en-US" sz="1000">
              <a:sym typeface="+mn-ea"/>
            </a:endParaRPr>
          </a:p>
          <a:p>
            <a:pPr algn="l">
              <a:lnSpc>
                <a:spcPct val="170000"/>
              </a:lnSpc>
              <a:spcBef>
                <a:spcPts val="0"/>
              </a:spcBef>
              <a:spcAft>
                <a:spcPts val="0"/>
              </a:spcAft>
              <a:buClrTx/>
              <a:buSzTx/>
              <a:buNone/>
            </a:pPr>
            <a:r>
              <a:rPr lang="zh-CN" altLang="en-US" sz="1000">
                <a:sym typeface="+mn-ea"/>
              </a:rPr>
              <a:t> </a:t>
            </a:r>
            <a:r>
              <a:rPr lang="en-US" altLang="zh-CN" sz="1000">
                <a:sym typeface="+mn-ea"/>
              </a:rPr>
              <a:t>     </a:t>
            </a:r>
            <a:r>
              <a:rPr lang="zh-CN" altLang="en-US" sz="1000">
                <a:sym typeface="+mn-ea"/>
              </a:rPr>
              <a:t>2、设备采购招投标文件；</a:t>
            </a:r>
            <a:r>
              <a:rPr lang="en-US" altLang="zh-CN" sz="1000">
                <a:sym typeface="+mn-ea"/>
              </a:rPr>
              <a:t>                                             </a:t>
            </a:r>
            <a:r>
              <a:rPr lang="zh-CN" altLang="en-US" sz="1000">
                <a:sym typeface="+mn-ea"/>
              </a:rPr>
              <a:t>5、设备采购方案；</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3、工程设计文件和图纸；</a:t>
            </a:r>
            <a:r>
              <a:rPr lang="en-US" altLang="zh-CN" sz="1000">
                <a:sym typeface="+mn-ea"/>
              </a:rPr>
              <a:t>                                             </a:t>
            </a:r>
            <a:r>
              <a:rPr lang="zh-CN" altLang="en-US" sz="1000">
                <a:sym typeface="+mn-ea"/>
              </a:rPr>
              <a:t>6、设备采购工作总结。</a:t>
            </a: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a:p>
            <a:pPr algn="l">
              <a:lnSpc>
                <a:spcPct val="170000"/>
              </a:lnSpc>
              <a:spcBef>
                <a:spcPts val="0"/>
              </a:spcBef>
              <a:spcAft>
                <a:spcPts val="0"/>
              </a:spcAft>
              <a:buClrTx/>
              <a:buSzTx/>
              <a:buNone/>
            </a:pPr>
            <a:endParaRPr lang="en-US" altLang="zh-CN" sz="1000">
              <a:sym typeface="+mn-ea"/>
            </a:endParaRPr>
          </a:p>
          <a:p>
            <a:pPr algn="ctr">
              <a:lnSpc>
                <a:spcPct val="170000"/>
              </a:lnSpc>
              <a:spcBef>
                <a:spcPts val="0"/>
              </a:spcBef>
              <a:spcAft>
                <a:spcPts val="0"/>
              </a:spcAft>
              <a:buClrTx/>
              <a:buSzTx/>
              <a:buNone/>
            </a:pPr>
            <a:endParaRPr lang="en-US" alt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800" decel="100000"/>
                                        <p:tgtEl>
                                          <p:spTgt spid="3"/>
                                        </p:tgtEl>
                                      </p:cBhvr>
                                    </p:animEffect>
                                    <p:anim calcmode="lin" valueType="num">
                                      <p:cBhvr>
                                        <p:cTn id="8" dur="800" decel="100000" fill="hold"/>
                                        <p:tgtEl>
                                          <p:spTgt spid="3"/>
                                        </p:tgtEl>
                                        <p:attrNameLst>
                                          <p:attrName>style.rotation</p:attrName>
                                        </p:attrNameLst>
                                      </p:cBhvr>
                                      <p:tavLst>
                                        <p:tav tm="0">
                                          <p:val>
                                            <p:fltVal val="-90"/>
                                          </p:val>
                                        </p:tav>
                                        <p:tav tm="100000">
                                          <p:val>
                                            <p:fltVal val="0"/>
                                          </p:val>
                                        </p:tav>
                                      </p:tavLst>
                                    </p:anim>
                                    <p:anim calcmode="lin" valueType="num">
                                      <p:cBhvr>
                                        <p:cTn id="9" dur="800" decel="100000" fill="hold"/>
                                        <p:tgtEl>
                                          <p:spTgt spid="3"/>
                                        </p:tgtEl>
                                        <p:attrNameLst>
                                          <p:attrName>ppt_x</p:attrName>
                                        </p:attrNameLst>
                                      </p:cBhvr>
                                      <p:tavLst>
                                        <p:tav tm="0">
                                          <p:val>
                                            <p:strVal val="#ppt_x+0.4"/>
                                          </p:val>
                                        </p:tav>
                                        <p:tav tm="100000">
                                          <p:val>
                                            <p:strVal val="#ppt_x-0.05"/>
                                          </p:val>
                                        </p:tav>
                                      </p:tavLst>
                                    </p:anim>
                                    <p:anim calcmode="lin" valueType="num">
                                      <p:cBhvr>
                                        <p:cTn id="10" dur="800" decel="100000" fill="hold"/>
                                        <p:tgtEl>
                                          <p:spTgt spid="3"/>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3"/>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3"/>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5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5342255"/>
            <a:ext cx="12192000" cy="1525905"/>
            <a:chOff x="0" y="4978047"/>
            <a:chExt cx="12192000" cy="2247900"/>
          </a:xfrm>
        </p:grpSpPr>
        <p:pic>
          <p:nvPicPr>
            <p:cNvPr id="90" name="图片 89"/>
            <p:cNvPicPr>
              <a:picLocks noChangeAspect="1"/>
            </p:cNvPicPr>
            <p:nvPr/>
          </p:nvPicPr>
          <p:blipFill rotWithShape="1">
            <a:blip r:embed="rId1">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91" name="矩形 90"/>
            <p:cNvSpPr/>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椭圆 2"/>
          <p:cNvSpPr/>
          <p:nvPr>
            <p:custDataLst>
              <p:tags r:id="rId2"/>
            </p:custDataLst>
          </p:nvPr>
        </p:nvSpPr>
        <p:spPr>
          <a:xfrm>
            <a:off x="3168650" y="78105"/>
            <a:ext cx="1508125" cy="1258570"/>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09</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3"/>
            </p:custDataLst>
          </p:nvPr>
        </p:nvSpPr>
        <p:spPr>
          <a:xfrm>
            <a:off x="4808033" y="669408"/>
            <a:ext cx="3383280" cy="521970"/>
          </a:xfrm>
          <a:prstGeom prst="rect">
            <a:avLst/>
          </a:prstGeom>
        </p:spPr>
        <p:txBody>
          <a:bodyPr wrap="none">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设备采购与设备监造</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 name="文本框 4"/>
          <p:cNvSpPr txBox="1"/>
          <p:nvPr>
            <p:custDataLst>
              <p:tags r:id="rId4"/>
            </p:custDataLst>
          </p:nvPr>
        </p:nvSpPr>
        <p:spPr>
          <a:xfrm>
            <a:off x="1193800" y="1246505"/>
            <a:ext cx="10641965" cy="3778250"/>
          </a:xfrm>
          <a:prstGeom prst="rect">
            <a:avLst/>
          </a:prstGeom>
          <a:noFill/>
        </p:spPr>
        <p:txBody>
          <a:bodyPr wrap="square" rtlCol="0" anchor="t">
            <a:noAutofit/>
          </a:bodyPr>
          <a:p>
            <a:pPr algn="ctr">
              <a:lnSpc>
                <a:spcPct val="170000"/>
              </a:lnSpc>
              <a:spcBef>
                <a:spcPts val="0"/>
              </a:spcBef>
              <a:spcAft>
                <a:spcPts val="0"/>
              </a:spcAft>
              <a:buClrTx/>
              <a:buSzTx/>
              <a:buNone/>
            </a:pPr>
            <a:r>
              <a:rPr lang="zh-CN" altLang="en-US" sz="1400" b="1">
                <a:sym typeface="+mn-ea"/>
              </a:rPr>
              <a:t>9.3 设备监造</a:t>
            </a:r>
            <a:endParaRPr lang="zh-CN" altLang="en-US" sz="1400" b="1">
              <a:sym typeface="+mn-ea"/>
            </a:endParaRPr>
          </a:p>
          <a:p>
            <a:pPr algn="ctr">
              <a:lnSpc>
                <a:spcPct val="170000"/>
              </a:lnSpc>
              <a:spcBef>
                <a:spcPts val="0"/>
              </a:spcBef>
              <a:spcAft>
                <a:spcPts val="0"/>
              </a:spcAft>
              <a:buClrTx/>
              <a:buSzTx/>
              <a:buNone/>
            </a:pPr>
            <a:endParaRPr lang="zh-CN" altLang="en-US" sz="400" b="1">
              <a:sym typeface="+mn-ea"/>
            </a:endParaRPr>
          </a:p>
          <a:p>
            <a:pPr algn="l">
              <a:lnSpc>
                <a:spcPct val="170000"/>
              </a:lnSpc>
              <a:spcBef>
                <a:spcPts val="0"/>
              </a:spcBef>
              <a:spcAft>
                <a:spcPts val="0"/>
              </a:spcAft>
              <a:buClrTx/>
              <a:buSzTx/>
              <a:buNone/>
            </a:pPr>
            <a:r>
              <a:rPr lang="zh-CN" altLang="en-US" sz="1000">
                <a:sym typeface="+mn-ea"/>
              </a:rPr>
              <a:t>9.3.1 项目监理机构应检查设备制造单位的质量管理体系，审查设备制造单位报送的设备制造生产计划和工艺方案。</a:t>
            </a:r>
            <a:endParaRPr lang="zh-CN" altLang="en-US" sz="1000">
              <a:sym typeface="+mn-ea"/>
            </a:endParaRPr>
          </a:p>
          <a:p>
            <a:pPr algn="l">
              <a:lnSpc>
                <a:spcPct val="170000"/>
              </a:lnSpc>
              <a:spcBef>
                <a:spcPts val="0"/>
              </a:spcBef>
              <a:spcAft>
                <a:spcPts val="0"/>
              </a:spcAft>
              <a:buClrTx/>
              <a:buSzTx/>
              <a:buNone/>
            </a:pPr>
            <a:r>
              <a:rPr lang="zh-CN" altLang="en-US" sz="1000">
                <a:sym typeface="+mn-ea"/>
              </a:rPr>
              <a:t>9.3.2 项目监理机构应审查设备制造的检验计划和检验要求，确认各阶段的检验时间、内容、方法、标准以及检测手段、检测设备和仪器。</a:t>
            </a:r>
            <a:endParaRPr lang="zh-CN" altLang="en-US" sz="1000">
              <a:sym typeface="+mn-ea"/>
            </a:endParaRPr>
          </a:p>
          <a:p>
            <a:pPr algn="l">
              <a:lnSpc>
                <a:spcPct val="170000"/>
              </a:lnSpc>
              <a:spcBef>
                <a:spcPts val="0"/>
              </a:spcBef>
              <a:spcAft>
                <a:spcPts val="0"/>
              </a:spcAft>
              <a:buClrTx/>
              <a:buSzTx/>
              <a:buNone/>
            </a:pPr>
            <a:r>
              <a:rPr lang="zh-CN" altLang="en-US" sz="1000">
                <a:sym typeface="+mn-ea"/>
              </a:rPr>
              <a:t>9.3.3 专业监理工程师应审查设备制造的原材料、外购配套件、元器件、标准件以及坯料的质量证明文件及检验报告，并审查设备制造单位提交的报验资料，符合规定时予以签认。</a:t>
            </a:r>
            <a:endParaRPr lang="zh-CN" altLang="en-US" sz="1000">
              <a:sym typeface="+mn-ea"/>
            </a:endParaRPr>
          </a:p>
          <a:p>
            <a:pPr algn="l">
              <a:lnSpc>
                <a:spcPct val="170000"/>
              </a:lnSpc>
              <a:spcBef>
                <a:spcPts val="0"/>
              </a:spcBef>
              <a:spcAft>
                <a:spcPts val="0"/>
              </a:spcAft>
              <a:buClrTx/>
              <a:buSzTx/>
              <a:buNone/>
            </a:pPr>
            <a:r>
              <a:rPr lang="zh-CN" altLang="en-US" sz="1000">
                <a:sym typeface="+mn-ea"/>
              </a:rPr>
              <a:t>9.3.4 项目监理机构应对设备制造过程进行监督和检查，对主要及关键零部件的制造工序应进行抽检。</a:t>
            </a:r>
            <a:endParaRPr lang="zh-CN" altLang="en-US" sz="1000">
              <a:sym typeface="+mn-ea"/>
            </a:endParaRPr>
          </a:p>
          <a:p>
            <a:pPr algn="l">
              <a:lnSpc>
                <a:spcPct val="170000"/>
              </a:lnSpc>
              <a:spcBef>
                <a:spcPts val="0"/>
              </a:spcBef>
              <a:spcAft>
                <a:spcPts val="0"/>
              </a:spcAft>
              <a:buClrTx/>
              <a:buSzTx/>
              <a:buNone/>
            </a:pPr>
            <a:r>
              <a:rPr lang="zh-CN" altLang="en-US" sz="1000">
                <a:sym typeface="+mn-ea"/>
              </a:rPr>
              <a:t>9.3.5 项目监理机构应要求设备制造单位按批准的检验计划和检验要求进行设备制造过程的检验工作，做好检验记录。项目监理机构应对检验结果进行审核，认为不符合质量要求时，要求设备制造单位进行整改、返修或返工。当发生质量失控或重大质量事故时，应由总监理工程师签发暂停令，提出处理意见，并及时报告建设单位。</a:t>
            </a:r>
            <a:endParaRPr lang="zh-CN" altLang="en-US" sz="1000">
              <a:sym typeface="+mn-ea"/>
            </a:endParaRPr>
          </a:p>
          <a:p>
            <a:pPr algn="l">
              <a:lnSpc>
                <a:spcPct val="170000"/>
              </a:lnSpc>
              <a:spcBef>
                <a:spcPts val="0"/>
              </a:spcBef>
              <a:spcAft>
                <a:spcPts val="0"/>
              </a:spcAft>
              <a:buClrTx/>
              <a:buSzTx/>
              <a:buNone/>
            </a:pPr>
            <a:r>
              <a:rPr lang="zh-CN" altLang="en-US" sz="1000">
                <a:sym typeface="+mn-ea"/>
              </a:rPr>
              <a:t>9.3.6 项目监理机构应检查和监督设备的装配过程，符合要求后予以签认。</a:t>
            </a:r>
            <a:endParaRPr lang="zh-CN" altLang="en-US" sz="1000">
              <a:sym typeface="+mn-ea"/>
            </a:endParaRPr>
          </a:p>
          <a:p>
            <a:pPr algn="l">
              <a:lnSpc>
                <a:spcPct val="170000"/>
              </a:lnSpc>
              <a:spcBef>
                <a:spcPts val="0"/>
              </a:spcBef>
              <a:spcAft>
                <a:spcPts val="0"/>
              </a:spcAft>
              <a:buClrTx/>
              <a:buSzTx/>
              <a:buNone/>
            </a:pPr>
            <a:r>
              <a:rPr lang="zh-CN" altLang="en-US" sz="1000">
                <a:sym typeface="+mn-ea"/>
              </a:rPr>
              <a:t>9.3.7 在设备制造过程中如需要对设备的原设计进行变更，项目监理机构应审查设计变更，并协商处理因变更引起的费用和工期调整。</a:t>
            </a:r>
            <a:endParaRPr lang="zh-CN" altLang="en-US" sz="1000">
              <a:sym typeface="+mn-ea"/>
            </a:endParaRPr>
          </a:p>
          <a:p>
            <a:pPr algn="l">
              <a:lnSpc>
                <a:spcPct val="170000"/>
              </a:lnSpc>
              <a:spcBef>
                <a:spcPts val="0"/>
              </a:spcBef>
              <a:spcAft>
                <a:spcPts val="0"/>
              </a:spcAft>
              <a:buClrTx/>
              <a:buSzTx/>
              <a:buNone/>
            </a:pPr>
            <a:r>
              <a:rPr lang="zh-CN" altLang="en-US" sz="1000">
                <a:sym typeface="+mn-ea"/>
              </a:rPr>
              <a:t>9.3.8 项目监理机构参加设备整机性能检测、调试和出厂验收，符合要求后予以签认。</a:t>
            </a:r>
            <a:endParaRPr lang="zh-CN" altLang="en-US" sz="1000">
              <a:sym typeface="+mn-ea"/>
            </a:endParaRPr>
          </a:p>
          <a:p>
            <a:pPr algn="l">
              <a:lnSpc>
                <a:spcPct val="170000"/>
              </a:lnSpc>
              <a:spcBef>
                <a:spcPts val="0"/>
              </a:spcBef>
              <a:spcAft>
                <a:spcPts val="0"/>
              </a:spcAft>
              <a:buClrTx/>
              <a:buSzTx/>
              <a:buNone/>
            </a:pPr>
            <a:r>
              <a:rPr lang="zh-CN" altLang="en-US" sz="1000">
                <a:sym typeface="+mn-ea"/>
              </a:rPr>
              <a:t>9.3.9 在设备运往现场前，项目监理机构应检查设备制造单位对待运设备采取的防护和包装措施，并检查是否符合运输、装卸、储存、安装的要求，以及随机文件、装箱单和附件是否齐全。</a:t>
            </a:r>
            <a:endParaRPr lang="zh-CN" altLang="en-US" sz="1000">
              <a:sym typeface="+mn-ea"/>
            </a:endParaRPr>
          </a:p>
          <a:p>
            <a:pPr algn="l">
              <a:lnSpc>
                <a:spcPct val="170000"/>
              </a:lnSpc>
              <a:spcBef>
                <a:spcPts val="0"/>
              </a:spcBef>
              <a:spcAft>
                <a:spcPts val="0"/>
              </a:spcAft>
              <a:buClrTx/>
              <a:buSzTx/>
              <a:buNone/>
            </a:pPr>
            <a:r>
              <a:rPr lang="zh-CN" altLang="en-US" sz="1000">
                <a:sym typeface="+mn-ea"/>
              </a:rPr>
              <a:t>9.3.10 设备运到现场后，项目监理机构应参加由设备制造单位按合同约定与接收单位的交接工作。</a:t>
            </a:r>
            <a:endParaRPr lang="zh-CN" altLang="en-US" sz="1000">
              <a:sym typeface="+mn-ea"/>
            </a:endParaRPr>
          </a:p>
          <a:p>
            <a:pPr algn="l">
              <a:lnSpc>
                <a:spcPct val="170000"/>
              </a:lnSpc>
              <a:spcBef>
                <a:spcPts val="0"/>
              </a:spcBef>
              <a:spcAft>
                <a:spcPts val="0"/>
              </a:spcAft>
              <a:buClrTx/>
              <a:buSzTx/>
              <a:buNone/>
            </a:pPr>
            <a:r>
              <a:rPr lang="zh-CN" altLang="en-US" sz="1000">
                <a:sym typeface="+mn-ea"/>
              </a:rPr>
              <a:t>9.3.11 专业监理工程师应按设备制造合同的约定审查设备制造单位提交的付款申请单，提出审查意见，由总监理工程师审核后签发支付证书。</a:t>
            </a:r>
            <a:endParaRPr lang="zh-CN" altLang="en-US" sz="1000">
              <a:sym typeface="+mn-ea"/>
            </a:endParaRPr>
          </a:p>
          <a:p>
            <a:pPr algn="l">
              <a:lnSpc>
                <a:spcPct val="170000"/>
              </a:lnSpc>
              <a:spcBef>
                <a:spcPts val="0"/>
              </a:spcBef>
              <a:spcAft>
                <a:spcPts val="0"/>
              </a:spcAft>
              <a:buClrTx/>
              <a:buSzTx/>
              <a:buNone/>
            </a:pPr>
            <a:r>
              <a:rPr lang="zh-CN" altLang="en-US" sz="1000">
                <a:sym typeface="+mn-ea"/>
              </a:rPr>
              <a:t>9.3.12 专业监理工程师应审查设备制造单位提出的索赔文件，提出意见后报总监理工程师，由总监理工程师签署意见后与建设单位、设备制造单位协商处理索赔事件。</a:t>
            </a:r>
            <a:endParaRPr lang="zh-CN" altLang="en-US" sz="1000">
              <a:sym typeface="+mn-ea"/>
            </a:endParaRPr>
          </a:p>
          <a:p>
            <a:pPr algn="l">
              <a:lnSpc>
                <a:spcPct val="170000"/>
              </a:lnSpc>
              <a:spcBef>
                <a:spcPts val="0"/>
              </a:spcBef>
              <a:spcAft>
                <a:spcPts val="0"/>
              </a:spcAft>
              <a:buClrTx/>
              <a:buSzTx/>
              <a:buNone/>
            </a:pPr>
            <a:endParaRPr lang="en-US" altLang="zh-CN" sz="1000">
              <a:sym typeface="+mn-ea"/>
            </a:endParaRPr>
          </a:p>
          <a:p>
            <a:pPr algn="ctr">
              <a:lnSpc>
                <a:spcPct val="170000"/>
              </a:lnSpc>
              <a:spcBef>
                <a:spcPts val="0"/>
              </a:spcBef>
              <a:spcAft>
                <a:spcPts val="0"/>
              </a:spcAft>
              <a:buClrTx/>
              <a:buSzTx/>
              <a:buNone/>
            </a:pPr>
            <a:endParaRPr lang="en-US" alt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800" decel="100000"/>
                                        <p:tgtEl>
                                          <p:spTgt spid="3"/>
                                        </p:tgtEl>
                                      </p:cBhvr>
                                    </p:animEffect>
                                    <p:anim calcmode="lin" valueType="num">
                                      <p:cBhvr>
                                        <p:cTn id="8" dur="800" decel="100000" fill="hold"/>
                                        <p:tgtEl>
                                          <p:spTgt spid="3"/>
                                        </p:tgtEl>
                                        <p:attrNameLst>
                                          <p:attrName>style.rotation</p:attrName>
                                        </p:attrNameLst>
                                      </p:cBhvr>
                                      <p:tavLst>
                                        <p:tav tm="0">
                                          <p:val>
                                            <p:fltVal val="-90"/>
                                          </p:val>
                                        </p:tav>
                                        <p:tav tm="100000">
                                          <p:val>
                                            <p:fltVal val="0"/>
                                          </p:val>
                                        </p:tav>
                                      </p:tavLst>
                                    </p:anim>
                                    <p:anim calcmode="lin" valueType="num">
                                      <p:cBhvr>
                                        <p:cTn id="9" dur="800" decel="100000" fill="hold"/>
                                        <p:tgtEl>
                                          <p:spTgt spid="3"/>
                                        </p:tgtEl>
                                        <p:attrNameLst>
                                          <p:attrName>ppt_x</p:attrName>
                                        </p:attrNameLst>
                                      </p:cBhvr>
                                      <p:tavLst>
                                        <p:tav tm="0">
                                          <p:val>
                                            <p:strVal val="#ppt_x+0.4"/>
                                          </p:val>
                                        </p:tav>
                                        <p:tav tm="100000">
                                          <p:val>
                                            <p:strVal val="#ppt_x-0.05"/>
                                          </p:val>
                                        </p:tav>
                                      </p:tavLst>
                                    </p:anim>
                                    <p:anim calcmode="lin" valueType="num">
                                      <p:cBhvr>
                                        <p:cTn id="10" dur="800" decel="100000" fill="hold"/>
                                        <p:tgtEl>
                                          <p:spTgt spid="3"/>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3"/>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3"/>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5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52517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微软雅黑" panose="020B0503020204020204" pitchFamily="34" charset="-122"/>
                <a:ea typeface="微软雅黑" panose="020B0503020204020204" pitchFamily="34" charset="-122"/>
              </a:rPr>
              <a:t>目录</a:t>
            </a:r>
            <a:endParaRPr lang="zh-CN" altLang="en-US" sz="2400" b="1" dirty="0">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65255" y="354966"/>
            <a:ext cx="25400" cy="606742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4" name="文本框 3"/>
          <p:cNvSpPr txBox="1"/>
          <p:nvPr/>
        </p:nvSpPr>
        <p:spPr>
          <a:xfrm>
            <a:off x="4911090" y="283845"/>
            <a:ext cx="6096000" cy="6286500"/>
          </a:xfrm>
          <a:prstGeom prst="rect">
            <a:avLst/>
          </a:prstGeom>
          <a:noFill/>
        </p:spPr>
        <p:txBody>
          <a:bodyPr wrap="square" rtlCol="0" anchor="t">
            <a:noAutofit/>
          </a:bodyPr>
          <a:p>
            <a:pPr>
              <a:lnSpc>
                <a:spcPct val="120000"/>
              </a:lnSpc>
              <a:spcBef>
                <a:spcPts val="0"/>
              </a:spcBef>
              <a:spcAft>
                <a:spcPts val="0"/>
              </a:spcAft>
            </a:pPr>
            <a:r>
              <a:rPr lang="zh-CN" altLang="en-US" sz="1000"/>
              <a:t>1 总则.....................................................................................................................................................</a:t>
            </a:r>
            <a:r>
              <a:rPr lang="en-US" altLang="zh-CN" sz="1000"/>
              <a:t>48</a:t>
            </a:r>
            <a:endParaRPr lang="zh-CN" altLang="en-US" sz="1000"/>
          </a:p>
          <a:p>
            <a:pPr>
              <a:lnSpc>
                <a:spcPct val="120000"/>
              </a:lnSpc>
              <a:spcBef>
                <a:spcPts val="0"/>
              </a:spcBef>
              <a:spcAft>
                <a:spcPts val="0"/>
              </a:spcAft>
            </a:pPr>
            <a:r>
              <a:rPr lang="zh-CN" altLang="en-US" sz="1000"/>
              <a:t>2 术语.....................................................................................................................................................</a:t>
            </a:r>
            <a:r>
              <a:rPr lang="en-US" altLang="zh-CN" sz="1000"/>
              <a:t>49</a:t>
            </a:r>
            <a:endParaRPr lang="zh-CN" altLang="en-US" sz="1000"/>
          </a:p>
          <a:p>
            <a:pPr>
              <a:lnSpc>
                <a:spcPct val="120000"/>
              </a:lnSpc>
              <a:spcBef>
                <a:spcPts val="0"/>
              </a:spcBef>
              <a:spcAft>
                <a:spcPts val="0"/>
              </a:spcAft>
            </a:pPr>
            <a:r>
              <a:rPr lang="zh-CN" altLang="en-US" sz="1000"/>
              <a:t>3 基本规定.............................................................................................................................................5</a:t>
            </a:r>
            <a:r>
              <a:rPr lang="en-US" altLang="zh-CN" sz="1000"/>
              <a:t>4</a:t>
            </a:r>
            <a:endParaRPr lang="zh-CN" altLang="en-US" sz="1000"/>
          </a:p>
          <a:p>
            <a:pPr>
              <a:lnSpc>
                <a:spcPct val="120000"/>
              </a:lnSpc>
              <a:spcBef>
                <a:spcPts val="0"/>
              </a:spcBef>
              <a:spcAft>
                <a:spcPts val="0"/>
              </a:spcAft>
            </a:pPr>
            <a:r>
              <a:rPr lang="zh-CN" altLang="en-US" sz="1000"/>
              <a:t>4 项目监理机构...................................................................................................................................</a:t>
            </a:r>
            <a:r>
              <a:rPr lang="en-US" altLang="zh-CN" sz="1000"/>
              <a:t>56</a:t>
            </a:r>
            <a:endParaRPr lang="zh-CN" altLang="en-US" sz="1000"/>
          </a:p>
          <a:p>
            <a:pPr>
              <a:lnSpc>
                <a:spcPct val="120000"/>
              </a:lnSpc>
              <a:spcBef>
                <a:spcPts val="0"/>
              </a:spcBef>
              <a:spcAft>
                <a:spcPts val="0"/>
              </a:spcAft>
            </a:pPr>
            <a:r>
              <a:rPr lang="en-US" altLang="zh-CN" sz="1000"/>
              <a:t>          </a:t>
            </a:r>
            <a:r>
              <a:rPr lang="zh-CN" altLang="en-US" sz="1000"/>
              <a:t>4.1 一般规定................................................................................................................................</a:t>
            </a:r>
            <a:r>
              <a:rPr lang="en-US" altLang="zh-CN" sz="1000"/>
              <a:t>56</a:t>
            </a:r>
            <a:endParaRPr lang="zh-CN" altLang="en-US" sz="1000"/>
          </a:p>
          <a:p>
            <a:pPr>
              <a:lnSpc>
                <a:spcPct val="120000"/>
              </a:lnSpc>
              <a:spcBef>
                <a:spcPts val="0"/>
              </a:spcBef>
              <a:spcAft>
                <a:spcPts val="0"/>
              </a:spcAft>
            </a:pPr>
            <a:r>
              <a:rPr lang="en-US" altLang="zh-CN" sz="1000"/>
              <a:t>          </a:t>
            </a:r>
            <a:r>
              <a:rPr lang="zh-CN" altLang="en-US" sz="1000"/>
              <a:t>4.2 监理人员职责.......................................................................................................................</a:t>
            </a:r>
            <a:r>
              <a:rPr lang="en-US" altLang="zh-CN" sz="1000"/>
              <a:t>57</a:t>
            </a:r>
            <a:endParaRPr lang="zh-CN" altLang="en-US" sz="1000"/>
          </a:p>
          <a:p>
            <a:pPr>
              <a:lnSpc>
                <a:spcPct val="120000"/>
              </a:lnSpc>
              <a:spcBef>
                <a:spcPts val="0"/>
              </a:spcBef>
              <a:spcAft>
                <a:spcPts val="0"/>
              </a:spcAft>
            </a:pPr>
            <a:r>
              <a:rPr lang="en-US" altLang="zh-CN" sz="1000"/>
              <a:t>          </a:t>
            </a:r>
            <a:r>
              <a:rPr lang="zh-CN" altLang="en-US" sz="1000"/>
              <a:t>4.3 监理设施................................................................................................................................</a:t>
            </a:r>
            <a:r>
              <a:rPr lang="en-US" altLang="zh-CN" sz="1000"/>
              <a:t>57</a:t>
            </a:r>
            <a:endParaRPr lang="zh-CN" altLang="en-US" sz="1000"/>
          </a:p>
          <a:p>
            <a:pPr>
              <a:lnSpc>
                <a:spcPct val="120000"/>
              </a:lnSpc>
              <a:spcBef>
                <a:spcPts val="0"/>
              </a:spcBef>
              <a:spcAft>
                <a:spcPts val="0"/>
              </a:spcAft>
            </a:pPr>
            <a:r>
              <a:rPr lang="zh-CN" altLang="en-US" sz="1000"/>
              <a:t>5 监理规划及监理实施细则.............................................................................................................</a:t>
            </a:r>
            <a:r>
              <a:rPr lang="en-US" altLang="zh-CN" sz="1000"/>
              <a:t>58</a:t>
            </a:r>
            <a:endParaRPr lang="zh-CN" altLang="en-US" sz="1000"/>
          </a:p>
          <a:p>
            <a:pPr>
              <a:lnSpc>
                <a:spcPct val="120000"/>
              </a:lnSpc>
              <a:spcBef>
                <a:spcPts val="0"/>
              </a:spcBef>
              <a:spcAft>
                <a:spcPts val="0"/>
              </a:spcAft>
            </a:pPr>
            <a:r>
              <a:rPr lang="en-US" altLang="zh-CN" sz="1000"/>
              <a:t>          </a:t>
            </a:r>
            <a:r>
              <a:rPr lang="zh-CN" altLang="en-US" sz="1000"/>
              <a:t>5.1 一般规定...............................................................................................................................</a:t>
            </a:r>
            <a:r>
              <a:rPr lang="en-US" altLang="zh-CN" sz="1000"/>
              <a:t>58</a:t>
            </a:r>
            <a:endParaRPr lang="zh-CN" altLang="en-US" sz="1000"/>
          </a:p>
          <a:p>
            <a:pPr>
              <a:lnSpc>
                <a:spcPct val="120000"/>
              </a:lnSpc>
              <a:spcBef>
                <a:spcPts val="0"/>
              </a:spcBef>
              <a:spcAft>
                <a:spcPts val="0"/>
              </a:spcAft>
            </a:pPr>
            <a:r>
              <a:rPr lang="en-US" altLang="zh-CN" sz="1000"/>
              <a:t>          </a:t>
            </a:r>
            <a:r>
              <a:rPr lang="zh-CN" altLang="en-US" sz="1000"/>
              <a:t>5.2 监理规划................................................................................................................................</a:t>
            </a:r>
            <a:r>
              <a:rPr lang="en-US" altLang="zh-CN" sz="1000"/>
              <a:t>58</a:t>
            </a:r>
            <a:endParaRPr lang="zh-CN" altLang="en-US" sz="1000"/>
          </a:p>
          <a:p>
            <a:pPr>
              <a:lnSpc>
                <a:spcPct val="120000"/>
              </a:lnSpc>
              <a:spcBef>
                <a:spcPts val="0"/>
              </a:spcBef>
              <a:spcAft>
                <a:spcPts val="0"/>
              </a:spcAft>
            </a:pPr>
            <a:r>
              <a:rPr lang="en-US" altLang="zh-CN" sz="1000"/>
              <a:t>          </a:t>
            </a:r>
            <a:r>
              <a:rPr lang="zh-CN" altLang="en-US" sz="1000"/>
              <a:t>5.3 监理实施细则.......................................................................................................................</a:t>
            </a:r>
            <a:r>
              <a:rPr lang="en-US" altLang="zh-CN" sz="1000"/>
              <a:t>59</a:t>
            </a:r>
            <a:endParaRPr lang="zh-CN" altLang="en-US" sz="1000"/>
          </a:p>
          <a:p>
            <a:pPr>
              <a:lnSpc>
                <a:spcPct val="120000"/>
              </a:lnSpc>
              <a:spcBef>
                <a:spcPts val="0"/>
              </a:spcBef>
              <a:spcAft>
                <a:spcPts val="0"/>
              </a:spcAft>
            </a:pPr>
            <a:r>
              <a:rPr lang="zh-CN" altLang="en-US" sz="1000"/>
              <a:t>6 工程质量、造价、进度控制.........................................................................................................</a:t>
            </a:r>
            <a:r>
              <a:rPr lang="en-US" altLang="zh-CN" sz="1000"/>
              <a:t>60</a:t>
            </a:r>
            <a:endParaRPr lang="zh-CN" altLang="en-US" sz="1000"/>
          </a:p>
          <a:p>
            <a:pPr>
              <a:lnSpc>
                <a:spcPct val="120000"/>
              </a:lnSpc>
              <a:spcBef>
                <a:spcPts val="0"/>
              </a:spcBef>
              <a:spcAft>
                <a:spcPts val="0"/>
              </a:spcAft>
            </a:pPr>
            <a:r>
              <a:rPr lang="en-US" altLang="zh-CN" sz="1000"/>
              <a:t>          </a:t>
            </a:r>
            <a:r>
              <a:rPr lang="zh-CN" altLang="en-US" sz="1000"/>
              <a:t>6.1 一般规定................................................................................................................................6</a:t>
            </a:r>
            <a:r>
              <a:rPr lang="en-US" altLang="zh-CN" sz="1000"/>
              <a:t>0</a:t>
            </a:r>
            <a:endParaRPr lang="zh-CN" altLang="en-US" sz="1000"/>
          </a:p>
          <a:p>
            <a:pPr>
              <a:lnSpc>
                <a:spcPct val="120000"/>
              </a:lnSpc>
              <a:spcBef>
                <a:spcPts val="0"/>
              </a:spcBef>
              <a:spcAft>
                <a:spcPts val="0"/>
              </a:spcAft>
            </a:pPr>
            <a:r>
              <a:rPr lang="en-US" altLang="zh-CN" sz="1000"/>
              <a:t>          </a:t>
            </a:r>
            <a:r>
              <a:rPr lang="zh-CN" altLang="en-US" sz="1000"/>
              <a:t>6.2 工程质量控制.......................................................................................................................6</a:t>
            </a:r>
            <a:r>
              <a:rPr lang="en-US" altLang="zh-CN" sz="1000"/>
              <a:t>1</a:t>
            </a:r>
            <a:endParaRPr lang="zh-CN" altLang="en-US" sz="1000"/>
          </a:p>
          <a:p>
            <a:pPr>
              <a:lnSpc>
                <a:spcPct val="120000"/>
              </a:lnSpc>
              <a:spcBef>
                <a:spcPts val="0"/>
              </a:spcBef>
              <a:spcAft>
                <a:spcPts val="0"/>
              </a:spcAft>
            </a:pPr>
            <a:r>
              <a:rPr lang="en-US" altLang="zh-CN" sz="1000"/>
              <a:t>          </a:t>
            </a:r>
            <a:r>
              <a:rPr lang="zh-CN" altLang="en-US" sz="1000"/>
              <a:t>6.3 工程造价控制.......................................................................................................................6</a:t>
            </a:r>
            <a:r>
              <a:rPr lang="en-US" altLang="zh-CN" sz="1000"/>
              <a:t>3</a:t>
            </a:r>
            <a:endParaRPr lang="zh-CN" altLang="en-US" sz="1000"/>
          </a:p>
          <a:p>
            <a:pPr>
              <a:lnSpc>
                <a:spcPct val="120000"/>
              </a:lnSpc>
              <a:spcBef>
                <a:spcPts val="0"/>
              </a:spcBef>
              <a:spcAft>
                <a:spcPts val="0"/>
              </a:spcAft>
            </a:pPr>
            <a:r>
              <a:rPr lang="en-US" altLang="zh-CN" sz="1000"/>
              <a:t>          </a:t>
            </a:r>
            <a:r>
              <a:rPr lang="zh-CN" altLang="en-US" sz="1000"/>
              <a:t>6.4 工程进度控制.......................................................................................................................6</a:t>
            </a:r>
            <a:r>
              <a:rPr lang="en-US" altLang="zh-CN" sz="1000"/>
              <a:t>3</a:t>
            </a:r>
            <a:endParaRPr lang="zh-CN" altLang="en-US" sz="1000"/>
          </a:p>
          <a:p>
            <a:pPr>
              <a:lnSpc>
                <a:spcPct val="120000"/>
              </a:lnSpc>
              <a:spcBef>
                <a:spcPts val="0"/>
              </a:spcBef>
              <a:spcAft>
                <a:spcPts val="0"/>
              </a:spcAft>
            </a:pPr>
            <a:r>
              <a:rPr lang="zh-CN" altLang="en-US" sz="1000"/>
              <a:t>7 工程变更、索赔及施工合同争议的处理..................................................................................6</a:t>
            </a:r>
            <a:r>
              <a:rPr lang="en-US" altLang="zh-CN" sz="1000"/>
              <a:t>4</a:t>
            </a:r>
            <a:endParaRPr lang="zh-CN" altLang="en-US" sz="1000"/>
          </a:p>
          <a:p>
            <a:pPr>
              <a:lnSpc>
                <a:spcPct val="120000"/>
              </a:lnSpc>
              <a:spcBef>
                <a:spcPts val="0"/>
              </a:spcBef>
              <a:spcAft>
                <a:spcPts val="0"/>
              </a:spcAft>
            </a:pPr>
            <a:r>
              <a:rPr lang="en-US" altLang="zh-CN" sz="1000"/>
              <a:t>          </a:t>
            </a:r>
            <a:r>
              <a:rPr lang="zh-CN" altLang="en-US" sz="1000"/>
              <a:t>7.1 一般规定................................................................................................................................6</a:t>
            </a:r>
            <a:r>
              <a:rPr lang="en-US" altLang="zh-CN" sz="1000"/>
              <a:t>4</a:t>
            </a:r>
            <a:endParaRPr lang="zh-CN" altLang="en-US" sz="1000"/>
          </a:p>
          <a:p>
            <a:pPr>
              <a:lnSpc>
                <a:spcPct val="120000"/>
              </a:lnSpc>
              <a:spcBef>
                <a:spcPts val="0"/>
              </a:spcBef>
              <a:spcAft>
                <a:spcPts val="0"/>
              </a:spcAft>
            </a:pPr>
            <a:r>
              <a:rPr lang="en-US" altLang="zh-CN" sz="1000"/>
              <a:t>          </a:t>
            </a:r>
            <a:r>
              <a:rPr lang="zh-CN" altLang="en-US" sz="1000"/>
              <a:t>7.2 工程变更的处理...................................................................................................................6</a:t>
            </a:r>
            <a:r>
              <a:rPr lang="en-US" altLang="zh-CN" sz="1000"/>
              <a:t>4</a:t>
            </a:r>
            <a:endParaRPr lang="zh-CN" altLang="en-US" sz="1000"/>
          </a:p>
          <a:p>
            <a:pPr>
              <a:lnSpc>
                <a:spcPct val="120000"/>
              </a:lnSpc>
              <a:spcBef>
                <a:spcPts val="0"/>
              </a:spcBef>
              <a:spcAft>
                <a:spcPts val="0"/>
              </a:spcAft>
            </a:pPr>
            <a:r>
              <a:rPr lang="en-US" altLang="zh-CN" sz="1000"/>
              <a:t>          </a:t>
            </a:r>
            <a:r>
              <a:rPr lang="zh-CN" altLang="en-US" sz="1000"/>
              <a:t>7.3 费用索赔的处理...................................................................................................................6</a:t>
            </a:r>
            <a:r>
              <a:rPr lang="en-US" altLang="zh-CN" sz="1000"/>
              <a:t>5</a:t>
            </a:r>
            <a:endParaRPr lang="zh-CN" altLang="en-US" sz="1000"/>
          </a:p>
          <a:p>
            <a:pPr>
              <a:lnSpc>
                <a:spcPct val="120000"/>
              </a:lnSpc>
              <a:spcBef>
                <a:spcPts val="0"/>
              </a:spcBef>
              <a:spcAft>
                <a:spcPts val="0"/>
              </a:spcAft>
            </a:pPr>
            <a:r>
              <a:rPr lang="en-US" altLang="zh-CN" sz="1000"/>
              <a:t>          </a:t>
            </a:r>
            <a:r>
              <a:rPr lang="zh-CN" altLang="en-US" sz="1000"/>
              <a:t>7.</a:t>
            </a:r>
            <a:r>
              <a:rPr lang="en-US" altLang="zh-CN" sz="1000"/>
              <a:t>4</a:t>
            </a:r>
            <a:r>
              <a:rPr lang="zh-CN" altLang="en-US" sz="1000"/>
              <a:t> 施工合同争议的处理..........................................................................................................6</a:t>
            </a:r>
            <a:r>
              <a:rPr lang="en-US" altLang="zh-CN" sz="1000"/>
              <a:t>5</a:t>
            </a:r>
            <a:endParaRPr lang="en-US" altLang="zh-CN" sz="1000"/>
          </a:p>
          <a:p>
            <a:pPr>
              <a:lnSpc>
                <a:spcPct val="120000"/>
              </a:lnSpc>
              <a:spcBef>
                <a:spcPts val="0"/>
              </a:spcBef>
              <a:spcAft>
                <a:spcPts val="0"/>
              </a:spcAft>
            </a:pPr>
            <a:r>
              <a:rPr lang="zh-CN" altLang="en-US" sz="1000"/>
              <a:t>8 监理文件资料管理...........................................................................................................................6</a:t>
            </a:r>
            <a:r>
              <a:rPr lang="en-US" altLang="zh-CN" sz="1000"/>
              <a:t>6</a:t>
            </a:r>
            <a:endParaRPr lang="zh-CN" altLang="en-US" sz="1000"/>
          </a:p>
          <a:p>
            <a:pPr>
              <a:lnSpc>
                <a:spcPct val="120000"/>
              </a:lnSpc>
              <a:spcBef>
                <a:spcPts val="0"/>
              </a:spcBef>
              <a:spcAft>
                <a:spcPts val="0"/>
              </a:spcAft>
            </a:pPr>
            <a:r>
              <a:rPr lang="en-US" altLang="zh-CN" sz="1000"/>
              <a:t>      </a:t>
            </a:r>
            <a:r>
              <a:rPr lang="zh-CN" altLang="en-US" sz="1000"/>
              <a:t>8.1 一般规定................................................................................................................................6</a:t>
            </a:r>
            <a:r>
              <a:rPr lang="en-US" altLang="zh-CN" sz="1000"/>
              <a:t>6</a:t>
            </a:r>
            <a:endParaRPr lang="en-US" altLang="zh-CN" sz="1000"/>
          </a:p>
          <a:p>
            <a:pPr>
              <a:lnSpc>
                <a:spcPct val="120000"/>
              </a:lnSpc>
              <a:spcBef>
                <a:spcPts val="0"/>
              </a:spcBef>
              <a:spcAft>
                <a:spcPts val="0"/>
              </a:spcAft>
            </a:pPr>
            <a:r>
              <a:rPr lang="en-US" altLang="zh-CN" sz="1000"/>
              <a:t>      </a:t>
            </a:r>
            <a:r>
              <a:rPr lang="zh-CN" altLang="en-US" sz="1000"/>
              <a:t>8.2 监理文件资料内容...............................................................................................................6</a:t>
            </a:r>
            <a:r>
              <a:rPr lang="en-US" altLang="zh-CN" sz="1000"/>
              <a:t>6</a:t>
            </a:r>
            <a:endParaRPr lang="zh-CN" altLang="en-US" sz="1000"/>
          </a:p>
          <a:p>
            <a:pPr>
              <a:lnSpc>
                <a:spcPct val="120000"/>
              </a:lnSpc>
              <a:spcBef>
                <a:spcPts val="0"/>
              </a:spcBef>
              <a:spcAft>
                <a:spcPts val="0"/>
              </a:spcAft>
            </a:pPr>
            <a:r>
              <a:rPr lang="en-US" altLang="zh-CN" sz="1000"/>
              <a:t>      </a:t>
            </a:r>
            <a:r>
              <a:rPr lang="zh-CN" altLang="en-US" sz="1000"/>
              <a:t>8.3 监理文件资料归档...............................................................................................................</a:t>
            </a:r>
            <a:r>
              <a:rPr lang="en-US" altLang="zh-CN" sz="1000"/>
              <a:t>67</a:t>
            </a:r>
            <a:endParaRPr lang="zh-CN" altLang="en-US" sz="1000"/>
          </a:p>
          <a:p>
            <a:pPr>
              <a:lnSpc>
                <a:spcPct val="120000"/>
              </a:lnSpc>
              <a:spcBef>
                <a:spcPts val="0"/>
              </a:spcBef>
              <a:spcAft>
                <a:spcPts val="0"/>
              </a:spcAft>
            </a:pPr>
            <a:r>
              <a:rPr lang="zh-CN" altLang="en-US" sz="1000"/>
              <a:t>9 设备采购与设备监造......................................................................................................................</a:t>
            </a:r>
            <a:r>
              <a:rPr lang="en-US" altLang="zh-CN" sz="1000"/>
              <a:t>68</a:t>
            </a:r>
            <a:endParaRPr lang="zh-CN" altLang="en-US" sz="1000"/>
          </a:p>
          <a:p>
            <a:pPr>
              <a:lnSpc>
                <a:spcPct val="120000"/>
              </a:lnSpc>
              <a:spcBef>
                <a:spcPts val="0"/>
              </a:spcBef>
              <a:spcAft>
                <a:spcPts val="0"/>
              </a:spcAft>
            </a:pPr>
            <a:r>
              <a:rPr lang="en-US" altLang="zh-CN" sz="1000"/>
              <a:t>      </a:t>
            </a:r>
            <a:r>
              <a:rPr lang="zh-CN" altLang="en-US" sz="1000"/>
              <a:t>9.2 设备采购................................................................................................................................</a:t>
            </a:r>
            <a:r>
              <a:rPr lang="en-US" altLang="zh-CN" sz="1000"/>
              <a:t>68</a:t>
            </a:r>
            <a:endParaRPr lang="zh-CN" altLang="en-US" sz="1000"/>
          </a:p>
          <a:p>
            <a:pPr>
              <a:lnSpc>
                <a:spcPct val="120000"/>
              </a:lnSpc>
              <a:spcBef>
                <a:spcPts val="0"/>
              </a:spcBef>
              <a:spcAft>
                <a:spcPts val="0"/>
              </a:spcAft>
            </a:pPr>
            <a:r>
              <a:rPr lang="en-US" altLang="zh-CN" sz="1000"/>
              <a:t>      </a:t>
            </a:r>
            <a:r>
              <a:rPr lang="zh-CN" altLang="en-US" sz="1000"/>
              <a:t>9.3 设备监造................................................................................................................................</a:t>
            </a:r>
            <a:r>
              <a:rPr lang="en-US" altLang="zh-CN" sz="1000"/>
              <a:t>68</a:t>
            </a:r>
            <a:endParaRPr lang="zh-CN" altLang="en-US" sz="1000"/>
          </a:p>
          <a:p>
            <a:pPr>
              <a:lnSpc>
                <a:spcPct val="120000"/>
              </a:lnSpc>
              <a:spcBef>
                <a:spcPts val="0"/>
              </a:spcBef>
              <a:spcAft>
                <a:spcPts val="0"/>
              </a:spcAft>
            </a:pPr>
            <a:r>
              <a:rPr lang="zh-CN" altLang="en-US" sz="1000"/>
              <a:t>10 相关服务..........................................................................................................................................</a:t>
            </a:r>
            <a:r>
              <a:rPr lang="en-US" altLang="zh-CN" sz="1000"/>
              <a:t>70</a:t>
            </a:r>
            <a:endParaRPr lang="zh-CN" altLang="en-US" sz="1000"/>
          </a:p>
          <a:p>
            <a:pPr>
              <a:lnSpc>
                <a:spcPct val="120000"/>
              </a:lnSpc>
              <a:spcBef>
                <a:spcPts val="0"/>
              </a:spcBef>
              <a:spcAft>
                <a:spcPts val="0"/>
              </a:spcAft>
            </a:pPr>
            <a:r>
              <a:rPr lang="en-US" altLang="zh-CN" sz="1000"/>
              <a:t>      </a:t>
            </a:r>
            <a:r>
              <a:rPr lang="zh-CN" altLang="en-US" sz="1000"/>
              <a:t>10.1 一般规定...............................................................................................................................</a:t>
            </a:r>
            <a:r>
              <a:rPr lang="en-US" altLang="zh-CN" sz="1000"/>
              <a:t>70</a:t>
            </a:r>
            <a:endParaRPr lang="zh-CN" altLang="en-US" sz="1000"/>
          </a:p>
          <a:p>
            <a:pPr>
              <a:lnSpc>
                <a:spcPct val="120000"/>
              </a:lnSpc>
              <a:spcBef>
                <a:spcPts val="0"/>
              </a:spcBef>
              <a:spcAft>
                <a:spcPts val="0"/>
              </a:spcAft>
            </a:pPr>
            <a:r>
              <a:rPr lang="en-US" altLang="zh-CN" sz="1000"/>
              <a:t>      </a:t>
            </a:r>
            <a:r>
              <a:rPr lang="zh-CN" altLang="en-US" sz="1000"/>
              <a:t>10.2 工程勘察设计阶段服务.....................................................................................................7</a:t>
            </a:r>
            <a:r>
              <a:rPr lang="en-US" altLang="zh-CN" sz="1000"/>
              <a:t>0</a:t>
            </a:r>
            <a:endParaRPr lang="en-US" altLang="zh-CN" sz="1000"/>
          </a:p>
          <a:p>
            <a:pPr>
              <a:lnSpc>
                <a:spcPct val="120000"/>
              </a:lnSpc>
              <a:spcBef>
                <a:spcPts val="0"/>
              </a:spcBef>
              <a:spcAft>
                <a:spcPts val="0"/>
              </a:spcAft>
            </a:pPr>
            <a:r>
              <a:rPr lang="en-US" altLang="zh-CN" sz="1000"/>
              <a:t>      </a:t>
            </a:r>
            <a:r>
              <a:rPr lang="zh-CN" altLang="en-US" sz="1000"/>
              <a:t>10.3 工程保修阶段服务.............................................................................................................7</a:t>
            </a:r>
            <a:r>
              <a:rPr lang="en-US" altLang="zh-CN" sz="1000"/>
              <a:t>1</a:t>
            </a:r>
            <a:endParaRPr lang="zh-CN" altLang="en-US" sz="1000"/>
          </a:p>
          <a:p>
            <a:pPr>
              <a:lnSpc>
                <a:spcPct val="120000"/>
              </a:lnSpc>
              <a:spcBef>
                <a:spcPts val="0"/>
              </a:spcBef>
              <a:spcAft>
                <a:spcPts val="0"/>
              </a:spcAft>
            </a:pPr>
            <a:r>
              <a:rPr lang="zh-CN" altLang="en-US" sz="1000"/>
              <a:t>附录：建设工程监理基本表式.........................................................................................................7</a:t>
            </a:r>
            <a:r>
              <a:rPr lang="en-US" altLang="zh-CN" sz="1000"/>
              <a:t>2</a:t>
            </a:r>
            <a:endParaRPr lang="en-US" altLang="zh-CN" sz="1000"/>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5342255"/>
            <a:ext cx="12192000" cy="1525905"/>
            <a:chOff x="0" y="4978047"/>
            <a:chExt cx="12192000" cy="2247900"/>
          </a:xfrm>
        </p:grpSpPr>
        <p:pic>
          <p:nvPicPr>
            <p:cNvPr id="90" name="图片 89"/>
            <p:cNvPicPr>
              <a:picLocks noChangeAspect="1"/>
            </p:cNvPicPr>
            <p:nvPr/>
          </p:nvPicPr>
          <p:blipFill rotWithShape="1">
            <a:blip r:embed="rId1">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91" name="矩形 90"/>
            <p:cNvSpPr/>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椭圆 2"/>
          <p:cNvSpPr/>
          <p:nvPr>
            <p:custDataLst>
              <p:tags r:id="rId2"/>
            </p:custDataLst>
          </p:nvPr>
        </p:nvSpPr>
        <p:spPr>
          <a:xfrm>
            <a:off x="3168650" y="78105"/>
            <a:ext cx="1508125" cy="1258570"/>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09</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3"/>
            </p:custDataLst>
          </p:nvPr>
        </p:nvSpPr>
        <p:spPr>
          <a:xfrm>
            <a:off x="5006153" y="636388"/>
            <a:ext cx="3383280" cy="521970"/>
          </a:xfrm>
          <a:prstGeom prst="rect">
            <a:avLst/>
          </a:prstGeom>
        </p:spPr>
        <p:txBody>
          <a:bodyPr wrap="none">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设备采购与设备监造</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 name="文本框 4"/>
          <p:cNvSpPr txBox="1"/>
          <p:nvPr>
            <p:custDataLst>
              <p:tags r:id="rId4"/>
            </p:custDataLst>
          </p:nvPr>
        </p:nvSpPr>
        <p:spPr>
          <a:xfrm>
            <a:off x="2299335" y="1497330"/>
            <a:ext cx="7479665" cy="3365500"/>
          </a:xfrm>
          <a:prstGeom prst="rect">
            <a:avLst/>
          </a:prstGeom>
          <a:noFill/>
        </p:spPr>
        <p:txBody>
          <a:bodyPr wrap="square" rtlCol="0" anchor="t">
            <a:noAutofit/>
          </a:bodyPr>
          <a:p>
            <a:pPr algn="l">
              <a:lnSpc>
                <a:spcPct val="170000"/>
              </a:lnSpc>
              <a:spcBef>
                <a:spcPts val="0"/>
              </a:spcBef>
              <a:spcAft>
                <a:spcPts val="0"/>
              </a:spcAft>
              <a:buClrTx/>
              <a:buSzTx/>
              <a:buNone/>
            </a:pPr>
            <a:r>
              <a:rPr lang="zh-CN" altLang="en-US" sz="1000">
                <a:sym typeface="+mn-ea"/>
              </a:rPr>
              <a:t>9.3.13 专业监理工程师应审查设备制造单位报送的设备制造结算文件，并提出审查意见，由总监理工程师签署意见后报建设单位。</a:t>
            </a:r>
            <a:endParaRPr lang="zh-CN" altLang="en-US" sz="1000">
              <a:sym typeface="+mn-ea"/>
            </a:endParaRPr>
          </a:p>
          <a:p>
            <a:pPr algn="l">
              <a:lnSpc>
                <a:spcPct val="170000"/>
              </a:lnSpc>
              <a:spcBef>
                <a:spcPts val="0"/>
              </a:spcBef>
              <a:spcAft>
                <a:spcPts val="0"/>
              </a:spcAft>
              <a:buClrTx/>
              <a:buSzTx/>
              <a:buNone/>
            </a:pPr>
            <a:r>
              <a:rPr lang="zh-CN" altLang="en-US" sz="1000">
                <a:sym typeface="+mn-ea"/>
              </a:rPr>
              <a:t>9.3.14 设备监造资料内容：</a:t>
            </a:r>
            <a:endParaRPr lang="zh-CN" altLang="en-US" sz="1000">
              <a:sym typeface="+mn-ea"/>
            </a:endParaRPr>
          </a:p>
          <a:p>
            <a:pPr algn="l">
              <a:lnSpc>
                <a:spcPct val="170000"/>
              </a:lnSpc>
              <a:spcBef>
                <a:spcPts val="0"/>
              </a:spcBef>
              <a:spcAft>
                <a:spcPts val="0"/>
              </a:spcAft>
              <a:buClrTx/>
              <a:buSzTx/>
              <a:buNone/>
            </a:pPr>
            <a:r>
              <a:rPr lang="zh-CN" altLang="en-US" sz="1000">
                <a:sym typeface="+mn-ea"/>
              </a:rPr>
              <a:t>1、建设工程监理合同及设备采购合同；</a:t>
            </a:r>
            <a:r>
              <a:rPr lang="en-US" altLang="zh-CN" sz="1000">
                <a:sym typeface="+mn-ea"/>
              </a:rPr>
              <a:t>                                               </a:t>
            </a:r>
            <a:r>
              <a:rPr lang="zh-CN" altLang="en-US" sz="1000">
                <a:sym typeface="+mn-ea"/>
              </a:rPr>
              <a:t>11、来往函件；</a:t>
            </a:r>
            <a:endParaRPr lang="zh-CN" altLang="en-US" sz="1000">
              <a:sym typeface="+mn-ea"/>
            </a:endParaRPr>
          </a:p>
          <a:p>
            <a:pPr algn="l">
              <a:lnSpc>
                <a:spcPct val="170000"/>
              </a:lnSpc>
              <a:spcBef>
                <a:spcPts val="0"/>
              </a:spcBef>
              <a:spcAft>
                <a:spcPts val="0"/>
              </a:spcAft>
              <a:buClrTx/>
              <a:buSzTx/>
              <a:buNone/>
            </a:pPr>
            <a:r>
              <a:rPr lang="zh-CN" altLang="en-US" sz="1000">
                <a:sym typeface="+mn-ea"/>
              </a:rPr>
              <a:t>2、设备监造工作计划；</a:t>
            </a:r>
            <a:r>
              <a:rPr lang="en-US" altLang="zh-CN" sz="1000">
                <a:sym typeface="+mn-ea"/>
              </a:rPr>
              <a:t>                                                                              </a:t>
            </a:r>
            <a:r>
              <a:rPr lang="zh-CN" altLang="en-US" sz="1000">
                <a:sym typeface="+mn-ea"/>
              </a:rPr>
              <a:t>12、监理通知与工作联系单；</a:t>
            </a:r>
            <a:endParaRPr lang="zh-CN" altLang="en-US" sz="1000">
              <a:sym typeface="+mn-ea"/>
            </a:endParaRPr>
          </a:p>
          <a:p>
            <a:pPr algn="l">
              <a:lnSpc>
                <a:spcPct val="170000"/>
              </a:lnSpc>
              <a:spcBef>
                <a:spcPts val="0"/>
              </a:spcBef>
              <a:spcAft>
                <a:spcPts val="0"/>
              </a:spcAft>
              <a:buClrTx/>
              <a:buSzTx/>
              <a:buNone/>
            </a:pPr>
            <a:r>
              <a:rPr lang="zh-CN" altLang="en-US" sz="1000">
                <a:sym typeface="+mn-ea"/>
              </a:rPr>
              <a:t>3、设备制造工艺方案报审资料；</a:t>
            </a:r>
            <a:r>
              <a:rPr lang="en-US" altLang="zh-CN" sz="1000">
                <a:sym typeface="+mn-ea"/>
              </a:rPr>
              <a:t>                                                            </a:t>
            </a:r>
            <a:r>
              <a:rPr lang="zh-CN" altLang="en-US" sz="1000">
                <a:sym typeface="+mn-ea"/>
              </a:rPr>
              <a:t>13、监造日志；</a:t>
            </a:r>
            <a:endParaRPr lang="zh-CN" altLang="en-US" sz="1000">
              <a:sym typeface="+mn-ea"/>
            </a:endParaRPr>
          </a:p>
          <a:p>
            <a:pPr algn="l">
              <a:lnSpc>
                <a:spcPct val="170000"/>
              </a:lnSpc>
              <a:spcBef>
                <a:spcPts val="0"/>
              </a:spcBef>
              <a:spcAft>
                <a:spcPts val="0"/>
              </a:spcAft>
              <a:buClrTx/>
              <a:buSzTx/>
              <a:buNone/>
            </a:pPr>
            <a:r>
              <a:rPr lang="zh-CN" altLang="en-US" sz="1000">
                <a:sym typeface="+mn-ea"/>
              </a:rPr>
              <a:t>4、设备制造的检验计划和检验要求；</a:t>
            </a:r>
            <a:r>
              <a:rPr lang="en-US" altLang="zh-CN" sz="1000">
                <a:sym typeface="+mn-ea"/>
              </a:rPr>
              <a:t>                                                   </a:t>
            </a:r>
            <a:r>
              <a:rPr lang="zh-CN" altLang="en-US" sz="1000">
                <a:sym typeface="+mn-ea"/>
              </a:rPr>
              <a:t>14、监造月报；</a:t>
            </a:r>
            <a:endParaRPr lang="zh-CN" altLang="en-US" sz="1000">
              <a:sym typeface="+mn-ea"/>
            </a:endParaRPr>
          </a:p>
          <a:p>
            <a:pPr algn="l">
              <a:lnSpc>
                <a:spcPct val="170000"/>
              </a:lnSpc>
              <a:spcBef>
                <a:spcPts val="0"/>
              </a:spcBef>
              <a:spcAft>
                <a:spcPts val="0"/>
              </a:spcAft>
              <a:buClrTx/>
              <a:buSzTx/>
              <a:buNone/>
            </a:pPr>
            <a:r>
              <a:rPr lang="zh-CN" altLang="en-US" sz="1000">
                <a:sym typeface="+mn-ea"/>
              </a:rPr>
              <a:t>5、分包单位资格报审资料；</a:t>
            </a:r>
            <a:r>
              <a:rPr lang="en-US" altLang="zh-CN" sz="1000">
                <a:sym typeface="+mn-ea"/>
              </a:rPr>
              <a:t>                                                                     </a:t>
            </a:r>
            <a:r>
              <a:rPr lang="zh-CN" altLang="en-US" sz="1000">
                <a:sym typeface="+mn-ea"/>
              </a:rPr>
              <a:t>15、质量事故处理文件；</a:t>
            </a:r>
            <a:endParaRPr lang="zh-CN" altLang="en-US" sz="1000">
              <a:sym typeface="+mn-ea"/>
            </a:endParaRPr>
          </a:p>
          <a:p>
            <a:pPr algn="l">
              <a:lnSpc>
                <a:spcPct val="170000"/>
              </a:lnSpc>
              <a:spcBef>
                <a:spcPts val="0"/>
              </a:spcBef>
              <a:spcAft>
                <a:spcPts val="0"/>
              </a:spcAft>
              <a:buClrTx/>
              <a:buSzTx/>
              <a:buNone/>
            </a:pPr>
            <a:r>
              <a:rPr lang="zh-CN" altLang="en-US" sz="1000">
                <a:sym typeface="+mn-ea"/>
              </a:rPr>
              <a:t>6、原材料、零配件的检验报告；</a:t>
            </a:r>
            <a:r>
              <a:rPr lang="en-US" altLang="zh-CN" sz="1000">
                <a:sym typeface="+mn-ea"/>
              </a:rPr>
              <a:t>                                                            </a:t>
            </a:r>
            <a:r>
              <a:rPr lang="zh-CN" altLang="en-US" sz="1000">
                <a:sym typeface="+mn-ea"/>
              </a:rPr>
              <a:t>16、索赔文件；</a:t>
            </a:r>
            <a:endParaRPr lang="zh-CN" altLang="en-US" sz="1000">
              <a:sym typeface="+mn-ea"/>
            </a:endParaRPr>
          </a:p>
          <a:p>
            <a:pPr algn="l">
              <a:lnSpc>
                <a:spcPct val="170000"/>
              </a:lnSpc>
              <a:spcBef>
                <a:spcPts val="0"/>
              </a:spcBef>
              <a:spcAft>
                <a:spcPts val="0"/>
              </a:spcAft>
              <a:buClrTx/>
              <a:buSzTx/>
              <a:buNone/>
            </a:pPr>
            <a:r>
              <a:rPr lang="zh-CN" altLang="en-US" sz="1000">
                <a:sym typeface="+mn-ea"/>
              </a:rPr>
              <a:t>7、工程暂停令、开工/复工报审资料；</a:t>
            </a:r>
            <a:r>
              <a:rPr lang="en-US" altLang="zh-CN" sz="1000">
                <a:sym typeface="+mn-ea"/>
              </a:rPr>
              <a:t>                                                 </a:t>
            </a:r>
            <a:r>
              <a:rPr lang="zh-CN" altLang="en-US" sz="1000">
                <a:sym typeface="+mn-ea"/>
              </a:rPr>
              <a:t>17、设备验收文件；</a:t>
            </a:r>
            <a:endParaRPr lang="zh-CN" altLang="en-US" sz="1000">
              <a:sym typeface="+mn-ea"/>
            </a:endParaRPr>
          </a:p>
          <a:p>
            <a:pPr algn="l">
              <a:lnSpc>
                <a:spcPct val="170000"/>
              </a:lnSpc>
              <a:spcBef>
                <a:spcPts val="0"/>
              </a:spcBef>
              <a:spcAft>
                <a:spcPts val="0"/>
              </a:spcAft>
              <a:buClrTx/>
              <a:buSzTx/>
              <a:buNone/>
            </a:pPr>
            <a:r>
              <a:rPr lang="zh-CN" altLang="en-US" sz="1000">
                <a:sym typeface="+mn-ea"/>
              </a:rPr>
              <a:t>8、检验记录及试验报告；</a:t>
            </a:r>
            <a:r>
              <a:rPr lang="en-US" altLang="zh-CN" sz="1000">
                <a:sym typeface="+mn-ea"/>
              </a:rPr>
              <a:t>                                                                         </a:t>
            </a:r>
            <a:r>
              <a:rPr lang="zh-CN" altLang="en-US" sz="1000">
                <a:sym typeface="+mn-ea"/>
              </a:rPr>
              <a:t>18、设备交接文件；</a:t>
            </a:r>
            <a:endParaRPr lang="zh-CN" altLang="en-US" sz="1000">
              <a:sym typeface="+mn-ea"/>
            </a:endParaRPr>
          </a:p>
          <a:p>
            <a:pPr algn="l">
              <a:lnSpc>
                <a:spcPct val="170000"/>
              </a:lnSpc>
              <a:spcBef>
                <a:spcPts val="0"/>
              </a:spcBef>
              <a:spcAft>
                <a:spcPts val="0"/>
              </a:spcAft>
              <a:buClrTx/>
              <a:buSzTx/>
              <a:buNone/>
            </a:pPr>
            <a:r>
              <a:rPr lang="zh-CN" altLang="en-US" sz="1000">
                <a:sym typeface="+mn-ea"/>
              </a:rPr>
              <a:t>9、变更资料；</a:t>
            </a:r>
            <a:r>
              <a:rPr lang="en-US" altLang="zh-CN" sz="1000">
                <a:sym typeface="+mn-ea"/>
              </a:rPr>
              <a:t>                                                                                               </a:t>
            </a:r>
            <a:r>
              <a:rPr lang="zh-CN" altLang="en-US" sz="1000">
                <a:sym typeface="+mn-ea"/>
              </a:rPr>
              <a:t>19、支付证书和设备制造结算审核文件；</a:t>
            </a:r>
            <a:endParaRPr lang="zh-CN" altLang="en-US" sz="1000">
              <a:sym typeface="+mn-ea"/>
            </a:endParaRPr>
          </a:p>
          <a:p>
            <a:pPr algn="l">
              <a:lnSpc>
                <a:spcPct val="170000"/>
              </a:lnSpc>
              <a:spcBef>
                <a:spcPts val="0"/>
              </a:spcBef>
              <a:spcAft>
                <a:spcPts val="0"/>
              </a:spcAft>
              <a:buClrTx/>
              <a:buSzTx/>
              <a:buNone/>
            </a:pPr>
            <a:r>
              <a:rPr lang="zh-CN" altLang="en-US" sz="1000">
                <a:sym typeface="+mn-ea"/>
              </a:rPr>
              <a:t>10、会议纪要；</a:t>
            </a:r>
            <a:r>
              <a:rPr lang="en-US" altLang="zh-CN" sz="1000">
                <a:sym typeface="+mn-ea"/>
              </a:rPr>
              <a:t>                                                                                             </a:t>
            </a:r>
            <a:r>
              <a:rPr lang="zh-CN" altLang="en-US" sz="1000">
                <a:sym typeface="+mn-ea"/>
              </a:rPr>
              <a:t>20、设备监造工作总结</a:t>
            </a: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800" decel="100000"/>
                                        <p:tgtEl>
                                          <p:spTgt spid="3"/>
                                        </p:tgtEl>
                                      </p:cBhvr>
                                    </p:animEffect>
                                    <p:anim calcmode="lin" valueType="num">
                                      <p:cBhvr>
                                        <p:cTn id="8" dur="800" decel="100000" fill="hold"/>
                                        <p:tgtEl>
                                          <p:spTgt spid="3"/>
                                        </p:tgtEl>
                                        <p:attrNameLst>
                                          <p:attrName>style.rotation</p:attrName>
                                        </p:attrNameLst>
                                      </p:cBhvr>
                                      <p:tavLst>
                                        <p:tav tm="0">
                                          <p:val>
                                            <p:fltVal val="-90"/>
                                          </p:val>
                                        </p:tav>
                                        <p:tav tm="100000">
                                          <p:val>
                                            <p:fltVal val="0"/>
                                          </p:val>
                                        </p:tav>
                                      </p:tavLst>
                                    </p:anim>
                                    <p:anim calcmode="lin" valueType="num">
                                      <p:cBhvr>
                                        <p:cTn id="9" dur="800" decel="100000" fill="hold"/>
                                        <p:tgtEl>
                                          <p:spTgt spid="3"/>
                                        </p:tgtEl>
                                        <p:attrNameLst>
                                          <p:attrName>ppt_x</p:attrName>
                                        </p:attrNameLst>
                                      </p:cBhvr>
                                      <p:tavLst>
                                        <p:tav tm="0">
                                          <p:val>
                                            <p:strVal val="#ppt_x+0.4"/>
                                          </p:val>
                                        </p:tav>
                                        <p:tav tm="100000">
                                          <p:val>
                                            <p:strVal val="#ppt_x-0.05"/>
                                          </p:val>
                                        </p:tav>
                                      </p:tavLst>
                                    </p:anim>
                                    <p:anim calcmode="lin" valueType="num">
                                      <p:cBhvr>
                                        <p:cTn id="10" dur="800" decel="100000" fill="hold"/>
                                        <p:tgtEl>
                                          <p:spTgt spid="3"/>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3"/>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3"/>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5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0" y="3014345"/>
            <a:ext cx="5165090" cy="3837940"/>
            <a:chOff x="0" y="4767"/>
            <a:chExt cx="8190" cy="6024"/>
          </a:xfrm>
        </p:grpSpPr>
        <p:grpSp>
          <p:nvGrpSpPr>
            <p:cNvPr id="3" name="组合 2"/>
            <p:cNvGrpSpPr/>
            <p:nvPr/>
          </p:nvGrpSpPr>
          <p:grpSpPr>
            <a:xfrm>
              <a:off x="0" y="4767"/>
              <a:ext cx="8191" cy="6024"/>
              <a:chOff x="0" y="3808"/>
              <a:chExt cx="8528" cy="6983"/>
            </a:xfrm>
          </p:grpSpPr>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t="40670"/>
              <a:stretch>
                <a:fillRect/>
              </a:stretch>
            </p:blipFill>
            <p:spPr>
              <a:xfrm>
                <a:off x="0" y="3808"/>
                <a:ext cx="8528" cy="6983"/>
              </a:xfrm>
              <a:prstGeom prst="rect">
                <a:avLst/>
              </a:prstGeom>
            </p:spPr>
          </p:pic>
          <p:sp>
            <p:nvSpPr>
              <p:cNvPr id="91" name="矩形 90"/>
              <p:cNvSpPr/>
              <p:nvPr/>
            </p:nvSpPr>
            <p:spPr>
              <a:xfrm>
                <a:off x="0" y="4065"/>
                <a:ext cx="8529" cy="6726"/>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grpSp>
        <p:grpSp>
          <p:nvGrpSpPr>
            <p:cNvPr id="110" name="组合 109"/>
            <p:cNvGrpSpPr/>
            <p:nvPr/>
          </p:nvGrpSpPr>
          <p:grpSpPr>
            <a:xfrm>
              <a:off x="375" y="5747"/>
              <a:ext cx="7476" cy="4294"/>
              <a:chOff x="3189887" y="1839144"/>
              <a:chExt cx="5812226" cy="3403332"/>
            </a:xfrm>
          </p:grpSpPr>
          <p:pic>
            <p:nvPicPr>
              <p:cNvPr id="111" name="Picture 59" descr="New Macbook Silver.png"/>
              <p:cNvPicPr>
                <a:picLocks noChangeAspect="1"/>
              </p:cNvPicPr>
              <p:nvPr/>
            </p:nvPicPr>
            <p:blipFill>
              <a:blip r:embed="rId2" cstate="screen"/>
              <a:stretch>
                <a:fillRect/>
              </a:stretch>
            </p:blipFill>
            <p:spPr>
              <a:xfrm>
                <a:off x="3189887" y="1839144"/>
                <a:ext cx="5812226" cy="3403332"/>
              </a:xfrm>
              <a:prstGeom prst="rect">
                <a:avLst/>
              </a:prstGeom>
            </p:spPr>
          </p:pic>
          <p:pic>
            <p:nvPicPr>
              <p:cNvPr id="112" name="图片 111"/>
              <p:cNvPicPr>
                <a:picLocks noChangeAspect="1"/>
              </p:cNvPicPr>
              <p:nvPr/>
            </p:nvPicPr>
            <p:blipFill rotWithShape="1">
              <a:blip r:embed="rId3" cstate="screen"/>
              <a:srcRect/>
              <a:stretch>
                <a:fillRect/>
              </a:stretch>
            </p:blipFill>
            <p:spPr>
              <a:xfrm>
                <a:off x="3851248" y="2108757"/>
                <a:ext cx="4441851" cy="2793442"/>
              </a:xfrm>
              <a:prstGeom prst="rect">
                <a:avLst/>
              </a:prstGeom>
            </p:spPr>
          </p:pic>
        </p:grpSp>
      </p:grpSp>
      <p:sp>
        <p:nvSpPr>
          <p:cNvPr id="56" name="椭圆 55"/>
          <p:cNvSpPr/>
          <p:nvPr>
            <p:custDataLst>
              <p:tags r:id="rId4"/>
            </p:custDataLst>
          </p:nvPr>
        </p:nvSpPr>
        <p:spPr>
          <a:xfrm>
            <a:off x="634365" y="1105535"/>
            <a:ext cx="1687830" cy="1687830"/>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10</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5"/>
            </p:custDataLst>
          </p:nvPr>
        </p:nvSpPr>
        <p:spPr>
          <a:xfrm>
            <a:off x="2616835" y="1721485"/>
            <a:ext cx="1957070" cy="521970"/>
          </a:xfrm>
          <a:prstGeom prst="rect">
            <a:avLst/>
          </a:prstGeom>
        </p:spPr>
        <p:txBody>
          <a:bodyPr wrap="square">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相</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关</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服</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务</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0" y="0"/>
            <a:ext cx="12192000" cy="950595"/>
            <a:chOff x="0" y="4978047"/>
            <a:chExt cx="12192000" cy="2247900"/>
          </a:xfrm>
        </p:grpSpPr>
        <p:pic>
          <p:nvPicPr>
            <p:cNvPr id="90" name="图片 89"/>
            <p:cNvPicPr>
              <a:picLocks noChangeAspect="1"/>
            </p:cNvPicPr>
            <p:nvPr>
              <p:custDataLst>
                <p:tags r:id="rId6"/>
              </p:custDataLst>
            </p:nvPr>
          </p:nvPicPr>
          <p:blipFill rotWithShape="1">
            <a:blip r:embed="rId7">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5" name="矩形 4"/>
            <p:cNvSpPr/>
            <p:nvPr>
              <p:custDataLst>
                <p:tags r:id="rId8"/>
              </p:custDataLst>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6" name="文本框 5"/>
          <p:cNvSpPr txBox="1"/>
          <p:nvPr>
            <p:custDataLst>
              <p:tags r:id="rId9"/>
            </p:custDataLst>
          </p:nvPr>
        </p:nvSpPr>
        <p:spPr>
          <a:xfrm>
            <a:off x="5396865" y="1320800"/>
            <a:ext cx="6794500" cy="5251450"/>
          </a:xfrm>
          <a:prstGeom prst="rect">
            <a:avLst/>
          </a:prstGeom>
          <a:noFill/>
        </p:spPr>
        <p:txBody>
          <a:bodyPr wrap="square" rtlCol="0" anchor="t">
            <a:noAutofit/>
          </a:bodyPr>
          <a:p>
            <a:pPr algn="ctr">
              <a:lnSpc>
                <a:spcPct val="170000"/>
              </a:lnSpc>
              <a:spcBef>
                <a:spcPts val="0"/>
              </a:spcBef>
              <a:spcAft>
                <a:spcPts val="0"/>
              </a:spcAft>
              <a:buClrTx/>
              <a:buSzTx/>
              <a:buNone/>
            </a:pPr>
            <a:r>
              <a:rPr lang="en-US" altLang="zh-CN" sz="1400" b="1">
                <a:sym typeface="+mn-ea"/>
              </a:rPr>
              <a:t>10.1 </a:t>
            </a:r>
            <a:r>
              <a:rPr lang="zh-CN" altLang="en-US" sz="1400" b="1">
                <a:sym typeface="+mn-ea"/>
              </a:rPr>
              <a:t> 一般规定</a:t>
            </a:r>
            <a:endParaRPr lang="zh-CN" altLang="en-US" sz="1400" b="1">
              <a:sym typeface="+mn-ea"/>
            </a:endParaRPr>
          </a:p>
          <a:p>
            <a:pPr algn="ctr">
              <a:lnSpc>
                <a:spcPct val="170000"/>
              </a:lnSpc>
              <a:spcBef>
                <a:spcPts val="0"/>
              </a:spcBef>
              <a:spcAft>
                <a:spcPts val="0"/>
              </a:spcAft>
              <a:buClrTx/>
              <a:buSzTx/>
              <a:buNone/>
            </a:pPr>
            <a:endParaRPr lang="zh-CN" altLang="en-US" sz="400" b="1">
              <a:sym typeface="+mn-ea"/>
            </a:endParaRPr>
          </a:p>
          <a:p>
            <a:pPr algn="l">
              <a:lnSpc>
                <a:spcPct val="180000"/>
              </a:lnSpc>
              <a:spcBef>
                <a:spcPts val="0"/>
              </a:spcBef>
              <a:spcAft>
                <a:spcPts val="0"/>
              </a:spcAft>
              <a:buClrTx/>
              <a:buSzTx/>
              <a:buNone/>
            </a:pPr>
            <a:r>
              <a:rPr lang="zh-CN" altLang="en-US" sz="1000">
                <a:sym typeface="+mn-ea"/>
              </a:rPr>
              <a:t>10.1.1 工程监理单位应根据建设工程监理合同约定的相关服务范围，开展相关服务工作，编制相关服务工作计划。</a:t>
            </a:r>
            <a:endParaRPr lang="zh-CN" altLang="en-US" sz="1000">
              <a:sym typeface="+mn-ea"/>
            </a:endParaRPr>
          </a:p>
          <a:p>
            <a:pPr algn="l">
              <a:lnSpc>
                <a:spcPct val="180000"/>
              </a:lnSpc>
              <a:spcBef>
                <a:spcPts val="0"/>
              </a:spcBef>
              <a:spcAft>
                <a:spcPts val="0"/>
              </a:spcAft>
              <a:buClrTx/>
              <a:buSzTx/>
              <a:buNone/>
            </a:pPr>
            <a:r>
              <a:rPr lang="zh-CN" altLang="en-US" sz="1000">
                <a:sym typeface="+mn-ea"/>
              </a:rPr>
              <a:t>10.1.2 工程监理单位应按规定汇总整理、分类归档相关服务工作的文件资料。</a:t>
            </a:r>
            <a:endParaRPr lang="zh-CN" altLang="en-US" sz="1000">
              <a:sym typeface="+mn-ea"/>
            </a:endParaRPr>
          </a:p>
          <a:p>
            <a:pPr algn="l">
              <a:lnSpc>
                <a:spcPct val="170000"/>
              </a:lnSpc>
              <a:spcBef>
                <a:spcPts val="0"/>
              </a:spcBef>
              <a:spcAft>
                <a:spcPts val="0"/>
              </a:spcAft>
              <a:buClrTx/>
              <a:buSzTx/>
              <a:buNone/>
            </a:pPr>
            <a:endParaRPr lang="en-US" altLang="zh-CN" sz="1000">
              <a:sym typeface="+mn-ea"/>
            </a:endParaRPr>
          </a:p>
          <a:p>
            <a:pPr algn="ctr">
              <a:lnSpc>
                <a:spcPct val="170000"/>
              </a:lnSpc>
              <a:spcBef>
                <a:spcPts val="0"/>
              </a:spcBef>
              <a:spcAft>
                <a:spcPts val="0"/>
              </a:spcAft>
              <a:buClrTx/>
              <a:buSzTx/>
              <a:buNone/>
            </a:pPr>
            <a:r>
              <a:rPr lang="en-US" altLang="zh-CN" sz="1400" b="1">
                <a:sym typeface="+mn-ea"/>
              </a:rPr>
              <a:t>10.2 工程勘察设计阶段服务</a:t>
            </a:r>
            <a:endParaRPr lang="en-US" altLang="zh-CN" sz="1400" b="1">
              <a:sym typeface="+mn-ea"/>
            </a:endParaRPr>
          </a:p>
          <a:p>
            <a:pPr algn="ctr">
              <a:lnSpc>
                <a:spcPct val="170000"/>
              </a:lnSpc>
              <a:spcBef>
                <a:spcPts val="0"/>
              </a:spcBef>
              <a:spcAft>
                <a:spcPts val="0"/>
              </a:spcAft>
              <a:buClrTx/>
              <a:buSzTx/>
              <a:buNone/>
            </a:pPr>
            <a:endParaRPr lang="en-US" altLang="zh-CN" sz="400" b="1">
              <a:sym typeface="+mn-ea"/>
            </a:endParaRPr>
          </a:p>
          <a:p>
            <a:pPr algn="l">
              <a:lnSpc>
                <a:spcPct val="180000"/>
              </a:lnSpc>
              <a:spcBef>
                <a:spcPts val="0"/>
              </a:spcBef>
              <a:spcAft>
                <a:spcPts val="0"/>
              </a:spcAft>
              <a:buClrTx/>
              <a:buSzTx/>
              <a:buNone/>
            </a:pPr>
            <a:r>
              <a:rPr lang="en-US" altLang="zh-CN" sz="1000">
                <a:sym typeface="+mn-ea"/>
              </a:rPr>
              <a:t>10.2.1 工程监理单位应协助建设单位编制工程勘察设计任务书，选择工程勘察设计单位，并协助签订工程勘察设计合同。</a:t>
            </a:r>
            <a:endParaRPr lang="en-US" altLang="zh-CN" sz="1000">
              <a:sym typeface="+mn-ea"/>
            </a:endParaRPr>
          </a:p>
          <a:p>
            <a:pPr algn="l">
              <a:lnSpc>
                <a:spcPct val="180000"/>
              </a:lnSpc>
              <a:spcBef>
                <a:spcPts val="0"/>
              </a:spcBef>
              <a:spcAft>
                <a:spcPts val="0"/>
              </a:spcAft>
              <a:buClrTx/>
              <a:buSzTx/>
              <a:buNone/>
            </a:pPr>
            <a:r>
              <a:rPr lang="en-US" altLang="zh-CN" sz="1000">
                <a:sym typeface="+mn-ea"/>
              </a:rPr>
              <a:t>10.2.2 工程监理单位应检查勘察设计进度计划执行情况，督促勘察设计单位完成勘察设计合同约定的工作内容，审核勘察设计单位提交的勘察设计费用支付申请表，签发勘察设计费用支付证书，并报建设单位。</a:t>
            </a:r>
            <a:endParaRPr lang="en-US" altLang="zh-CN" sz="1000">
              <a:sym typeface="+mn-ea"/>
            </a:endParaRPr>
          </a:p>
          <a:p>
            <a:pPr algn="l">
              <a:lnSpc>
                <a:spcPct val="180000"/>
              </a:lnSpc>
              <a:spcBef>
                <a:spcPts val="0"/>
              </a:spcBef>
              <a:spcAft>
                <a:spcPts val="0"/>
              </a:spcAft>
              <a:buClrTx/>
              <a:buSzTx/>
              <a:buNone/>
            </a:pPr>
            <a:r>
              <a:rPr lang="en-US" altLang="zh-CN" sz="1000">
                <a:sym typeface="+mn-ea"/>
              </a:rPr>
              <a:t>      工程勘察设计阶段的监理通知可参考附录 B3 表的格式；监理通知回复单可参考附录 A9 表的格式；勘察设计费用支付申请表可参考附录 A11 表的格式；勘察设计费用支付证书可参考附录 B8 表的格式。</a:t>
            </a:r>
            <a:endParaRPr lang="en-US" altLang="zh-CN" sz="1000">
              <a:sym typeface="+mn-ea"/>
            </a:endParaRPr>
          </a:p>
          <a:p>
            <a:pPr algn="l">
              <a:lnSpc>
                <a:spcPct val="180000"/>
              </a:lnSpc>
              <a:spcBef>
                <a:spcPts val="0"/>
              </a:spcBef>
              <a:spcAft>
                <a:spcPts val="0"/>
              </a:spcAft>
              <a:buClrTx/>
              <a:buSzTx/>
              <a:buNone/>
            </a:pPr>
            <a:r>
              <a:rPr lang="en-US" altLang="zh-CN" sz="1000">
                <a:sym typeface="+mn-ea"/>
              </a:rPr>
              <a:t>10.2.3 工程监理单位应根据勘察设计合同，协调处理勘察设计延期、费用索赔等事宜。</a:t>
            </a:r>
            <a:endParaRPr lang="en-US" altLang="zh-CN" sz="1000">
              <a:sym typeface="+mn-ea"/>
            </a:endParaRPr>
          </a:p>
          <a:p>
            <a:pPr algn="l">
              <a:lnSpc>
                <a:spcPct val="180000"/>
              </a:lnSpc>
              <a:spcBef>
                <a:spcPts val="0"/>
              </a:spcBef>
              <a:spcAft>
                <a:spcPts val="0"/>
              </a:spcAft>
              <a:buClrTx/>
              <a:buSzTx/>
              <a:buNone/>
            </a:pPr>
            <a:r>
              <a:rPr lang="en-US" altLang="zh-CN" sz="1000">
                <a:sym typeface="+mn-ea"/>
              </a:rPr>
              <a:t>      勘察设计延期报审表可参考附录 A14 表的格式，勘察设计费用索赔报审表可参考附录 A13 表的格式。</a:t>
            </a:r>
            <a:endParaRPr lang="en-US" altLang="zh-CN" sz="1000">
              <a:sym typeface="+mn-ea"/>
            </a:endParaRPr>
          </a:p>
          <a:p>
            <a:pPr algn="l">
              <a:lnSpc>
                <a:spcPct val="180000"/>
              </a:lnSpc>
              <a:spcBef>
                <a:spcPts val="0"/>
              </a:spcBef>
              <a:spcAft>
                <a:spcPts val="0"/>
              </a:spcAft>
              <a:buClrTx/>
              <a:buSzTx/>
              <a:buNone/>
            </a:pPr>
            <a:r>
              <a:rPr lang="en-US" altLang="zh-CN" sz="1000">
                <a:sym typeface="+mn-ea"/>
              </a:rPr>
              <a:t>10.2.4 工程监理单位应协调工程勘察设计与施工单位之间的关系，保障工程正常进行。</a:t>
            </a:r>
            <a:endParaRPr lang="en-US" altLang="zh-CN" sz="1000">
              <a:sym typeface="+mn-ea"/>
            </a:endParaRPr>
          </a:p>
          <a:p>
            <a:pPr algn="l">
              <a:lnSpc>
                <a:spcPct val="180000"/>
              </a:lnSpc>
              <a:spcBef>
                <a:spcPts val="0"/>
              </a:spcBef>
              <a:spcAft>
                <a:spcPts val="0"/>
              </a:spcAft>
              <a:buClrTx/>
              <a:buSzTx/>
              <a:buNone/>
            </a:pPr>
            <a:r>
              <a:rPr lang="en-US" altLang="zh-CN" sz="1000">
                <a:sym typeface="+mn-ea"/>
              </a:rPr>
              <a:t>10.2.5 工程监理单位应审查勘察单位提交的勘察方案，提出审查意见，并报建设单位。如变更勘察方案，应按以上程序重新审查。</a:t>
            </a:r>
            <a:endParaRPr lang="en-US" altLang="zh-CN" sz="1000">
              <a:sym typeface="+mn-ea"/>
            </a:endParaRPr>
          </a:p>
          <a:p>
            <a:pPr algn="l">
              <a:lnSpc>
                <a:spcPct val="180000"/>
              </a:lnSpc>
              <a:spcBef>
                <a:spcPts val="0"/>
              </a:spcBef>
              <a:spcAft>
                <a:spcPts val="0"/>
              </a:spcAft>
              <a:buClrTx/>
              <a:buSzTx/>
              <a:buNone/>
            </a:pPr>
            <a:r>
              <a:rPr lang="en-US" altLang="zh-CN" sz="1000">
                <a:sym typeface="+mn-ea"/>
              </a:rPr>
              <a:t>      勘察方案报审表可参考附录 A1 表的格式。</a:t>
            </a:r>
            <a:endParaRPr lang="en-US" altLang="zh-CN" sz="1000">
              <a:sym typeface="+mn-ea"/>
            </a:endParaRPr>
          </a:p>
          <a:p>
            <a:pPr algn="l">
              <a:lnSpc>
                <a:spcPct val="170000"/>
              </a:lnSpc>
              <a:spcBef>
                <a:spcPts val="0"/>
              </a:spcBef>
              <a:spcAft>
                <a:spcPts val="0"/>
              </a:spcAft>
              <a:buClrTx/>
              <a:buSzTx/>
              <a:buNone/>
            </a:pPr>
            <a:endParaRPr lang="en-US" alt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0" y="3014345"/>
            <a:ext cx="5165090" cy="3837940"/>
            <a:chOff x="0" y="4767"/>
            <a:chExt cx="8190" cy="6024"/>
          </a:xfrm>
        </p:grpSpPr>
        <p:grpSp>
          <p:nvGrpSpPr>
            <p:cNvPr id="3" name="组合 2"/>
            <p:cNvGrpSpPr/>
            <p:nvPr/>
          </p:nvGrpSpPr>
          <p:grpSpPr>
            <a:xfrm>
              <a:off x="0" y="4767"/>
              <a:ext cx="8191" cy="6024"/>
              <a:chOff x="0" y="3808"/>
              <a:chExt cx="8528" cy="6983"/>
            </a:xfrm>
          </p:grpSpPr>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t="40670"/>
              <a:stretch>
                <a:fillRect/>
              </a:stretch>
            </p:blipFill>
            <p:spPr>
              <a:xfrm>
                <a:off x="0" y="3808"/>
                <a:ext cx="8528" cy="6983"/>
              </a:xfrm>
              <a:prstGeom prst="rect">
                <a:avLst/>
              </a:prstGeom>
            </p:spPr>
          </p:pic>
          <p:sp>
            <p:nvSpPr>
              <p:cNvPr id="91" name="矩形 90"/>
              <p:cNvSpPr/>
              <p:nvPr/>
            </p:nvSpPr>
            <p:spPr>
              <a:xfrm>
                <a:off x="0" y="4065"/>
                <a:ext cx="8529" cy="6726"/>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grpSp>
        <p:grpSp>
          <p:nvGrpSpPr>
            <p:cNvPr id="110" name="组合 109"/>
            <p:cNvGrpSpPr/>
            <p:nvPr/>
          </p:nvGrpSpPr>
          <p:grpSpPr>
            <a:xfrm>
              <a:off x="375" y="5747"/>
              <a:ext cx="7476" cy="4294"/>
              <a:chOff x="3189887" y="1839144"/>
              <a:chExt cx="5812226" cy="3403332"/>
            </a:xfrm>
          </p:grpSpPr>
          <p:pic>
            <p:nvPicPr>
              <p:cNvPr id="111" name="Picture 59" descr="New Macbook Silver.png"/>
              <p:cNvPicPr>
                <a:picLocks noChangeAspect="1"/>
              </p:cNvPicPr>
              <p:nvPr/>
            </p:nvPicPr>
            <p:blipFill>
              <a:blip r:embed="rId2" cstate="screen"/>
              <a:stretch>
                <a:fillRect/>
              </a:stretch>
            </p:blipFill>
            <p:spPr>
              <a:xfrm>
                <a:off x="3189887" y="1839144"/>
                <a:ext cx="5812226" cy="3403332"/>
              </a:xfrm>
              <a:prstGeom prst="rect">
                <a:avLst/>
              </a:prstGeom>
            </p:spPr>
          </p:pic>
          <p:pic>
            <p:nvPicPr>
              <p:cNvPr id="112" name="图片 111"/>
              <p:cNvPicPr>
                <a:picLocks noChangeAspect="1"/>
              </p:cNvPicPr>
              <p:nvPr/>
            </p:nvPicPr>
            <p:blipFill rotWithShape="1">
              <a:blip r:embed="rId3" cstate="screen"/>
              <a:srcRect/>
              <a:stretch>
                <a:fillRect/>
              </a:stretch>
            </p:blipFill>
            <p:spPr>
              <a:xfrm>
                <a:off x="3851248" y="2108757"/>
                <a:ext cx="4441851" cy="2793442"/>
              </a:xfrm>
              <a:prstGeom prst="rect">
                <a:avLst/>
              </a:prstGeom>
            </p:spPr>
          </p:pic>
        </p:grpSp>
      </p:grpSp>
      <p:sp>
        <p:nvSpPr>
          <p:cNvPr id="56" name="椭圆 55"/>
          <p:cNvSpPr/>
          <p:nvPr>
            <p:custDataLst>
              <p:tags r:id="rId4"/>
            </p:custDataLst>
          </p:nvPr>
        </p:nvSpPr>
        <p:spPr>
          <a:xfrm>
            <a:off x="634365" y="1105535"/>
            <a:ext cx="1687830" cy="1687830"/>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10</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5"/>
            </p:custDataLst>
          </p:nvPr>
        </p:nvSpPr>
        <p:spPr>
          <a:xfrm>
            <a:off x="2839720" y="1791970"/>
            <a:ext cx="1957070" cy="521970"/>
          </a:xfrm>
          <a:prstGeom prst="rect">
            <a:avLst/>
          </a:prstGeom>
        </p:spPr>
        <p:txBody>
          <a:bodyPr wrap="square">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相</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关</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服</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务</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0" y="0"/>
            <a:ext cx="12192000" cy="950595"/>
            <a:chOff x="0" y="4978047"/>
            <a:chExt cx="12192000" cy="2247900"/>
          </a:xfrm>
        </p:grpSpPr>
        <p:pic>
          <p:nvPicPr>
            <p:cNvPr id="90" name="图片 89"/>
            <p:cNvPicPr>
              <a:picLocks noChangeAspect="1"/>
            </p:cNvPicPr>
            <p:nvPr>
              <p:custDataLst>
                <p:tags r:id="rId6"/>
              </p:custDataLst>
            </p:nvPr>
          </p:nvPicPr>
          <p:blipFill rotWithShape="1">
            <a:blip r:embed="rId7">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5" name="矩形 4"/>
            <p:cNvSpPr/>
            <p:nvPr>
              <p:custDataLst>
                <p:tags r:id="rId8"/>
              </p:custDataLst>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6" name="文本框 5"/>
          <p:cNvSpPr txBox="1"/>
          <p:nvPr>
            <p:custDataLst>
              <p:tags r:id="rId9"/>
            </p:custDataLst>
          </p:nvPr>
        </p:nvSpPr>
        <p:spPr>
          <a:xfrm>
            <a:off x="5396865" y="1378585"/>
            <a:ext cx="6794500" cy="5251450"/>
          </a:xfrm>
          <a:prstGeom prst="rect">
            <a:avLst/>
          </a:prstGeom>
          <a:noFill/>
        </p:spPr>
        <p:txBody>
          <a:bodyPr wrap="square" rtlCol="0" anchor="t">
            <a:noAutofit/>
          </a:bodyPr>
          <a:p>
            <a:pPr algn="ctr">
              <a:lnSpc>
                <a:spcPct val="170000"/>
              </a:lnSpc>
              <a:spcBef>
                <a:spcPts val="0"/>
              </a:spcBef>
              <a:spcAft>
                <a:spcPts val="0"/>
              </a:spcAft>
              <a:buClrTx/>
              <a:buSzTx/>
              <a:buNone/>
            </a:pPr>
            <a:endParaRPr lang="zh-CN" altLang="en-US" sz="400" b="1">
              <a:sym typeface="+mn-ea"/>
            </a:endParaRPr>
          </a:p>
          <a:p>
            <a:pPr algn="l">
              <a:lnSpc>
                <a:spcPct val="180000"/>
              </a:lnSpc>
              <a:spcBef>
                <a:spcPts val="0"/>
              </a:spcBef>
              <a:spcAft>
                <a:spcPts val="0"/>
              </a:spcAft>
              <a:buClrTx/>
              <a:buSzTx/>
              <a:buNone/>
            </a:pPr>
            <a:r>
              <a:rPr lang="en-US" altLang="zh-CN" sz="1000">
                <a:sym typeface="+mn-ea"/>
              </a:rPr>
              <a:t>10.2.6 工程监理单位应检查勘察现场及室内试验主要岗位操作人员的上岗证、所使用设备、仪器计量的检定情况。</a:t>
            </a:r>
            <a:endParaRPr lang="en-US" altLang="zh-CN" sz="1000">
              <a:sym typeface="+mn-ea"/>
            </a:endParaRPr>
          </a:p>
          <a:p>
            <a:pPr algn="l">
              <a:lnSpc>
                <a:spcPct val="180000"/>
              </a:lnSpc>
              <a:spcBef>
                <a:spcPts val="0"/>
              </a:spcBef>
              <a:spcAft>
                <a:spcPts val="0"/>
              </a:spcAft>
              <a:buClrTx/>
              <a:buSzTx/>
              <a:buNone/>
            </a:pPr>
            <a:r>
              <a:rPr lang="en-US" altLang="zh-CN" sz="1000">
                <a:sym typeface="+mn-ea"/>
              </a:rPr>
              <a:t>10.2.7 工程监理单位应检查勘察单位执行勘察方案的情况，对重要点位的勘探与测试应进行现场检查。</a:t>
            </a:r>
            <a:endParaRPr lang="en-US" altLang="zh-CN" sz="1000">
              <a:sym typeface="+mn-ea"/>
            </a:endParaRPr>
          </a:p>
          <a:p>
            <a:pPr algn="l">
              <a:lnSpc>
                <a:spcPct val="180000"/>
              </a:lnSpc>
              <a:spcBef>
                <a:spcPts val="0"/>
              </a:spcBef>
              <a:spcAft>
                <a:spcPts val="0"/>
              </a:spcAft>
              <a:buClrTx/>
              <a:buSzTx/>
              <a:buNone/>
            </a:pPr>
            <a:r>
              <a:rPr lang="zh-CN" altLang="en-US" sz="1000">
                <a:sym typeface="+mn-ea"/>
              </a:rPr>
              <a:t>10.2.8 工程监理单位应审查勘察单位提交的勘察成果报告，向建设单位提交勘察成果评估报告，并参与勘察成果验收。</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勘察成果评估报告内容：</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1、勘察工作概况；</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2、勘察报告编制深度、与勘察标准的符合情况；</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3、勘察任务书的完成情况；</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4、存在问题及建议；</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5、评估结论。</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勘察成果报审表可参考附录 A5 表的格式。</a:t>
            </a:r>
            <a:endParaRPr lang="zh-CN" altLang="en-US" sz="1000">
              <a:sym typeface="+mn-ea"/>
            </a:endParaRPr>
          </a:p>
          <a:p>
            <a:pPr algn="l">
              <a:lnSpc>
                <a:spcPct val="180000"/>
              </a:lnSpc>
              <a:spcBef>
                <a:spcPts val="0"/>
              </a:spcBef>
              <a:spcAft>
                <a:spcPts val="0"/>
              </a:spcAft>
              <a:buClrTx/>
              <a:buSzTx/>
              <a:buNone/>
            </a:pPr>
            <a:r>
              <a:rPr lang="zh-CN" altLang="en-US" sz="1000">
                <a:sym typeface="+mn-ea"/>
              </a:rPr>
              <a:t>10.2.9 工程监理单位应依据设计合同及项目总体计划要求审查设计各专业、各阶段进度计划。</a:t>
            </a:r>
            <a:endParaRPr lang="zh-CN" altLang="en-US" sz="1000">
              <a:sym typeface="+mn-ea"/>
            </a:endParaRPr>
          </a:p>
          <a:p>
            <a:pPr algn="l">
              <a:lnSpc>
                <a:spcPct val="180000"/>
              </a:lnSpc>
              <a:spcBef>
                <a:spcPts val="0"/>
              </a:spcBef>
              <a:spcAft>
                <a:spcPts val="0"/>
              </a:spcAft>
              <a:buClrTx/>
              <a:buSzTx/>
              <a:buNone/>
            </a:pPr>
            <a:r>
              <a:rPr lang="zh-CN" altLang="en-US" sz="1000">
                <a:sym typeface="+mn-ea"/>
              </a:rPr>
              <a:t>10.2.10 工程监理单位应审查设计单位提交的设计成果，并提出评估报告。评估报告的主要内容：</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1、设计工作概况；</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2、设计深度、与设计标准的符合情况；</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3、设计任务书的完成情况；</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4、有关部门审查意见的落实情况；</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5、存在的问题及建议。</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设计阶段成果报审表可参考附录 A7 表的格式。</a:t>
            </a: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0" y="3014345"/>
            <a:ext cx="5165090" cy="3837940"/>
            <a:chOff x="0" y="4767"/>
            <a:chExt cx="8190" cy="6024"/>
          </a:xfrm>
        </p:grpSpPr>
        <p:grpSp>
          <p:nvGrpSpPr>
            <p:cNvPr id="3" name="组合 2"/>
            <p:cNvGrpSpPr/>
            <p:nvPr/>
          </p:nvGrpSpPr>
          <p:grpSpPr>
            <a:xfrm>
              <a:off x="0" y="4767"/>
              <a:ext cx="8191" cy="6024"/>
              <a:chOff x="0" y="3808"/>
              <a:chExt cx="8528" cy="6983"/>
            </a:xfrm>
          </p:grpSpPr>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t="40670"/>
              <a:stretch>
                <a:fillRect/>
              </a:stretch>
            </p:blipFill>
            <p:spPr>
              <a:xfrm>
                <a:off x="0" y="3808"/>
                <a:ext cx="8528" cy="6983"/>
              </a:xfrm>
              <a:prstGeom prst="rect">
                <a:avLst/>
              </a:prstGeom>
            </p:spPr>
          </p:pic>
          <p:sp>
            <p:nvSpPr>
              <p:cNvPr id="91" name="矩形 90"/>
              <p:cNvSpPr/>
              <p:nvPr/>
            </p:nvSpPr>
            <p:spPr>
              <a:xfrm>
                <a:off x="0" y="4065"/>
                <a:ext cx="8529" cy="6726"/>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grpSp>
        <p:grpSp>
          <p:nvGrpSpPr>
            <p:cNvPr id="110" name="组合 109"/>
            <p:cNvGrpSpPr/>
            <p:nvPr/>
          </p:nvGrpSpPr>
          <p:grpSpPr>
            <a:xfrm>
              <a:off x="375" y="5747"/>
              <a:ext cx="7476" cy="4294"/>
              <a:chOff x="3189887" y="1839144"/>
              <a:chExt cx="5812226" cy="3403332"/>
            </a:xfrm>
          </p:grpSpPr>
          <p:pic>
            <p:nvPicPr>
              <p:cNvPr id="111" name="Picture 59" descr="New Macbook Silver.png"/>
              <p:cNvPicPr>
                <a:picLocks noChangeAspect="1"/>
              </p:cNvPicPr>
              <p:nvPr/>
            </p:nvPicPr>
            <p:blipFill>
              <a:blip r:embed="rId2" cstate="screen"/>
              <a:stretch>
                <a:fillRect/>
              </a:stretch>
            </p:blipFill>
            <p:spPr>
              <a:xfrm>
                <a:off x="3189887" y="1839144"/>
                <a:ext cx="5812226" cy="3403332"/>
              </a:xfrm>
              <a:prstGeom prst="rect">
                <a:avLst/>
              </a:prstGeom>
            </p:spPr>
          </p:pic>
          <p:pic>
            <p:nvPicPr>
              <p:cNvPr id="112" name="图片 111"/>
              <p:cNvPicPr>
                <a:picLocks noChangeAspect="1"/>
              </p:cNvPicPr>
              <p:nvPr/>
            </p:nvPicPr>
            <p:blipFill rotWithShape="1">
              <a:blip r:embed="rId3" cstate="screen"/>
              <a:srcRect/>
              <a:stretch>
                <a:fillRect/>
              </a:stretch>
            </p:blipFill>
            <p:spPr>
              <a:xfrm>
                <a:off x="3851248" y="2108757"/>
                <a:ext cx="4441851" cy="2793442"/>
              </a:xfrm>
              <a:prstGeom prst="rect">
                <a:avLst/>
              </a:prstGeom>
            </p:spPr>
          </p:pic>
        </p:grpSp>
      </p:grpSp>
      <p:sp>
        <p:nvSpPr>
          <p:cNvPr id="56" name="椭圆 55"/>
          <p:cNvSpPr/>
          <p:nvPr>
            <p:custDataLst>
              <p:tags r:id="rId4"/>
            </p:custDataLst>
          </p:nvPr>
        </p:nvSpPr>
        <p:spPr>
          <a:xfrm>
            <a:off x="634365" y="1105535"/>
            <a:ext cx="1687830" cy="1687830"/>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10</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5"/>
            </p:custDataLst>
          </p:nvPr>
        </p:nvSpPr>
        <p:spPr>
          <a:xfrm>
            <a:off x="2616835" y="1721485"/>
            <a:ext cx="1957070" cy="521970"/>
          </a:xfrm>
          <a:prstGeom prst="rect">
            <a:avLst/>
          </a:prstGeom>
        </p:spPr>
        <p:txBody>
          <a:bodyPr wrap="square">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相</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关</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服</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务</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0" y="0"/>
            <a:ext cx="12192000" cy="950595"/>
            <a:chOff x="0" y="4978047"/>
            <a:chExt cx="12192000" cy="2247900"/>
          </a:xfrm>
        </p:grpSpPr>
        <p:pic>
          <p:nvPicPr>
            <p:cNvPr id="90" name="图片 89"/>
            <p:cNvPicPr>
              <a:picLocks noChangeAspect="1"/>
            </p:cNvPicPr>
            <p:nvPr>
              <p:custDataLst>
                <p:tags r:id="rId6"/>
              </p:custDataLst>
            </p:nvPr>
          </p:nvPicPr>
          <p:blipFill rotWithShape="1">
            <a:blip r:embed="rId7">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5" name="矩形 4"/>
            <p:cNvSpPr/>
            <p:nvPr>
              <p:custDataLst>
                <p:tags r:id="rId8"/>
              </p:custDataLst>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6" name="文本框 5"/>
          <p:cNvSpPr txBox="1"/>
          <p:nvPr>
            <p:custDataLst>
              <p:tags r:id="rId9"/>
            </p:custDataLst>
          </p:nvPr>
        </p:nvSpPr>
        <p:spPr>
          <a:xfrm>
            <a:off x="5436870" y="1337310"/>
            <a:ext cx="6546850" cy="5242560"/>
          </a:xfrm>
          <a:prstGeom prst="rect">
            <a:avLst/>
          </a:prstGeom>
          <a:noFill/>
        </p:spPr>
        <p:txBody>
          <a:bodyPr wrap="square" rtlCol="0" anchor="t">
            <a:noAutofit/>
          </a:bodyPr>
          <a:p>
            <a:pPr algn="ctr">
              <a:lnSpc>
                <a:spcPct val="170000"/>
              </a:lnSpc>
              <a:spcBef>
                <a:spcPts val="0"/>
              </a:spcBef>
              <a:spcAft>
                <a:spcPts val="0"/>
              </a:spcAft>
              <a:buClrTx/>
              <a:buSzTx/>
              <a:buNone/>
            </a:pPr>
            <a:endParaRPr lang="zh-CN" altLang="en-US" sz="400" b="1">
              <a:sym typeface="+mn-ea"/>
            </a:endParaRPr>
          </a:p>
          <a:p>
            <a:pPr algn="l">
              <a:lnSpc>
                <a:spcPct val="180000"/>
              </a:lnSpc>
              <a:spcBef>
                <a:spcPts val="0"/>
              </a:spcBef>
              <a:spcAft>
                <a:spcPts val="0"/>
              </a:spcAft>
              <a:buClrTx/>
              <a:buSzTx/>
              <a:buNone/>
            </a:pPr>
            <a:r>
              <a:rPr lang="zh-CN" altLang="en-US" sz="1000">
                <a:sym typeface="+mn-ea"/>
              </a:rPr>
              <a:t>10.2.11 工程监理单位审查设计单位提出的新材料、新工艺、新技术、新设备，应通过相关部门评审备案。必要时应协助建设单位组织专家评审。</a:t>
            </a:r>
            <a:endParaRPr lang="zh-CN" altLang="en-US" sz="1000">
              <a:sym typeface="+mn-ea"/>
            </a:endParaRPr>
          </a:p>
          <a:p>
            <a:pPr algn="l">
              <a:lnSpc>
                <a:spcPct val="180000"/>
              </a:lnSpc>
              <a:spcBef>
                <a:spcPts val="0"/>
              </a:spcBef>
              <a:spcAft>
                <a:spcPts val="0"/>
              </a:spcAft>
              <a:buClrTx/>
              <a:buSzTx/>
              <a:buNone/>
            </a:pPr>
            <a:r>
              <a:rPr lang="zh-CN" altLang="en-US" sz="1000">
                <a:sym typeface="+mn-ea"/>
              </a:rPr>
              <a:t>10.2.12 工程监理单位应审查设计单位提出的设计概算、施工图预算，提出审查意见，并报建设单位。</a:t>
            </a:r>
            <a:endParaRPr lang="zh-CN" altLang="en-US" sz="1000">
              <a:sym typeface="+mn-ea"/>
            </a:endParaRPr>
          </a:p>
          <a:p>
            <a:pPr algn="l">
              <a:lnSpc>
                <a:spcPct val="180000"/>
              </a:lnSpc>
              <a:spcBef>
                <a:spcPts val="0"/>
              </a:spcBef>
              <a:spcAft>
                <a:spcPts val="0"/>
              </a:spcAft>
              <a:buClrTx/>
              <a:buSzTx/>
              <a:buNone/>
            </a:pPr>
            <a:r>
              <a:rPr lang="zh-CN" altLang="en-US" sz="1000">
                <a:sym typeface="+mn-ea"/>
              </a:rPr>
              <a:t>10.2.13 工程监理单位应分析可能发生索赔的原因，制定防范对策，减少索赔事件的发生。</a:t>
            </a:r>
            <a:endParaRPr lang="zh-CN" altLang="en-US" sz="1000">
              <a:sym typeface="+mn-ea"/>
            </a:endParaRPr>
          </a:p>
          <a:p>
            <a:pPr algn="l">
              <a:lnSpc>
                <a:spcPct val="180000"/>
              </a:lnSpc>
              <a:spcBef>
                <a:spcPts val="0"/>
              </a:spcBef>
              <a:spcAft>
                <a:spcPts val="0"/>
              </a:spcAft>
              <a:buClrTx/>
              <a:buSzTx/>
              <a:buNone/>
            </a:pPr>
            <a:r>
              <a:rPr lang="zh-CN" altLang="en-US" sz="1000">
                <a:sym typeface="+mn-ea"/>
              </a:rPr>
              <a:t>10.2.14 工程监理单位应协助建设单位组织专家对设计成果进行评审。</a:t>
            </a:r>
            <a:endParaRPr lang="zh-CN" altLang="en-US" sz="1000">
              <a:sym typeface="+mn-ea"/>
            </a:endParaRPr>
          </a:p>
          <a:p>
            <a:pPr algn="l">
              <a:lnSpc>
                <a:spcPct val="180000"/>
              </a:lnSpc>
              <a:spcBef>
                <a:spcPts val="0"/>
              </a:spcBef>
              <a:spcAft>
                <a:spcPts val="0"/>
              </a:spcAft>
              <a:buClrTx/>
              <a:buSzTx/>
              <a:buNone/>
            </a:pPr>
            <a:r>
              <a:rPr lang="zh-CN" altLang="en-US" sz="1000">
                <a:sym typeface="+mn-ea"/>
              </a:rPr>
              <a:t>10.2.15 工程监理单位可协助建设单位向政府有关部门报审有关工程设计文件，并根据审批意见，督促设计单位予以完善。</a:t>
            </a:r>
            <a:endParaRPr lang="zh-CN" altLang="en-US" sz="1000">
              <a:sym typeface="+mn-ea"/>
            </a:endParaRPr>
          </a:p>
          <a:p>
            <a:pPr algn="l">
              <a:lnSpc>
                <a:spcPct val="180000"/>
              </a:lnSpc>
              <a:spcBef>
                <a:spcPts val="0"/>
              </a:spcBef>
              <a:spcAft>
                <a:spcPts val="0"/>
              </a:spcAft>
              <a:buClrTx/>
              <a:buSzTx/>
              <a:buNone/>
            </a:pPr>
            <a:endParaRPr lang="zh-CN" altLang="en-US" sz="1000">
              <a:sym typeface="+mn-ea"/>
            </a:endParaRPr>
          </a:p>
          <a:p>
            <a:pPr algn="ctr">
              <a:lnSpc>
                <a:spcPct val="170000"/>
              </a:lnSpc>
              <a:spcBef>
                <a:spcPts val="0"/>
              </a:spcBef>
              <a:spcAft>
                <a:spcPts val="0"/>
              </a:spcAft>
              <a:buClrTx/>
              <a:buSzTx/>
              <a:buNone/>
            </a:pPr>
            <a:r>
              <a:rPr lang="zh-CN" altLang="en-US" sz="1400" b="1">
                <a:sym typeface="+mn-ea"/>
              </a:rPr>
              <a:t>10.3 工程保修阶段服务</a:t>
            </a:r>
            <a:endParaRPr lang="zh-CN" altLang="en-US" sz="1400" b="1">
              <a:sym typeface="+mn-ea"/>
            </a:endParaRPr>
          </a:p>
          <a:p>
            <a:pPr algn="ctr">
              <a:lnSpc>
                <a:spcPct val="170000"/>
              </a:lnSpc>
              <a:spcBef>
                <a:spcPts val="0"/>
              </a:spcBef>
              <a:spcAft>
                <a:spcPts val="0"/>
              </a:spcAft>
              <a:buClrTx/>
              <a:buSzTx/>
              <a:buNone/>
            </a:pPr>
            <a:endParaRPr lang="zh-CN" altLang="en-US" sz="400" b="1">
              <a:sym typeface="+mn-ea"/>
            </a:endParaRPr>
          </a:p>
          <a:p>
            <a:pPr algn="l">
              <a:lnSpc>
                <a:spcPct val="180000"/>
              </a:lnSpc>
              <a:spcBef>
                <a:spcPts val="0"/>
              </a:spcBef>
              <a:spcAft>
                <a:spcPts val="0"/>
              </a:spcAft>
              <a:buClrTx/>
              <a:buSzTx/>
              <a:buNone/>
            </a:pPr>
            <a:r>
              <a:rPr lang="zh-CN" altLang="en-US" sz="1000">
                <a:sym typeface="+mn-ea"/>
              </a:rPr>
              <a:t>10.3.1 承担工程保修阶段的服务工作时，工程监理单位应定期回访。</a:t>
            </a:r>
            <a:endParaRPr lang="zh-CN" altLang="en-US" sz="1000">
              <a:sym typeface="+mn-ea"/>
            </a:endParaRPr>
          </a:p>
          <a:p>
            <a:pPr algn="l">
              <a:lnSpc>
                <a:spcPct val="180000"/>
              </a:lnSpc>
              <a:spcBef>
                <a:spcPts val="0"/>
              </a:spcBef>
              <a:spcAft>
                <a:spcPts val="0"/>
              </a:spcAft>
              <a:buClrTx/>
              <a:buSzTx/>
              <a:buNone/>
            </a:pPr>
            <a:r>
              <a:rPr lang="zh-CN" altLang="en-US" sz="1000">
                <a:sym typeface="+mn-ea"/>
              </a:rPr>
              <a:t>10.3.2 对建设单位或使用单位提出的工程质量缺陷，工程监理单位应安排监理人员进行检查和记录，要求施工单位予以修复，并监督实施，合格后予以签认。</a:t>
            </a:r>
            <a:endParaRPr lang="zh-CN" altLang="en-US" sz="1000">
              <a:sym typeface="+mn-ea"/>
            </a:endParaRPr>
          </a:p>
          <a:p>
            <a:pPr algn="l">
              <a:lnSpc>
                <a:spcPct val="180000"/>
              </a:lnSpc>
              <a:spcBef>
                <a:spcPts val="0"/>
              </a:spcBef>
              <a:spcAft>
                <a:spcPts val="0"/>
              </a:spcAft>
              <a:buClrTx/>
              <a:buSzTx/>
              <a:buNone/>
            </a:pPr>
            <a:r>
              <a:rPr lang="zh-CN" altLang="en-US" sz="1000">
                <a:sym typeface="+mn-ea"/>
              </a:rPr>
              <a:t>10.3.3 工程监理单位应对工程质量缺陷原因进行调查，分析并确定责任归属。对非施工单位原因造成的工程质量缺陷，应核实修复工程费用，签发工程款支付证书，并报建设单位。</a:t>
            </a: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custDataLst>
              <p:tags r:id="rId2"/>
            </p:custDataLst>
          </p:nvPr>
        </p:nvSpPr>
        <p:spPr>
          <a:xfrm>
            <a:off x="5542280" y="347980"/>
            <a:ext cx="5273675" cy="460375"/>
          </a:xfrm>
          <a:prstGeom prst="rect">
            <a:avLst/>
          </a:prstGeom>
        </p:spPr>
        <p:txBody>
          <a:bodyPr wrap="square">
            <a:spAutoFit/>
          </a:bodyPr>
          <a:p>
            <a:pPr algn="dist"/>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附录：建设工程监理基本表式</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 name="文本框 2"/>
          <p:cNvSpPr txBox="1"/>
          <p:nvPr>
            <p:custDataLst>
              <p:tags r:id="rId3"/>
            </p:custDataLst>
          </p:nvPr>
        </p:nvSpPr>
        <p:spPr>
          <a:xfrm>
            <a:off x="5160645" y="1259840"/>
            <a:ext cx="2766695" cy="4941570"/>
          </a:xfrm>
          <a:prstGeom prst="rect">
            <a:avLst/>
          </a:prstGeom>
          <a:noFill/>
        </p:spPr>
        <p:txBody>
          <a:bodyPr wrap="square" rtlCol="0" anchor="t">
            <a:noAutofit/>
          </a:bodyPr>
          <a:p>
            <a:pPr algn="l">
              <a:lnSpc>
                <a:spcPct val="170000"/>
              </a:lnSpc>
              <a:spcBef>
                <a:spcPts val="0"/>
              </a:spcBef>
              <a:spcAft>
                <a:spcPts val="0"/>
              </a:spcAft>
              <a:buClrTx/>
              <a:buSzTx/>
              <a:buNone/>
            </a:pPr>
            <a:r>
              <a:rPr lang="en-US" altLang="zh-CN" sz="1400" b="1">
                <a:sym typeface="+mn-ea"/>
              </a:rPr>
              <a:t>  A   </a:t>
            </a:r>
            <a:r>
              <a:rPr lang="zh-CN" altLang="en-US" sz="1400" b="1">
                <a:sym typeface="+mn-ea"/>
              </a:rPr>
              <a:t>工程监理单位用表</a:t>
            </a:r>
            <a:r>
              <a:rPr lang="en-US" altLang="zh-CN" sz="1400" b="1">
                <a:sym typeface="+mn-ea"/>
              </a:rPr>
              <a:t> </a:t>
            </a:r>
            <a:endParaRPr lang="en-US" altLang="zh-CN" sz="1400" b="1">
              <a:sym typeface="+mn-ea"/>
            </a:endParaRPr>
          </a:p>
          <a:p>
            <a:pPr algn="l">
              <a:lnSpc>
                <a:spcPct val="170000"/>
              </a:lnSpc>
              <a:spcBef>
                <a:spcPts val="0"/>
              </a:spcBef>
              <a:spcAft>
                <a:spcPts val="0"/>
              </a:spcAft>
              <a:buClrTx/>
              <a:buSzTx/>
              <a:buNone/>
            </a:pPr>
            <a:endParaRPr lang="en-US" altLang="zh-CN" sz="400">
              <a:sym typeface="+mn-ea"/>
            </a:endParaRPr>
          </a:p>
          <a:p>
            <a:pPr algn="l">
              <a:lnSpc>
                <a:spcPct val="170000"/>
              </a:lnSpc>
              <a:spcBef>
                <a:spcPts val="0"/>
              </a:spcBef>
              <a:spcAft>
                <a:spcPts val="0"/>
              </a:spcAft>
              <a:buClrTx/>
              <a:buSzTx/>
              <a:buNone/>
            </a:pPr>
            <a:r>
              <a:rPr lang="zh-CN" altLang="en-US" sz="1000">
                <a:sym typeface="+mn-ea"/>
              </a:rPr>
              <a:t>（1）表 A.0.1 总监理工程师任命书</a:t>
            </a:r>
            <a:endParaRPr lang="zh-CN" altLang="en-US" sz="1000">
              <a:sym typeface="+mn-ea"/>
            </a:endParaRPr>
          </a:p>
          <a:p>
            <a:pPr algn="l">
              <a:lnSpc>
                <a:spcPct val="170000"/>
              </a:lnSpc>
              <a:spcBef>
                <a:spcPts val="0"/>
              </a:spcBef>
              <a:spcAft>
                <a:spcPts val="0"/>
              </a:spcAft>
              <a:buClrTx/>
              <a:buSzTx/>
              <a:buNone/>
            </a:pPr>
            <a:r>
              <a:rPr lang="zh-CN" altLang="en-US" sz="1000">
                <a:sym typeface="+mn-ea"/>
              </a:rPr>
              <a:t>（2）表 A.0.2 工程开工令</a:t>
            </a:r>
            <a:endParaRPr lang="zh-CN" altLang="en-US" sz="1000">
              <a:sym typeface="+mn-ea"/>
            </a:endParaRPr>
          </a:p>
          <a:p>
            <a:pPr algn="l">
              <a:lnSpc>
                <a:spcPct val="170000"/>
              </a:lnSpc>
              <a:spcBef>
                <a:spcPts val="0"/>
              </a:spcBef>
              <a:spcAft>
                <a:spcPts val="0"/>
              </a:spcAft>
              <a:buClrTx/>
              <a:buSzTx/>
              <a:buNone/>
            </a:pPr>
            <a:r>
              <a:rPr lang="zh-CN" altLang="en-US" sz="1000">
                <a:sym typeface="+mn-ea"/>
              </a:rPr>
              <a:t>（3）表 A.0.3 监理通知</a:t>
            </a:r>
            <a:endParaRPr lang="zh-CN" altLang="en-US" sz="1000">
              <a:sym typeface="+mn-ea"/>
            </a:endParaRPr>
          </a:p>
          <a:p>
            <a:pPr algn="l">
              <a:lnSpc>
                <a:spcPct val="170000"/>
              </a:lnSpc>
              <a:spcBef>
                <a:spcPts val="0"/>
              </a:spcBef>
              <a:spcAft>
                <a:spcPts val="0"/>
              </a:spcAft>
              <a:buClrTx/>
              <a:buSzTx/>
              <a:buNone/>
            </a:pPr>
            <a:r>
              <a:rPr lang="zh-CN" altLang="en-US" sz="1000">
                <a:sym typeface="+mn-ea"/>
              </a:rPr>
              <a:t>（4）表 A.0.4 监理报告</a:t>
            </a:r>
            <a:endParaRPr lang="zh-CN" altLang="en-US" sz="1000">
              <a:sym typeface="+mn-ea"/>
            </a:endParaRPr>
          </a:p>
          <a:p>
            <a:pPr algn="l">
              <a:lnSpc>
                <a:spcPct val="170000"/>
              </a:lnSpc>
              <a:spcBef>
                <a:spcPts val="0"/>
              </a:spcBef>
              <a:spcAft>
                <a:spcPts val="0"/>
              </a:spcAft>
              <a:buClrTx/>
              <a:buSzTx/>
              <a:buNone/>
            </a:pPr>
            <a:r>
              <a:rPr lang="zh-CN" altLang="en-US" sz="1000">
                <a:sym typeface="+mn-ea"/>
              </a:rPr>
              <a:t>（5）表 A.0.5 工程暂停令</a:t>
            </a:r>
            <a:endParaRPr lang="zh-CN" altLang="en-US" sz="1000">
              <a:sym typeface="+mn-ea"/>
            </a:endParaRPr>
          </a:p>
          <a:p>
            <a:pPr algn="l">
              <a:lnSpc>
                <a:spcPct val="170000"/>
              </a:lnSpc>
              <a:spcBef>
                <a:spcPts val="0"/>
              </a:spcBef>
              <a:spcAft>
                <a:spcPts val="0"/>
              </a:spcAft>
              <a:buClrTx/>
              <a:buSzTx/>
              <a:buNone/>
            </a:pPr>
            <a:r>
              <a:rPr lang="zh-CN" altLang="en-US" sz="1000">
                <a:sym typeface="+mn-ea"/>
              </a:rPr>
              <a:t>（6）表 A.0.6 旁站记录</a:t>
            </a:r>
            <a:endParaRPr lang="zh-CN" altLang="en-US" sz="1000">
              <a:sym typeface="+mn-ea"/>
            </a:endParaRPr>
          </a:p>
          <a:p>
            <a:pPr algn="l">
              <a:lnSpc>
                <a:spcPct val="170000"/>
              </a:lnSpc>
              <a:spcBef>
                <a:spcPts val="0"/>
              </a:spcBef>
              <a:spcAft>
                <a:spcPts val="0"/>
              </a:spcAft>
              <a:buClrTx/>
              <a:buSzTx/>
              <a:buNone/>
            </a:pPr>
            <a:r>
              <a:rPr lang="zh-CN" altLang="en-US" sz="1000">
                <a:sym typeface="+mn-ea"/>
              </a:rPr>
              <a:t>（7）表 A.0.7 工程复工令</a:t>
            </a:r>
            <a:endParaRPr lang="zh-CN" altLang="en-US" sz="1000">
              <a:sym typeface="+mn-ea"/>
            </a:endParaRPr>
          </a:p>
          <a:p>
            <a:pPr algn="l">
              <a:lnSpc>
                <a:spcPct val="170000"/>
              </a:lnSpc>
              <a:spcBef>
                <a:spcPts val="0"/>
              </a:spcBef>
              <a:spcAft>
                <a:spcPts val="0"/>
              </a:spcAft>
              <a:buClrTx/>
              <a:buSzTx/>
              <a:buNone/>
            </a:pPr>
            <a:r>
              <a:rPr lang="zh-CN" altLang="en-US" sz="1000">
                <a:sym typeface="+mn-ea"/>
              </a:rPr>
              <a:t>（8）表 A.0.8 工程款支付证书</a:t>
            </a:r>
            <a:r>
              <a:rPr lang="en-US" altLang="zh-CN" sz="1000">
                <a:sym typeface="+mn-ea"/>
              </a:rPr>
              <a:t>   </a:t>
            </a:r>
            <a:endParaRPr lang="en-US" altLang="zh-CN" sz="1000">
              <a:sym typeface="+mn-ea"/>
            </a:endParaRPr>
          </a:p>
          <a:p>
            <a:pPr algn="l">
              <a:lnSpc>
                <a:spcPct val="170000"/>
              </a:lnSpc>
              <a:spcBef>
                <a:spcPts val="0"/>
              </a:spcBef>
              <a:spcAft>
                <a:spcPts val="0"/>
              </a:spcAft>
              <a:buClrTx/>
              <a:buSzTx/>
              <a:buNone/>
            </a:pPr>
            <a:endParaRPr lang="en-US" altLang="zh-CN" sz="1000">
              <a:sym typeface="+mn-ea"/>
            </a:endParaRPr>
          </a:p>
          <a:p>
            <a:pPr algn="l">
              <a:lnSpc>
                <a:spcPct val="170000"/>
              </a:lnSpc>
              <a:spcBef>
                <a:spcPts val="0"/>
              </a:spcBef>
              <a:spcAft>
                <a:spcPts val="0"/>
              </a:spcAft>
              <a:buClrTx/>
              <a:buSzTx/>
              <a:buNone/>
            </a:pPr>
            <a:r>
              <a:rPr lang="en-US" altLang="zh-CN" sz="1000" b="1">
                <a:sym typeface="+mn-ea"/>
              </a:rPr>
              <a:t> C  </a:t>
            </a:r>
            <a:r>
              <a:rPr lang="zh-CN" altLang="en-US" sz="1000" b="1">
                <a:sym typeface="+mn-ea"/>
              </a:rPr>
              <a:t>通用表</a:t>
            </a:r>
            <a:r>
              <a:rPr lang="en-US" altLang="zh-CN" sz="1000">
                <a:sym typeface="+mn-ea"/>
              </a:rPr>
              <a:t>  </a:t>
            </a:r>
            <a:endParaRPr lang="en-US" altLang="zh-CN" sz="1000">
              <a:sym typeface="+mn-ea"/>
            </a:endParaRPr>
          </a:p>
          <a:p>
            <a:pPr algn="l">
              <a:lnSpc>
                <a:spcPct val="170000"/>
              </a:lnSpc>
              <a:spcBef>
                <a:spcPts val="0"/>
              </a:spcBef>
              <a:spcAft>
                <a:spcPts val="0"/>
              </a:spcAft>
              <a:buClrTx/>
              <a:buSzTx/>
              <a:buNone/>
            </a:pPr>
            <a:r>
              <a:rPr lang="zh-CN" altLang="en-US" sz="1000">
                <a:sym typeface="+mn-ea"/>
              </a:rPr>
              <a:t>（23）表 C.0.1 工作联系单</a:t>
            </a:r>
            <a:endParaRPr lang="zh-CN" altLang="en-US" sz="1000">
              <a:sym typeface="+mn-ea"/>
            </a:endParaRPr>
          </a:p>
          <a:p>
            <a:pPr algn="l">
              <a:lnSpc>
                <a:spcPct val="170000"/>
              </a:lnSpc>
              <a:spcBef>
                <a:spcPts val="0"/>
              </a:spcBef>
              <a:spcAft>
                <a:spcPts val="0"/>
              </a:spcAft>
              <a:buClrTx/>
              <a:buSzTx/>
              <a:buNone/>
            </a:pPr>
            <a:r>
              <a:rPr lang="zh-CN" altLang="en-US" sz="1000">
                <a:sym typeface="+mn-ea"/>
              </a:rPr>
              <a:t>（24）表 C.0.2 工程变更单</a:t>
            </a:r>
            <a:endParaRPr lang="zh-CN" altLang="en-US" sz="1000">
              <a:sym typeface="+mn-ea"/>
            </a:endParaRPr>
          </a:p>
          <a:p>
            <a:pPr algn="l">
              <a:lnSpc>
                <a:spcPct val="170000"/>
              </a:lnSpc>
              <a:spcBef>
                <a:spcPts val="0"/>
              </a:spcBef>
              <a:spcAft>
                <a:spcPts val="0"/>
              </a:spcAft>
              <a:buClrTx/>
              <a:buSzTx/>
              <a:buNone/>
            </a:pPr>
            <a:r>
              <a:rPr lang="zh-CN" altLang="en-US" sz="1000">
                <a:sym typeface="+mn-ea"/>
              </a:rPr>
              <a:t>（25）表 C.0.3 索赔意向通知书</a:t>
            </a:r>
            <a:endParaRPr lang="zh-CN" altLang="en-US" sz="1000">
              <a:sym typeface="+mn-ea"/>
            </a:endParaRPr>
          </a:p>
        </p:txBody>
      </p:sp>
      <p:sp>
        <p:nvSpPr>
          <p:cNvPr id="4" name="文本框 3"/>
          <p:cNvSpPr txBox="1"/>
          <p:nvPr>
            <p:custDataLst>
              <p:tags r:id="rId4"/>
            </p:custDataLst>
          </p:nvPr>
        </p:nvSpPr>
        <p:spPr>
          <a:xfrm>
            <a:off x="7602855" y="1238250"/>
            <a:ext cx="3428365" cy="4383405"/>
          </a:xfrm>
          <a:prstGeom prst="rect">
            <a:avLst/>
          </a:prstGeom>
          <a:noFill/>
        </p:spPr>
        <p:txBody>
          <a:bodyPr wrap="square" rtlCol="0" anchor="t">
            <a:noAutofit/>
          </a:bodyPr>
          <a:p>
            <a:pPr algn="l">
              <a:lnSpc>
                <a:spcPct val="170000"/>
              </a:lnSpc>
              <a:spcBef>
                <a:spcPts val="0"/>
              </a:spcBef>
              <a:spcAft>
                <a:spcPts val="0"/>
              </a:spcAft>
              <a:buClrTx/>
              <a:buSzTx/>
              <a:buNone/>
            </a:pPr>
            <a:r>
              <a:rPr lang="en-US" altLang="zh-CN" sz="1400" b="1">
                <a:sym typeface="+mn-ea"/>
              </a:rPr>
              <a:t>  B   </a:t>
            </a:r>
            <a:r>
              <a:rPr lang="zh-CN" altLang="en-US" sz="1400" b="1">
                <a:sym typeface="+mn-ea"/>
              </a:rPr>
              <a:t>施工单位报审/验 用 表</a:t>
            </a:r>
            <a:r>
              <a:rPr lang="en-US" altLang="zh-CN" sz="1400" b="1">
                <a:sym typeface="+mn-ea"/>
              </a:rPr>
              <a:t> </a:t>
            </a:r>
            <a:endParaRPr lang="en-US" altLang="zh-CN" sz="1400" b="1">
              <a:sym typeface="+mn-ea"/>
            </a:endParaRPr>
          </a:p>
          <a:p>
            <a:pPr algn="l">
              <a:lnSpc>
                <a:spcPct val="170000"/>
              </a:lnSpc>
              <a:spcBef>
                <a:spcPts val="0"/>
              </a:spcBef>
              <a:spcAft>
                <a:spcPts val="0"/>
              </a:spcAft>
              <a:buClrTx/>
              <a:buSzTx/>
              <a:buNone/>
            </a:pPr>
            <a:endParaRPr lang="en-US" altLang="zh-CN" sz="400">
              <a:sym typeface="+mn-ea"/>
            </a:endParaRPr>
          </a:p>
          <a:p>
            <a:pPr algn="l">
              <a:lnSpc>
                <a:spcPct val="170000"/>
              </a:lnSpc>
              <a:spcBef>
                <a:spcPts val="0"/>
              </a:spcBef>
              <a:spcAft>
                <a:spcPts val="0"/>
              </a:spcAft>
              <a:buClrTx/>
              <a:buSzTx/>
              <a:buNone/>
            </a:pPr>
            <a:r>
              <a:rPr lang="zh-CN" altLang="en-US" sz="1000">
                <a:sym typeface="+mn-ea"/>
              </a:rPr>
              <a:t>（9）表 B.0.1 施工组织设计/（专项）施工方案报审表</a:t>
            </a:r>
            <a:endParaRPr lang="zh-CN" altLang="en-US" sz="1000">
              <a:sym typeface="+mn-ea"/>
            </a:endParaRPr>
          </a:p>
          <a:p>
            <a:pPr algn="l">
              <a:lnSpc>
                <a:spcPct val="170000"/>
              </a:lnSpc>
              <a:spcBef>
                <a:spcPts val="0"/>
              </a:spcBef>
              <a:spcAft>
                <a:spcPts val="0"/>
              </a:spcAft>
              <a:buClrTx/>
              <a:buSzTx/>
              <a:buNone/>
            </a:pPr>
            <a:r>
              <a:rPr lang="zh-CN" altLang="en-US" sz="1000">
                <a:sym typeface="+mn-ea"/>
              </a:rPr>
              <a:t>（10）表 B.0.2 开工报审表</a:t>
            </a:r>
            <a:endParaRPr lang="zh-CN" altLang="en-US" sz="1000">
              <a:sym typeface="+mn-ea"/>
            </a:endParaRPr>
          </a:p>
          <a:p>
            <a:pPr algn="l">
              <a:lnSpc>
                <a:spcPct val="170000"/>
              </a:lnSpc>
              <a:spcBef>
                <a:spcPts val="0"/>
              </a:spcBef>
              <a:spcAft>
                <a:spcPts val="0"/>
              </a:spcAft>
              <a:buClrTx/>
              <a:buSzTx/>
              <a:buNone/>
            </a:pPr>
            <a:r>
              <a:rPr lang="zh-CN" altLang="en-US" sz="1000">
                <a:sym typeface="+mn-ea"/>
              </a:rPr>
              <a:t>（11）表 B.0.3 复工报审表</a:t>
            </a:r>
            <a:endParaRPr lang="zh-CN" altLang="en-US" sz="1000">
              <a:sym typeface="+mn-ea"/>
            </a:endParaRPr>
          </a:p>
          <a:p>
            <a:pPr algn="l">
              <a:lnSpc>
                <a:spcPct val="170000"/>
              </a:lnSpc>
              <a:spcBef>
                <a:spcPts val="0"/>
              </a:spcBef>
              <a:spcAft>
                <a:spcPts val="0"/>
              </a:spcAft>
              <a:buClrTx/>
              <a:buSzTx/>
              <a:buNone/>
            </a:pPr>
            <a:r>
              <a:rPr lang="zh-CN" altLang="en-US" sz="1000">
                <a:sym typeface="+mn-ea"/>
              </a:rPr>
              <a:t>（12）表 B.0.4 分包单位资格报审表</a:t>
            </a:r>
            <a:endParaRPr lang="zh-CN" altLang="en-US" sz="1000">
              <a:sym typeface="+mn-ea"/>
            </a:endParaRPr>
          </a:p>
          <a:p>
            <a:pPr algn="l">
              <a:lnSpc>
                <a:spcPct val="170000"/>
              </a:lnSpc>
              <a:spcBef>
                <a:spcPts val="0"/>
              </a:spcBef>
              <a:spcAft>
                <a:spcPts val="0"/>
              </a:spcAft>
              <a:buClrTx/>
              <a:buSzTx/>
              <a:buNone/>
            </a:pPr>
            <a:r>
              <a:rPr lang="zh-CN" altLang="en-US" sz="1000">
                <a:sym typeface="+mn-ea"/>
              </a:rPr>
              <a:t>（13）表 B.0.5 施工控制测量成果报验表</a:t>
            </a:r>
            <a:endParaRPr lang="zh-CN" altLang="en-US" sz="1000">
              <a:sym typeface="+mn-ea"/>
            </a:endParaRPr>
          </a:p>
          <a:p>
            <a:pPr algn="l">
              <a:lnSpc>
                <a:spcPct val="170000"/>
              </a:lnSpc>
              <a:spcBef>
                <a:spcPts val="0"/>
              </a:spcBef>
              <a:spcAft>
                <a:spcPts val="0"/>
              </a:spcAft>
              <a:buClrTx/>
              <a:buSzTx/>
              <a:buNone/>
            </a:pPr>
            <a:r>
              <a:rPr lang="zh-CN" altLang="en-US" sz="1000">
                <a:sym typeface="+mn-ea"/>
              </a:rPr>
              <a:t>（14）表 B.0.6 工程材料/构配件/设备报审表</a:t>
            </a:r>
            <a:endParaRPr lang="zh-CN" altLang="en-US" sz="1000">
              <a:sym typeface="+mn-ea"/>
            </a:endParaRPr>
          </a:p>
          <a:p>
            <a:pPr algn="l">
              <a:lnSpc>
                <a:spcPct val="170000"/>
              </a:lnSpc>
              <a:spcBef>
                <a:spcPts val="0"/>
              </a:spcBef>
              <a:spcAft>
                <a:spcPts val="0"/>
              </a:spcAft>
              <a:buClrTx/>
              <a:buSzTx/>
              <a:buNone/>
            </a:pPr>
            <a:r>
              <a:rPr lang="zh-CN" altLang="en-US" sz="1000">
                <a:sym typeface="+mn-ea"/>
              </a:rPr>
              <a:t>（15）表 B.0.7 报审/验表</a:t>
            </a:r>
            <a:endParaRPr lang="zh-CN" altLang="en-US" sz="1000">
              <a:sym typeface="+mn-ea"/>
            </a:endParaRPr>
          </a:p>
          <a:p>
            <a:pPr algn="l">
              <a:lnSpc>
                <a:spcPct val="170000"/>
              </a:lnSpc>
              <a:spcBef>
                <a:spcPts val="0"/>
              </a:spcBef>
              <a:spcAft>
                <a:spcPts val="0"/>
              </a:spcAft>
              <a:buClrTx/>
              <a:buSzTx/>
              <a:buNone/>
            </a:pPr>
            <a:r>
              <a:rPr lang="zh-CN" altLang="en-US" sz="1000">
                <a:sym typeface="+mn-ea"/>
              </a:rPr>
              <a:t>（16）表 B.0.8 分部工程报验表</a:t>
            </a:r>
            <a:endParaRPr lang="zh-CN" altLang="en-US" sz="1000">
              <a:sym typeface="+mn-ea"/>
            </a:endParaRPr>
          </a:p>
          <a:p>
            <a:pPr algn="l">
              <a:lnSpc>
                <a:spcPct val="170000"/>
              </a:lnSpc>
              <a:spcBef>
                <a:spcPts val="0"/>
              </a:spcBef>
              <a:spcAft>
                <a:spcPts val="0"/>
              </a:spcAft>
              <a:buClrTx/>
              <a:buSzTx/>
              <a:buNone/>
            </a:pPr>
            <a:r>
              <a:rPr lang="zh-CN" altLang="en-US" sz="1000">
                <a:sym typeface="+mn-ea"/>
              </a:rPr>
              <a:t>（17）表 B.0.9 监理通知回复单</a:t>
            </a:r>
            <a:endParaRPr lang="zh-CN" altLang="en-US" sz="1000">
              <a:sym typeface="+mn-ea"/>
            </a:endParaRPr>
          </a:p>
          <a:p>
            <a:pPr algn="l">
              <a:lnSpc>
                <a:spcPct val="170000"/>
              </a:lnSpc>
              <a:spcBef>
                <a:spcPts val="0"/>
              </a:spcBef>
              <a:spcAft>
                <a:spcPts val="0"/>
              </a:spcAft>
              <a:buClrTx/>
              <a:buSzTx/>
              <a:buNone/>
            </a:pPr>
            <a:r>
              <a:rPr lang="zh-CN" altLang="en-US" sz="1000">
                <a:sym typeface="+mn-ea"/>
              </a:rPr>
              <a:t>（18）表 B.0.10 单位工程竣工验收报审表</a:t>
            </a:r>
            <a:r>
              <a:rPr lang="en-US" altLang="zh-CN" sz="1000">
                <a:sym typeface="+mn-ea"/>
              </a:rPr>
              <a:t>  </a:t>
            </a:r>
            <a:endParaRPr lang="en-US" altLang="zh-CN" sz="1000">
              <a:sym typeface="+mn-ea"/>
            </a:endParaRPr>
          </a:p>
          <a:p>
            <a:pPr algn="l">
              <a:lnSpc>
                <a:spcPct val="170000"/>
              </a:lnSpc>
              <a:spcBef>
                <a:spcPts val="0"/>
              </a:spcBef>
              <a:spcAft>
                <a:spcPts val="0"/>
              </a:spcAft>
              <a:buClrTx/>
              <a:buSzTx/>
              <a:buNone/>
            </a:pPr>
            <a:r>
              <a:rPr lang="en-US" altLang="zh-CN" sz="1000">
                <a:sym typeface="+mn-ea"/>
              </a:rPr>
              <a:t>（19）表 B.0.11 工程款支付报审表</a:t>
            </a:r>
            <a:endParaRPr lang="en-US" altLang="zh-CN" sz="1000">
              <a:sym typeface="+mn-ea"/>
            </a:endParaRPr>
          </a:p>
          <a:p>
            <a:pPr algn="l">
              <a:lnSpc>
                <a:spcPct val="170000"/>
              </a:lnSpc>
              <a:spcBef>
                <a:spcPts val="0"/>
              </a:spcBef>
              <a:spcAft>
                <a:spcPts val="0"/>
              </a:spcAft>
              <a:buClrTx/>
              <a:buSzTx/>
              <a:buNone/>
            </a:pPr>
            <a:r>
              <a:rPr lang="en-US" altLang="zh-CN" sz="1000">
                <a:sym typeface="+mn-ea"/>
              </a:rPr>
              <a:t>（20）表 B.0.12 施工进度计划报审表</a:t>
            </a:r>
            <a:endParaRPr lang="en-US" altLang="zh-CN" sz="1000">
              <a:sym typeface="+mn-ea"/>
            </a:endParaRPr>
          </a:p>
          <a:p>
            <a:pPr algn="l">
              <a:lnSpc>
                <a:spcPct val="170000"/>
              </a:lnSpc>
              <a:spcBef>
                <a:spcPts val="0"/>
              </a:spcBef>
              <a:spcAft>
                <a:spcPts val="0"/>
              </a:spcAft>
              <a:buClrTx/>
              <a:buSzTx/>
              <a:buNone/>
            </a:pPr>
            <a:r>
              <a:rPr lang="en-US" altLang="zh-CN" sz="1000">
                <a:sym typeface="+mn-ea"/>
              </a:rPr>
              <a:t>（21）表 B.0.13 费用索赔报审表</a:t>
            </a:r>
            <a:endParaRPr lang="en-US" altLang="zh-CN" sz="1000">
              <a:sym typeface="+mn-ea"/>
            </a:endParaRPr>
          </a:p>
          <a:p>
            <a:pPr algn="l">
              <a:lnSpc>
                <a:spcPct val="170000"/>
              </a:lnSpc>
              <a:spcBef>
                <a:spcPts val="0"/>
              </a:spcBef>
              <a:spcAft>
                <a:spcPts val="0"/>
              </a:spcAft>
              <a:buClrTx/>
              <a:buSzTx/>
              <a:buNone/>
            </a:pPr>
            <a:r>
              <a:rPr lang="en-US" altLang="zh-CN" sz="1000">
                <a:sym typeface="+mn-ea"/>
              </a:rPr>
              <a:t>（22）表 B.0.14 工程临时/最终延期报审表   </a:t>
            </a: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custDataLst>
              <p:tags r:id="rId2"/>
            </p:custDataLst>
          </p:nvPr>
        </p:nvPicPr>
        <p:blipFill>
          <a:blip r:embed="rId3"/>
          <a:stretch>
            <a:fillRect/>
          </a:stretch>
        </p:blipFill>
        <p:spPr>
          <a:xfrm>
            <a:off x="1154430" y="187960"/>
            <a:ext cx="4135755" cy="5879465"/>
          </a:xfrm>
          <a:prstGeom prst="rect">
            <a:avLst/>
          </a:prstGeom>
        </p:spPr>
      </p:pic>
      <p:pic>
        <p:nvPicPr>
          <p:cNvPr id="4" name="图片 3"/>
          <p:cNvPicPr>
            <a:picLocks noChangeAspect="1"/>
          </p:cNvPicPr>
          <p:nvPr>
            <p:custDataLst>
              <p:tags r:id="rId4"/>
            </p:custDataLst>
          </p:nvPr>
        </p:nvPicPr>
        <p:blipFill>
          <a:blip r:embed="rId5"/>
          <a:stretch>
            <a:fillRect/>
          </a:stretch>
        </p:blipFill>
        <p:spPr>
          <a:xfrm>
            <a:off x="6220460" y="188595"/>
            <a:ext cx="4136390" cy="5878830"/>
          </a:xfrm>
          <a:prstGeom prst="rect">
            <a:avLst/>
          </a:prstGeom>
        </p:spPr>
      </p:pic>
      <p:grpSp>
        <p:nvGrpSpPr>
          <p:cNvPr id="874" name="组合 873"/>
          <p:cNvGrpSpPr/>
          <p:nvPr/>
        </p:nvGrpSpPr>
        <p:grpSpPr>
          <a:xfrm rot="0">
            <a:off x="3841115" y="2300605"/>
            <a:ext cx="3911600" cy="2303145"/>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2" name="图片 1"/>
          <p:cNvPicPr>
            <a:picLocks noChangeAspect="1"/>
          </p:cNvPicPr>
          <p:nvPr>
            <p:custDataLst>
              <p:tags r:id="rId2"/>
            </p:custDataLst>
          </p:nvPr>
        </p:nvPicPr>
        <p:blipFill>
          <a:blip r:embed="rId3"/>
          <a:stretch>
            <a:fillRect/>
          </a:stretch>
        </p:blipFill>
        <p:spPr>
          <a:xfrm>
            <a:off x="1101725" y="188595"/>
            <a:ext cx="4136390" cy="5878830"/>
          </a:xfrm>
          <a:prstGeom prst="rect">
            <a:avLst/>
          </a:prstGeom>
        </p:spPr>
      </p:pic>
      <p:pic>
        <p:nvPicPr>
          <p:cNvPr id="5" name="图片 4"/>
          <p:cNvPicPr>
            <a:picLocks noChangeAspect="1"/>
          </p:cNvPicPr>
          <p:nvPr>
            <p:custDataLst>
              <p:tags r:id="rId4"/>
            </p:custDataLst>
          </p:nvPr>
        </p:nvPicPr>
        <p:blipFill>
          <a:blip r:embed="rId5"/>
          <a:stretch>
            <a:fillRect/>
          </a:stretch>
        </p:blipFill>
        <p:spPr>
          <a:xfrm>
            <a:off x="6694170" y="188595"/>
            <a:ext cx="4136390" cy="5878830"/>
          </a:xfrm>
          <a:prstGeom prst="rect">
            <a:avLst/>
          </a:prstGeom>
        </p:spPr>
      </p:pic>
      <p:grpSp>
        <p:nvGrpSpPr>
          <p:cNvPr id="874" name="组合 873"/>
          <p:cNvGrpSpPr/>
          <p:nvPr/>
        </p:nvGrpSpPr>
        <p:grpSpPr>
          <a:xfrm rot="0">
            <a:off x="3841115" y="2300605"/>
            <a:ext cx="3911600" cy="2303145"/>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custDataLst>
              <p:tags r:id="rId2"/>
            </p:custDataLst>
          </p:nvPr>
        </p:nvPicPr>
        <p:blipFill>
          <a:blip r:embed="rId3"/>
          <a:stretch>
            <a:fillRect/>
          </a:stretch>
        </p:blipFill>
        <p:spPr>
          <a:xfrm>
            <a:off x="1144905" y="173355"/>
            <a:ext cx="4136400" cy="5738314"/>
          </a:xfrm>
          <a:prstGeom prst="rect">
            <a:avLst/>
          </a:prstGeom>
        </p:spPr>
      </p:pic>
      <p:pic>
        <p:nvPicPr>
          <p:cNvPr id="4" name="图片 3"/>
          <p:cNvPicPr>
            <a:picLocks noChangeAspect="1"/>
          </p:cNvPicPr>
          <p:nvPr>
            <p:custDataLst>
              <p:tags r:id="rId4"/>
            </p:custDataLst>
          </p:nvPr>
        </p:nvPicPr>
        <p:blipFill>
          <a:blip r:embed="rId5"/>
          <a:stretch>
            <a:fillRect/>
          </a:stretch>
        </p:blipFill>
        <p:spPr>
          <a:xfrm>
            <a:off x="7129145" y="173990"/>
            <a:ext cx="4180205" cy="5737860"/>
          </a:xfrm>
          <a:prstGeom prst="rect">
            <a:avLst/>
          </a:prstGeom>
        </p:spPr>
      </p:pic>
      <p:grpSp>
        <p:nvGrpSpPr>
          <p:cNvPr id="874" name="组合 873"/>
          <p:cNvGrpSpPr/>
          <p:nvPr/>
        </p:nvGrpSpPr>
        <p:grpSpPr>
          <a:xfrm rot="0">
            <a:off x="4030980" y="1852930"/>
            <a:ext cx="3937635" cy="2423160"/>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custDataLst>
              <p:tags r:id="rId2"/>
            </p:custDataLst>
          </p:nvPr>
        </p:nvPicPr>
        <p:blipFill>
          <a:blip r:embed="rId3"/>
          <a:stretch>
            <a:fillRect/>
          </a:stretch>
        </p:blipFill>
        <p:spPr>
          <a:xfrm>
            <a:off x="1463040" y="118110"/>
            <a:ext cx="4136400" cy="5902503"/>
          </a:xfrm>
          <a:prstGeom prst="rect">
            <a:avLst/>
          </a:prstGeom>
        </p:spPr>
      </p:pic>
      <p:pic>
        <p:nvPicPr>
          <p:cNvPr id="4" name="图片 3"/>
          <p:cNvPicPr>
            <a:picLocks noChangeAspect="1"/>
          </p:cNvPicPr>
          <p:nvPr>
            <p:custDataLst>
              <p:tags r:id="rId4"/>
            </p:custDataLst>
          </p:nvPr>
        </p:nvPicPr>
        <p:blipFill>
          <a:blip r:embed="rId5"/>
          <a:stretch>
            <a:fillRect/>
          </a:stretch>
        </p:blipFill>
        <p:spPr>
          <a:xfrm>
            <a:off x="7125970" y="138430"/>
            <a:ext cx="4065905" cy="5882005"/>
          </a:xfrm>
          <a:prstGeom prst="rect">
            <a:avLst/>
          </a:prstGeom>
        </p:spPr>
      </p:pic>
      <p:grpSp>
        <p:nvGrpSpPr>
          <p:cNvPr id="874" name="组合 873"/>
          <p:cNvGrpSpPr/>
          <p:nvPr/>
        </p:nvGrpSpPr>
        <p:grpSpPr>
          <a:xfrm rot="0">
            <a:off x="3695065" y="2309495"/>
            <a:ext cx="3911600" cy="2303145"/>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custDataLst>
              <p:tags r:id="rId2"/>
            </p:custDataLst>
          </p:nvPr>
        </p:nvPicPr>
        <p:blipFill>
          <a:blip r:embed="rId3"/>
          <a:stretch>
            <a:fillRect/>
          </a:stretch>
        </p:blipFill>
        <p:spPr>
          <a:xfrm>
            <a:off x="1026795" y="140970"/>
            <a:ext cx="4301490" cy="5799455"/>
          </a:xfrm>
          <a:prstGeom prst="rect">
            <a:avLst/>
          </a:prstGeom>
        </p:spPr>
      </p:pic>
      <p:pic>
        <p:nvPicPr>
          <p:cNvPr id="4" name="图片 3"/>
          <p:cNvPicPr>
            <a:picLocks noChangeAspect="1"/>
          </p:cNvPicPr>
          <p:nvPr>
            <p:custDataLst>
              <p:tags r:id="rId4"/>
            </p:custDataLst>
          </p:nvPr>
        </p:nvPicPr>
        <p:blipFill>
          <a:blip r:embed="rId5"/>
          <a:stretch>
            <a:fillRect/>
          </a:stretch>
        </p:blipFill>
        <p:spPr>
          <a:xfrm>
            <a:off x="6516370" y="156845"/>
            <a:ext cx="4250055" cy="5783580"/>
          </a:xfrm>
          <a:prstGeom prst="rect">
            <a:avLst/>
          </a:prstGeom>
        </p:spPr>
      </p:pic>
      <p:grpSp>
        <p:nvGrpSpPr>
          <p:cNvPr id="874" name="组合 873"/>
          <p:cNvGrpSpPr/>
          <p:nvPr/>
        </p:nvGrpSpPr>
        <p:grpSpPr>
          <a:xfrm rot="0">
            <a:off x="4030345" y="2557780"/>
            <a:ext cx="3722370" cy="2045970"/>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7111365" y="478155"/>
            <a:ext cx="2400300" cy="685800"/>
            <a:chOff x="9958" y="1465"/>
            <a:chExt cx="3780" cy="1080"/>
          </a:xfrm>
        </p:grpSpPr>
        <p:sp>
          <p:nvSpPr>
            <p:cNvPr id="8" name="矩形 7"/>
            <p:cNvSpPr/>
            <p:nvPr/>
          </p:nvSpPr>
          <p:spPr>
            <a:xfrm>
              <a:off x="9958" y="1465"/>
              <a:ext cx="3780" cy="1080"/>
            </a:xfrm>
            <a:prstGeom prst="rect">
              <a:avLst/>
            </a:prstGeom>
            <a:solidFill>
              <a:srgbClr val="44546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nvSpPr>
          <p:spPr>
            <a:xfrm>
              <a:off x="11039" y="1593"/>
              <a:ext cx="1742" cy="822"/>
            </a:xfrm>
            <a:prstGeom prst="rect">
              <a:avLst/>
            </a:prstGeom>
          </p:spPr>
          <p:txBody>
            <a:bodyPr wrap="none">
              <a:spAutoFit/>
            </a:bodyPr>
            <a:lstStyle/>
            <a:p>
              <a:r>
                <a:rPr lang="zh-CN" altLang="en-US" sz="2800" b="1" dirty="0">
                  <a:solidFill>
                    <a:schemeClr val="bg1"/>
                  </a:solidFill>
                  <a:latin typeface="微软雅黑" panose="020B0503020204020204" pitchFamily="34" charset="-122"/>
                  <a:ea typeface="微软雅黑" panose="020B0503020204020204" pitchFamily="34" charset="-122"/>
                </a:rPr>
                <a:t>总</a:t>
              </a:r>
              <a:r>
                <a:rPr lang="en-US" altLang="zh-CN" sz="2800" b="1" dirty="0">
                  <a:solidFill>
                    <a:schemeClr val="bg1"/>
                  </a:solidFill>
                  <a:latin typeface="微软雅黑" panose="020B0503020204020204" pitchFamily="34" charset="-122"/>
                  <a:ea typeface="微软雅黑" panose="020B0503020204020204" pitchFamily="34" charset="-122"/>
                </a:rPr>
                <a:t>  </a:t>
              </a:r>
              <a:r>
                <a:rPr lang="zh-CN" altLang="en-US" sz="2800" b="1" dirty="0">
                  <a:solidFill>
                    <a:schemeClr val="bg1"/>
                  </a:solidFill>
                  <a:latin typeface="微软雅黑" panose="020B0503020204020204" pitchFamily="34" charset="-122"/>
                  <a:ea typeface="微软雅黑" panose="020B0503020204020204" pitchFamily="34" charset="-122"/>
                </a:rPr>
                <a:t>则</a:t>
              </a:r>
              <a:endParaRPr lang="zh-CN" altLang="en-US" sz="2800" b="1" dirty="0">
                <a:solidFill>
                  <a:schemeClr val="bg1"/>
                </a:solidFill>
                <a:latin typeface="微软雅黑" panose="020B0503020204020204" pitchFamily="34" charset="-122"/>
                <a:ea typeface="微软雅黑" panose="020B0503020204020204" pitchFamily="34" charset="-122"/>
              </a:endParaRPr>
            </a:p>
          </p:txBody>
        </p:sp>
      </p:grpSp>
      <p:grpSp>
        <p:nvGrpSpPr>
          <p:cNvPr id="6" name="组合 5"/>
          <p:cNvGrpSpPr/>
          <p:nvPr/>
        </p:nvGrpSpPr>
        <p:grpSpPr>
          <a:xfrm>
            <a:off x="1135380" y="841375"/>
            <a:ext cx="10730230" cy="5735955"/>
            <a:chOff x="1788" y="1325"/>
            <a:chExt cx="16898" cy="9033"/>
          </a:xfrm>
        </p:grpSpPr>
        <p:sp>
          <p:nvSpPr>
            <p:cNvPr id="7" name="矩形 6"/>
            <p:cNvSpPr/>
            <p:nvPr/>
          </p:nvSpPr>
          <p:spPr>
            <a:xfrm>
              <a:off x="3763" y="2152"/>
              <a:ext cx="14923" cy="7983"/>
            </a:xfrm>
            <a:prstGeom prst="rect">
              <a:avLst/>
            </a:prstGeom>
            <a:noFill/>
            <a:ln w="25400">
              <a:solidFill>
                <a:srgbClr val="4454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l="58759" t="12990" r="2922" b="14103"/>
            <a:stretch>
              <a:fillRect/>
            </a:stretch>
          </p:blipFill>
          <p:spPr>
            <a:xfrm flipH="1">
              <a:off x="1788" y="1325"/>
              <a:ext cx="7064" cy="9033"/>
            </a:xfrm>
            <a:prstGeom prst="rect">
              <a:avLst/>
            </a:prstGeom>
          </p:spPr>
        </p:pic>
        <p:sp>
          <p:nvSpPr>
            <p:cNvPr id="18" name="文本框 17"/>
            <p:cNvSpPr txBox="1"/>
            <p:nvPr/>
          </p:nvSpPr>
          <p:spPr>
            <a:xfrm>
              <a:off x="9048" y="2418"/>
              <a:ext cx="9387" cy="7454"/>
            </a:xfrm>
            <a:prstGeom prst="rect">
              <a:avLst/>
            </a:prstGeom>
            <a:noFill/>
          </p:spPr>
          <p:txBody>
            <a:bodyPr wrap="square" rtlCol="0">
              <a:noAutofit/>
            </a:bodyPr>
            <a:lstStyle/>
            <a:p>
              <a:pPr>
                <a:lnSpc>
                  <a:spcPct val="170000"/>
                </a:lnSpc>
                <a:spcBef>
                  <a:spcPts val="0"/>
                </a:spcBef>
                <a:spcAft>
                  <a:spcPts val="0"/>
                </a:spcAft>
              </a:pPr>
              <a:r>
                <a:rPr lang="zh-CN" altLang="en-US" sz="1000"/>
                <a:t>1.0.1 为了提高建设工程监理与相关服务水平，规范建设工程监理与相关服务行为，制定本规范。</a:t>
              </a:r>
              <a:endParaRPr lang="zh-CN" altLang="en-US" sz="1000"/>
            </a:p>
            <a:p>
              <a:pPr>
                <a:lnSpc>
                  <a:spcPct val="170000"/>
                </a:lnSpc>
                <a:spcBef>
                  <a:spcPts val="0"/>
                </a:spcBef>
                <a:spcAft>
                  <a:spcPts val="0"/>
                </a:spcAft>
              </a:pPr>
              <a:r>
                <a:rPr lang="zh-CN" altLang="en-US" sz="1000"/>
                <a:t>1.0.2 本规范适用于建设工程的新建、扩建、改建监理与相关服务活动。</a:t>
              </a:r>
              <a:endParaRPr lang="zh-CN" altLang="en-US" sz="1000"/>
            </a:p>
            <a:p>
              <a:pPr>
                <a:lnSpc>
                  <a:spcPct val="170000"/>
                </a:lnSpc>
                <a:spcBef>
                  <a:spcPts val="0"/>
                </a:spcBef>
                <a:spcAft>
                  <a:spcPts val="0"/>
                </a:spcAft>
              </a:pPr>
              <a:r>
                <a:rPr lang="zh-CN" altLang="en-US" sz="1000"/>
                <a:t>1.0.3 实施建设工程监理前，建设单位应委托具有相应资质的工程监理单位，并以书面形式与工程监理单位订立建设工程监理合同，合同中应包括监理工作的范围、内容、服务期限和酬金，双方的义务、违约责任等相关条款。在订立建设工程监理合同时，建设单位将勘察、设计、保修阶段等相关服务一并委托的，应在合同中明确相关服务的工作范围、内容、服务期限和酬金等相关条款。</a:t>
              </a:r>
              <a:endParaRPr lang="zh-CN" altLang="en-US" sz="1000"/>
            </a:p>
            <a:p>
              <a:pPr>
                <a:lnSpc>
                  <a:spcPct val="170000"/>
                </a:lnSpc>
                <a:spcBef>
                  <a:spcPts val="0"/>
                </a:spcBef>
                <a:spcAft>
                  <a:spcPts val="0"/>
                </a:spcAft>
              </a:pPr>
              <a:r>
                <a:rPr lang="zh-CN" altLang="en-US" sz="1000"/>
                <a:t>1.0.4 工程开工前，建设单位应将工程监理单位的名称，监理的范围、内容和权限及总监理工程师的姓名书面通知施工单位。</a:t>
              </a:r>
              <a:endParaRPr lang="zh-CN" altLang="en-US" sz="1000"/>
            </a:p>
            <a:p>
              <a:pPr>
                <a:lnSpc>
                  <a:spcPct val="170000"/>
                </a:lnSpc>
                <a:spcBef>
                  <a:spcPts val="0"/>
                </a:spcBef>
                <a:spcAft>
                  <a:spcPts val="0"/>
                </a:spcAft>
              </a:pPr>
              <a:r>
                <a:rPr lang="zh-CN" altLang="en-US" sz="1000"/>
                <a:t>1.0.5 在建设工程监理工作范围内，建设单位与施工单位之间涉及施工合同的联系活动应通过工程监理单位进行。</a:t>
              </a:r>
              <a:endParaRPr lang="zh-CN" altLang="en-US" sz="1000"/>
            </a:p>
            <a:p>
              <a:pPr>
                <a:lnSpc>
                  <a:spcPct val="170000"/>
                </a:lnSpc>
                <a:spcBef>
                  <a:spcPts val="0"/>
                </a:spcBef>
                <a:spcAft>
                  <a:spcPts val="0"/>
                </a:spcAft>
              </a:pPr>
              <a:r>
                <a:rPr lang="zh-CN" altLang="en-US" sz="1000"/>
                <a:t>1.0.6 实施建设工程监理的主要依据：</a:t>
              </a:r>
              <a:endParaRPr lang="zh-CN" altLang="en-US" sz="1000"/>
            </a:p>
            <a:p>
              <a:pPr>
                <a:lnSpc>
                  <a:spcPct val="170000"/>
                </a:lnSpc>
                <a:spcBef>
                  <a:spcPts val="0"/>
                </a:spcBef>
                <a:spcAft>
                  <a:spcPts val="0"/>
                </a:spcAft>
              </a:pPr>
              <a:r>
                <a:rPr lang="en-US" altLang="zh-CN" sz="1000"/>
                <a:t>      </a:t>
              </a:r>
              <a:r>
                <a:rPr lang="zh-CN" altLang="en-US" sz="1000"/>
                <a:t>1、法律法规及建设工程相关标准；</a:t>
              </a:r>
              <a:endParaRPr lang="zh-CN" altLang="en-US" sz="1000"/>
            </a:p>
            <a:p>
              <a:pPr>
                <a:lnSpc>
                  <a:spcPct val="170000"/>
                </a:lnSpc>
                <a:spcBef>
                  <a:spcPts val="0"/>
                </a:spcBef>
                <a:spcAft>
                  <a:spcPts val="0"/>
                </a:spcAft>
              </a:pPr>
              <a:r>
                <a:rPr lang="en-US" altLang="zh-CN" sz="1000"/>
                <a:t>      </a:t>
              </a:r>
              <a:r>
                <a:rPr lang="zh-CN" altLang="en-US" sz="1000"/>
                <a:t>2、建设工程勘察设计文件；</a:t>
              </a:r>
              <a:endParaRPr lang="zh-CN" altLang="en-US" sz="1000"/>
            </a:p>
            <a:p>
              <a:pPr>
                <a:lnSpc>
                  <a:spcPct val="170000"/>
                </a:lnSpc>
                <a:spcBef>
                  <a:spcPts val="0"/>
                </a:spcBef>
                <a:spcAft>
                  <a:spcPts val="0"/>
                </a:spcAft>
              </a:pPr>
              <a:r>
                <a:rPr lang="en-US" altLang="zh-CN" sz="1000"/>
                <a:t>      </a:t>
              </a:r>
              <a:r>
                <a:rPr lang="zh-CN" altLang="en-US" sz="1000"/>
                <a:t>3、建设工程监理合同及其他合同文件。</a:t>
              </a:r>
              <a:endParaRPr lang="zh-CN" altLang="en-US" sz="1000"/>
            </a:p>
            <a:p>
              <a:pPr>
                <a:lnSpc>
                  <a:spcPct val="170000"/>
                </a:lnSpc>
                <a:spcBef>
                  <a:spcPts val="0"/>
                </a:spcBef>
                <a:spcAft>
                  <a:spcPts val="0"/>
                </a:spcAft>
              </a:pPr>
              <a:r>
                <a:rPr lang="zh-CN" altLang="en-US" sz="1000"/>
                <a:t>1.0.7 建设工程监理实行总监理工程师负责制。</a:t>
              </a:r>
              <a:endParaRPr lang="zh-CN" altLang="en-US" sz="1000"/>
            </a:p>
            <a:p>
              <a:pPr>
                <a:lnSpc>
                  <a:spcPct val="170000"/>
                </a:lnSpc>
                <a:spcBef>
                  <a:spcPts val="0"/>
                </a:spcBef>
                <a:spcAft>
                  <a:spcPts val="0"/>
                </a:spcAft>
              </a:pPr>
              <a:r>
                <a:rPr lang="zh-CN" altLang="en-US" sz="1000"/>
                <a:t>1.0.8 工程监理单位应公平、独立、诚信、科学地开展建设工程监理与相关服务活动。</a:t>
              </a:r>
              <a:endParaRPr lang="zh-CN" altLang="en-US" sz="1000"/>
            </a:p>
            <a:p>
              <a:pPr>
                <a:lnSpc>
                  <a:spcPct val="170000"/>
                </a:lnSpc>
                <a:spcBef>
                  <a:spcPts val="0"/>
                </a:spcBef>
                <a:spcAft>
                  <a:spcPts val="0"/>
                </a:spcAft>
              </a:pPr>
              <a:r>
                <a:rPr lang="zh-CN" altLang="en-US" sz="1000"/>
                <a:t>1.0.9 建设工程监理与相关服务活动除遵循本规范外，还应符合法律法规及有关建设工程标准的规定。</a:t>
              </a:r>
              <a:endParaRPr lang="zh-CN" altLang="en-US" sz="1000"/>
            </a:p>
          </p:txBody>
        </p:sp>
      </p:grpSp>
      <p:sp>
        <p:nvSpPr>
          <p:cNvPr id="56" name="椭圆 55"/>
          <p:cNvSpPr/>
          <p:nvPr>
            <p:custDataLst>
              <p:tags r:id="rId2"/>
            </p:custDataLst>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01</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custDataLst>
              <p:tags r:id="rId2"/>
            </p:custDataLst>
          </p:nvPr>
        </p:nvPicPr>
        <p:blipFill>
          <a:blip r:embed="rId3"/>
          <a:stretch>
            <a:fillRect/>
          </a:stretch>
        </p:blipFill>
        <p:spPr>
          <a:xfrm>
            <a:off x="1504315" y="128270"/>
            <a:ext cx="4136400" cy="5544536"/>
          </a:xfrm>
          <a:prstGeom prst="rect">
            <a:avLst/>
          </a:prstGeom>
        </p:spPr>
      </p:pic>
      <p:pic>
        <p:nvPicPr>
          <p:cNvPr id="4" name="图片 3"/>
          <p:cNvPicPr>
            <a:picLocks noChangeAspect="1"/>
          </p:cNvPicPr>
          <p:nvPr>
            <p:custDataLst>
              <p:tags r:id="rId4"/>
            </p:custDataLst>
          </p:nvPr>
        </p:nvPicPr>
        <p:blipFill>
          <a:blip r:embed="rId5"/>
          <a:stretch>
            <a:fillRect/>
          </a:stretch>
        </p:blipFill>
        <p:spPr>
          <a:xfrm>
            <a:off x="6964680" y="132715"/>
            <a:ext cx="4136400" cy="5540360"/>
          </a:xfrm>
          <a:prstGeom prst="rect">
            <a:avLst/>
          </a:prstGeom>
        </p:spPr>
      </p:pic>
      <p:grpSp>
        <p:nvGrpSpPr>
          <p:cNvPr id="874" name="组合 873"/>
          <p:cNvGrpSpPr/>
          <p:nvPr/>
        </p:nvGrpSpPr>
        <p:grpSpPr>
          <a:xfrm rot="0">
            <a:off x="4313555" y="2799080"/>
            <a:ext cx="3490595" cy="1804670"/>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custDataLst>
              <p:tags r:id="rId2"/>
            </p:custDataLst>
          </p:nvPr>
        </p:nvPicPr>
        <p:blipFill>
          <a:blip r:embed="rId3"/>
          <a:stretch>
            <a:fillRect/>
          </a:stretch>
        </p:blipFill>
        <p:spPr>
          <a:xfrm>
            <a:off x="1304925" y="167005"/>
            <a:ext cx="4136400" cy="5549732"/>
          </a:xfrm>
          <a:prstGeom prst="rect">
            <a:avLst/>
          </a:prstGeom>
        </p:spPr>
      </p:pic>
      <p:pic>
        <p:nvPicPr>
          <p:cNvPr id="4" name="图片 3"/>
          <p:cNvPicPr>
            <a:picLocks noChangeAspect="1"/>
          </p:cNvPicPr>
          <p:nvPr>
            <p:custDataLst>
              <p:tags r:id="rId4"/>
            </p:custDataLst>
          </p:nvPr>
        </p:nvPicPr>
        <p:blipFill>
          <a:blip r:embed="rId5"/>
          <a:stretch>
            <a:fillRect/>
          </a:stretch>
        </p:blipFill>
        <p:spPr>
          <a:xfrm>
            <a:off x="6930390" y="216535"/>
            <a:ext cx="4136390" cy="5480050"/>
          </a:xfrm>
          <a:prstGeom prst="rect">
            <a:avLst/>
          </a:prstGeom>
        </p:spPr>
      </p:pic>
      <p:grpSp>
        <p:nvGrpSpPr>
          <p:cNvPr id="874" name="组合 873"/>
          <p:cNvGrpSpPr/>
          <p:nvPr/>
        </p:nvGrpSpPr>
        <p:grpSpPr>
          <a:xfrm rot="0">
            <a:off x="3841115" y="2300605"/>
            <a:ext cx="3911600" cy="2303145"/>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custDataLst>
              <p:tags r:id="rId2"/>
            </p:custDataLst>
          </p:nvPr>
        </p:nvPicPr>
        <p:blipFill>
          <a:blip r:embed="rId3"/>
          <a:stretch>
            <a:fillRect/>
          </a:stretch>
        </p:blipFill>
        <p:spPr>
          <a:xfrm>
            <a:off x="1148715" y="109220"/>
            <a:ext cx="4196939" cy="5878800"/>
          </a:xfrm>
          <a:prstGeom prst="rect">
            <a:avLst/>
          </a:prstGeom>
        </p:spPr>
      </p:pic>
      <p:pic>
        <p:nvPicPr>
          <p:cNvPr id="4" name="图片 3"/>
          <p:cNvPicPr>
            <a:picLocks noChangeAspect="1"/>
          </p:cNvPicPr>
          <p:nvPr>
            <p:custDataLst>
              <p:tags r:id="rId4"/>
            </p:custDataLst>
          </p:nvPr>
        </p:nvPicPr>
        <p:blipFill>
          <a:blip r:embed="rId5"/>
          <a:stretch>
            <a:fillRect/>
          </a:stretch>
        </p:blipFill>
        <p:spPr>
          <a:xfrm>
            <a:off x="6871970" y="177165"/>
            <a:ext cx="4088765" cy="5834380"/>
          </a:xfrm>
          <a:prstGeom prst="rect">
            <a:avLst/>
          </a:prstGeom>
        </p:spPr>
      </p:pic>
      <p:grpSp>
        <p:nvGrpSpPr>
          <p:cNvPr id="874" name="组合 873"/>
          <p:cNvGrpSpPr/>
          <p:nvPr/>
        </p:nvGrpSpPr>
        <p:grpSpPr>
          <a:xfrm rot="0">
            <a:off x="3841115" y="2300605"/>
            <a:ext cx="3911600" cy="2303145"/>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 name="图片 2"/>
          <p:cNvPicPr>
            <a:picLocks noChangeAspect="1"/>
          </p:cNvPicPr>
          <p:nvPr>
            <p:custDataLst>
              <p:tags r:id="rId2"/>
            </p:custDataLst>
          </p:nvPr>
        </p:nvPicPr>
        <p:blipFill>
          <a:blip r:embed="rId3"/>
          <a:stretch>
            <a:fillRect/>
          </a:stretch>
        </p:blipFill>
        <p:spPr>
          <a:xfrm>
            <a:off x="989330" y="139700"/>
            <a:ext cx="4263312" cy="5878800"/>
          </a:xfrm>
          <a:prstGeom prst="rect">
            <a:avLst/>
          </a:prstGeom>
        </p:spPr>
      </p:pic>
      <p:pic>
        <p:nvPicPr>
          <p:cNvPr id="4" name="图片 3"/>
          <p:cNvPicPr>
            <a:picLocks noChangeAspect="1"/>
          </p:cNvPicPr>
          <p:nvPr>
            <p:custDataLst>
              <p:tags r:id="rId4"/>
            </p:custDataLst>
          </p:nvPr>
        </p:nvPicPr>
        <p:blipFill>
          <a:blip r:embed="rId5"/>
          <a:stretch>
            <a:fillRect/>
          </a:stretch>
        </p:blipFill>
        <p:spPr>
          <a:xfrm>
            <a:off x="6988810" y="139065"/>
            <a:ext cx="4136390" cy="5879465"/>
          </a:xfrm>
          <a:prstGeom prst="rect">
            <a:avLst/>
          </a:prstGeom>
        </p:spPr>
      </p:pic>
      <p:grpSp>
        <p:nvGrpSpPr>
          <p:cNvPr id="874" name="组合 873"/>
          <p:cNvGrpSpPr/>
          <p:nvPr/>
        </p:nvGrpSpPr>
        <p:grpSpPr>
          <a:xfrm rot="0">
            <a:off x="3841115" y="2300605"/>
            <a:ext cx="3911600" cy="2303145"/>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2" name="图片 1"/>
          <p:cNvPicPr>
            <a:picLocks noChangeAspect="1"/>
          </p:cNvPicPr>
          <p:nvPr>
            <p:custDataLst>
              <p:tags r:id="rId2"/>
            </p:custDataLst>
          </p:nvPr>
        </p:nvPicPr>
        <p:blipFill>
          <a:blip r:embed="rId3"/>
          <a:stretch>
            <a:fillRect/>
          </a:stretch>
        </p:blipFill>
        <p:spPr>
          <a:xfrm>
            <a:off x="1058545" y="277495"/>
            <a:ext cx="4269740" cy="5721985"/>
          </a:xfrm>
          <a:prstGeom prst="rect">
            <a:avLst/>
          </a:prstGeom>
        </p:spPr>
      </p:pic>
      <p:pic>
        <p:nvPicPr>
          <p:cNvPr id="3" name="图片 2"/>
          <p:cNvPicPr>
            <a:picLocks noChangeAspect="1"/>
          </p:cNvPicPr>
          <p:nvPr>
            <p:custDataLst>
              <p:tags r:id="rId4"/>
            </p:custDataLst>
          </p:nvPr>
        </p:nvPicPr>
        <p:blipFill>
          <a:blip r:embed="rId5"/>
          <a:stretch>
            <a:fillRect/>
          </a:stretch>
        </p:blipFill>
        <p:spPr>
          <a:xfrm>
            <a:off x="6967220" y="309880"/>
            <a:ext cx="4357370" cy="5689600"/>
          </a:xfrm>
          <a:prstGeom prst="rect">
            <a:avLst/>
          </a:prstGeom>
        </p:spPr>
      </p:pic>
      <p:grpSp>
        <p:nvGrpSpPr>
          <p:cNvPr id="874" name="组合 873"/>
          <p:cNvGrpSpPr/>
          <p:nvPr/>
        </p:nvGrpSpPr>
        <p:grpSpPr>
          <a:xfrm rot="0">
            <a:off x="4011295" y="2292350"/>
            <a:ext cx="3911600" cy="2303145"/>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2" name="图片 1"/>
          <p:cNvPicPr>
            <a:picLocks noChangeAspect="1"/>
          </p:cNvPicPr>
          <p:nvPr>
            <p:custDataLst>
              <p:tags r:id="rId2"/>
            </p:custDataLst>
          </p:nvPr>
        </p:nvPicPr>
        <p:blipFill>
          <a:blip r:embed="rId3"/>
          <a:stretch>
            <a:fillRect/>
          </a:stretch>
        </p:blipFill>
        <p:spPr>
          <a:xfrm>
            <a:off x="984885" y="237490"/>
            <a:ext cx="4048760" cy="5643880"/>
          </a:xfrm>
          <a:prstGeom prst="rect">
            <a:avLst/>
          </a:prstGeom>
        </p:spPr>
      </p:pic>
      <p:pic>
        <p:nvPicPr>
          <p:cNvPr id="3" name="图片 2"/>
          <p:cNvPicPr>
            <a:picLocks noChangeAspect="1"/>
          </p:cNvPicPr>
          <p:nvPr>
            <p:custDataLst>
              <p:tags r:id="rId4"/>
            </p:custDataLst>
          </p:nvPr>
        </p:nvPicPr>
        <p:blipFill>
          <a:blip r:embed="rId5"/>
          <a:stretch>
            <a:fillRect/>
          </a:stretch>
        </p:blipFill>
        <p:spPr>
          <a:xfrm>
            <a:off x="6835775" y="237490"/>
            <a:ext cx="4134485" cy="5643245"/>
          </a:xfrm>
          <a:prstGeom prst="rect">
            <a:avLst/>
          </a:prstGeom>
        </p:spPr>
      </p:pic>
      <p:grpSp>
        <p:nvGrpSpPr>
          <p:cNvPr id="874" name="组合 873"/>
          <p:cNvGrpSpPr/>
          <p:nvPr/>
        </p:nvGrpSpPr>
        <p:grpSpPr>
          <a:xfrm rot="0">
            <a:off x="3841115" y="2300605"/>
            <a:ext cx="3911600" cy="2303145"/>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1">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2" name="图片 1"/>
          <p:cNvPicPr>
            <a:picLocks noChangeAspect="1"/>
          </p:cNvPicPr>
          <p:nvPr>
            <p:custDataLst>
              <p:tags r:id="rId2"/>
            </p:custDataLst>
          </p:nvPr>
        </p:nvPicPr>
        <p:blipFill>
          <a:blip r:embed="rId3"/>
          <a:stretch>
            <a:fillRect/>
          </a:stretch>
        </p:blipFill>
        <p:spPr>
          <a:xfrm>
            <a:off x="1250315" y="248920"/>
            <a:ext cx="3987800" cy="5560695"/>
          </a:xfrm>
          <a:prstGeom prst="rect">
            <a:avLst/>
          </a:prstGeom>
        </p:spPr>
      </p:pic>
      <p:pic>
        <p:nvPicPr>
          <p:cNvPr id="3" name="图片 2"/>
          <p:cNvPicPr>
            <a:picLocks noChangeAspect="1"/>
          </p:cNvPicPr>
          <p:nvPr>
            <p:custDataLst>
              <p:tags r:id="rId4"/>
            </p:custDataLst>
          </p:nvPr>
        </p:nvPicPr>
        <p:blipFill>
          <a:blip r:embed="rId5"/>
          <a:stretch>
            <a:fillRect/>
          </a:stretch>
        </p:blipFill>
        <p:spPr>
          <a:xfrm>
            <a:off x="7076440" y="248920"/>
            <a:ext cx="4164330" cy="5448935"/>
          </a:xfrm>
          <a:prstGeom prst="rect">
            <a:avLst/>
          </a:prstGeom>
        </p:spPr>
      </p:pic>
      <p:grpSp>
        <p:nvGrpSpPr>
          <p:cNvPr id="874" name="组合 873"/>
          <p:cNvGrpSpPr/>
          <p:nvPr/>
        </p:nvGrpSpPr>
        <p:grpSpPr>
          <a:xfrm rot="0">
            <a:off x="3860800" y="1948180"/>
            <a:ext cx="3911600" cy="2303145"/>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custDataLst>
              <p:tags r:id="rId1"/>
            </p:custDataLst>
          </p:nvPr>
        </p:nvPicPr>
        <p:blipFill>
          <a:blip r:embed="rId2"/>
          <a:stretch>
            <a:fillRect/>
          </a:stretch>
        </p:blipFill>
        <p:spPr>
          <a:xfrm>
            <a:off x="3989705" y="149225"/>
            <a:ext cx="4320540" cy="5794375"/>
          </a:xfrm>
          <a:prstGeom prst="rect">
            <a:avLst/>
          </a:prstGeom>
        </p:spPr>
      </p:pic>
      <p:grpSp>
        <p:nvGrpSpPr>
          <p:cNvPr id="875" name="组合 874"/>
          <p:cNvGrpSpPr/>
          <p:nvPr/>
        </p:nvGrpSpPr>
        <p:grpSpPr>
          <a:xfrm>
            <a:off x="0" y="6120765"/>
            <a:ext cx="12192000" cy="747395"/>
            <a:chOff x="0" y="5218055"/>
            <a:chExt cx="12192000" cy="2007892"/>
          </a:xfrm>
        </p:grpSpPr>
        <p:pic>
          <p:nvPicPr>
            <p:cNvPr id="876" name="图片 875"/>
            <p:cNvPicPr>
              <a:picLocks noChangeAspect="1"/>
            </p:cNvPicPr>
            <p:nvPr/>
          </p:nvPicPr>
          <p:blipFill rotWithShape="1">
            <a:blip r:embed="rId3">
              <a:extLst>
                <a:ext uri="{28A0092B-C50C-407E-A947-70E740481C1C}">
                  <a14:useLocalDpi xmlns:a14="http://schemas.microsoft.com/office/drawing/2010/main" val="0"/>
                </a:ext>
              </a:extLst>
            </a:blip>
            <a:srcRect t="3961" b="66825"/>
            <a:stretch>
              <a:fillRect/>
            </a:stretch>
          </p:blipFill>
          <p:spPr>
            <a:xfrm>
              <a:off x="0" y="5222423"/>
              <a:ext cx="12192000" cy="2003524"/>
            </a:xfrm>
            <a:prstGeom prst="rect">
              <a:avLst/>
            </a:prstGeom>
          </p:spPr>
        </p:pic>
        <p:sp>
          <p:nvSpPr>
            <p:cNvPr id="877" name="矩形 876"/>
            <p:cNvSpPr/>
            <p:nvPr/>
          </p:nvSpPr>
          <p:spPr>
            <a:xfrm>
              <a:off x="0" y="5218055"/>
              <a:ext cx="12192000" cy="2007892"/>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74" name="组合 873"/>
          <p:cNvGrpSpPr/>
          <p:nvPr/>
        </p:nvGrpSpPr>
        <p:grpSpPr>
          <a:xfrm rot="0">
            <a:off x="4039235" y="2300605"/>
            <a:ext cx="3911600" cy="2303145"/>
            <a:chOff x="1916112" y="1884363"/>
            <a:chExt cx="6805614" cy="3398838"/>
          </a:xfrm>
        </p:grpSpPr>
        <p:grpSp>
          <p:nvGrpSpPr>
            <p:cNvPr id="6" name="Group 205"/>
            <p:cNvGrpSpPr/>
            <p:nvPr/>
          </p:nvGrpSpPr>
          <p:grpSpPr bwMode="auto">
            <a:xfrm>
              <a:off x="4787900" y="2003425"/>
              <a:ext cx="3911600" cy="3041650"/>
              <a:chOff x="3016" y="1262"/>
              <a:chExt cx="2464" cy="1916"/>
            </a:xfrm>
            <a:solidFill>
              <a:srgbClr val="0E80C9"/>
            </a:solidFill>
          </p:grpSpPr>
          <p:sp>
            <p:nvSpPr>
              <p:cNvPr id="673" name="Freeform 5"/>
              <p:cNvSpPr/>
              <p:nvPr/>
            </p:nvSpPr>
            <p:spPr bwMode="auto">
              <a:xfrm>
                <a:off x="3447" y="2174"/>
                <a:ext cx="13" cy="14"/>
              </a:xfrm>
              <a:custGeom>
                <a:avLst/>
                <a:gdLst>
                  <a:gd name="T0" fmla="*/ 1 w 5"/>
                  <a:gd name="T1" fmla="*/ 5 h 5"/>
                  <a:gd name="T2" fmla="*/ 5 w 5"/>
                  <a:gd name="T3" fmla="*/ 3 h 5"/>
                  <a:gd name="T4" fmla="*/ 5 w 5"/>
                  <a:gd name="T5" fmla="*/ 0 h 5"/>
                  <a:gd name="T6" fmla="*/ 0 w 5"/>
                  <a:gd name="T7" fmla="*/ 5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cubicBezTo>
                      <a:pt x="2" y="5"/>
                      <a:pt x="5" y="4"/>
                      <a:pt x="5" y="3"/>
                    </a:cubicBezTo>
                    <a:cubicBezTo>
                      <a:pt x="5" y="0"/>
                      <a:pt x="5" y="0"/>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6"/>
              <p:cNvSpPr/>
              <p:nvPr/>
            </p:nvSpPr>
            <p:spPr bwMode="auto">
              <a:xfrm>
                <a:off x="3628" y="2785"/>
                <a:ext cx="38" cy="37"/>
              </a:xfrm>
              <a:custGeom>
                <a:avLst/>
                <a:gdLst>
                  <a:gd name="T0" fmla="*/ 5 w 14"/>
                  <a:gd name="T1" fmla="*/ 9 h 14"/>
                  <a:gd name="T2" fmla="*/ 0 w 14"/>
                  <a:gd name="T3" fmla="*/ 13 h 14"/>
                  <a:gd name="T4" fmla="*/ 0 w 14"/>
                  <a:gd name="T5" fmla="*/ 14 h 14"/>
                  <a:gd name="T6" fmla="*/ 14 w 14"/>
                  <a:gd name="T7" fmla="*/ 0 h 14"/>
                  <a:gd name="T8" fmla="*/ 5 w 14"/>
                  <a:gd name="T9" fmla="*/ 9 h 14"/>
                </a:gdLst>
                <a:ahLst/>
                <a:cxnLst>
                  <a:cxn ang="0">
                    <a:pos x="T0" y="T1"/>
                  </a:cxn>
                  <a:cxn ang="0">
                    <a:pos x="T2" y="T3"/>
                  </a:cxn>
                  <a:cxn ang="0">
                    <a:pos x="T4" y="T5"/>
                  </a:cxn>
                  <a:cxn ang="0">
                    <a:pos x="T6" y="T7"/>
                  </a:cxn>
                  <a:cxn ang="0">
                    <a:pos x="T8" y="T9"/>
                  </a:cxn>
                </a:cxnLst>
                <a:rect l="0" t="0" r="r" b="b"/>
                <a:pathLst>
                  <a:path w="14" h="14">
                    <a:moveTo>
                      <a:pt x="5" y="9"/>
                    </a:moveTo>
                    <a:cubicBezTo>
                      <a:pt x="3" y="9"/>
                      <a:pt x="0" y="12"/>
                      <a:pt x="0" y="13"/>
                    </a:cubicBezTo>
                    <a:cubicBezTo>
                      <a:pt x="0" y="13"/>
                      <a:pt x="0" y="14"/>
                      <a:pt x="0" y="14"/>
                    </a:cubicBezTo>
                    <a:cubicBezTo>
                      <a:pt x="14" y="0"/>
                      <a:pt x="14" y="0"/>
                      <a:pt x="14" y="0"/>
                    </a:cubicBezTo>
                    <a:cubicBezTo>
                      <a:pt x="10" y="2"/>
                      <a:pt x="6" y="4"/>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
              <p:cNvSpPr/>
              <p:nvPr/>
            </p:nvSpPr>
            <p:spPr bwMode="auto">
              <a:xfrm>
                <a:off x="3813" y="2763"/>
                <a:ext cx="5" cy="8"/>
              </a:xfrm>
              <a:custGeom>
                <a:avLst/>
                <a:gdLst>
                  <a:gd name="T0" fmla="*/ 0 w 2"/>
                  <a:gd name="T1" fmla="*/ 0 h 3"/>
                  <a:gd name="T2" fmla="*/ 0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1"/>
                      <a:pt x="2" y="1"/>
                      <a:pt x="2"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
              <p:cNvSpPr/>
              <p:nvPr/>
            </p:nvSpPr>
            <p:spPr bwMode="auto">
              <a:xfrm>
                <a:off x="3743" y="2718"/>
                <a:ext cx="70" cy="77"/>
              </a:xfrm>
              <a:custGeom>
                <a:avLst/>
                <a:gdLst>
                  <a:gd name="T0" fmla="*/ 22 w 26"/>
                  <a:gd name="T1" fmla="*/ 0 h 29"/>
                  <a:gd name="T2" fmla="*/ 21 w 26"/>
                  <a:gd name="T3" fmla="*/ 5 h 29"/>
                  <a:gd name="T4" fmla="*/ 10 w 26"/>
                  <a:gd name="T5" fmla="*/ 16 h 29"/>
                  <a:gd name="T6" fmla="*/ 0 w 26"/>
                  <a:gd name="T7" fmla="*/ 26 h 29"/>
                  <a:gd name="T8" fmla="*/ 0 w 26"/>
                  <a:gd name="T9" fmla="*/ 29 h 29"/>
                  <a:gd name="T10" fmla="*/ 26 w 26"/>
                  <a:gd name="T11" fmla="*/ 3 h 29"/>
                  <a:gd name="T12" fmla="*/ 22 w 2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2" y="0"/>
                    </a:moveTo>
                    <a:cubicBezTo>
                      <a:pt x="21" y="2"/>
                      <a:pt x="22" y="4"/>
                      <a:pt x="21" y="5"/>
                    </a:cubicBezTo>
                    <a:cubicBezTo>
                      <a:pt x="19" y="8"/>
                      <a:pt x="14" y="14"/>
                      <a:pt x="10" y="16"/>
                    </a:cubicBezTo>
                    <a:cubicBezTo>
                      <a:pt x="5" y="18"/>
                      <a:pt x="0" y="18"/>
                      <a:pt x="0" y="26"/>
                    </a:cubicBezTo>
                    <a:cubicBezTo>
                      <a:pt x="0" y="27"/>
                      <a:pt x="0" y="28"/>
                      <a:pt x="0" y="29"/>
                    </a:cubicBezTo>
                    <a:cubicBezTo>
                      <a:pt x="26" y="3"/>
                      <a:pt x="26" y="3"/>
                      <a:pt x="26" y="3"/>
                    </a:cubicBezTo>
                    <a:cubicBezTo>
                      <a:pt x="25"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9"/>
              <p:cNvSpPr/>
              <p:nvPr/>
            </p:nvSpPr>
            <p:spPr bwMode="auto">
              <a:xfrm>
                <a:off x="3733" y="2744"/>
                <a:ext cx="88" cy="105"/>
              </a:xfrm>
              <a:custGeom>
                <a:avLst/>
                <a:gdLst>
                  <a:gd name="T0" fmla="*/ 30 w 33"/>
                  <a:gd name="T1" fmla="*/ 7 h 39"/>
                  <a:gd name="T2" fmla="*/ 32 w 33"/>
                  <a:gd name="T3" fmla="*/ 8 h 39"/>
                  <a:gd name="T4" fmla="*/ 33 w 33"/>
                  <a:gd name="T5" fmla="*/ 7 h 39"/>
                  <a:gd name="T6" fmla="*/ 33 w 33"/>
                  <a:gd name="T7" fmla="*/ 5 h 39"/>
                  <a:gd name="T8" fmla="*/ 32 w 33"/>
                  <a:gd name="T9" fmla="*/ 0 h 39"/>
                  <a:gd name="T10" fmla="*/ 6 w 33"/>
                  <a:gd name="T11" fmla="*/ 26 h 39"/>
                  <a:gd name="T12" fmla="*/ 3 w 33"/>
                  <a:gd name="T13" fmla="*/ 31 h 39"/>
                  <a:gd name="T14" fmla="*/ 0 w 33"/>
                  <a:gd name="T15" fmla="*/ 34 h 39"/>
                  <a:gd name="T16" fmla="*/ 1 w 33"/>
                  <a:gd name="T17" fmla="*/ 39 h 39"/>
                  <a:gd name="T18" fmla="*/ 30 w 33"/>
                  <a:gd name="T19" fmla="*/ 10 h 39"/>
                  <a:gd name="T20" fmla="*/ 30 w 33"/>
                  <a:gd name="T2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0" y="7"/>
                    </a:moveTo>
                    <a:cubicBezTo>
                      <a:pt x="30" y="7"/>
                      <a:pt x="32" y="7"/>
                      <a:pt x="32" y="8"/>
                    </a:cubicBezTo>
                    <a:cubicBezTo>
                      <a:pt x="33" y="7"/>
                      <a:pt x="33" y="7"/>
                      <a:pt x="33" y="7"/>
                    </a:cubicBezTo>
                    <a:cubicBezTo>
                      <a:pt x="33" y="5"/>
                      <a:pt x="33" y="5"/>
                      <a:pt x="33" y="5"/>
                    </a:cubicBezTo>
                    <a:cubicBezTo>
                      <a:pt x="32" y="4"/>
                      <a:pt x="32" y="2"/>
                      <a:pt x="32" y="0"/>
                    </a:cubicBezTo>
                    <a:cubicBezTo>
                      <a:pt x="6" y="26"/>
                      <a:pt x="6" y="26"/>
                      <a:pt x="6" y="26"/>
                    </a:cubicBezTo>
                    <a:cubicBezTo>
                      <a:pt x="5" y="28"/>
                      <a:pt x="3" y="31"/>
                      <a:pt x="3" y="31"/>
                    </a:cubicBezTo>
                    <a:cubicBezTo>
                      <a:pt x="3" y="31"/>
                      <a:pt x="0" y="34"/>
                      <a:pt x="0" y="34"/>
                    </a:cubicBezTo>
                    <a:cubicBezTo>
                      <a:pt x="0" y="36"/>
                      <a:pt x="0" y="38"/>
                      <a:pt x="1" y="39"/>
                    </a:cubicBezTo>
                    <a:cubicBezTo>
                      <a:pt x="30" y="10"/>
                      <a:pt x="30" y="10"/>
                      <a:pt x="30" y="10"/>
                    </a:cubicBezTo>
                    <a:cubicBezTo>
                      <a:pt x="30" y="9"/>
                      <a:pt x="30" y="8"/>
                      <a:pt x="3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0"/>
              <p:cNvSpPr/>
              <p:nvPr/>
            </p:nvSpPr>
            <p:spPr bwMode="auto">
              <a:xfrm>
                <a:off x="3738" y="2795"/>
                <a:ext cx="69" cy="86"/>
              </a:xfrm>
              <a:custGeom>
                <a:avLst/>
                <a:gdLst>
                  <a:gd name="T0" fmla="*/ 26 w 26"/>
                  <a:gd name="T1" fmla="*/ 0 h 32"/>
                  <a:gd name="T2" fmla="*/ 0 w 26"/>
                  <a:gd name="T3" fmla="*/ 27 h 32"/>
                  <a:gd name="T4" fmla="*/ 3 w 26"/>
                  <a:gd name="T5" fmla="*/ 32 h 32"/>
                  <a:gd name="T6" fmla="*/ 22 w 26"/>
                  <a:gd name="T7" fmla="*/ 13 h 32"/>
                  <a:gd name="T8" fmla="*/ 26 w 26"/>
                  <a:gd name="T9" fmla="*/ 0 h 32"/>
                </a:gdLst>
                <a:ahLst/>
                <a:cxnLst>
                  <a:cxn ang="0">
                    <a:pos x="T0" y="T1"/>
                  </a:cxn>
                  <a:cxn ang="0">
                    <a:pos x="T2" y="T3"/>
                  </a:cxn>
                  <a:cxn ang="0">
                    <a:pos x="T4" y="T5"/>
                  </a:cxn>
                  <a:cxn ang="0">
                    <a:pos x="T6" y="T7"/>
                  </a:cxn>
                  <a:cxn ang="0">
                    <a:pos x="T8" y="T9"/>
                  </a:cxn>
                </a:cxnLst>
                <a:rect l="0" t="0" r="r" b="b"/>
                <a:pathLst>
                  <a:path w="26" h="32">
                    <a:moveTo>
                      <a:pt x="26" y="0"/>
                    </a:moveTo>
                    <a:cubicBezTo>
                      <a:pt x="0" y="27"/>
                      <a:pt x="0" y="27"/>
                      <a:pt x="0" y="27"/>
                    </a:cubicBezTo>
                    <a:cubicBezTo>
                      <a:pt x="0" y="29"/>
                      <a:pt x="1" y="31"/>
                      <a:pt x="3" y="32"/>
                    </a:cubicBezTo>
                    <a:cubicBezTo>
                      <a:pt x="22" y="13"/>
                      <a:pt x="22" y="13"/>
                      <a:pt x="22" y="13"/>
                    </a:cubicBezTo>
                    <a:cubicBezTo>
                      <a:pt x="24" y="9"/>
                      <a:pt x="25" y="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
              <p:cNvSpPr/>
              <p:nvPr/>
            </p:nvSpPr>
            <p:spPr bwMode="auto">
              <a:xfrm>
                <a:off x="3762" y="2862"/>
                <a:ext cx="24" cy="24"/>
              </a:xfrm>
              <a:custGeom>
                <a:avLst/>
                <a:gdLst>
                  <a:gd name="T0" fmla="*/ 9 w 9"/>
                  <a:gd name="T1" fmla="*/ 0 h 9"/>
                  <a:gd name="T2" fmla="*/ 0 w 9"/>
                  <a:gd name="T3" fmla="*/ 9 h 9"/>
                  <a:gd name="T4" fmla="*/ 9 w 9"/>
                  <a:gd name="T5" fmla="*/ 0 h 9"/>
                </a:gdLst>
                <a:ahLst/>
                <a:cxnLst>
                  <a:cxn ang="0">
                    <a:pos x="T0" y="T1"/>
                  </a:cxn>
                  <a:cxn ang="0">
                    <a:pos x="T2" y="T3"/>
                  </a:cxn>
                  <a:cxn ang="0">
                    <a:pos x="T4" y="T5"/>
                  </a:cxn>
                </a:cxnLst>
                <a:rect l="0" t="0" r="r" b="b"/>
                <a:pathLst>
                  <a:path w="9" h="9">
                    <a:moveTo>
                      <a:pt x="9" y="0"/>
                    </a:moveTo>
                    <a:cubicBezTo>
                      <a:pt x="0" y="9"/>
                      <a:pt x="0" y="9"/>
                      <a:pt x="0" y="9"/>
                    </a:cubicBezTo>
                    <a:cubicBezTo>
                      <a:pt x="4" y="8"/>
                      <a:pt x="7" y="5"/>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2"/>
              <p:cNvSpPr/>
              <p:nvPr/>
            </p:nvSpPr>
            <p:spPr bwMode="auto">
              <a:xfrm>
                <a:off x="3038" y="2215"/>
                <a:ext cx="51" cy="53"/>
              </a:xfrm>
              <a:custGeom>
                <a:avLst/>
                <a:gdLst>
                  <a:gd name="T0" fmla="*/ 17 w 19"/>
                  <a:gd name="T1" fmla="*/ 2 h 20"/>
                  <a:gd name="T2" fmla="*/ 8 w 19"/>
                  <a:gd name="T3" fmla="*/ 6 h 20"/>
                  <a:gd name="T4" fmla="*/ 0 w 19"/>
                  <a:gd name="T5" fmla="*/ 20 h 20"/>
                  <a:gd name="T6" fmla="*/ 19 w 19"/>
                  <a:gd name="T7" fmla="*/ 0 h 20"/>
                  <a:gd name="T8" fmla="*/ 17 w 19"/>
                  <a:gd name="T9" fmla="*/ 2 h 20"/>
                </a:gdLst>
                <a:ahLst/>
                <a:cxnLst>
                  <a:cxn ang="0">
                    <a:pos x="T0" y="T1"/>
                  </a:cxn>
                  <a:cxn ang="0">
                    <a:pos x="T2" y="T3"/>
                  </a:cxn>
                  <a:cxn ang="0">
                    <a:pos x="T4" y="T5"/>
                  </a:cxn>
                  <a:cxn ang="0">
                    <a:pos x="T6" y="T7"/>
                  </a:cxn>
                  <a:cxn ang="0">
                    <a:pos x="T8" y="T9"/>
                  </a:cxn>
                </a:cxnLst>
                <a:rect l="0" t="0" r="r" b="b"/>
                <a:pathLst>
                  <a:path w="19" h="20">
                    <a:moveTo>
                      <a:pt x="17" y="2"/>
                    </a:moveTo>
                    <a:cubicBezTo>
                      <a:pt x="14" y="3"/>
                      <a:pt x="10" y="3"/>
                      <a:pt x="8" y="6"/>
                    </a:cubicBezTo>
                    <a:cubicBezTo>
                      <a:pt x="5" y="10"/>
                      <a:pt x="2" y="15"/>
                      <a:pt x="0" y="20"/>
                    </a:cubicBezTo>
                    <a:cubicBezTo>
                      <a:pt x="19" y="0"/>
                      <a:pt x="19" y="0"/>
                      <a:pt x="19" y="0"/>
                    </a:cubicBezTo>
                    <a:cubicBezTo>
                      <a:pt x="18" y="1"/>
                      <a:pt x="18" y="2"/>
                      <a:pt x="1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3"/>
              <p:cNvSpPr/>
              <p:nvPr/>
            </p:nvSpPr>
            <p:spPr bwMode="auto">
              <a:xfrm>
                <a:off x="3102" y="2121"/>
                <a:ext cx="77" cy="83"/>
              </a:xfrm>
              <a:custGeom>
                <a:avLst/>
                <a:gdLst>
                  <a:gd name="T0" fmla="*/ 22 w 29"/>
                  <a:gd name="T1" fmla="*/ 0 h 31"/>
                  <a:gd name="T2" fmla="*/ 1 w 29"/>
                  <a:gd name="T3" fmla="*/ 21 h 31"/>
                  <a:gd name="T4" fmla="*/ 0 w 29"/>
                  <a:gd name="T5" fmla="*/ 30 h 31"/>
                  <a:gd name="T6" fmla="*/ 0 w 29"/>
                  <a:gd name="T7" fmla="*/ 31 h 31"/>
                  <a:gd name="T8" fmla="*/ 29 w 29"/>
                  <a:gd name="T9" fmla="*/ 2 h 31"/>
                  <a:gd name="T10" fmla="*/ 22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22" y="0"/>
                    </a:moveTo>
                    <a:cubicBezTo>
                      <a:pt x="1" y="21"/>
                      <a:pt x="1" y="21"/>
                      <a:pt x="1" y="21"/>
                    </a:cubicBezTo>
                    <a:cubicBezTo>
                      <a:pt x="1" y="23"/>
                      <a:pt x="2" y="26"/>
                      <a:pt x="0" y="30"/>
                    </a:cubicBezTo>
                    <a:cubicBezTo>
                      <a:pt x="0" y="30"/>
                      <a:pt x="0" y="31"/>
                      <a:pt x="0" y="31"/>
                    </a:cubicBezTo>
                    <a:cubicBezTo>
                      <a:pt x="29" y="2"/>
                      <a:pt x="29" y="2"/>
                      <a:pt x="29" y="2"/>
                    </a:cubicBezTo>
                    <a:cubicBezTo>
                      <a:pt x="26" y="2"/>
                      <a:pt x="24" y="1"/>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4"/>
              <p:cNvSpPr/>
              <p:nvPr/>
            </p:nvSpPr>
            <p:spPr bwMode="auto">
              <a:xfrm>
                <a:off x="3019" y="2102"/>
                <a:ext cx="227" cy="225"/>
              </a:xfrm>
              <a:custGeom>
                <a:avLst/>
                <a:gdLst>
                  <a:gd name="T0" fmla="*/ 71 w 85"/>
                  <a:gd name="T1" fmla="*/ 5 h 84"/>
                  <a:gd name="T2" fmla="*/ 0 w 85"/>
                  <a:gd name="T3" fmla="*/ 77 h 84"/>
                  <a:gd name="T4" fmla="*/ 1 w 85"/>
                  <a:gd name="T5" fmla="*/ 84 h 84"/>
                  <a:gd name="T6" fmla="*/ 85 w 85"/>
                  <a:gd name="T7" fmla="*/ 0 h 84"/>
                  <a:gd name="T8" fmla="*/ 71 w 85"/>
                  <a:gd name="T9" fmla="*/ 5 h 84"/>
                </a:gdLst>
                <a:ahLst/>
                <a:cxnLst>
                  <a:cxn ang="0">
                    <a:pos x="T0" y="T1"/>
                  </a:cxn>
                  <a:cxn ang="0">
                    <a:pos x="T2" y="T3"/>
                  </a:cxn>
                  <a:cxn ang="0">
                    <a:pos x="T4" y="T5"/>
                  </a:cxn>
                  <a:cxn ang="0">
                    <a:pos x="T6" y="T7"/>
                  </a:cxn>
                  <a:cxn ang="0">
                    <a:pos x="T8" y="T9"/>
                  </a:cxn>
                </a:cxnLst>
                <a:rect l="0" t="0" r="r" b="b"/>
                <a:pathLst>
                  <a:path w="85" h="84">
                    <a:moveTo>
                      <a:pt x="71" y="5"/>
                    </a:moveTo>
                    <a:cubicBezTo>
                      <a:pt x="0" y="77"/>
                      <a:pt x="0" y="77"/>
                      <a:pt x="0" y="77"/>
                    </a:cubicBezTo>
                    <a:cubicBezTo>
                      <a:pt x="0" y="79"/>
                      <a:pt x="1" y="81"/>
                      <a:pt x="1" y="84"/>
                    </a:cubicBezTo>
                    <a:cubicBezTo>
                      <a:pt x="85" y="0"/>
                      <a:pt x="85" y="0"/>
                      <a:pt x="85" y="0"/>
                    </a:cubicBezTo>
                    <a:cubicBezTo>
                      <a:pt x="80" y="2"/>
                      <a:pt x="75" y="3"/>
                      <a:pt x="7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5"/>
              <p:cNvSpPr/>
              <p:nvPr/>
            </p:nvSpPr>
            <p:spPr bwMode="auto">
              <a:xfrm>
                <a:off x="3022" y="2099"/>
                <a:ext cx="270" cy="271"/>
              </a:xfrm>
              <a:custGeom>
                <a:avLst/>
                <a:gdLst>
                  <a:gd name="T0" fmla="*/ 99 w 101"/>
                  <a:gd name="T1" fmla="*/ 1 h 101"/>
                  <a:gd name="T2" fmla="*/ 93 w 101"/>
                  <a:gd name="T3" fmla="*/ 0 h 101"/>
                  <a:gd name="T4" fmla="*/ 2 w 101"/>
                  <a:gd name="T5" fmla="*/ 91 h 101"/>
                  <a:gd name="T6" fmla="*/ 2 w 101"/>
                  <a:gd name="T7" fmla="*/ 94 h 101"/>
                  <a:gd name="T8" fmla="*/ 0 w 101"/>
                  <a:gd name="T9" fmla="*/ 101 h 101"/>
                  <a:gd name="T10" fmla="*/ 101 w 101"/>
                  <a:gd name="T11" fmla="*/ 1 h 101"/>
                  <a:gd name="T12" fmla="*/ 99 w 101"/>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101" h="101">
                    <a:moveTo>
                      <a:pt x="99" y="1"/>
                    </a:moveTo>
                    <a:cubicBezTo>
                      <a:pt x="98" y="1"/>
                      <a:pt x="96" y="0"/>
                      <a:pt x="93" y="0"/>
                    </a:cubicBezTo>
                    <a:cubicBezTo>
                      <a:pt x="2" y="91"/>
                      <a:pt x="2" y="91"/>
                      <a:pt x="2" y="91"/>
                    </a:cubicBezTo>
                    <a:cubicBezTo>
                      <a:pt x="2" y="92"/>
                      <a:pt x="2" y="93"/>
                      <a:pt x="2" y="94"/>
                    </a:cubicBezTo>
                    <a:cubicBezTo>
                      <a:pt x="2" y="96"/>
                      <a:pt x="1" y="99"/>
                      <a:pt x="0" y="101"/>
                    </a:cubicBezTo>
                    <a:cubicBezTo>
                      <a:pt x="101" y="1"/>
                      <a:pt x="101" y="1"/>
                      <a:pt x="101" y="1"/>
                    </a:cubicBezTo>
                    <a:cubicBezTo>
                      <a:pt x="100" y="1"/>
                      <a:pt x="100" y="1"/>
                      <a:pt x="9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6"/>
              <p:cNvSpPr/>
              <p:nvPr/>
            </p:nvSpPr>
            <p:spPr bwMode="auto">
              <a:xfrm>
                <a:off x="3016" y="2094"/>
                <a:ext cx="324" cy="324"/>
              </a:xfrm>
              <a:custGeom>
                <a:avLst/>
                <a:gdLst>
                  <a:gd name="T0" fmla="*/ 119 w 121"/>
                  <a:gd name="T1" fmla="*/ 0 h 121"/>
                  <a:gd name="T2" fmla="*/ 112 w 121"/>
                  <a:gd name="T3" fmla="*/ 2 h 121"/>
                  <a:gd name="T4" fmla="*/ 112 w 121"/>
                  <a:gd name="T5" fmla="*/ 2 h 121"/>
                  <a:gd name="T6" fmla="*/ 0 w 121"/>
                  <a:gd name="T7" fmla="*/ 114 h 121"/>
                  <a:gd name="T8" fmla="*/ 0 w 121"/>
                  <a:gd name="T9" fmla="*/ 115 h 121"/>
                  <a:gd name="T10" fmla="*/ 1 w 121"/>
                  <a:gd name="T11" fmla="*/ 120 h 121"/>
                  <a:gd name="T12" fmla="*/ 0 w 121"/>
                  <a:gd name="T13" fmla="*/ 120 h 121"/>
                  <a:gd name="T14" fmla="*/ 1 w 121"/>
                  <a:gd name="T15" fmla="*/ 121 h 121"/>
                  <a:gd name="T16" fmla="*/ 121 w 121"/>
                  <a:gd name="T17" fmla="*/ 1 h 121"/>
                  <a:gd name="T18" fmla="*/ 119 w 12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119" y="0"/>
                    </a:moveTo>
                    <a:cubicBezTo>
                      <a:pt x="116" y="0"/>
                      <a:pt x="115" y="2"/>
                      <a:pt x="112" y="2"/>
                    </a:cubicBezTo>
                    <a:cubicBezTo>
                      <a:pt x="112" y="2"/>
                      <a:pt x="112" y="2"/>
                      <a:pt x="112" y="2"/>
                    </a:cubicBezTo>
                    <a:cubicBezTo>
                      <a:pt x="0" y="114"/>
                      <a:pt x="0" y="114"/>
                      <a:pt x="0" y="114"/>
                    </a:cubicBezTo>
                    <a:cubicBezTo>
                      <a:pt x="0" y="114"/>
                      <a:pt x="0" y="115"/>
                      <a:pt x="0" y="115"/>
                    </a:cubicBezTo>
                    <a:cubicBezTo>
                      <a:pt x="0" y="117"/>
                      <a:pt x="1" y="118"/>
                      <a:pt x="1" y="120"/>
                    </a:cubicBezTo>
                    <a:cubicBezTo>
                      <a:pt x="0" y="120"/>
                      <a:pt x="0" y="120"/>
                      <a:pt x="0" y="120"/>
                    </a:cubicBezTo>
                    <a:cubicBezTo>
                      <a:pt x="0" y="120"/>
                      <a:pt x="1" y="121"/>
                      <a:pt x="1" y="121"/>
                    </a:cubicBezTo>
                    <a:cubicBezTo>
                      <a:pt x="121" y="1"/>
                      <a:pt x="121" y="1"/>
                      <a:pt x="121" y="1"/>
                    </a:cubicBezTo>
                    <a:cubicBezTo>
                      <a:pt x="121" y="0"/>
                      <a:pt x="120" y="0"/>
                      <a:pt x="1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
              <p:cNvSpPr/>
              <p:nvPr/>
            </p:nvSpPr>
            <p:spPr bwMode="auto">
              <a:xfrm>
                <a:off x="3030" y="2110"/>
                <a:ext cx="320" cy="329"/>
              </a:xfrm>
              <a:custGeom>
                <a:avLst/>
                <a:gdLst>
                  <a:gd name="T0" fmla="*/ 118 w 120"/>
                  <a:gd name="T1" fmla="*/ 9 h 123"/>
                  <a:gd name="T2" fmla="*/ 120 w 120"/>
                  <a:gd name="T3" fmla="*/ 3 h 123"/>
                  <a:gd name="T4" fmla="*/ 119 w 120"/>
                  <a:gd name="T5" fmla="*/ 0 h 123"/>
                  <a:gd name="T6" fmla="*/ 0 w 120"/>
                  <a:gd name="T7" fmla="*/ 119 h 123"/>
                  <a:gd name="T8" fmla="*/ 4 w 120"/>
                  <a:gd name="T9" fmla="*/ 123 h 123"/>
                  <a:gd name="T10" fmla="*/ 118 w 120"/>
                  <a:gd name="T11" fmla="*/ 9 h 123"/>
                </a:gdLst>
                <a:ahLst/>
                <a:cxnLst>
                  <a:cxn ang="0">
                    <a:pos x="T0" y="T1"/>
                  </a:cxn>
                  <a:cxn ang="0">
                    <a:pos x="T2" y="T3"/>
                  </a:cxn>
                  <a:cxn ang="0">
                    <a:pos x="T4" y="T5"/>
                  </a:cxn>
                  <a:cxn ang="0">
                    <a:pos x="T6" y="T7"/>
                  </a:cxn>
                  <a:cxn ang="0">
                    <a:pos x="T8" y="T9"/>
                  </a:cxn>
                  <a:cxn ang="0">
                    <a:pos x="T10" y="T11"/>
                  </a:cxn>
                </a:cxnLst>
                <a:rect l="0" t="0" r="r" b="b"/>
                <a:pathLst>
                  <a:path w="120" h="123">
                    <a:moveTo>
                      <a:pt x="118" y="9"/>
                    </a:moveTo>
                    <a:cubicBezTo>
                      <a:pt x="118" y="7"/>
                      <a:pt x="120" y="5"/>
                      <a:pt x="120" y="3"/>
                    </a:cubicBezTo>
                    <a:cubicBezTo>
                      <a:pt x="120" y="2"/>
                      <a:pt x="119" y="1"/>
                      <a:pt x="119" y="0"/>
                    </a:cubicBezTo>
                    <a:cubicBezTo>
                      <a:pt x="0" y="119"/>
                      <a:pt x="0" y="119"/>
                      <a:pt x="0" y="119"/>
                    </a:cubicBezTo>
                    <a:cubicBezTo>
                      <a:pt x="1" y="121"/>
                      <a:pt x="3" y="122"/>
                      <a:pt x="4" y="123"/>
                    </a:cubicBezTo>
                    <a:cubicBezTo>
                      <a:pt x="118" y="9"/>
                      <a:pt x="118" y="9"/>
                      <a:pt x="11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8"/>
              <p:cNvSpPr/>
              <p:nvPr/>
            </p:nvSpPr>
            <p:spPr bwMode="auto">
              <a:xfrm>
                <a:off x="3051" y="2148"/>
                <a:ext cx="321" cy="315"/>
              </a:xfrm>
              <a:custGeom>
                <a:avLst/>
                <a:gdLst>
                  <a:gd name="T0" fmla="*/ 118 w 120"/>
                  <a:gd name="T1" fmla="*/ 2 h 118"/>
                  <a:gd name="T2" fmla="*/ 113 w 120"/>
                  <a:gd name="T3" fmla="*/ 0 h 118"/>
                  <a:gd name="T4" fmla="*/ 0 w 120"/>
                  <a:gd name="T5" fmla="*/ 113 h 118"/>
                  <a:gd name="T6" fmla="*/ 4 w 120"/>
                  <a:gd name="T7" fmla="*/ 118 h 118"/>
                  <a:gd name="T8" fmla="*/ 120 w 120"/>
                  <a:gd name="T9" fmla="*/ 2 h 118"/>
                  <a:gd name="T10" fmla="*/ 118 w 120"/>
                  <a:gd name="T11" fmla="*/ 2 h 118"/>
                </a:gdLst>
                <a:ahLst/>
                <a:cxnLst>
                  <a:cxn ang="0">
                    <a:pos x="T0" y="T1"/>
                  </a:cxn>
                  <a:cxn ang="0">
                    <a:pos x="T2" y="T3"/>
                  </a:cxn>
                  <a:cxn ang="0">
                    <a:pos x="T4" y="T5"/>
                  </a:cxn>
                  <a:cxn ang="0">
                    <a:pos x="T6" y="T7"/>
                  </a:cxn>
                  <a:cxn ang="0">
                    <a:pos x="T8" y="T9"/>
                  </a:cxn>
                  <a:cxn ang="0">
                    <a:pos x="T10" y="T11"/>
                  </a:cxn>
                </a:cxnLst>
                <a:rect l="0" t="0" r="r" b="b"/>
                <a:pathLst>
                  <a:path w="120" h="118">
                    <a:moveTo>
                      <a:pt x="118" y="2"/>
                    </a:moveTo>
                    <a:cubicBezTo>
                      <a:pt x="116" y="2"/>
                      <a:pt x="114" y="2"/>
                      <a:pt x="113" y="0"/>
                    </a:cubicBezTo>
                    <a:cubicBezTo>
                      <a:pt x="0" y="113"/>
                      <a:pt x="0" y="113"/>
                      <a:pt x="0" y="113"/>
                    </a:cubicBezTo>
                    <a:cubicBezTo>
                      <a:pt x="2" y="115"/>
                      <a:pt x="3" y="116"/>
                      <a:pt x="4" y="118"/>
                    </a:cubicBezTo>
                    <a:cubicBezTo>
                      <a:pt x="120" y="2"/>
                      <a:pt x="120" y="2"/>
                      <a:pt x="120" y="2"/>
                    </a:cubicBezTo>
                    <a:lnTo>
                      <a:pt x="1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9"/>
              <p:cNvSpPr/>
              <p:nvPr/>
            </p:nvSpPr>
            <p:spPr bwMode="auto">
              <a:xfrm>
                <a:off x="3070" y="2156"/>
                <a:ext cx="334" cy="334"/>
              </a:xfrm>
              <a:custGeom>
                <a:avLst/>
                <a:gdLst>
                  <a:gd name="T0" fmla="*/ 120 w 125"/>
                  <a:gd name="T1" fmla="*/ 0 h 125"/>
                  <a:gd name="T2" fmla="*/ 0 w 125"/>
                  <a:gd name="T3" fmla="*/ 120 h 125"/>
                  <a:gd name="T4" fmla="*/ 4 w 125"/>
                  <a:gd name="T5" fmla="*/ 125 h 125"/>
                  <a:gd name="T6" fmla="*/ 125 w 125"/>
                  <a:gd name="T7" fmla="*/ 4 h 125"/>
                  <a:gd name="T8" fmla="*/ 120 w 125"/>
                  <a:gd name="T9" fmla="*/ 0 h 125"/>
                </a:gdLst>
                <a:ahLst/>
                <a:cxnLst>
                  <a:cxn ang="0">
                    <a:pos x="T0" y="T1"/>
                  </a:cxn>
                  <a:cxn ang="0">
                    <a:pos x="T2" y="T3"/>
                  </a:cxn>
                  <a:cxn ang="0">
                    <a:pos x="T4" y="T5"/>
                  </a:cxn>
                  <a:cxn ang="0">
                    <a:pos x="T6" y="T7"/>
                  </a:cxn>
                  <a:cxn ang="0">
                    <a:pos x="T8" y="T9"/>
                  </a:cxn>
                </a:cxnLst>
                <a:rect l="0" t="0" r="r" b="b"/>
                <a:pathLst>
                  <a:path w="125" h="125">
                    <a:moveTo>
                      <a:pt x="120" y="0"/>
                    </a:moveTo>
                    <a:cubicBezTo>
                      <a:pt x="0" y="120"/>
                      <a:pt x="0" y="120"/>
                      <a:pt x="0" y="120"/>
                    </a:cubicBezTo>
                    <a:cubicBezTo>
                      <a:pt x="1" y="122"/>
                      <a:pt x="2" y="123"/>
                      <a:pt x="4" y="125"/>
                    </a:cubicBezTo>
                    <a:cubicBezTo>
                      <a:pt x="125" y="4"/>
                      <a:pt x="125" y="4"/>
                      <a:pt x="125" y="4"/>
                    </a:cubicBezTo>
                    <a:cubicBezTo>
                      <a:pt x="123" y="2"/>
                      <a:pt x="122" y="1"/>
                      <a:pt x="1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20"/>
              <p:cNvSpPr/>
              <p:nvPr/>
            </p:nvSpPr>
            <p:spPr bwMode="auto">
              <a:xfrm>
                <a:off x="3091" y="2174"/>
                <a:ext cx="340" cy="335"/>
              </a:xfrm>
              <a:custGeom>
                <a:avLst/>
                <a:gdLst>
                  <a:gd name="T0" fmla="*/ 121 w 127"/>
                  <a:gd name="T1" fmla="*/ 0 h 125"/>
                  <a:gd name="T2" fmla="*/ 0 w 127"/>
                  <a:gd name="T3" fmla="*/ 121 h 125"/>
                  <a:gd name="T4" fmla="*/ 5 w 127"/>
                  <a:gd name="T5" fmla="*/ 125 h 125"/>
                  <a:gd name="T6" fmla="*/ 127 w 127"/>
                  <a:gd name="T7" fmla="*/ 3 h 125"/>
                  <a:gd name="T8" fmla="*/ 121 w 127"/>
                  <a:gd name="T9" fmla="*/ 0 h 125"/>
                </a:gdLst>
                <a:ahLst/>
                <a:cxnLst>
                  <a:cxn ang="0">
                    <a:pos x="T0" y="T1"/>
                  </a:cxn>
                  <a:cxn ang="0">
                    <a:pos x="T2" y="T3"/>
                  </a:cxn>
                  <a:cxn ang="0">
                    <a:pos x="T4" y="T5"/>
                  </a:cxn>
                  <a:cxn ang="0">
                    <a:pos x="T6" y="T7"/>
                  </a:cxn>
                  <a:cxn ang="0">
                    <a:pos x="T8" y="T9"/>
                  </a:cxn>
                </a:cxnLst>
                <a:rect l="0" t="0" r="r" b="b"/>
                <a:pathLst>
                  <a:path w="127" h="125">
                    <a:moveTo>
                      <a:pt x="121" y="0"/>
                    </a:moveTo>
                    <a:cubicBezTo>
                      <a:pt x="0" y="121"/>
                      <a:pt x="0" y="121"/>
                      <a:pt x="0" y="121"/>
                    </a:cubicBezTo>
                    <a:cubicBezTo>
                      <a:pt x="2" y="122"/>
                      <a:pt x="4" y="124"/>
                      <a:pt x="5" y="125"/>
                    </a:cubicBezTo>
                    <a:cubicBezTo>
                      <a:pt x="127" y="3"/>
                      <a:pt x="127" y="3"/>
                      <a:pt x="127" y="3"/>
                    </a:cubicBezTo>
                    <a:cubicBezTo>
                      <a:pt x="125" y="3"/>
                      <a:pt x="123" y="1"/>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21"/>
              <p:cNvSpPr/>
              <p:nvPr/>
            </p:nvSpPr>
            <p:spPr bwMode="auto">
              <a:xfrm>
                <a:off x="3118" y="2156"/>
                <a:ext cx="374" cy="361"/>
              </a:xfrm>
              <a:custGeom>
                <a:avLst/>
                <a:gdLst>
                  <a:gd name="T0" fmla="*/ 138 w 140"/>
                  <a:gd name="T1" fmla="*/ 1 h 135"/>
                  <a:gd name="T2" fmla="*/ 135 w 140"/>
                  <a:gd name="T3" fmla="*/ 1 h 135"/>
                  <a:gd name="T4" fmla="*/ 135 w 140"/>
                  <a:gd name="T5" fmla="*/ 0 h 135"/>
                  <a:gd name="T6" fmla="*/ 135 w 140"/>
                  <a:gd name="T7" fmla="*/ 1 h 135"/>
                  <a:gd name="T8" fmla="*/ 128 w 140"/>
                  <a:gd name="T9" fmla="*/ 7 h 135"/>
                  <a:gd name="T10" fmla="*/ 128 w 140"/>
                  <a:gd name="T11" fmla="*/ 10 h 135"/>
                  <a:gd name="T12" fmla="*/ 124 w 140"/>
                  <a:gd name="T13" fmla="*/ 12 h 135"/>
                  <a:gd name="T14" fmla="*/ 123 w 140"/>
                  <a:gd name="T15" fmla="*/ 12 h 135"/>
                  <a:gd name="T16" fmla="*/ 0 w 140"/>
                  <a:gd name="T17" fmla="*/ 135 h 135"/>
                  <a:gd name="T18" fmla="*/ 3 w 140"/>
                  <a:gd name="T19" fmla="*/ 135 h 135"/>
                  <a:gd name="T20" fmla="*/ 9 w 140"/>
                  <a:gd name="T21" fmla="*/ 134 h 135"/>
                  <a:gd name="T22" fmla="*/ 140 w 140"/>
                  <a:gd name="T23" fmla="*/ 3 h 135"/>
                  <a:gd name="T24" fmla="*/ 138 w 140"/>
                  <a:gd name="T25"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35">
                    <a:moveTo>
                      <a:pt x="138" y="1"/>
                    </a:moveTo>
                    <a:cubicBezTo>
                      <a:pt x="135" y="1"/>
                      <a:pt x="135" y="1"/>
                      <a:pt x="135" y="1"/>
                    </a:cubicBezTo>
                    <a:cubicBezTo>
                      <a:pt x="135" y="0"/>
                      <a:pt x="135" y="0"/>
                      <a:pt x="135" y="0"/>
                    </a:cubicBezTo>
                    <a:cubicBezTo>
                      <a:pt x="135" y="0"/>
                      <a:pt x="135" y="1"/>
                      <a:pt x="135" y="1"/>
                    </a:cubicBezTo>
                    <a:cubicBezTo>
                      <a:pt x="128" y="7"/>
                      <a:pt x="128" y="7"/>
                      <a:pt x="128" y="7"/>
                    </a:cubicBezTo>
                    <a:cubicBezTo>
                      <a:pt x="128" y="10"/>
                      <a:pt x="128" y="10"/>
                      <a:pt x="128" y="10"/>
                    </a:cubicBezTo>
                    <a:cubicBezTo>
                      <a:pt x="128" y="11"/>
                      <a:pt x="125" y="12"/>
                      <a:pt x="124" y="12"/>
                    </a:cubicBezTo>
                    <a:cubicBezTo>
                      <a:pt x="124" y="12"/>
                      <a:pt x="123" y="12"/>
                      <a:pt x="123" y="12"/>
                    </a:cubicBezTo>
                    <a:cubicBezTo>
                      <a:pt x="0" y="135"/>
                      <a:pt x="0" y="135"/>
                      <a:pt x="0" y="135"/>
                    </a:cubicBezTo>
                    <a:cubicBezTo>
                      <a:pt x="1" y="135"/>
                      <a:pt x="2" y="135"/>
                      <a:pt x="3" y="135"/>
                    </a:cubicBezTo>
                    <a:cubicBezTo>
                      <a:pt x="6" y="135"/>
                      <a:pt x="8" y="135"/>
                      <a:pt x="9" y="134"/>
                    </a:cubicBezTo>
                    <a:cubicBezTo>
                      <a:pt x="140" y="3"/>
                      <a:pt x="140" y="3"/>
                      <a:pt x="140" y="3"/>
                    </a:cubicBezTo>
                    <a:cubicBezTo>
                      <a:pt x="139" y="3"/>
                      <a:pt x="138" y="2"/>
                      <a:pt x="13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22"/>
              <p:cNvSpPr/>
              <p:nvPr/>
            </p:nvSpPr>
            <p:spPr bwMode="auto">
              <a:xfrm>
                <a:off x="3169" y="2169"/>
                <a:ext cx="358" cy="345"/>
              </a:xfrm>
              <a:custGeom>
                <a:avLst/>
                <a:gdLst>
                  <a:gd name="T0" fmla="*/ 127 w 134"/>
                  <a:gd name="T1" fmla="*/ 0 h 129"/>
                  <a:gd name="T2" fmla="*/ 0 w 134"/>
                  <a:gd name="T3" fmla="*/ 127 h 129"/>
                  <a:gd name="T4" fmla="*/ 7 w 134"/>
                  <a:gd name="T5" fmla="*/ 129 h 129"/>
                  <a:gd name="T6" fmla="*/ 134 w 134"/>
                  <a:gd name="T7" fmla="*/ 2 h 129"/>
                  <a:gd name="T8" fmla="*/ 129 w 134"/>
                  <a:gd name="T9" fmla="*/ 1 h 129"/>
                  <a:gd name="T10" fmla="*/ 127 w 134"/>
                  <a:gd name="T11" fmla="*/ 0 h 129"/>
                </a:gdLst>
                <a:ahLst/>
                <a:cxnLst>
                  <a:cxn ang="0">
                    <a:pos x="T0" y="T1"/>
                  </a:cxn>
                  <a:cxn ang="0">
                    <a:pos x="T2" y="T3"/>
                  </a:cxn>
                  <a:cxn ang="0">
                    <a:pos x="T4" y="T5"/>
                  </a:cxn>
                  <a:cxn ang="0">
                    <a:pos x="T6" y="T7"/>
                  </a:cxn>
                  <a:cxn ang="0">
                    <a:pos x="T8" y="T9"/>
                  </a:cxn>
                  <a:cxn ang="0">
                    <a:pos x="T10" y="T11"/>
                  </a:cxn>
                </a:cxnLst>
                <a:rect l="0" t="0" r="r" b="b"/>
                <a:pathLst>
                  <a:path w="134" h="129">
                    <a:moveTo>
                      <a:pt x="127" y="0"/>
                    </a:moveTo>
                    <a:cubicBezTo>
                      <a:pt x="0" y="127"/>
                      <a:pt x="0" y="127"/>
                      <a:pt x="0" y="127"/>
                    </a:cubicBezTo>
                    <a:cubicBezTo>
                      <a:pt x="2" y="127"/>
                      <a:pt x="5" y="129"/>
                      <a:pt x="7" y="129"/>
                    </a:cubicBezTo>
                    <a:cubicBezTo>
                      <a:pt x="134" y="2"/>
                      <a:pt x="134" y="2"/>
                      <a:pt x="134" y="2"/>
                    </a:cubicBezTo>
                    <a:cubicBezTo>
                      <a:pt x="132" y="2"/>
                      <a:pt x="131" y="1"/>
                      <a:pt x="129" y="1"/>
                    </a:cubicBezTo>
                    <a:cubicBezTo>
                      <a:pt x="129" y="0"/>
                      <a:pt x="128" y="0"/>
                      <a:pt x="1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23"/>
              <p:cNvSpPr/>
              <p:nvPr/>
            </p:nvSpPr>
            <p:spPr bwMode="auto">
              <a:xfrm>
                <a:off x="3219" y="2180"/>
                <a:ext cx="345" cy="324"/>
              </a:xfrm>
              <a:custGeom>
                <a:avLst/>
                <a:gdLst>
                  <a:gd name="T0" fmla="*/ 128 w 129"/>
                  <a:gd name="T1" fmla="*/ 1 h 121"/>
                  <a:gd name="T2" fmla="*/ 121 w 129"/>
                  <a:gd name="T3" fmla="*/ 0 h 121"/>
                  <a:gd name="T4" fmla="*/ 0 w 129"/>
                  <a:gd name="T5" fmla="*/ 121 h 121"/>
                  <a:gd name="T6" fmla="*/ 12 w 129"/>
                  <a:gd name="T7" fmla="*/ 117 h 121"/>
                  <a:gd name="T8" fmla="*/ 129 w 129"/>
                  <a:gd name="T9" fmla="*/ 1 h 121"/>
                  <a:gd name="T10" fmla="*/ 128 w 129"/>
                  <a:gd name="T11" fmla="*/ 1 h 121"/>
                </a:gdLst>
                <a:ahLst/>
                <a:cxnLst>
                  <a:cxn ang="0">
                    <a:pos x="T0" y="T1"/>
                  </a:cxn>
                  <a:cxn ang="0">
                    <a:pos x="T2" y="T3"/>
                  </a:cxn>
                  <a:cxn ang="0">
                    <a:pos x="T4" y="T5"/>
                  </a:cxn>
                  <a:cxn ang="0">
                    <a:pos x="T6" y="T7"/>
                  </a:cxn>
                  <a:cxn ang="0">
                    <a:pos x="T8" y="T9"/>
                  </a:cxn>
                  <a:cxn ang="0">
                    <a:pos x="T10" y="T11"/>
                  </a:cxn>
                </a:cxnLst>
                <a:rect l="0" t="0" r="r" b="b"/>
                <a:pathLst>
                  <a:path w="129" h="121">
                    <a:moveTo>
                      <a:pt x="128" y="1"/>
                    </a:moveTo>
                    <a:cubicBezTo>
                      <a:pt x="126" y="1"/>
                      <a:pt x="123" y="0"/>
                      <a:pt x="121" y="0"/>
                    </a:cubicBezTo>
                    <a:cubicBezTo>
                      <a:pt x="0" y="121"/>
                      <a:pt x="0" y="121"/>
                      <a:pt x="0" y="121"/>
                    </a:cubicBezTo>
                    <a:cubicBezTo>
                      <a:pt x="4" y="119"/>
                      <a:pt x="8" y="118"/>
                      <a:pt x="12" y="117"/>
                    </a:cubicBezTo>
                    <a:cubicBezTo>
                      <a:pt x="129" y="1"/>
                      <a:pt x="129" y="1"/>
                      <a:pt x="129" y="1"/>
                    </a:cubicBezTo>
                    <a:cubicBezTo>
                      <a:pt x="128" y="1"/>
                      <a:pt x="128" y="1"/>
                      <a:pt x="1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4"/>
              <p:cNvSpPr/>
              <p:nvPr/>
            </p:nvSpPr>
            <p:spPr bwMode="auto">
              <a:xfrm>
                <a:off x="3270" y="2174"/>
                <a:ext cx="340" cy="335"/>
              </a:xfrm>
              <a:custGeom>
                <a:avLst/>
                <a:gdLst>
                  <a:gd name="T0" fmla="*/ 121 w 127"/>
                  <a:gd name="T1" fmla="*/ 0 h 125"/>
                  <a:gd name="T2" fmla="*/ 120 w 127"/>
                  <a:gd name="T3" fmla="*/ 1 h 125"/>
                  <a:gd name="T4" fmla="*/ 0 w 127"/>
                  <a:gd name="T5" fmla="*/ 121 h 125"/>
                  <a:gd name="T6" fmla="*/ 4 w 127"/>
                  <a:gd name="T7" fmla="*/ 125 h 125"/>
                  <a:gd name="T8" fmla="*/ 127 w 127"/>
                  <a:gd name="T9" fmla="*/ 2 h 125"/>
                  <a:gd name="T10" fmla="*/ 121 w 127"/>
                  <a:gd name="T11" fmla="*/ 0 h 125"/>
                </a:gdLst>
                <a:ahLst/>
                <a:cxnLst>
                  <a:cxn ang="0">
                    <a:pos x="T0" y="T1"/>
                  </a:cxn>
                  <a:cxn ang="0">
                    <a:pos x="T2" y="T3"/>
                  </a:cxn>
                  <a:cxn ang="0">
                    <a:pos x="T4" y="T5"/>
                  </a:cxn>
                  <a:cxn ang="0">
                    <a:pos x="T6" y="T7"/>
                  </a:cxn>
                  <a:cxn ang="0">
                    <a:pos x="T8" y="T9"/>
                  </a:cxn>
                  <a:cxn ang="0">
                    <a:pos x="T10" y="T11"/>
                  </a:cxn>
                </a:cxnLst>
                <a:rect l="0" t="0" r="r" b="b"/>
                <a:pathLst>
                  <a:path w="127" h="125">
                    <a:moveTo>
                      <a:pt x="121" y="0"/>
                    </a:moveTo>
                    <a:cubicBezTo>
                      <a:pt x="120" y="0"/>
                      <a:pt x="120" y="0"/>
                      <a:pt x="120" y="1"/>
                    </a:cubicBezTo>
                    <a:cubicBezTo>
                      <a:pt x="0" y="121"/>
                      <a:pt x="0" y="121"/>
                      <a:pt x="0" y="121"/>
                    </a:cubicBezTo>
                    <a:cubicBezTo>
                      <a:pt x="1" y="122"/>
                      <a:pt x="3" y="124"/>
                      <a:pt x="4" y="125"/>
                    </a:cubicBezTo>
                    <a:cubicBezTo>
                      <a:pt x="127" y="2"/>
                      <a:pt x="127" y="2"/>
                      <a:pt x="127" y="2"/>
                    </a:cubicBezTo>
                    <a:cubicBezTo>
                      <a:pt x="125" y="2"/>
                      <a:pt x="123" y="0"/>
                      <a:pt x="1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5"/>
              <p:cNvSpPr/>
              <p:nvPr/>
            </p:nvSpPr>
            <p:spPr bwMode="auto">
              <a:xfrm>
                <a:off x="3292" y="2204"/>
                <a:ext cx="323" cy="316"/>
              </a:xfrm>
              <a:custGeom>
                <a:avLst/>
                <a:gdLst>
                  <a:gd name="T0" fmla="*/ 118 w 121"/>
                  <a:gd name="T1" fmla="*/ 0 h 118"/>
                  <a:gd name="T2" fmla="*/ 0 w 121"/>
                  <a:gd name="T3" fmla="*/ 118 h 118"/>
                  <a:gd name="T4" fmla="*/ 0 w 121"/>
                  <a:gd name="T5" fmla="*/ 118 h 118"/>
                  <a:gd name="T6" fmla="*/ 7 w 121"/>
                  <a:gd name="T7" fmla="*/ 118 h 118"/>
                  <a:gd name="T8" fmla="*/ 9 w 121"/>
                  <a:gd name="T9" fmla="*/ 118 h 118"/>
                  <a:gd name="T10" fmla="*/ 121 w 121"/>
                  <a:gd name="T11" fmla="*/ 5 h 118"/>
                  <a:gd name="T12" fmla="*/ 118 w 12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21" h="118">
                    <a:moveTo>
                      <a:pt x="118" y="0"/>
                    </a:moveTo>
                    <a:cubicBezTo>
                      <a:pt x="0" y="118"/>
                      <a:pt x="0" y="118"/>
                      <a:pt x="0" y="118"/>
                    </a:cubicBezTo>
                    <a:cubicBezTo>
                      <a:pt x="0" y="118"/>
                      <a:pt x="0" y="118"/>
                      <a:pt x="0" y="118"/>
                    </a:cubicBezTo>
                    <a:cubicBezTo>
                      <a:pt x="7" y="118"/>
                      <a:pt x="7" y="118"/>
                      <a:pt x="7" y="118"/>
                    </a:cubicBezTo>
                    <a:cubicBezTo>
                      <a:pt x="8" y="118"/>
                      <a:pt x="8" y="118"/>
                      <a:pt x="9" y="118"/>
                    </a:cubicBezTo>
                    <a:cubicBezTo>
                      <a:pt x="121" y="5"/>
                      <a:pt x="121" y="5"/>
                      <a:pt x="121" y="5"/>
                    </a:cubicBezTo>
                    <a:lnTo>
                      <a:pt x="1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6"/>
              <p:cNvSpPr/>
              <p:nvPr/>
            </p:nvSpPr>
            <p:spPr bwMode="auto">
              <a:xfrm>
                <a:off x="3329" y="2233"/>
                <a:ext cx="302" cy="311"/>
              </a:xfrm>
              <a:custGeom>
                <a:avLst/>
                <a:gdLst>
                  <a:gd name="T0" fmla="*/ 110 w 113"/>
                  <a:gd name="T1" fmla="*/ 0 h 116"/>
                  <a:gd name="T2" fmla="*/ 0 w 113"/>
                  <a:gd name="T3" fmla="*/ 109 h 116"/>
                  <a:gd name="T4" fmla="*/ 3 w 113"/>
                  <a:gd name="T5" fmla="*/ 113 h 116"/>
                  <a:gd name="T6" fmla="*/ 2 w 113"/>
                  <a:gd name="T7" fmla="*/ 116 h 116"/>
                  <a:gd name="T8" fmla="*/ 113 w 113"/>
                  <a:gd name="T9" fmla="*/ 5 h 116"/>
                  <a:gd name="T10" fmla="*/ 110 w 113"/>
                  <a:gd name="T11" fmla="*/ 0 h 116"/>
                </a:gdLst>
                <a:ahLst/>
                <a:cxnLst>
                  <a:cxn ang="0">
                    <a:pos x="T0" y="T1"/>
                  </a:cxn>
                  <a:cxn ang="0">
                    <a:pos x="T2" y="T3"/>
                  </a:cxn>
                  <a:cxn ang="0">
                    <a:pos x="T4" y="T5"/>
                  </a:cxn>
                  <a:cxn ang="0">
                    <a:pos x="T6" y="T7"/>
                  </a:cxn>
                  <a:cxn ang="0">
                    <a:pos x="T8" y="T9"/>
                  </a:cxn>
                  <a:cxn ang="0">
                    <a:pos x="T10" y="T11"/>
                  </a:cxn>
                </a:cxnLst>
                <a:rect l="0" t="0" r="r" b="b"/>
                <a:pathLst>
                  <a:path w="113" h="116">
                    <a:moveTo>
                      <a:pt x="110" y="0"/>
                    </a:moveTo>
                    <a:cubicBezTo>
                      <a:pt x="0" y="109"/>
                      <a:pt x="0" y="109"/>
                      <a:pt x="0" y="109"/>
                    </a:cubicBezTo>
                    <a:cubicBezTo>
                      <a:pt x="1" y="110"/>
                      <a:pt x="2" y="112"/>
                      <a:pt x="3" y="113"/>
                    </a:cubicBezTo>
                    <a:cubicBezTo>
                      <a:pt x="2" y="114"/>
                      <a:pt x="2" y="115"/>
                      <a:pt x="2" y="116"/>
                    </a:cubicBezTo>
                    <a:cubicBezTo>
                      <a:pt x="113" y="5"/>
                      <a:pt x="113" y="5"/>
                      <a:pt x="113" y="5"/>
                    </a:cubicBezTo>
                    <a:lnTo>
                      <a:pt x="1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7"/>
              <p:cNvSpPr/>
              <p:nvPr/>
            </p:nvSpPr>
            <p:spPr bwMode="auto">
              <a:xfrm>
                <a:off x="3324" y="2260"/>
                <a:ext cx="320" cy="335"/>
              </a:xfrm>
              <a:custGeom>
                <a:avLst/>
                <a:gdLst>
                  <a:gd name="T0" fmla="*/ 120 w 120"/>
                  <a:gd name="T1" fmla="*/ 5 h 125"/>
                  <a:gd name="T2" fmla="*/ 118 w 120"/>
                  <a:gd name="T3" fmla="*/ 0 h 125"/>
                  <a:gd name="T4" fmla="*/ 0 w 120"/>
                  <a:gd name="T5" fmla="*/ 118 h 125"/>
                  <a:gd name="T6" fmla="*/ 0 w 120"/>
                  <a:gd name="T7" fmla="*/ 120 h 125"/>
                  <a:gd name="T8" fmla="*/ 1 w 120"/>
                  <a:gd name="T9" fmla="*/ 125 h 125"/>
                  <a:gd name="T10" fmla="*/ 120 w 120"/>
                  <a:gd name="T11" fmla="*/ 6 h 125"/>
                  <a:gd name="T12" fmla="*/ 120 w 120"/>
                  <a:gd name="T13" fmla="*/ 5 h 125"/>
                </a:gdLst>
                <a:ahLst/>
                <a:cxnLst>
                  <a:cxn ang="0">
                    <a:pos x="T0" y="T1"/>
                  </a:cxn>
                  <a:cxn ang="0">
                    <a:pos x="T2" y="T3"/>
                  </a:cxn>
                  <a:cxn ang="0">
                    <a:pos x="T4" y="T5"/>
                  </a:cxn>
                  <a:cxn ang="0">
                    <a:pos x="T6" y="T7"/>
                  </a:cxn>
                  <a:cxn ang="0">
                    <a:pos x="T8" y="T9"/>
                  </a:cxn>
                  <a:cxn ang="0">
                    <a:pos x="T10" y="T11"/>
                  </a:cxn>
                  <a:cxn ang="0">
                    <a:pos x="T12" y="T13"/>
                  </a:cxn>
                </a:cxnLst>
                <a:rect l="0" t="0" r="r" b="b"/>
                <a:pathLst>
                  <a:path w="120" h="125">
                    <a:moveTo>
                      <a:pt x="120" y="5"/>
                    </a:moveTo>
                    <a:cubicBezTo>
                      <a:pt x="118" y="0"/>
                      <a:pt x="118" y="0"/>
                      <a:pt x="118" y="0"/>
                    </a:cubicBezTo>
                    <a:cubicBezTo>
                      <a:pt x="0" y="118"/>
                      <a:pt x="0" y="118"/>
                      <a:pt x="0" y="118"/>
                    </a:cubicBezTo>
                    <a:cubicBezTo>
                      <a:pt x="0" y="118"/>
                      <a:pt x="0" y="119"/>
                      <a:pt x="0" y="120"/>
                    </a:cubicBezTo>
                    <a:cubicBezTo>
                      <a:pt x="0" y="121"/>
                      <a:pt x="0" y="123"/>
                      <a:pt x="1" y="125"/>
                    </a:cubicBezTo>
                    <a:cubicBezTo>
                      <a:pt x="120" y="6"/>
                      <a:pt x="120" y="6"/>
                      <a:pt x="120" y="6"/>
                    </a:cubicBezTo>
                    <a:cubicBezTo>
                      <a:pt x="120" y="6"/>
                      <a:pt x="120" y="6"/>
                      <a:pt x="1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8"/>
              <p:cNvSpPr/>
              <p:nvPr/>
            </p:nvSpPr>
            <p:spPr bwMode="auto">
              <a:xfrm>
                <a:off x="3337" y="2292"/>
                <a:ext cx="321" cy="327"/>
              </a:xfrm>
              <a:custGeom>
                <a:avLst/>
                <a:gdLst>
                  <a:gd name="T0" fmla="*/ 117 w 120"/>
                  <a:gd name="T1" fmla="*/ 0 h 122"/>
                  <a:gd name="T2" fmla="*/ 0 w 120"/>
                  <a:gd name="T3" fmla="*/ 118 h 122"/>
                  <a:gd name="T4" fmla="*/ 4 w 120"/>
                  <a:gd name="T5" fmla="*/ 122 h 122"/>
                  <a:gd name="T6" fmla="*/ 120 w 120"/>
                  <a:gd name="T7" fmla="*/ 5 h 122"/>
                  <a:gd name="T8" fmla="*/ 117 w 120"/>
                  <a:gd name="T9" fmla="*/ 0 h 122"/>
                </a:gdLst>
                <a:ahLst/>
                <a:cxnLst>
                  <a:cxn ang="0">
                    <a:pos x="T0" y="T1"/>
                  </a:cxn>
                  <a:cxn ang="0">
                    <a:pos x="T2" y="T3"/>
                  </a:cxn>
                  <a:cxn ang="0">
                    <a:pos x="T4" y="T5"/>
                  </a:cxn>
                  <a:cxn ang="0">
                    <a:pos x="T6" y="T7"/>
                  </a:cxn>
                  <a:cxn ang="0">
                    <a:pos x="T8" y="T9"/>
                  </a:cxn>
                </a:cxnLst>
                <a:rect l="0" t="0" r="r" b="b"/>
                <a:pathLst>
                  <a:path w="120" h="122">
                    <a:moveTo>
                      <a:pt x="117" y="0"/>
                    </a:moveTo>
                    <a:cubicBezTo>
                      <a:pt x="0" y="118"/>
                      <a:pt x="0" y="118"/>
                      <a:pt x="0" y="118"/>
                    </a:cubicBezTo>
                    <a:cubicBezTo>
                      <a:pt x="1" y="119"/>
                      <a:pt x="3" y="120"/>
                      <a:pt x="4" y="122"/>
                    </a:cubicBezTo>
                    <a:cubicBezTo>
                      <a:pt x="120" y="5"/>
                      <a:pt x="120" y="5"/>
                      <a:pt x="120" y="5"/>
                    </a:cubicBezTo>
                    <a:cubicBezTo>
                      <a:pt x="120" y="4"/>
                      <a:pt x="118" y="2"/>
                      <a:pt x="1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9"/>
              <p:cNvSpPr/>
              <p:nvPr/>
            </p:nvSpPr>
            <p:spPr bwMode="auto">
              <a:xfrm>
                <a:off x="3358" y="2327"/>
                <a:ext cx="313" cy="318"/>
              </a:xfrm>
              <a:custGeom>
                <a:avLst/>
                <a:gdLst>
                  <a:gd name="T0" fmla="*/ 113 w 117"/>
                  <a:gd name="T1" fmla="*/ 1 h 119"/>
                  <a:gd name="T2" fmla="*/ 113 w 117"/>
                  <a:gd name="T3" fmla="*/ 0 h 119"/>
                  <a:gd name="T4" fmla="*/ 0 w 117"/>
                  <a:gd name="T5" fmla="*/ 113 h 119"/>
                  <a:gd name="T6" fmla="*/ 2 w 117"/>
                  <a:gd name="T7" fmla="*/ 119 h 119"/>
                  <a:gd name="T8" fmla="*/ 117 w 117"/>
                  <a:gd name="T9" fmla="*/ 5 h 119"/>
                  <a:gd name="T10" fmla="*/ 113 w 117"/>
                  <a:gd name="T11" fmla="*/ 1 h 119"/>
                </a:gdLst>
                <a:ahLst/>
                <a:cxnLst>
                  <a:cxn ang="0">
                    <a:pos x="T0" y="T1"/>
                  </a:cxn>
                  <a:cxn ang="0">
                    <a:pos x="T2" y="T3"/>
                  </a:cxn>
                  <a:cxn ang="0">
                    <a:pos x="T4" y="T5"/>
                  </a:cxn>
                  <a:cxn ang="0">
                    <a:pos x="T6" y="T7"/>
                  </a:cxn>
                  <a:cxn ang="0">
                    <a:pos x="T8" y="T9"/>
                  </a:cxn>
                  <a:cxn ang="0">
                    <a:pos x="T10" y="T11"/>
                  </a:cxn>
                </a:cxnLst>
                <a:rect l="0" t="0" r="r" b="b"/>
                <a:pathLst>
                  <a:path w="117" h="119">
                    <a:moveTo>
                      <a:pt x="113" y="1"/>
                    </a:moveTo>
                    <a:cubicBezTo>
                      <a:pt x="113" y="0"/>
                      <a:pt x="113" y="0"/>
                      <a:pt x="113" y="0"/>
                    </a:cubicBezTo>
                    <a:cubicBezTo>
                      <a:pt x="0" y="113"/>
                      <a:pt x="0" y="113"/>
                      <a:pt x="0" y="113"/>
                    </a:cubicBezTo>
                    <a:cubicBezTo>
                      <a:pt x="2" y="115"/>
                      <a:pt x="2" y="117"/>
                      <a:pt x="2" y="119"/>
                    </a:cubicBezTo>
                    <a:cubicBezTo>
                      <a:pt x="117" y="5"/>
                      <a:pt x="117" y="5"/>
                      <a:pt x="117" y="5"/>
                    </a:cubicBezTo>
                    <a:cubicBezTo>
                      <a:pt x="115" y="4"/>
                      <a:pt x="113" y="3"/>
                      <a:pt x="1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0"/>
              <p:cNvSpPr/>
              <p:nvPr/>
            </p:nvSpPr>
            <p:spPr bwMode="auto">
              <a:xfrm>
                <a:off x="3369" y="2351"/>
                <a:ext cx="315" cy="329"/>
              </a:xfrm>
              <a:custGeom>
                <a:avLst/>
                <a:gdLst>
                  <a:gd name="T0" fmla="*/ 116 w 118"/>
                  <a:gd name="T1" fmla="*/ 0 h 123"/>
                  <a:gd name="T2" fmla="*/ 0 w 118"/>
                  <a:gd name="T3" fmla="*/ 116 h 123"/>
                  <a:gd name="T4" fmla="*/ 2 w 118"/>
                  <a:gd name="T5" fmla="*/ 123 h 123"/>
                  <a:gd name="T6" fmla="*/ 118 w 118"/>
                  <a:gd name="T7" fmla="*/ 7 h 123"/>
                  <a:gd name="T8" fmla="*/ 116 w 118"/>
                  <a:gd name="T9" fmla="*/ 0 h 123"/>
                </a:gdLst>
                <a:ahLst/>
                <a:cxnLst>
                  <a:cxn ang="0">
                    <a:pos x="T0" y="T1"/>
                  </a:cxn>
                  <a:cxn ang="0">
                    <a:pos x="T2" y="T3"/>
                  </a:cxn>
                  <a:cxn ang="0">
                    <a:pos x="T4" y="T5"/>
                  </a:cxn>
                  <a:cxn ang="0">
                    <a:pos x="T6" y="T7"/>
                  </a:cxn>
                  <a:cxn ang="0">
                    <a:pos x="T8" y="T9"/>
                  </a:cxn>
                </a:cxnLst>
                <a:rect l="0" t="0" r="r" b="b"/>
                <a:pathLst>
                  <a:path w="118" h="123">
                    <a:moveTo>
                      <a:pt x="116" y="0"/>
                    </a:moveTo>
                    <a:cubicBezTo>
                      <a:pt x="0" y="116"/>
                      <a:pt x="0" y="116"/>
                      <a:pt x="0" y="116"/>
                    </a:cubicBezTo>
                    <a:cubicBezTo>
                      <a:pt x="1" y="118"/>
                      <a:pt x="1" y="120"/>
                      <a:pt x="2" y="123"/>
                    </a:cubicBezTo>
                    <a:cubicBezTo>
                      <a:pt x="118" y="7"/>
                      <a:pt x="118" y="7"/>
                      <a:pt x="118" y="7"/>
                    </a:cubicBezTo>
                    <a:cubicBezTo>
                      <a:pt x="118" y="4"/>
                      <a:pt x="118" y="2"/>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
              <p:cNvSpPr/>
              <p:nvPr/>
            </p:nvSpPr>
            <p:spPr bwMode="auto">
              <a:xfrm>
                <a:off x="3377" y="2380"/>
                <a:ext cx="332" cy="338"/>
              </a:xfrm>
              <a:custGeom>
                <a:avLst/>
                <a:gdLst>
                  <a:gd name="T0" fmla="*/ 118 w 124"/>
                  <a:gd name="T1" fmla="*/ 0 h 126"/>
                  <a:gd name="T2" fmla="*/ 0 w 124"/>
                  <a:gd name="T3" fmla="*/ 118 h 126"/>
                  <a:gd name="T4" fmla="*/ 2 w 124"/>
                  <a:gd name="T5" fmla="*/ 124 h 126"/>
                  <a:gd name="T6" fmla="*/ 1 w 124"/>
                  <a:gd name="T7" fmla="*/ 126 h 126"/>
                  <a:gd name="T8" fmla="*/ 124 w 124"/>
                  <a:gd name="T9" fmla="*/ 4 h 126"/>
                  <a:gd name="T10" fmla="*/ 118 w 124"/>
                  <a:gd name="T11" fmla="*/ 0 h 126"/>
                </a:gdLst>
                <a:ahLst/>
                <a:cxnLst>
                  <a:cxn ang="0">
                    <a:pos x="T0" y="T1"/>
                  </a:cxn>
                  <a:cxn ang="0">
                    <a:pos x="T2" y="T3"/>
                  </a:cxn>
                  <a:cxn ang="0">
                    <a:pos x="T4" y="T5"/>
                  </a:cxn>
                  <a:cxn ang="0">
                    <a:pos x="T6" y="T7"/>
                  </a:cxn>
                  <a:cxn ang="0">
                    <a:pos x="T8" y="T9"/>
                  </a:cxn>
                  <a:cxn ang="0">
                    <a:pos x="T10" y="T11"/>
                  </a:cxn>
                </a:cxnLst>
                <a:rect l="0" t="0" r="r" b="b"/>
                <a:pathLst>
                  <a:path w="124" h="126">
                    <a:moveTo>
                      <a:pt x="118" y="0"/>
                    </a:moveTo>
                    <a:cubicBezTo>
                      <a:pt x="0" y="118"/>
                      <a:pt x="0" y="118"/>
                      <a:pt x="0" y="118"/>
                    </a:cubicBezTo>
                    <a:cubicBezTo>
                      <a:pt x="1" y="120"/>
                      <a:pt x="2" y="122"/>
                      <a:pt x="2" y="124"/>
                    </a:cubicBezTo>
                    <a:cubicBezTo>
                      <a:pt x="2" y="125"/>
                      <a:pt x="1" y="125"/>
                      <a:pt x="1" y="126"/>
                    </a:cubicBezTo>
                    <a:cubicBezTo>
                      <a:pt x="124" y="4"/>
                      <a:pt x="124" y="4"/>
                      <a:pt x="124" y="4"/>
                    </a:cubicBezTo>
                    <a:cubicBezTo>
                      <a:pt x="122" y="2"/>
                      <a:pt x="120" y="2"/>
                      <a:pt x="1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
              <p:cNvSpPr/>
              <p:nvPr/>
            </p:nvSpPr>
            <p:spPr bwMode="auto">
              <a:xfrm>
                <a:off x="3356" y="2402"/>
                <a:ext cx="374" cy="385"/>
              </a:xfrm>
              <a:custGeom>
                <a:avLst/>
                <a:gdLst>
                  <a:gd name="T0" fmla="*/ 135 w 140"/>
                  <a:gd name="T1" fmla="*/ 0 h 144"/>
                  <a:gd name="T2" fmla="*/ 0 w 140"/>
                  <a:gd name="T3" fmla="*/ 135 h 144"/>
                  <a:gd name="T4" fmla="*/ 0 w 140"/>
                  <a:gd name="T5" fmla="*/ 138 h 144"/>
                  <a:gd name="T6" fmla="*/ 0 w 140"/>
                  <a:gd name="T7" fmla="*/ 144 h 144"/>
                  <a:gd name="T8" fmla="*/ 140 w 140"/>
                  <a:gd name="T9" fmla="*/ 4 h 144"/>
                  <a:gd name="T10" fmla="*/ 135 w 140"/>
                  <a:gd name="T11" fmla="*/ 0 h 144"/>
                </a:gdLst>
                <a:ahLst/>
                <a:cxnLst>
                  <a:cxn ang="0">
                    <a:pos x="T0" y="T1"/>
                  </a:cxn>
                  <a:cxn ang="0">
                    <a:pos x="T2" y="T3"/>
                  </a:cxn>
                  <a:cxn ang="0">
                    <a:pos x="T4" y="T5"/>
                  </a:cxn>
                  <a:cxn ang="0">
                    <a:pos x="T6" y="T7"/>
                  </a:cxn>
                  <a:cxn ang="0">
                    <a:pos x="T8" y="T9"/>
                  </a:cxn>
                  <a:cxn ang="0">
                    <a:pos x="T10" y="T11"/>
                  </a:cxn>
                </a:cxnLst>
                <a:rect l="0" t="0" r="r" b="b"/>
                <a:pathLst>
                  <a:path w="140" h="144">
                    <a:moveTo>
                      <a:pt x="135" y="0"/>
                    </a:moveTo>
                    <a:cubicBezTo>
                      <a:pt x="0" y="135"/>
                      <a:pt x="0" y="135"/>
                      <a:pt x="0" y="135"/>
                    </a:cubicBezTo>
                    <a:cubicBezTo>
                      <a:pt x="0" y="136"/>
                      <a:pt x="0" y="137"/>
                      <a:pt x="0" y="138"/>
                    </a:cubicBezTo>
                    <a:cubicBezTo>
                      <a:pt x="0" y="140"/>
                      <a:pt x="0" y="142"/>
                      <a:pt x="0" y="144"/>
                    </a:cubicBezTo>
                    <a:cubicBezTo>
                      <a:pt x="140" y="4"/>
                      <a:pt x="140" y="4"/>
                      <a:pt x="140" y="4"/>
                    </a:cubicBezTo>
                    <a:cubicBezTo>
                      <a:pt x="138" y="3"/>
                      <a:pt x="136" y="2"/>
                      <a:pt x="1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3"/>
              <p:cNvSpPr/>
              <p:nvPr/>
            </p:nvSpPr>
            <p:spPr bwMode="auto">
              <a:xfrm>
                <a:off x="3361" y="2429"/>
                <a:ext cx="385" cy="388"/>
              </a:xfrm>
              <a:custGeom>
                <a:avLst/>
                <a:gdLst>
                  <a:gd name="T0" fmla="*/ 140 w 144"/>
                  <a:gd name="T1" fmla="*/ 0 h 145"/>
                  <a:gd name="T2" fmla="*/ 0 w 144"/>
                  <a:gd name="T3" fmla="*/ 140 h 145"/>
                  <a:gd name="T4" fmla="*/ 3 w 144"/>
                  <a:gd name="T5" fmla="*/ 145 h 145"/>
                  <a:gd name="T6" fmla="*/ 144 w 144"/>
                  <a:gd name="T7" fmla="*/ 5 h 145"/>
                  <a:gd name="T8" fmla="*/ 140 w 144"/>
                  <a:gd name="T9" fmla="*/ 0 h 145"/>
                </a:gdLst>
                <a:ahLst/>
                <a:cxnLst>
                  <a:cxn ang="0">
                    <a:pos x="T0" y="T1"/>
                  </a:cxn>
                  <a:cxn ang="0">
                    <a:pos x="T2" y="T3"/>
                  </a:cxn>
                  <a:cxn ang="0">
                    <a:pos x="T4" y="T5"/>
                  </a:cxn>
                  <a:cxn ang="0">
                    <a:pos x="T6" y="T7"/>
                  </a:cxn>
                  <a:cxn ang="0">
                    <a:pos x="T8" y="T9"/>
                  </a:cxn>
                </a:cxnLst>
                <a:rect l="0" t="0" r="r" b="b"/>
                <a:pathLst>
                  <a:path w="144" h="145">
                    <a:moveTo>
                      <a:pt x="140" y="0"/>
                    </a:moveTo>
                    <a:cubicBezTo>
                      <a:pt x="0" y="140"/>
                      <a:pt x="0" y="140"/>
                      <a:pt x="0" y="140"/>
                    </a:cubicBezTo>
                    <a:cubicBezTo>
                      <a:pt x="1" y="142"/>
                      <a:pt x="2" y="143"/>
                      <a:pt x="3" y="145"/>
                    </a:cubicBezTo>
                    <a:cubicBezTo>
                      <a:pt x="144" y="5"/>
                      <a:pt x="144" y="5"/>
                      <a:pt x="144" y="5"/>
                    </a:cubicBezTo>
                    <a:cubicBezTo>
                      <a:pt x="142" y="3"/>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4"/>
              <p:cNvSpPr/>
              <p:nvPr/>
            </p:nvSpPr>
            <p:spPr bwMode="auto">
              <a:xfrm>
                <a:off x="3377" y="2434"/>
                <a:ext cx="420" cy="410"/>
              </a:xfrm>
              <a:custGeom>
                <a:avLst/>
                <a:gdLst>
                  <a:gd name="T0" fmla="*/ 151 w 157"/>
                  <a:gd name="T1" fmla="*/ 1 h 153"/>
                  <a:gd name="T2" fmla="*/ 147 w 157"/>
                  <a:gd name="T3" fmla="*/ 1 h 153"/>
                  <a:gd name="T4" fmla="*/ 0 w 157"/>
                  <a:gd name="T5" fmla="*/ 148 h 153"/>
                  <a:gd name="T6" fmla="*/ 1 w 157"/>
                  <a:gd name="T7" fmla="*/ 150 h 153"/>
                  <a:gd name="T8" fmla="*/ 4 w 157"/>
                  <a:gd name="T9" fmla="*/ 153 h 153"/>
                  <a:gd name="T10" fmla="*/ 157 w 157"/>
                  <a:gd name="T11" fmla="*/ 0 h 153"/>
                  <a:gd name="T12" fmla="*/ 151 w 157"/>
                  <a:gd name="T13" fmla="*/ 1 h 153"/>
                </a:gdLst>
                <a:ahLst/>
                <a:cxnLst>
                  <a:cxn ang="0">
                    <a:pos x="T0" y="T1"/>
                  </a:cxn>
                  <a:cxn ang="0">
                    <a:pos x="T2" y="T3"/>
                  </a:cxn>
                  <a:cxn ang="0">
                    <a:pos x="T4" y="T5"/>
                  </a:cxn>
                  <a:cxn ang="0">
                    <a:pos x="T6" y="T7"/>
                  </a:cxn>
                  <a:cxn ang="0">
                    <a:pos x="T8" y="T9"/>
                  </a:cxn>
                  <a:cxn ang="0">
                    <a:pos x="T10" y="T11"/>
                  </a:cxn>
                  <a:cxn ang="0">
                    <a:pos x="T12" y="T13"/>
                  </a:cxn>
                </a:cxnLst>
                <a:rect l="0" t="0" r="r" b="b"/>
                <a:pathLst>
                  <a:path w="157" h="153">
                    <a:moveTo>
                      <a:pt x="151" y="1"/>
                    </a:moveTo>
                    <a:cubicBezTo>
                      <a:pt x="150" y="1"/>
                      <a:pt x="148" y="1"/>
                      <a:pt x="147" y="1"/>
                    </a:cubicBezTo>
                    <a:cubicBezTo>
                      <a:pt x="0" y="148"/>
                      <a:pt x="0" y="148"/>
                      <a:pt x="0" y="148"/>
                    </a:cubicBezTo>
                    <a:cubicBezTo>
                      <a:pt x="1" y="149"/>
                      <a:pt x="1" y="149"/>
                      <a:pt x="1" y="150"/>
                    </a:cubicBezTo>
                    <a:cubicBezTo>
                      <a:pt x="2" y="151"/>
                      <a:pt x="3" y="152"/>
                      <a:pt x="4" y="153"/>
                    </a:cubicBezTo>
                    <a:cubicBezTo>
                      <a:pt x="157" y="0"/>
                      <a:pt x="157" y="0"/>
                      <a:pt x="157" y="0"/>
                    </a:cubicBezTo>
                    <a:cubicBezTo>
                      <a:pt x="155" y="0"/>
                      <a:pt x="153" y="1"/>
                      <a:pt x="15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5"/>
              <p:cNvSpPr/>
              <p:nvPr/>
            </p:nvSpPr>
            <p:spPr bwMode="auto">
              <a:xfrm>
                <a:off x="3393" y="2423"/>
                <a:ext cx="438" cy="458"/>
              </a:xfrm>
              <a:custGeom>
                <a:avLst/>
                <a:gdLst>
                  <a:gd name="T0" fmla="*/ 164 w 164"/>
                  <a:gd name="T1" fmla="*/ 3 h 171"/>
                  <a:gd name="T2" fmla="*/ 162 w 164"/>
                  <a:gd name="T3" fmla="*/ 0 h 171"/>
                  <a:gd name="T4" fmla="*/ 162 w 164"/>
                  <a:gd name="T5" fmla="*/ 1 h 171"/>
                  <a:gd name="T6" fmla="*/ 0 w 164"/>
                  <a:gd name="T7" fmla="*/ 164 h 171"/>
                  <a:gd name="T8" fmla="*/ 0 w 164"/>
                  <a:gd name="T9" fmla="*/ 164 h 171"/>
                  <a:gd name="T10" fmla="*/ 0 w 164"/>
                  <a:gd name="T11" fmla="*/ 171 h 171"/>
                  <a:gd name="T12" fmla="*/ 163 w 164"/>
                  <a:gd name="T13" fmla="*/ 8 h 171"/>
                  <a:gd name="T14" fmla="*/ 164 w 164"/>
                  <a:gd name="T15" fmla="*/ 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71">
                    <a:moveTo>
                      <a:pt x="164" y="3"/>
                    </a:moveTo>
                    <a:cubicBezTo>
                      <a:pt x="164" y="2"/>
                      <a:pt x="163" y="1"/>
                      <a:pt x="162" y="0"/>
                    </a:cubicBezTo>
                    <a:cubicBezTo>
                      <a:pt x="162" y="0"/>
                      <a:pt x="163" y="0"/>
                      <a:pt x="162" y="1"/>
                    </a:cubicBezTo>
                    <a:cubicBezTo>
                      <a:pt x="0" y="164"/>
                      <a:pt x="0" y="164"/>
                      <a:pt x="0" y="164"/>
                    </a:cubicBezTo>
                    <a:cubicBezTo>
                      <a:pt x="0" y="164"/>
                      <a:pt x="0" y="164"/>
                      <a:pt x="0" y="164"/>
                    </a:cubicBezTo>
                    <a:cubicBezTo>
                      <a:pt x="0" y="166"/>
                      <a:pt x="0" y="169"/>
                      <a:pt x="0" y="171"/>
                    </a:cubicBezTo>
                    <a:cubicBezTo>
                      <a:pt x="163" y="8"/>
                      <a:pt x="163" y="8"/>
                      <a:pt x="163" y="8"/>
                    </a:cubicBezTo>
                    <a:cubicBezTo>
                      <a:pt x="163" y="6"/>
                      <a:pt x="164" y="5"/>
                      <a:pt x="16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6"/>
              <p:cNvSpPr/>
              <p:nvPr/>
            </p:nvSpPr>
            <p:spPr bwMode="auto">
              <a:xfrm>
                <a:off x="3399" y="2485"/>
                <a:ext cx="414" cy="431"/>
              </a:xfrm>
              <a:custGeom>
                <a:avLst/>
                <a:gdLst>
                  <a:gd name="T0" fmla="*/ 112 w 155"/>
                  <a:gd name="T1" fmla="*/ 47 h 161"/>
                  <a:gd name="T2" fmla="*/ 138 w 155"/>
                  <a:gd name="T3" fmla="*/ 23 h 161"/>
                  <a:gd name="T4" fmla="*/ 150 w 155"/>
                  <a:gd name="T5" fmla="*/ 6 h 161"/>
                  <a:gd name="T6" fmla="*/ 155 w 155"/>
                  <a:gd name="T7" fmla="*/ 0 h 161"/>
                  <a:gd name="T8" fmla="*/ 0 w 155"/>
                  <a:gd name="T9" fmla="*/ 155 h 161"/>
                  <a:gd name="T10" fmla="*/ 2 w 155"/>
                  <a:gd name="T11" fmla="*/ 161 h 161"/>
                  <a:gd name="T12" fmla="*/ 107 w 155"/>
                  <a:gd name="T13" fmla="*/ 55 h 161"/>
                  <a:gd name="T14" fmla="*/ 112 w 155"/>
                  <a:gd name="T15" fmla="*/ 47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61">
                    <a:moveTo>
                      <a:pt x="112" y="47"/>
                    </a:moveTo>
                    <a:cubicBezTo>
                      <a:pt x="116" y="33"/>
                      <a:pt x="127" y="31"/>
                      <a:pt x="138" y="23"/>
                    </a:cubicBezTo>
                    <a:cubicBezTo>
                      <a:pt x="144" y="18"/>
                      <a:pt x="146" y="12"/>
                      <a:pt x="150" y="6"/>
                    </a:cubicBezTo>
                    <a:cubicBezTo>
                      <a:pt x="152" y="4"/>
                      <a:pt x="153" y="2"/>
                      <a:pt x="155" y="0"/>
                    </a:cubicBezTo>
                    <a:cubicBezTo>
                      <a:pt x="0" y="155"/>
                      <a:pt x="0" y="155"/>
                      <a:pt x="0" y="155"/>
                    </a:cubicBezTo>
                    <a:cubicBezTo>
                      <a:pt x="0" y="157"/>
                      <a:pt x="1" y="159"/>
                      <a:pt x="2" y="161"/>
                    </a:cubicBezTo>
                    <a:cubicBezTo>
                      <a:pt x="107" y="55"/>
                      <a:pt x="107" y="55"/>
                      <a:pt x="107" y="55"/>
                    </a:cubicBezTo>
                    <a:cubicBezTo>
                      <a:pt x="108" y="52"/>
                      <a:pt x="111" y="51"/>
                      <a:pt x="112"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7"/>
              <p:cNvSpPr/>
              <p:nvPr/>
            </p:nvSpPr>
            <p:spPr bwMode="auto">
              <a:xfrm>
                <a:off x="3412" y="2653"/>
                <a:ext cx="278" cy="290"/>
              </a:xfrm>
              <a:custGeom>
                <a:avLst/>
                <a:gdLst>
                  <a:gd name="T0" fmla="*/ 103 w 104"/>
                  <a:gd name="T1" fmla="*/ 6 h 108"/>
                  <a:gd name="T2" fmla="*/ 103 w 104"/>
                  <a:gd name="T3" fmla="*/ 0 h 108"/>
                  <a:gd name="T4" fmla="*/ 0 w 104"/>
                  <a:gd name="T5" fmla="*/ 103 h 108"/>
                  <a:gd name="T6" fmla="*/ 3 w 104"/>
                  <a:gd name="T7" fmla="*/ 108 h 108"/>
                  <a:gd name="T8" fmla="*/ 104 w 104"/>
                  <a:gd name="T9" fmla="*/ 7 h 108"/>
                  <a:gd name="T10" fmla="*/ 103 w 104"/>
                  <a:gd name="T11" fmla="*/ 6 h 108"/>
                </a:gdLst>
                <a:ahLst/>
                <a:cxnLst>
                  <a:cxn ang="0">
                    <a:pos x="T0" y="T1"/>
                  </a:cxn>
                  <a:cxn ang="0">
                    <a:pos x="T2" y="T3"/>
                  </a:cxn>
                  <a:cxn ang="0">
                    <a:pos x="T4" y="T5"/>
                  </a:cxn>
                  <a:cxn ang="0">
                    <a:pos x="T6" y="T7"/>
                  </a:cxn>
                  <a:cxn ang="0">
                    <a:pos x="T8" y="T9"/>
                  </a:cxn>
                  <a:cxn ang="0">
                    <a:pos x="T10" y="T11"/>
                  </a:cxn>
                </a:cxnLst>
                <a:rect l="0" t="0" r="r" b="b"/>
                <a:pathLst>
                  <a:path w="104" h="108">
                    <a:moveTo>
                      <a:pt x="103" y="6"/>
                    </a:moveTo>
                    <a:cubicBezTo>
                      <a:pt x="103" y="3"/>
                      <a:pt x="103" y="2"/>
                      <a:pt x="103" y="0"/>
                    </a:cubicBezTo>
                    <a:cubicBezTo>
                      <a:pt x="0" y="103"/>
                      <a:pt x="0" y="103"/>
                      <a:pt x="0" y="103"/>
                    </a:cubicBezTo>
                    <a:cubicBezTo>
                      <a:pt x="1" y="105"/>
                      <a:pt x="2" y="106"/>
                      <a:pt x="3" y="108"/>
                    </a:cubicBezTo>
                    <a:cubicBezTo>
                      <a:pt x="104" y="7"/>
                      <a:pt x="104" y="7"/>
                      <a:pt x="104" y="7"/>
                    </a:cubicBezTo>
                    <a:cubicBezTo>
                      <a:pt x="104" y="7"/>
                      <a:pt x="103" y="6"/>
                      <a:pt x="10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8"/>
              <p:cNvSpPr/>
              <p:nvPr/>
            </p:nvSpPr>
            <p:spPr bwMode="auto">
              <a:xfrm>
                <a:off x="3428" y="2686"/>
                <a:ext cx="278" cy="283"/>
              </a:xfrm>
              <a:custGeom>
                <a:avLst/>
                <a:gdLst>
                  <a:gd name="T0" fmla="*/ 104 w 104"/>
                  <a:gd name="T1" fmla="*/ 5 h 106"/>
                  <a:gd name="T2" fmla="*/ 101 w 104"/>
                  <a:gd name="T3" fmla="*/ 0 h 106"/>
                  <a:gd name="T4" fmla="*/ 0 w 104"/>
                  <a:gd name="T5" fmla="*/ 101 h 106"/>
                  <a:gd name="T6" fmla="*/ 3 w 104"/>
                  <a:gd name="T7" fmla="*/ 106 h 106"/>
                  <a:gd name="T8" fmla="*/ 103 w 104"/>
                  <a:gd name="T9" fmla="*/ 6 h 106"/>
                  <a:gd name="T10" fmla="*/ 104 w 104"/>
                  <a:gd name="T11" fmla="*/ 5 h 106"/>
                </a:gdLst>
                <a:ahLst/>
                <a:cxnLst>
                  <a:cxn ang="0">
                    <a:pos x="T0" y="T1"/>
                  </a:cxn>
                  <a:cxn ang="0">
                    <a:pos x="T2" y="T3"/>
                  </a:cxn>
                  <a:cxn ang="0">
                    <a:pos x="T4" y="T5"/>
                  </a:cxn>
                  <a:cxn ang="0">
                    <a:pos x="T6" y="T7"/>
                  </a:cxn>
                  <a:cxn ang="0">
                    <a:pos x="T8" y="T9"/>
                  </a:cxn>
                  <a:cxn ang="0">
                    <a:pos x="T10" y="T11"/>
                  </a:cxn>
                </a:cxnLst>
                <a:rect l="0" t="0" r="r" b="b"/>
                <a:pathLst>
                  <a:path w="104" h="106">
                    <a:moveTo>
                      <a:pt x="104" y="5"/>
                    </a:moveTo>
                    <a:cubicBezTo>
                      <a:pt x="104" y="3"/>
                      <a:pt x="102" y="2"/>
                      <a:pt x="101" y="0"/>
                    </a:cubicBezTo>
                    <a:cubicBezTo>
                      <a:pt x="0" y="101"/>
                      <a:pt x="0" y="101"/>
                      <a:pt x="0" y="101"/>
                    </a:cubicBezTo>
                    <a:cubicBezTo>
                      <a:pt x="1" y="103"/>
                      <a:pt x="3" y="105"/>
                      <a:pt x="3" y="106"/>
                    </a:cubicBezTo>
                    <a:cubicBezTo>
                      <a:pt x="103" y="6"/>
                      <a:pt x="103" y="6"/>
                      <a:pt x="103" y="6"/>
                    </a:cubicBezTo>
                    <a:cubicBezTo>
                      <a:pt x="103" y="6"/>
                      <a:pt x="104" y="5"/>
                      <a:pt x="10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
              <p:cNvSpPr/>
              <p:nvPr/>
            </p:nvSpPr>
            <p:spPr bwMode="auto">
              <a:xfrm>
                <a:off x="3436" y="2726"/>
                <a:ext cx="267" cy="281"/>
              </a:xfrm>
              <a:custGeom>
                <a:avLst/>
                <a:gdLst>
                  <a:gd name="T0" fmla="*/ 72 w 100"/>
                  <a:gd name="T1" fmla="*/ 35 h 105"/>
                  <a:gd name="T2" fmla="*/ 77 w 100"/>
                  <a:gd name="T3" fmla="*/ 31 h 105"/>
                  <a:gd name="T4" fmla="*/ 86 w 100"/>
                  <a:gd name="T5" fmla="*/ 22 h 105"/>
                  <a:gd name="T6" fmla="*/ 100 w 100"/>
                  <a:gd name="T7" fmla="*/ 8 h 105"/>
                  <a:gd name="T8" fmla="*/ 99 w 100"/>
                  <a:gd name="T9" fmla="*/ 6 h 105"/>
                  <a:gd name="T10" fmla="*/ 100 w 100"/>
                  <a:gd name="T11" fmla="*/ 0 h 105"/>
                  <a:gd name="T12" fmla="*/ 0 w 100"/>
                  <a:gd name="T13" fmla="*/ 100 h 105"/>
                  <a:gd name="T14" fmla="*/ 1 w 100"/>
                  <a:gd name="T15" fmla="*/ 104 h 105"/>
                  <a:gd name="T16" fmla="*/ 3 w 100"/>
                  <a:gd name="T17" fmla="*/ 104 h 105"/>
                  <a:gd name="T18" fmla="*/ 3 w 100"/>
                  <a:gd name="T19" fmla="*/ 105 h 105"/>
                  <a:gd name="T20" fmla="*/ 72 w 100"/>
                  <a:gd name="T21" fmla="*/ 36 h 105"/>
                  <a:gd name="T22" fmla="*/ 72 w 100"/>
                  <a:gd name="T23" fmla="*/ 3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5">
                    <a:moveTo>
                      <a:pt x="72" y="35"/>
                    </a:moveTo>
                    <a:cubicBezTo>
                      <a:pt x="72" y="34"/>
                      <a:pt x="75" y="31"/>
                      <a:pt x="77" y="31"/>
                    </a:cubicBezTo>
                    <a:cubicBezTo>
                      <a:pt x="78" y="26"/>
                      <a:pt x="82" y="24"/>
                      <a:pt x="86" y="22"/>
                    </a:cubicBezTo>
                    <a:cubicBezTo>
                      <a:pt x="100" y="8"/>
                      <a:pt x="100" y="8"/>
                      <a:pt x="100" y="8"/>
                    </a:cubicBezTo>
                    <a:cubicBezTo>
                      <a:pt x="100" y="7"/>
                      <a:pt x="100" y="7"/>
                      <a:pt x="99" y="6"/>
                    </a:cubicBezTo>
                    <a:cubicBezTo>
                      <a:pt x="99" y="4"/>
                      <a:pt x="99" y="2"/>
                      <a:pt x="100" y="0"/>
                    </a:cubicBezTo>
                    <a:cubicBezTo>
                      <a:pt x="0" y="100"/>
                      <a:pt x="0" y="100"/>
                      <a:pt x="0" y="100"/>
                    </a:cubicBezTo>
                    <a:cubicBezTo>
                      <a:pt x="1" y="101"/>
                      <a:pt x="1" y="103"/>
                      <a:pt x="1" y="104"/>
                    </a:cubicBezTo>
                    <a:cubicBezTo>
                      <a:pt x="1" y="104"/>
                      <a:pt x="2" y="104"/>
                      <a:pt x="3" y="104"/>
                    </a:cubicBezTo>
                    <a:cubicBezTo>
                      <a:pt x="3" y="104"/>
                      <a:pt x="3" y="104"/>
                      <a:pt x="3" y="105"/>
                    </a:cubicBezTo>
                    <a:cubicBezTo>
                      <a:pt x="72" y="36"/>
                      <a:pt x="72" y="36"/>
                      <a:pt x="72" y="36"/>
                    </a:cubicBezTo>
                    <a:cubicBezTo>
                      <a:pt x="72" y="36"/>
                      <a:pt x="72" y="35"/>
                      <a:pt x="72"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0"/>
              <p:cNvSpPr/>
              <p:nvPr/>
            </p:nvSpPr>
            <p:spPr bwMode="auto">
              <a:xfrm>
                <a:off x="3460" y="2835"/>
                <a:ext cx="182" cy="177"/>
              </a:xfrm>
              <a:custGeom>
                <a:avLst/>
                <a:gdLst>
                  <a:gd name="T0" fmla="*/ 68 w 68"/>
                  <a:gd name="T1" fmla="*/ 5 h 66"/>
                  <a:gd name="T2" fmla="*/ 66 w 68"/>
                  <a:gd name="T3" fmla="*/ 0 h 66"/>
                  <a:gd name="T4" fmla="*/ 0 w 68"/>
                  <a:gd name="T5" fmla="*/ 66 h 66"/>
                  <a:gd name="T6" fmla="*/ 13 w 68"/>
                  <a:gd name="T7" fmla="*/ 61 h 66"/>
                  <a:gd name="T8" fmla="*/ 68 w 68"/>
                  <a:gd name="T9" fmla="*/ 7 h 66"/>
                  <a:gd name="T10" fmla="*/ 68 w 68"/>
                  <a:gd name="T11" fmla="*/ 5 h 66"/>
                </a:gdLst>
                <a:ahLst/>
                <a:cxnLst>
                  <a:cxn ang="0">
                    <a:pos x="T0" y="T1"/>
                  </a:cxn>
                  <a:cxn ang="0">
                    <a:pos x="T2" y="T3"/>
                  </a:cxn>
                  <a:cxn ang="0">
                    <a:pos x="T4" y="T5"/>
                  </a:cxn>
                  <a:cxn ang="0">
                    <a:pos x="T6" y="T7"/>
                  </a:cxn>
                  <a:cxn ang="0">
                    <a:pos x="T8" y="T9"/>
                  </a:cxn>
                  <a:cxn ang="0">
                    <a:pos x="T10" y="T11"/>
                  </a:cxn>
                </a:cxnLst>
                <a:rect l="0" t="0" r="r" b="b"/>
                <a:pathLst>
                  <a:path w="68" h="66">
                    <a:moveTo>
                      <a:pt x="68" y="5"/>
                    </a:moveTo>
                    <a:cubicBezTo>
                      <a:pt x="68" y="3"/>
                      <a:pt x="67" y="1"/>
                      <a:pt x="66" y="0"/>
                    </a:cubicBezTo>
                    <a:cubicBezTo>
                      <a:pt x="0" y="66"/>
                      <a:pt x="0" y="66"/>
                      <a:pt x="0" y="66"/>
                    </a:cubicBezTo>
                    <a:cubicBezTo>
                      <a:pt x="5" y="65"/>
                      <a:pt x="8" y="62"/>
                      <a:pt x="13" y="61"/>
                    </a:cubicBezTo>
                    <a:cubicBezTo>
                      <a:pt x="68" y="7"/>
                      <a:pt x="68" y="7"/>
                      <a:pt x="68" y="7"/>
                    </a:cubicBezTo>
                    <a:cubicBezTo>
                      <a:pt x="68" y="6"/>
                      <a:pt x="68" y="5"/>
                      <a:pt x="6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41"/>
              <p:cNvSpPr/>
              <p:nvPr/>
            </p:nvSpPr>
            <p:spPr bwMode="auto">
              <a:xfrm>
                <a:off x="3513" y="2905"/>
                <a:ext cx="97" cy="99"/>
              </a:xfrm>
              <a:custGeom>
                <a:avLst/>
                <a:gdLst>
                  <a:gd name="T0" fmla="*/ 30 w 36"/>
                  <a:gd name="T1" fmla="*/ 10 h 37"/>
                  <a:gd name="T2" fmla="*/ 36 w 36"/>
                  <a:gd name="T3" fmla="*/ 0 h 37"/>
                  <a:gd name="T4" fmla="*/ 0 w 36"/>
                  <a:gd name="T5" fmla="*/ 37 h 37"/>
                  <a:gd name="T6" fmla="*/ 4 w 36"/>
                  <a:gd name="T7" fmla="*/ 36 h 37"/>
                  <a:gd name="T8" fmla="*/ 11 w 36"/>
                  <a:gd name="T9" fmla="*/ 33 h 37"/>
                  <a:gd name="T10" fmla="*/ 13 w 36"/>
                  <a:gd name="T11" fmla="*/ 32 h 37"/>
                  <a:gd name="T12" fmla="*/ 20 w 36"/>
                  <a:gd name="T13" fmla="*/ 25 h 37"/>
                  <a:gd name="T14" fmla="*/ 24 w 36"/>
                  <a:gd name="T15" fmla="*/ 20 h 37"/>
                  <a:gd name="T16" fmla="*/ 30 w 36"/>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30" y="10"/>
                    </a:moveTo>
                    <a:cubicBezTo>
                      <a:pt x="32" y="8"/>
                      <a:pt x="36" y="5"/>
                      <a:pt x="36" y="0"/>
                    </a:cubicBezTo>
                    <a:cubicBezTo>
                      <a:pt x="0" y="37"/>
                      <a:pt x="0" y="37"/>
                      <a:pt x="0" y="37"/>
                    </a:cubicBezTo>
                    <a:cubicBezTo>
                      <a:pt x="1" y="37"/>
                      <a:pt x="2" y="36"/>
                      <a:pt x="4" y="36"/>
                    </a:cubicBezTo>
                    <a:cubicBezTo>
                      <a:pt x="5" y="33"/>
                      <a:pt x="9" y="34"/>
                      <a:pt x="11" y="33"/>
                    </a:cubicBezTo>
                    <a:cubicBezTo>
                      <a:pt x="12" y="32"/>
                      <a:pt x="13" y="32"/>
                      <a:pt x="13" y="32"/>
                    </a:cubicBezTo>
                    <a:cubicBezTo>
                      <a:pt x="20" y="25"/>
                      <a:pt x="20" y="25"/>
                      <a:pt x="20" y="25"/>
                    </a:cubicBezTo>
                    <a:cubicBezTo>
                      <a:pt x="21" y="23"/>
                      <a:pt x="22" y="22"/>
                      <a:pt x="24" y="20"/>
                    </a:cubicBezTo>
                    <a:cubicBezTo>
                      <a:pt x="26" y="17"/>
                      <a:pt x="26" y="13"/>
                      <a:pt x="3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2"/>
              <p:cNvSpPr/>
              <p:nvPr/>
            </p:nvSpPr>
            <p:spPr bwMode="auto">
              <a:xfrm>
                <a:off x="4986" y="2648"/>
                <a:ext cx="5" cy="5"/>
              </a:xfrm>
              <a:custGeom>
                <a:avLst/>
                <a:gdLst>
                  <a:gd name="T0" fmla="*/ 0 w 2"/>
                  <a:gd name="T1" fmla="*/ 1 h 2"/>
                  <a:gd name="T2" fmla="*/ 0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2"/>
                    </a:cubicBezTo>
                    <a:cubicBezTo>
                      <a:pt x="2"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3"/>
              <p:cNvSpPr/>
              <p:nvPr/>
            </p:nvSpPr>
            <p:spPr bwMode="auto">
              <a:xfrm>
                <a:off x="4582" y="2817"/>
                <a:ext cx="67" cy="64"/>
              </a:xfrm>
              <a:custGeom>
                <a:avLst/>
                <a:gdLst>
                  <a:gd name="T0" fmla="*/ 20 w 25"/>
                  <a:gd name="T1" fmla="*/ 1 h 24"/>
                  <a:gd name="T2" fmla="*/ 15 w 25"/>
                  <a:gd name="T3" fmla="*/ 1 h 24"/>
                  <a:gd name="T4" fmla="*/ 0 w 25"/>
                  <a:gd name="T5" fmla="*/ 17 h 24"/>
                  <a:gd name="T6" fmla="*/ 0 w 25"/>
                  <a:gd name="T7" fmla="*/ 19 h 24"/>
                  <a:gd name="T8" fmla="*/ 0 w 25"/>
                  <a:gd name="T9" fmla="*/ 24 h 24"/>
                  <a:gd name="T10" fmla="*/ 25 w 25"/>
                  <a:gd name="T11" fmla="*/ 0 h 24"/>
                  <a:gd name="T12" fmla="*/ 20 w 25"/>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1"/>
                    </a:moveTo>
                    <a:cubicBezTo>
                      <a:pt x="19" y="1"/>
                      <a:pt x="17" y="1"/>
                      <a:pt x="15" y="1"/>
                    </a:cubicBezTo>
                    <a:cubicBezTo>
                      <a:pt x="0" y="17"/>
                      <a:pt x="0" y="17"/>
                      <a:pt x="0" y="17"/>
                    </a:cubicBezTo>
                    <a:cubicBezTo>
                      <a:pt x="0" y="19"/>
                      <a:pt x="0" y="19"/>
                      <a:pt x="0" y="19"/>
                    </a:cubicBezTo>
                    <a:cubicBezTo>
                      <a:pt x="0" y="21"/>
                      <a:pt x="0" y="23"/>
                      <a:pt x="0" y="24"/>
                    </a:cubicBezTo>
                    <a:cubicBezTo>
                      <a:pt x="25" y="0"/>
                      <a:pt x="25" y="0"/>
                      <a:pt x="25" y="0"/>
                    </a:cubicBezTo>
                    <a:cubicBezTo>
                      <a:pt x="23" y="0"/>
                      <a:pt x="21" y="0"/>
                      <a:pt x="2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4"/>
              <p:cNvSpPr/>
              <p:nvPr/>
            </p:nvSpPr>
            <p:spPr bwMode="auto">
              <a:xfrm>
                <a:off x="4689" y="277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5"/>
              <p:cNvSpPr/>
              <p:nvPr/>
            </p:nvSpPr>
            <p:spPr bwMode="auto">
              <a:xfrm>
                <a:off x="4777" y="2720"/>
                <a:ext cx="11" cy="8"/>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4" y="0"/>
                      <a:pt x="4" y="0"/>
                      <a:pt x="4" y="0"/>
                    </a:cubicBezTo>
                    <a:cubicBezTo>
                      <a:pt x="2"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6"/>
              <p:cNvSpPr/>
              <p:nvPr/>
            </p:nvSpPr>
            <p:spPr bwMode="auto">
              <a:xfrm>
                <a:off x="4582" y="2739"/>
                <a:ext cx="174" cy="179"/>
              </a:xfrm>
              <a:custGeom>
                <a:avLst/>
                <a:gdLst>
                  <a:gd name="T0" fmla="*/ 61 w 65"/>
                  <a:gd name="T1" fmla="*/ 0 h 67"/>
                  <a:gd name="T2" fmla="*/ 0 w 65"/>
                  <a:gd name="T3" fmla="*/ 61 h 67"/>
                  <a:gd name="T4" fmla="*/ 2 w 65"/>
                  <a:gd name="T5" fmla="*/ 64 h 67"/>
                  <a:gd name="T6" fmla="*/ 3 w 65"/>
                  <a:gd name="T7" fmla="*/ 67 h 67"/>
                  <a:gd name="T8" fmla="*/ 65 w 65"/>
                  <a:gd name="T9" fmla="*/ 5 h 67"/>
                  <a:gd name="T10" fmla="*/ 6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61" y="0"/>
                    </a:moveTo>
                    <a:cubicBezTo>
                      <a:pt x="0" y="61"/>
                      <a:pt x="0" y="61"/>
                      <a:pt x="0" y="61"/>
                    </a:cubicBezTo>
                    <a:cubicBezTo>
                      <a:pt x="1" y="62"/>
                      <a:pt x="1" y="63"/>
                      <a:pt x="2" y="64"/>
                    </a:cubicBezTo>
                    <a:cubicBezTo>
                      <a:pt x="2" y="65"/>
                      <a:pt x="2" y="66"/>
                      <a:pt x="3" y="67"/>
                    </a:cubicBezTo>
                    <a:cubicBezTo>
                      <a:pt x="65" y="5"/>
                      <a:pt x="65" y="5"/>
                      <a:pt x="65" y="5"/>
                    </a:cubicBezTo>
                    <a:cubicBezTo>
                      <a:pt x="64" y="3"/>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7"/>
              <p:cNvSpPr/>
              <p:nvPr/>
            </p:nvSpPr>
            <p:spPr bwMode="auto">
              <a:xfrm>
                <a:off x="4802" y="27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8"/>
              <p:cNvSpPr/>
              <p:nvPr/>
            </p:nvSpPr>
            <p:spPr bwMode="auto">
              <a:xfrm>
                <a:off x="4593" y="2712"/>
                <a:ext cx="243" cy="241"/>
              </a:xfrm>
              <a:custGeom>
                <a:avLst/>
                <a:gdLst>
                  <a:gd name="T0" fmla="*/ 84 w 91"/>
                  <a:gd name="T1" fmla="*/ 0 h 90"/>
                  <a:gd name="T2" fmla="*/ 0 w 91"/>
                  <a:gd name="T3" fmla="*/ 83 h 90"/>
                  <a:gd name="T4" fmla="*/ 2 w 91"/>
                  <a:gd name="T5" fmla="*/ 89 h 90"/>
                  <a:gd name="T6" fmla="*/ 2 w 91"/>
                  <a:gd name="T7" fmla="*/ 90 h 90"/>
                  <a:gd name="T8" fmla="*/ 91 w 91"/>
                  <a:gd name="T9" fmla="*/ 1 h 90"/>
                  <a:gd name="T10" fmla="*/ 84 w 91"/>
                  <a:gd name="T11" fmla="*/ 0 h 90"/>
                </a:gdLst>
                <a:ahLst/>
                <a:cxnLst>
                  <a:cxn ang="0">
                    <a:pos x="T0" y="T1"/>
                  </a:cxn>
                  <a:cxn ang="0">
                    <a:pos x="T2" y="T3"/>
                  </a:cxn>
                  <a:cxn ang="0">
                    <a:pos x="T4" y="T5"/>
                  </a:cxn>
                  <a:cxn ang="0">
                    <a:pos x="T6" y="T7"/>
                  </a:cxn>
                  <a:cxn ang="0">
                    <a:pos x="T8" y="T9"/>
                  </a:cxn>
                  <a:cxn ang="0">
                    <a:pos x="T10" y="T11"/>
                  </a:cxn>
                </a:cxnLst>
                <a:rect l="0" t="0" r="r" b="b"/>
                <a:pathLst>
                  <a:path w="91" h="90">
                    <a:moveTo>
                      <a:pt x="84" y="0"/>
                    </a:moveTo>
                    <a:cubicBezTo>
                      <a:pt x="0" y="83"/>
                      <a:pt x="0" y="83"/>
                      <a:pt x="0" y="83"/>
                    </a:cubicBezTo>
                    <a:cubicBezTo>
                      <a:pt x="1" y="85"/>
                      <a:pt x="1" y="87"/>
                      <a:pt x="2" y="89"/>
                    </a:cubicBezTo>
                    <a:cubicBezTo>
                      <a:pt x="2" y="89"/>
                      <a:pt x="2" y="89"/>
                      <a:pt x="2" y="90"/>
                    </a:cubicBezTo>
                    <a:cubicBezTo>
                      <a:pt x="91" y="1"/>
                      <a:pt x="91" y="1"/>
                      <a:pt x="91" y="1"/>
                    </a:cubicBezTo>
                    <a:cubicBezTo>
                      <a:pt x="88" y="1"/>
                      <a:pt x="86" y="1"/>
                      <a:pt x="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9"/>
              <p:cNvSpPr/>
              <p:nvPr/>
            </p:nvSpPr>
            <p:spPr bwMode="auto">
              <a:xfrm>
                <a:off x="4598" y="2715"/>
                <a:ext cx="262" cy="284"/>
              </a:xfrm>
              <a:custGeom>
                <a:avLst/>
                <a:gdLst>
                  <a:gd name="T0" fmla="*/ 94 w 98"/>
                  <a:gd name="T1" fmla="*/ 5 h 106"/>
                  <a:gd name="T2" fmla="*/ 98 w 98"/>
                  <a:gd name="T3" fmla="*/ 2 h 106"/>
                  <a:gd name="T4" fmla="*/ 97 w 98"/>
                  <a:gd name="T5" fmla="*/ 0 h 106"/>
                  <a:gd name="T6" fmla="*/ 3 w 98"/>
                  <a:gd name="T7" fmla="*/ 94 h 106"/>
                  <a:gd name="T8" fmla="*/ 3 w 98"/>
                  <a:gd name="T9" fmla="*/ 98 h 106"/>
                  <a:gd name="T10" fmla="*/ 0 w 98"/>
                  <a:gd name="T11" fmla="*/ 105 h 106"/>
                  <a:gd name="T12" fmla="*/ 0 w 98"/>
                  <a:gd name="T13" fmla="*/ 106 h 106"/>
                  <a:gd name="T14" fmla="*/ 93 w 98"/>
                  <a:gd name="T15" fmla="*/ 13 h 106"/>
                  <a:gd name="T16" fmla="*/ 94 w 98"/>
                  <a:gd name="T1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6">
                    <a:moveTo>
                      <a:pt x="94" y="5"/>
                    </a:moveTo>
                    <a:cubicBezTo>
                      <a:pt x="96" y="4"/>
                      <a:pt x="98" y="4"/>
                      <a:pt x="98" y="2"/>
                    </a:cubicBezTo>
                    <a:cubicBezTo>
                      <a:pt x="98" y="2"/>
                      <a:pt x="98" y="1"/>
                      <a:pt x="97" y="0"/>
                    </a:cubicBezTo>
                    <a:cubicBezTo>
                      <a:pt x="3" y="94"/>
                      <a:pt x="3" y="94"/>
                      <a:pt x="3" y="94"/>
                    </a:cubicBezTo>
                    <a:cubicBezTo>
                      <a:pt x="3" y="95"/>
                      <a:pt x="3" y="97"/>
                      <a:pt x="3" y="98"/>
                    </a:cubicBezTo>
                    <a:cubicBezTo>
                      <a:pt x="3" y="102"/>
                      <a:pt x="0" y="103"/>
                      <a:pt x="0" y="105"/>
                    </a:cubicBezTo>
                    <a:cubicBezTo>
                      <a:pt x="0" y="105"/>
                      <a:pt x="0" y="105"/>
                      <a:pt x="0" y="106"/>
                    </a:cubicBezTo>
                    <a:cubicBezTo>
                      <a:pt x="93" y="13"/>
                      <a:pt x="93" y="13"/>
                      <a:pt x="93" y="13"/>
                    </a:cubicBezTo>
                    <a:lnTo>
                      <a:pt x="9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
              <p:cNvSpPr/>
              <p:nvPr/>
            </p:nvSpPr>
            <p:spPr bwMode="auto">
              <a:xfrm>
                <a:off x="4927" y="2699"/>
                <a:ext cx="11" cy="16"/>
              </a:xfrm>
              <a:custGeom>
                <a:avLst/>
                <a:gdLst>
                  <a:gd name="T0" fmla="*/ 3 w 4"/>
                  <a:gd name="T1" fmla="*/ 0 h 6"/>
                  <a:gd name="T2" fmla="*/ 0 w 4"/>
                  <a:gd name="T3" fmla="*/ 5 h 6"/>
                  <a:gd name="T4" fmla="*/ 0 w 4"/>
                  <a:gd name="T5" fmla="*/ 6 h 6"/>
                  <a:gd name="T6" fmla="*/ 4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0" y="5"/>
                    </a:cubicBezTo>
                    <a:cubicBezTo>
                      <a:pt x="0" y="6"/>
                      <a:pt x="0" y="6"/>
                      <a:pt x="0" y="6"/>
                    </a:cubicBezTo>
                    <a:cubicBezTo>
                      <a:pt x="4" y="2"/>
                      <a:pt x="4" y="2"/>
                      <a:pt x="4" y="2"/>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
              <p:cNvSpPr/>
              <p:nvPr/>
            </p:nvSpPr>
            <p:spPr bwMode="auto">
              <a:xfrm>
                <a:off x="4612" y="2761"/>
                <a:ext cx="259" cy="251"/>
              </a:xfrm>
              <a:custGeom>
                <a:avLst/>
                <a:gdLst>
                  <a:gd name="T0" fmla="*/ 92 w 97"/>
                  <a:gd name="T1" fmla="*/ 1 h 94"/>
                  <a:gd name="T2" fmla="*/ 92 w 97"/>
                  <a:gd name="T3" fmla="*/ 0 h 94"/>
                  <a:gd name="T4" fmla="*/ 0 w 97"/>
                  <a:gd name="T5" fmla="*/ 92 h 94"/>
                  <a:gd name="T6" fmla="*/ 5 w 97"/>
                  <a:gd name="T7" fmla="*/ 94 h 94"/>
                  <a:gd name="T8" fmla="*/ 7 w 97"/>
                  <a:gd name="T9" fmla="*/ 93 h 94"/>
                  <a:gd name="T10" fmla="*/ 97 w 97"/>
                  <a:gd name="T11" fmla="*/ 3 h 94"/>
                  <a:gd name="T12" fmla="*/ 92 w 97"/>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97" h="94">
                    <a:moveTo>
                      <a:pt x="92" y="1"/>
                    </a:moveTo>
                    <a:cubicBezTo>
                      <a:pt x="92" y="1"/>
                      <a:pt x="92" y="0"/>
                      <a:pt x="92" y="0"/>
                    </a:cubicBezTo>
                    <a:cubicBezTo>
                      <a:pt x="0" y="92"/>
                      <a:pt x="0" y="92"/>
                      <a:pt x="0" y="92"/>
                    </a:cubicBezTo>
                    <a:cubicBezTo>
                      <a:pt x="2" y="93"/>
                      <a:pt x="4" y="94"/>
                      <a:pt x="5" y="94"/>
                    </a:cubicBezTo>
                    <a:cubicBezTo>
                      <a:pt x="5" y="94"/>
                      <a:pt x="6" y="93"/>
                      <a:pt x="7" y="93"/>
                    </a:cubicBezTo>
                    <a:cubicBezTo>
                      <a:pt x="97" y="3"/>
                      <a:pt x="97" y="3"/>
                      <a:pt x="97" y="3"/>
                    </a:cubicBezTo>
                    <a:cubicBezTo>
                      <a:pt x="96" y="2"/>
                      <a:pt x="94" y="2"/>
                      <a:pt x="9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2"/>
              <p:cNvSpPr/>
              <p:nvPr/>
            </p:nvSpPr>
            <p:spPr bwMode="auto">
              <a:xfrm>
                <a:off x="4665" y="2774"/>
                <a:ext cx="235" cy="222"/>
              </a:xfrm>
              <a:custGeom>
                <a:avLst/>
                <a:gdLst>
                  <a:gd name="T0" fmla="*/ 83 w 88"/>
                  <a:gd name="T1" fmla="*/ 0 h 83"/>
                  <a:gd name="T2" fmla="*/ 83 w 88"/>
                  <a:gd name="T3" fmla="*/ 0 h 83"/>
                  <a:gd name="T4" fmla="*/ 0 w 88"/>
                  <a:gd name="T5" fmla="*/ 83 h 83"/>
                  <a:gd name="T6" fmla="*/ 0 w 88"/>
                  <a:gd name="T7" fmla="*/ 83 h 83"/>
                  <a:gd name="T8" fmla="*/ 4 w 88"/>
                  <a:gd name="T9" fmla="*/ 83 h 83"/>
                  <a:gd name="T10" fmla="*/ 9 w 88"/>
                  <a:gd name="T11" fmla="*/ 83 h 83"/>
                  <a:gd name="T12" fmla="*/ 88 w 88"/>
                  <a:gd name="T13" fmla="*/ 4 h 83"/>
                  <a:gd name="T14" fmla="*/ 83 w 88"/>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83" y="0"/>
                    </a:moveTo>
                    <a:cubicBezTo>
                      <a:pt x="83" y="0"/>
                      <a:pt x="83" y="0"/>
                      <a:pt x="83" y="0"/>
                    </a:cubicBezTo>
                    <a:cubicBezTo>
                      <a:pt x="0" y="83"/>
                      <a:pt x="0" y="83"/>
                      <a:pt x="0" y="83"/>
                    </a:cubicBezTo>
                    <a:cubicBezTo>
                      <a:pt x="0" y="83"/>
                      <a:pt x="0" y="83"/>
                      <a:pt x="0" y="83"/>
                    </a:cubicBezTo>
                    <a:cubicBezTo>
                      <a:pt x="2" y="83"/>
                      <a:pt x="2" y="82"/>
                      <a:pt x="4" y="83"/>
                    </a:cubicBezTo>
                    <a:cubicBezTo>
                      <a:pt x="6" y="83"/>
                      <a:pt x="7" y="83"/>
                      <a:pt x="9" y="83"/>
                    </a:cubicBezTo>
                    <a:cubicBezTo>
                      <a:pt x="88" y="4"/>
                      <a:pt x="88" y="4"/>
                      <a:pt x="88" y="4"/>
                    </a:cubicBezTo>
                    <a:cubicBezTo>
                      <a:pt x="86" y="3"/>
                      <a:pt x="85" y="1"/>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3"/>
              <p:cNvSpPr/>
              <p:nvPr/>
            </p:nvSpPr>
            <p:spPr bwMode="auto">
              <a:xfrm>
                <a:off x="4922" y="2720"/>
                <a:ext cx="21" cy="43"/>
              </a:xfrm>
              <a:custGeom>
                <a:avLst/>
                <a:gdLst>
                  <a:gd name="T0" fmla="*/ 7 w 8"/>
                  <a:gd name="T1" fmla="*/ 0 h 16"/>
                  <a:gd name="T2" fmla="*/ 2 w 8"/>
                  <a:gd name="T3" fmla="*/ 6 h 16"/>
                  <a:gd name="T4" fmla="*/ 2 w 8"/>
                  <a:gd name="T5" fmla="*/ 11 h 16"/>
                  <a:gd name="T6" fmla="*/ 0 w 8"/>
                  <a:gd name="T7" fmla="*/ 16 h 16"/>
                  <a:gd name="T8" fmla="*/ 8 w 8"/>
                  <a:gd name="T9" fmla="*/ 7 h 16"/>
                  <a:gd name="T10" fmla="*/ 8 w 8"/>
                  <a:gd name="T11" fmla="*/ 2 h 16"/>
                  <a:gd name="T12" fmla="*/ 7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7" y="0"/>
                    </a:moveTo>
                    <a:cubicBezTo>
                      <a:pt x="2" y="6"/>
                      <a:pt x="2" y="6"/>
                      <a:pt x="2" y="6"/>
                    </a:cubicBezTo>
                    <a:cubicBezTo>
                      <a:pt x="2" y="11"/>
                      <a:pt x="2" y="11"/>
                      <a:pt x="2" y="11"/>
                    </a:cubicBezTo>
                    <a:cubicBezTo>
                      <a:pt x="0" y="12"/>
                      <a:pt x="0" y="14"/>
                      <a:pt x="0" y="16"/>
                    </a:cubicBezTo>
                    <a:cubicBezTo>
                      <a:pt x="8" y="7"/>
                      <a:pt x="8" y="7"/>
                      <a:pt x="8" y="7"/>
                    </a:cubicBezTo>
                    <a:cubicBezTo>
                      <a:pt x="8" y="6"/>
                      <a:pt x="8" y="4"/>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4"/>
              <p:cNvSpPr/>
              <p:nvPr/>
            </p:nvSpPr>
            <p:spPr bwMode="auto">
              <a:xfrm>
                <a:off x="4729" y="2747"/>
                <a:ext cx="236" cy="230"/>
              </a:xfrm>
              <a:custGeom>
                <a:avLst/>
                <a:gdLst>
                  <a:gd name="T0" fmla="*/ 86 w 88"/>
                  <a:gd name="T1" fmla="*/ 0 h 86"/>
                  <a:gd name="T2" fmla="*/ 86 w 88"/>
                  <a:gd name="T3" fmla="*/ 0 h 86"/>
                  <a:gd name="T4" fmla="*/ 0 w 88"/>
                  <a:gd name="T5" fmla="*/ 86 h 86"/>
                  <a:gd name="T6" fmla="*/ 9 w 88"/>
                  <a:gd name="T7" fmla="*/ 84 h 86"/>
                  <a:gd name="T8" fmla="*/ 10 w 88"/>
                  <a:gd name="T9" fmla="*/ 84 h 86"/>
                  <a:gd name="T10" fmla="*/ 88 w 88"/>
                  <a:gd name="T11" fmla="*/ 6 h 86"/>
                  <a:gd name="T12" fmla="*/ 86 w 88"/>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86" y="0"/>
                    </a:moveTo>
                    <a:cubicBezTo>
                      <a:pt x="86" y="0"/>
                      <a:pt x="86" y="0"/>
                      <a:pt x="86" y="0"/>
                    </a:cubicBezTo>
                    <a:cubicBezTo>
                      <a:pt x="0" y="86"/>
                      <a:pt x="0" y="86"/>
                      <a:pt x="0" y="86"/>
                    </a:cubicBezTo>
                    <a:cubicBezTo>
                      <a:pt x="3" y="86"/>
                      <a:pt x="6" y="85"/>
                      <a:pt x="9" y="84"/>
                    </a:cubicBezTo>
                    <a:cubicBezTo>
                      <a:pt x="9" y="84"/>
                      <a:pt x="10" y="84"/>
                      <a:pt x="10" y="84"/>
                    </a:cubicBezTo>
                    <a:cubicBezTo>
                      <a:pt x="88" y="6"/>
                      <a:pt x="88" y="6"/>
                      <a:pt x="88" y="6"/>
                    </a:cubicBezTo>
                    <a:cubicBezTo>
                      <a:pt x="88" y="3"/>
                      <a:pt x="88"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5"/>
              <p:cNvSpPr/>
              <p:nvPr/>
            </p:nvSpPr>
            <p:spPr bwMode="auto">
              <a:xfrm>
                <a:off x="4785" y="2779"/>
                <a:ext cx="193" cy="188"/>
              </a:xfrm>
              <a:custGeom>
                <a:avLst/>
                <a:gdLst>
                  <a:gd name="T0" fmla="*/ 8 w 72"/>
                  <a:gd name="T1" fmla="*/ 70 h 70"/>
                  <a:gd name="T2" fmla="*/ 72 w 72"/>
                  <a:gd name="T3" fmla="*/ 6 h 70"/>
                  <a:gd name="T4" fmla="*/ 69 w 72"/>
                  <a:gd name="T5" fmla="*/ 0 h 70"/>
                  <a:gd name="T6" fmla="*/ 0 w 72"/>
                  <a:gd name="T7" fmla="*/ 69 h 70"/>
                  <a:gd name="T8" fmla="*/ 8 w 72"/>
                  <a:gd name="T9" fmla="*/ 70 h 70"/>
                </a:gdLst>
                <a:ahLst/>
                <a:cxnLst>
                  <a:cxn ang="0">
                    <a:pos x="T0" y="T1"/>
                  </a:cxn>
                  <a:cxn ang="0">
                    <a:pos x="T2" y="T3"/>
                  </a:cxn>
                  <a:cxn ang="0">
                    <a:pos x="T4" y="T5"/>
                  </a:cxn>
                  <a:cxn ang="0">
                    <a:pos x="T6" y="T7"/>
                  </a:cxn>
                  <a:cxn ang="0">
                    <a:pos x="T8" y="T9"/>
                  </a:cxn>
                </a:cxnLst>
                <a:rect l="0" t="0" r="r" b="b"/>
                <a:pathLst>
                  <a:path w="72" h="70">
                    <a:moveTo>
                      <a:pt x="8" y="70"/>
                    </a:moveTo>
                    <a:cubicBezTo>
                      <a:pt x="72" y="6"/>
                      <a:pt x="72" y="6"/>
                      <a:pt x="72" y="6"/>
                    </a:cubicBezTo>
                    <a:cubicBezTo>
                      <a:pt x="71" y="4"/>
                      <a:pt x="70" y="2"/>
                      <a:pt x="69" y="0"/>
                    </a:cubicBezTo>
                    <a:cubicBezTo>
                      <a:pt x="0" y="69"/>
                      <a:pt x="0" y="69"/>
                      <a:pt x="0" y="69"/>
                    </a:cubicBezTo>
                    <a:cubicBezTo>
                      <a:pt x="2" y="69"/>
                      <a:pt x="5" y="69"/>
                      <a:pt x="8"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6"/>
              <p:cNvSpPr/>
              <p:nvPr/>
            </p:nvSpPr>
            <p:spPr bwMode="auto">
              <a:xfrm>
                <a:off x="4823" y="2806"/>
                <a:ext cx="179" cy="179"/>
              </a:xfrm>
              <a:custGeom>
                <a:avLst/>
                <a:gdLst>
                  <a:gd name="T0" fmla="*/ 1 w 67"/>
                  <a:gd name="T1" fmla="*/ 63 h 67"/>
                  <a:gd name="T2" fmla="*/ 3 w 67"/>
                  <a:gd name="T3" fmla="*/ 67 h 67"/>
                  <a:gd name="T4" fmla="*/ 67 w 67"/>
                  <a:gd name="T5" fmla="*/ 3 h 67"/>
                  <a:gd name="T6" fmla="*/ 61 w 67"/>
                  <a:gd name="T7" fmla="*/ 0 h 67"/>
                  <a:gd name="T8" fmla="*/ 0 w 67"/>
                  <a:gd name="T9" fmla="*/ 62 h 67"/>
                  <a:gd name="T10" fmla="*/ 1 w 67"/>
                  <a:gd name="T11" fmla="*/ 63 h 67"/>
                </a:gdLst>
                <a:ahLst/>
                <a:cxnLst>
                  <a:cxn ang="0">
                    <a:pos x="T0" y="T1"/>
                  </a:cxn>
                  <a:cxn ang="0">
                    <a:pos x="T2" y="T3"/>
                  </a:cxn>
                  <a:cxn ang="0">
                    <a:pos x="T4" y="T5"/>
                  </a:cxn>
                  <a:cxn ang="0">
                    <a:pos x="T6" y="T7"/>
                  </a:cxn>
                  <a:cxn ang="0">
                    <a:pos x="T8" y="T9"/>
                  </a:cxn>
                  <a:cxn ang="0">
                    <a:pos x="T10" y="T11"/>
                  </a:cxn>
                </a:cxnLst>
                <a:rect l="0" t="0" r="r" b="b"/>
                <a:pathLst>
                  <a:path w="67" h="67">
                    <a:moveTo>
                      <a:pt x="1" y="63"/>
                    </a:moveTo>
                    <a:cubicBezTo>
                      <a:pt x="2" y="64"/>
                      <a:pt x="3" y="65"/>
                      <a:pt x="3" y="67"/>
                    </a:cubicBezTo>
                    <a:cubicBezTo>
                      <a:pt x="67" y="3"/>
                      <a:pt x="67" y="3"/>
                      <a:pt x="67" y="3"/>
                    </a:cubicBezTo>
                    <a:cubicBezTo>
                      <a:pt x="65" y="2"/>
                      <a:pt x="63" y="1"/>
                      <a:pt x="61" y="0"/>
                    </a:cubicBezTo>
                    <a:cubicBezTo>
                      <a:pt x="0" y="62"/>
                      <a:pt x="0" y="62"/>
                      <a:pt x="0" y="62"/>
                    </a:cubicBezTo>
                    <a:cubicBezTo>
                      <a:pt x="0" y="62"/>
                      <a:pt x="1" y="63"/>
                      <a:pt x="1"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7"/>
              <p:cNvSpPr/>
              <p:nvPr/>
            </p:nvSpPr>
            <p:spPr bwMode="auto">
              <a:xfrm>
                <a:off x="4839" y="2827"/>
                <a:ext cx="179" cy="182"/>
              </a:xfrm>
              <a:custGeom>
                <a:avLst/>
                <a:gdLst>
                  <a:gd name="T0" fmla="*/ 1 w 67"/>
                  <a:gd name="T1" fmla="*/ 65 h 68"/>
                  <a:gd name="T2" fmla="*/ 3 w 67"/>
                  <a:gd name="T3" fmla="*/ 68 h 68"/>
                  <a:gd name="T4" fmla="*/ 13 w 67"/>
                  <a:gd name="T5" fmla="*/ 57 h 68"/>
                  <a:gd name="T6" fmla="*/ 13 w 67"/>
                  <a:gd name="T7" fmla="*/ 60 h 68"/>
                  <a:gd name="T8" fmla="*/ 67 w 67"/>
                  <a:gd name="T9" fmla="*/ 6 h 68"/>
                  <a:gd name="T10" fmla="*/ 66 w 67"/>
                  <a:gd name="T11" fmla="*/ 4 h 68"/>
                  <a:gd name="T12" fmla="*/ 64 w 67"/>
                  <a:gd name="T13" fmla="*/ 0 h 68"/>
                  <a:gd name="T14" fmla="*/ 0 w 67"/>
                  <a:gd name="T15" fmla="*/ 64 h 68"/>
                  <a:gd name="T16" fmla="*/ 1 w 67"/>
                  <a:gd name="T1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8">
                    <a:moveTo>
                      <a:pt x="1" y="65"/>
                    </a:moveTo>
                    <a:cubicBezTo>
                      <a:pt x="1" y="65"/>
                      <a:pt x="1" y="68"/>
                      <a:pt x="3" y="68"/>
                    </a:cubicBezTo>
                    <a:cubicBezTo>
                      <a:pt x="6" y="68"/>
                      <a:pt x="10" y="60"/>
                      <a:pt x="13" y="57"/>
                    </a:cubicBezTo>
                    <a:cubicBezTo>
                      <a:pt x="13" y="57"/>
                      <a:pt x="13" y="59"/>
                      <a:pt x="13" y="60"/>
                    </a:cubicBezTo>
                    <a:cubicBezTo>
                      <a:pt x="67" y="6"/>
                      <a:pt x="67" y="6"/>
                      <a:pt x="67" y="6"/>
                    </a:cubicBezTo>
                    <a:cubicBezTo>
                      <a:pt x="66" y="5"/>
                      <a:pt x="66" y="5"/>
                      <a:pt x="66" y="4"/>
                    </a:cubicBezTo>
                    <a:cubicBezTo>
                      <a:pt x="65" y="3"/>
                      <a:pt x="65" y="1"/>
                      <a:pt x="64" y="0"/>
                    </a:cubicBezTo>
                    <a:cubicBezTo>
                      <a:pt x="0" y="64"/>
                      <a:pt x="0" y="64"/>
                      <a:pt x="0" y="64"/>
                    </a:cubicBezTo>
                    <a:cubicBezTo>
                      <a:pt x="1" y="64"/>
                      <a:pt x="1" y="65"/>
                      <a:pt x="1" y="6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8"/>
              <p:cNvSpPr/>
              <p:nvPr/>
            </p:nvSpPr>
            <p:spPr bwMode="auto">
              <a:xfrm>
                <a:off x="4876" y="2852"/>
                <a:ext cx="163" cy="168"/>
              </a:xfrm>
              <a:custGeom>
                <a:avLst/>
                <a:gdLst>
                  <a:gd name="T0" fmla="*/ 2 w 61"/>
                  <a:gd name="T1" fmla="*/ 59 h 63"/>
                  <a:gd name="T2" fmla="*/ 0 w 61"/>
                  <a:gd name="T3" fmla="*/ 63 h 63"/>
                  <a:gd name="T4" fmla="*/ 2 w 61"/>
                  <a:gd name="T5" fmla="*/ 63 h 63"/>
                  <a:gd name="T6" fmla="*/ 3 w 61"/>
                  <a:gd name="T7" fmla="*/ 63 h 63"/>
                  <a:gd name="T8" fmla="*/ 61 w 61"/>
                  <a:gd name="T9" fmla="*/ 5 h 63"/>
                  <a:gd name="T10" fmla="*/ 57 w 61"/>
                  <a:gd name="T11" fmla="*/ 0 h 63"/>
                  <a:gd name="T12" fmla="*/ 1 w 61"/>
                  <a:gd name="T13" fmla="*/ 57 h 63"/>
                  <a:gd name="T14" fmla="*/ 2 w 61"/>
                  <a:gd name="T15" fmla="*/ 5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3">
                    <a:moveTo>
                      <a:pt x="2" y="59"/>
                    </a:moveTo>
                    <a:cubicBezTo>
                      <a:pt x="2" y="61"/>
                      <a:pt x="1" y="61"/>
                      <a:pt x="0" y="63"/>
                    </a:cubicBezTo>
                    <a:cubicBezTo>
                      <a:pt x="2" y="63"/>
                      <a:pt x="2" y="63"/>
                      <a:pt x="2" y="63"/>
                    </a:cubicBezTo>
                    <a:cubicBezTo>
                      <a:pt x="3" y="63"/>
                      <a:pt x="3" y="63"/>
                      <a:pt x="3" y="63"/>
                    </a:cubicBezTo>
                    <a:cubicBezTo>
                      <a:pt x="61" y="5"/>
                      <a:pt x="61" y="5"/>
                      <a:pt x="61" y="5"/>
                    </a:cubicBezTo>
                    <a:cubicBezTo>
                      <a:pt x="59" y="4"/>
                      <a:pt x="58" y="2"/>
                      <a:pt x="57" y="0"/>
                    </a:cubicBezTo>
                    <a:cubicBezTo>
                      <a:pt x="1" y="57"/>
                      <a:pt x="1" y="57"/>
                      <a:pt x="1" y="57"/>
                    </a:cubicBezTo>
                    <a:cubicBezTo>
                      <a:pt x="1" y="57"/>
                      <a:pt x="2" y="58"/>
                      <a:pt x="2"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9"/>
              <p:cNvSpPr/>
              <p:nvPr/>
            </p:nvSpPr>
            <p:spPr bwMode="auto">
              <a:xfrm>
                <a:off x="4895" y="2876"/>
                <a:ext cx="163" cy="171"/>
              </a:xfrm>
              <a:custGeom>
                <a:avLst/>
                <a:gdLst>
                  <a:gd name="T0" fmla="*/ 1 w 61"/>
                  <a:gd name="T1" fmla="*/ 59 h 64"/>
                  <a:gd name="T2" fmla="*/ 3 w 61"/>
                  <a:gd name="T3" fmla="*/ 64 h 64"/>
                  <a:gd name="T4" fmla="*/ 61 w 61"/>
                  <a:gd name="T5" fmla="*/ 5 h 64"/>
                  <a:gd name="T6" fmla="*/ 59 w 61"/>
                  <a:gd name="T7" fmla="*/ 1 h 64"/>
                  <a:gd name="T8" fmla="*/ 59 w 61"/>
                  <a:gd name="T9" fmla="*/ 0 h 64"/>
                  <a:gd name="T10" fmla="*/ 58 w 61"/>
                  <a:gd name="T11" fmla="*/ 0 h 64"/>
                  <a:gd name="T12" fmla="*/ 0 w 61"/>
                  <a:gd name="T13" fmla="*/ 57 h 64"/>
                  <a:gd name="T14" fmla="*/ 1 w 61"/>
                  <a:gd name="T15" fmla="*/ 5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4">
                    <a:moveTo>
                      <a:pt x="1" y="59"/>
                    </a:moveTo>
                    <a:cubicBezTo>
                      <a:pt x="1" y="61"/>
                      <a:pt x="2" y="62"/>
                      <a:pt x="3" y="64"/>
                    </a:cubicBezTo>
                    <a:cubicBezTo>
                      <a:pt x="61" y="5"/>
                      <a:pt x="61" y="5"/>
                      <a:pt x="61" y="5"/>
                    </a:cubicBezTo>
                    <a:cubicBezTo>
                      <a:pt x="60" y="3"/>
                      <a:pt x="59" y="2"/>
                      <a:pt x="59" y="1"/>
                    </a:cubicBezTo>
                    <a:cubicBezTo>
                      <a:pt x="59" y="0"/>
                      <a:pt x="59" y="0"/>
                      <a:pt x="59" y="0"/>
                    </a:cubicBezTo>
                    <a:cubicBezTo>
                      <a:pt x="59" y="0"/>
                      <a:pt x="58" y="0"/>
                      <a:pt x="58" y="0"/>
                    </a:cubicBezTo>
                    <a:cubicBezTo>
                      <a:pt x="0" y="57"/>
                      <a:pt x="0" y="57"/>
                      <a:pt x="0" y="57"/>
                    </a:cubicBezTo>
                    <a:cubicBezTo>
                      <a:pt x="1" y="58"/>
                      <a:pt x="1" y="59"/>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
              <p:cNvSpPr/>
              <p:nvPr/>
            </p:nvSpPr>
            <p:spPr bwMode="auto">
              <a:xfrm>
                <a:off x="4914" y="2908"/>
                <a:ext cx="149" cy="152"/>
              </a:xfrm>
              <a:custGeom>
                <a:avLst/>
                <a:gdLst>
                  <a:gd name="T0" fmla="*/ 6 w 56"/>
                  <a:gd name="T1" fmla="*/ 57 h 57"/>
                  <a:gd name="T2" fmla="*/ 56 w 56"/>
                  <a:gd name="T3" fmla="*/ 8 h 57"/>
                  <a:gd name="T4" fmla="*/ 56 w 56"/>
                  <a:gd name="T5" fmla="*/ 5 h 57"/>
                  <a:gd name="T6" fmla="*/ 55 w 56"/>
                  <a:gd name="T7" fmla="*/ 0 h 57"/>
                  <a:gd name="T8" fmla="*/ 0 w 56"/>
                  <a:gd name="T9" fmla="*/ 55 h 57"/>
                  <a:gd name="T10" fmla="*/ 6 w 56"/>
                  <a:gd name="T11" fmla="*/ 57 h 57"/>
                </a:gdLst>
                <a:ahLst/>
                <a:cxnLst>
                  <a:cxn ang="0">
                    <a:pos x="T0" y="T1"/>
                  </a:cxn>
                  <a:cxn ang="0">
                    <a:pos x="T2" y="T3"/>
                  </a:cxn>
                  <a:cxn ang="0">
                    <a:pos x="T4" y="T5"/>
                  </a:cxn>
                  <a:cxn ang="0">
                    <a:pos x="T6" y="T7"/>
                  </a:cxn>
                  <a:cxn ang="0">
                    <a:pos x="T8" y="T9"/>
                  </a:cxn>
                  <a:cxn ang="0">
                    <a:pos x="T10" y="T11"/>
                  </a:cxn>
                </a:cxnLst>
                <a:rect l="0" t="0" r="r" b="b"/>
                <a:pathLst>
                  <a:path w="56" h="57">
                    <a:moveTo>
                      <a:pt x="6" y="57"/>
                    </a:moveTo>
                    <a:cubicBezTo>
                      <a:pt x="56" y="8"/>
                      <a:pt x="56" y="8"/>
                      <a:pt x="56" y="8"/>
                    </a:cubicBezTo>
                    <a:cubicBezTo>
                      <a:pt x="56" y="7"/>
                      <a:pt x="56" y="6"/>
                      <a:pt x="56" y="5"/>
                    </a:cubicBezTo>
                    <a:cubicBezTo>
                      <a:pt x="56" y="4"/>
                      <a:pt x="56" y="2"/>
                      <a:pt x="55" y="0"/>
                    </a:cubicBezTo>
                    <a:cubicBezTo>
                      <a:pt x="0" y="55"/>
                      <a:pt x="0" y="55"/>
                      <a:pt x="0" y="55"/>
                    </a:cubicBezTo>
                    <a:cubicBezTo>
                      <a:pt x="2" y="56"/>
                      <a:pt x="4" y="57"/>
                      <a:pt x="6" y="5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1"/>
              <p:cNvSpPr/>
              <p:nvPr/>
            </p:nvSpPr>
            <p:spPr bwMode="auto">
              <a:xfrm>
                <a:off x="4959" y="2956"/>
                <a:ext cx="99" cy="107"/>
              </a:xfrm>
              <a:custGeom>
                <a:avLst/>
                <a:gdLst>
                  <a:gd name="T0" fmla="*/ 5 w 37"/>
                  <a:gd name="T1" fmla="*/ 40 h 40"/>
                  <a:gd name="T2" fmla="*/ 28 w 37"/>
                  <a:gd name="T3" fmla="*/ 18 h 40"/>
                  <a:gd name="T4" fmla="*/ 28 w 37"/>
                  <a:gd name="T5" fmla="*/ 16 h 40"/>
                  <a:gd name="T6" fmla="*/ 36 w 37"/>
                  <a:gd name="T7" fmla="*/ 5 h 40"/>
                  <a:gd name="T8" fmla="*/ 37 w 37"/>
                  <a:gd name="T9" fmla="*/ 1 h 40"/>
                  <a:gd name="T10" fmla="*/ 37 w 37"/>
                  <a:gd name="T11" fmla="*/ 0 h 40"/>
                  <a:gd name="T12" fmla="*/ 0 w 37"/>
                  <a:gd name="T13" fmla="*/ 37 h 40"/>
                  <a:gd name="T14" fmla="*/ 5 w 3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0">
                    <a:moveTo>
                      <a:pt x="5" y="40"/>
                    </a:moveTo>
                    <a:cubicBezTo>
                      <a:pt x="28" y="18"/>
                      <a:pt x="28" y="18"/>
                      <a:pt x="28" y="18"/>
                    </a:cubicBezTo>
                    <a:cubicBezTo>
                      <a:pt x="28" y="17"/>
                      <a:pt x="28" y="16"/>
                      <a:pt x="28" y="16"/>
                    </a:cubicBezTo>
                    <a:cubicBezTo>
                      <a:pt x="30" y="11"/>
                      <a:pt x="33" y="9"/>
                      <a:pt x="36" y="5"/>
                    </a:cubicBezTo>
                    <a:cubicBezTo>
                      <a:pt x="37" y="3"/>
                      <a:pt x="37" y="3"/>
                      <a:pt x="37" y="1"/>
                    </a:cubicBezTo>
                    <a:cubicBezTo>
                      <a:pt x="37" y="0"/>
                      <a:pt x="37" y="0"/>
                      <a:pt x="37" y="0"/>
                    </a:cubicBezTo>
                    <a:cubicBezTo>
                      <a:pt x="0" y="37"/>
                      <a:pt x="0" y="37"/>
                      <a:pt x="0" y="37"/>
                    </a:cubicBezTo>
                    <a:cubicBezTo>
                      <a:pt x="1" y="38"/>
                      <a:pt x="3" y="39"/>
                      <a:pt x="5" y="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2"/>
              <p:cNvSpPr/>
              <p:nvPr/>
            </p:nvSpPr>
            <p:spPr bwMode="auto">
              <a:xfrm>
                <a:off x="5010" y="3034"/>
                <a:ext cx="16" cy="13"/>
              </a:xfrm>
              <a:custGeom>
                <a:avLst/>
                <a:gdLst>
                  <a:gd name="T0" fmla="*/ 6 w 6"/>
                  <a:gd name="T1" fmla="*/ 1 h 5"/>
                  <a:gd name="T2" fmla="*/ 6 w 6"/>
                  <a:gd name="T3" fmla="*/ 1 h 5"/>
                  <a:gd name="T4" fmla="*/ 6 w 6"/>
                  <a:gd name="T5" fmla="*/ 0 h 5"/>
                  <a:gd name="T6" fmla="*/ 0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6" y="1"/>
                      <a:pt x="6" y="1"/>
                      <a:pt x="6" y="1"/>
                    </a:cubicBezTo>
                    <a:cubicBezTo>
                      <a:pt x="6" y="1"/>
                      <a:pt x="6" y="0"/>
                      <a:pt x="6"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3"/>
              <p:cNvSpPr/>
              <p:nvPr/>
            </p:nvSpPr>
            <p:spPr bwMode="auto">
              <a:xfrm>
                <a:off x="5002" y="2632"/>
                <a:ext cx="5" cy="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4"/>
              <p:cNvSpPr/>
              <p:nvPr/>
            </p:nvSpPr>
            <p:spPr bwMode="auto">
              <a:xfrm>
                <a:off x="5018" y="2616"/>
                <a:ext cx="32" cy="29"/>
              </a:xfrm>
              <a:custGeom>
                <a:avLst/>
                <a:gdLst>
                  <a:gd name="T0" fmla="*/ 1 w 12"/>
                  <a:gd name="T1" fmla="*/ 11 h 11"/>
                  <a:gd name="T2" fmla="*/ 9 w 12"/>
                  <a:gd name="T3" fmla="*/ 8 h 11"/>
                  <a:gd name="T4" fmla="*/ 12 w 12"/>
                  <a:gd name="T5" fmla="*/ 3 h 11"/>
                  <a:gd name="T6" fmla="*/ 10 w 12"/>
                  <a:gd name="T7" fmla="*/ 0 h 11"/>
                  <a:gd name="T8" fmla="*/ 7 w 12"/>
                  <a:gd name="T9" fmla="*/ 5 h 11"/>
                  <a:gd name="T10" fmla="*/ 5 w 12"/>
                  <a:gd name="T11" fmla="*/ 5 h 11"/>
                  <a:gd name="T12" fmla="*/ 0 w 12"/>
                  <a:gd name="T13" fmla="*/ 10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4" y="11"/>
                      <a:pt x="6" y="9"/>
                      <a:pt x="9" y="8"/>
                    </a:cubicBezTo>
                    <a:cubicBezTo>
                      <a:pt x="9" y="5"/>
                      <a:pt x="12" y="6"/>
                      <a:pt x="12" y="3"/>
                    </a:cubicBezTo>
                    <a:cubicBezTo>
                      <a:pt x="12" y="2"/>
                      <a:pt x="11" y="0"/>
                      <a:pt x="10" y="0"/>
                    </a:cubicBezTo>
                    <a:cubicBezTo>
                      <a:pt x="8" y="0"/>
                      <a:pt x="9" y="4"/>
                      <a:pt x="7" y="5"/>
                    </a:cubicBezTo>
                    <a:cubicBezTo>
                      <a:pt x="6" y="5"/>
                      <a:pt x="6" y="5"/>
                      <a:pt x="5" y="5"/>
                    </a:cubicBezTo>
                    <a:cubicBezTo>
                      <a:pt x="0" y="10"/>
                      <a:pt x="0" y="10"/>
                      <a:pt x="0" y="10"/>
                    </a:cubicBezTo>
                    <a:cubicBezTo>
                      <a:pt x="0" y="10"/>
                      <a:pt x="1"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5"/>
              <p:cNvSpPr/>
              <p:nvPr/>
            </p:nvSpPr>
            <p:spPr bwMode="auto">
              <a:xfrm>
                <a:off x="4788" y="2571"/>
                <a:ext cx="16" cy="13"/>
              </a:xfrm>
              <a:custGeom>
                <a:avLst/>
                <a:gdLst>
                  <a:gd name="T0" fmla="*/ 0 w 6"/>
                  <a:gd name="T1" fmla="*/ 4 h 5"/>
                  <a:gd name="T2" fmla="*/ 1 w 6"/>
                  <a:gd name="T3" fmla="*/ 5 h 5"/>
                  <a:gd name="T4" fmla="*/ 6 w 6"/>
                  <a:gd name="T5" fmla="*/ 0 h 5"/>
                  <a:gd name="T6" fmla="*/ 2 w 6"/>
                  <a:gd name="T7" fmla="*/ 3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0" y="5"/>
                      <a:pt x="0" y="5"/>
                      <a:pt x="1" y="5"/>
                    </a:cubicBezTo>
                    <a:cubicBezTo>
                      <a:pt x="6" y="0"/>
                      <a:pt x="6" y="0"/>
                      <a:pt x="6" y="0"/>
                    </a:cubicBezTo>
                    <a:cubicBezTo>
                      <a:pt x="4" y="1"/>
                      <a:pt x="3" y="3"/>
                      <a:pt x="2" y="3"/>
                    </a:cubicBezTo>
                    <a:cubicBezTo>
                      <a:pt x="1" y="3"/>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6"/>
              <p:cNvSpPr/>
              <p:nvPr/>
            </p:nvSpPr>
            <p:spPr bwMode="auto">
              <a:xfrm>
                <a:off x="4802" y="2576"/>
                <a:ext cx="29" cy="32"/>
              </a:xfrm>
              <a:custGeom>
                <a:avLst/>
                <a:gdLst>
                  <a:gd name="T0" fmla="*/ 0 w 11"/>
                  <a:gd name="T1" fmla="*/ 7 h 12"/>
                  <a:gd name="T2" fmla="*/ 3 w 11"/>
                  <a:gd name="T3" fmla="*/ 7 h 12"/>
                  <a:gd name="T4" fmla="*/ 7 w 11"/>
                  <a:gd name="T5" fmla="*/ 6 h 12"/>
                  <a:gd name="T6" fmla="*/ 8 w 11"/>
                  <a:gd name="T7" fmla="*/ 6 h 12"/>
                  <a:gd name="T8" fmla="*/ 0 w 11"/>
                  <a:gd name="T9" fmla="*/ 9 h 12"/>
                  <a:gd name="T10" fmla="*/ 3 w 11"/>
                  <a:gd name="T11" fmla="*/ 11 h 12"/>
                  <a:gd name="T12" fmla="*/ 4 w 11"/>
                  <a:gd name="T13" fmla="*/ 12 h 12"/>
                  <a:gd name="T14" fmla="*/ 11 w 11"/>
                  <a:gd name="T15" fmla="*/ 6 h 12"/>
                  <a:gd name="T16" fmla="*/ 11 w 11"/>
                  <a:gd name="T17" fmla="*/ 1 h 12"/>
                  <a:gd name="T18" fmla="*/ 8 w 11"/>
                  <a:gd name="T19" fmla="*/ 0 h 12"/>
                  <a:gd name="T20" fmla="*/ 0 w 11"/>
                  <a:gd name="T21" fmla="*/ 7 h 12"/>
                  <a:gd name="T22" fmla="*/ 0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0" y="7"/>
                    </a:moveTo>
                    <a:cubicBezTo>
                      <a:pt x="1" y="7"/>
                      <a:pt x="2" y="7"/>
                      <a:pt x="3" y="7"/>
                    </a:cubicBezTo>
                    <a:cubicBezTo>
                      <a:pt x="4" y="7"/>
                      <a:pt x="6" y="7"/>
                      <a:pt x="7" y="6"/>
                    </a:cubicBezTo>
                    <a:cubicBezTo>
                      <a:pt x="8" y="6"/>
                      <a:pt x="8" y="6"/>
                      <a:pt x="8" y="6"/>
                    </a:cubicBezTo>
                    <a:cubicBezTo>
                      <a:pt x="7" y="9"/>
                      <a:pt x="3" y="8"/>
                      <a:pt x="0" y="9"/>
                    </a:cubicBezTo>
                    <a:cubicBezTo>
                      <a:pt x="1" y="10"/>
                      <a:pt x="2" y="10"/>
                      <a:pt x="3" y="11"/>
                    </a:cubicBezTo>
                    <a:cubicBezTo>
                      <a:pt x="3" y="11"/>
                      <a:pt x="4" y="12"/>
                      <a:pt x="4" y="12"/>
                    </a:cubicBezTo>
                    <a:cubicBezTo>
                      <a:pt x="11" y="6"/>
                      <a:pt x="11" y="6"/>
                      <a:pt x="11" y="6"/>
                    </a:cubicBezTo>
                    <a:cubicBezTo>
                      <a:pt x="11" y="1"/>
                      <a:pt x="11" y="1"/>
                      <a:pt x="11" y="1"/>
                    </a:cubicBezTo>
                    <a:cubicBezTo>
                      <a:pt x="9" y="1"/>
                      <a:pt x="8" y="0"/>
                      <a:pt x="8" y="0"/>
                    </a:cubicBezTo>
                    <a:cubicBezTo>
                      <a:pt x="0" y="7"/>
                      <a:pt x="0" y="7"/>
                      <a:pt x="0" y="7"/>
                    </a:cubicBezTo>
                    <a:cubicBezTo>
                      <a:pt x="1" y="7"/>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7"/>
              <p:cNvSpPr/>
              <p:nvPr/>
            </p:nvSpPr>
            <p:spPr bwMode="auto">
              <a:xfrm>
                <a:off x="4828" y="2584"/>
                <a:ext cx="51" cy="37"/>
              </a:xfrm>
              <a:custGeom>
                <a:avLst/>
                <a:gdLst>
                  <a:gd name="T0" fmla="*/ 4 w 19"/>
                  <a:gd name="T1" fmla="*/ 14 h 14"/>
                  <a:gd name="T2" fmla="*/ 5 w 19"/>
                  <a:gd name="T3" fmla="*/ 14 h 14"/>
                  <a:gd name="T4" fmla="*/ 19 w 19"/>
                  <a:gd name="T5" fmla="*/ 0 h 14"/>
                  <a:gd name="T6" fmla="*/ 18 w 19"/>
                  <a:gd name="T7" fmla="*/ 0 h 14"/>
                  <a:gd name="T8" fmla="*/ 12 w 19"/>
                  <a:gd name="T9" fmla="*/ 3 h 14"/>
                  <a:gd name="T10" fmla="*/ 9 w 19"/>
                  <a:gd name="T11" fmla="*/ 6 h 14"/>
                  <a:gd name="T12" fmla="*/ 6 w 19"/>
                  <a:gd name="T13" fmla="*/ 8 h 14"/>
                  <a:gd name="T14" fmla="*/ 4 w 19"/>
                  <a:gd name="T15" fmla="*/ 7 h 14"/>
                  <a:gd name="T16" fmla="*/ 0 w 19"/>
                  <a:gd name="T17" fmla="*/ 11 h 14"/>
                  <a:gd name="T18" fmla="*/ 4 w 19"/>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4">
                    <a:moveTo>
                      <a:pt x="4" y="14"/>
                    </a:moveTo>
                    <a:cubicBezTo>
                      <a:pt x="4" y="14"/>
                      <a:pt x="5" y="14"/>
                      <a:pt x="5" y="14"/>
                    </a:cubicBezTo>
                    <a:cubicBezTo>
                      <a:pt x="19" y="0"/>
                      <a:pt x="19" y="0"/>
                      <a:pt x="19" y="0"/>
                    </a:cubicBezTo>
                    <a:cubicBezTo>
                      <a:pt x="18" y="0"/>
                      <a:pt x="18" y="0"/>
                      <a:pt x="18" y="0"/>
                    </a:cubicBezTo>
                    <a:cubicBezTo>
                      <a:pt x="16" y="0"/>
                      <a:pt x="14" y="3"/>
                      <a:pt x="12" y="3"/>
                    </a:cubicBezTo>
                    <a:cubicBezTo>
                      <a:pt x="10" y="4"/>
                      <a:pt x="10" y="4"/>
                      <a:pt x="9" y="6"/>
                    </a:cubicBezTo>
                    <a:cubicBezTo>
                      <a:pt x="8" y="6"/>
                      <a:pt x="7" y="8"/>
                      <a:pt x="6" y="8"/>
                    </a:cubicBezTo>
                    <a:cubicBezTo>
                      <a:pt x="5" y="8"/>
                      <a:pt x="4" y="8"/>
                      <a:pt x="4" y="7"/>
                    </a:cubicBezTo>
                    <a:cubicBezTo>
                      <a:pt x="0" y="11"/>
                      <a:pt x="0" y="11"/>
                      <a:pt x="0" y="11"/>
                    </a:cubicBezTo>
                    <a:cubicBezTo>
                      <a:pt x="1" y="12"/>
                      <a:pt x="2" y="14"/>
                      <a:pt x="4"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8"/>
              <p:cNvSpPr/>
              <p:nvPr/>
            </p:nvSpPr>
            <p:spPr bwMode="auto">
              <a:xfrm>
                <a:off x="4860" y="2592"/>
                <a:ext cx="51" cy="40"/>
              </a:xfrm>
              <a:custGeom>
                <a:avLst/>
                <a:gdLst>
                  <a:gd name="T0" fmla="*/ 0 w 19"/>
                  <a:gd name="T1" fmla="*/ 13 h 15"/>
                  <a:gd name="T2" fmla="*/ 5 w 19"/>
                  <a:gd name="T3" fmla="*/ 15 h 15"/>
                  <a:gd name="T4" fmla="*/ 19 w 19"/>
                  <a:gd name="T5" fmla="*/ 2 h 15"/>
                  <a:gd name="T6" fmla="*/ 18 w 19"/>
                  <a:gd name="T7" fmla="*/ 2 h 15"/>
                  <a:gd name="T8" fmla="*/ 19 w 19"/>
                  <a:gd name="T9" fmla="*/ 2 h 15"/>
                  <a:gd name="T10" fmla="*/ 16 w 19"/>
                  <a:gd name="T11" fmla="*/ 0 h 15"/>
                  <a:gd name="T12" fmla="*/ 12 w 19"/>
                  <a:gd name="T13" fmla="*/ 0 h 15"/>
                  <a:gd name="T14" fmla="*/ 0 w 19"/>
                  <a:gd name="T15" fmla="*/ 12 h 15"/>
                  <a:gd name="T16" fmla="*/ 0 w 19"/>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0" y="13"/>
                    </a:moveTo>
                    <a:cubicBezTo>
                      <a:pt x="1" y="13"/>
                      <a:pt x="4" y="14"/>
                      <a:pt x="5" y="15"/>
                    </a:cubicBezTo>
                    <a:cubicBezTo>
                      <a:pt x="19" y="2"/>
                      <a:pt x="19" y="2"/>
                      <a:pt x="19" y="2"/>
                    </a:cubicBezTo>
                    <a:cubicBezTo>
                      <a:pt x="19" y="2"/>
                      <a:pt x="18" y="2"/>
                      <a:pt x="18" y="2"/>
                    </a:cubicBezTo>
                    <a:cubicBezTo>
                      <a:pt x="19" y="2"/>
                      <a:pt x="19" y="2"/>
                      <a:pt x="19" y="2"/>
                    </a:cubicBezTo>
                    <a:cubicBezTo>
                      <a:pt x="18" y="1"/>
                      <a:pt x="17" y="1"/>
                      <a:pt x="16" y="0"/>
                    </a:cubicBezTo>
                    <a:cubicBezTo>
                      <a:pt x="12" y="0"/>
                      <a:pt x="12" y="0"/>
                      <a:pt x="12" y="0"/>
                    </a:cubicBezTo>
                    <a:cubicBezTo>
                      <a:pt x="0" y="12"/>
                      <a:pt x="0" y="12"/>
                      <a:pt x="0" y="12"/>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9"/>
              <p:cNvSpPr/>
              <p:nvPr/>
            </p:nvSpPr>
            <p:spPr bwMode="auto">
              <a:xfrm>
                <a:off x="4874" y="2603"/>
                <a:ext cx="69" cy="64"/>
              </a:xfrm>
              <a:custGeom>
                <a:avLst/>
                <a:gdLst>
                  <a:gd name="T0" fmla="*/ 4 w 26"/>
                  <a:gd name="T1" fmla="*/ 20 h 24"/>
                  <a:gd name="T2" fmla="*/ 0 w 26"/>
                  <a:gd name="T3" fmla="*/ 23 h 24"/>
                  <a:gd name="T4" fmla="*/ 3 w 26"/>
                  <a:gd name="T5" fmla="*/ 24 h 24"/>
                  <a:gd name="T6" fmla="*/ 4 w 26"/>
                  <a:gd name="T7" fmla="*/ 24 h 24"/>
                  <a:gd name="T8" fmla="*/ 26 w 26"/>
                  <a:gd name="T9" fmla="*/ 2 h 24"/>
                  <a:gd name="T10" fmla="*/ 25 w 26"/>
                  <a:gd name="T11" fmla="*/ 2 h 24"/>
                  <a:gd name="T12" fmla="*/ 19 w 26"/>
                  <a:gd name="T13" fmla="*/ 0 h 24"/>
                  <a:gd name="T14" fmla="*/ 3 w 26"/>
                  <a:gd name="T15" fmla="*/ 17 h 24"/>
                  <a:gd name="T16" fmla="*/ 4 w 26"/>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4">
                    <a:moveTo>
                      <a:pt x="4" y="20"/>
                    </a:moveTo>
                    <a:cubicBezTo>
                      <a:pt x="3" y="20"/>
                      <a:pt x="0" y="21"/>
                      <a:pt x="0" y="23"/>
                    </a:cubicBezTo>
                    <a:cubicBezTo>
                      <a:pt x="0" y="24"/>
                      <a:pt x="1" y="24"/>
                      <a:pt x="3" y="24"/>
                    </a:cubicBezTo>
                    <a:cubicBezTo>
                      <a:pt x="4" y="24"/>
                      <a:pt x="4" y="24"/>
                      <a:pt x="4" y="24"/>
                    </a:cubicBezTo>
                    <a:cubicBezTo>
                      <a:pt x="26" y="2"/>
                      <a:pt x="26" y="2"/>
                      <a:pt x="26" y="2"/>
                    </a:cubicBezTo>
                    <a:cubicBezTo>
                      <a:pt x="26" y="2"/>
                      <a:pt x="25" y="2"/>
                      <a:pt x="25" y="2"/>
                    </a:cubicBezTo>
                    <a:cubicBezTo>
                      <a:pt x="23" y="2"/>
                      <a:pt x="21" y="1"/>
                      <a:pt x="19" y="0"/>
                    </a:cubicBezTo>
                    <a:cubicBezTo>
                      <a:pt x="3" y="17"/>
                      <a:pt x="3" y="17"/>
                      <a:pt x="3" y="17"/>
                    </a:cubicBezTo>
                    <a:cubicBezTo>
                      <a:pt x="3" y="18"/>
                      <a:pt x="3" y="19"/>
                      <a:pt x="4"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0"/>
              <p:cNvSpPr/>
              <p:nvPr/>
            </p:nvSpPr>
            <p:spPr bwMode="auto">
              <a:xfrm>
                <a:off x="4903" y="2616"/>
                <a:ext cx="67" cy="62"/>
              </a:xfrm>
              <a:custGeom>
                <a:avLst/>
                <a:gdLst>
                  <a:gd name="T0" fmla="*/ 5 w 25"/>
                  <a:gd name="T1" fmla="*/ 23 h 23"/>
                  <a:gd name="T2" fmla="*/ 25 w 25"/>
                  <a:gd name="T3" fmla="*/ 4 h 23"/>
                  <a:gd name="T4" fmla="*/ 21 w 25"/>
                  <a:gd name="T5" fmla="*/ 0 h 23"/>
                  <a:gd name="T6" fmla="*/ 20 w 25"/>
                  <a:gd name="T7" fmla="*/ 0 h 23"/>
                  <a:gd name="T8" fmla="*/ 0 w 25"/>
                  <a:gd name="T9" fmla="*/ 20 h 23"/>
                  <a:gd name="T10" fmla="*/ 5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5" y="23"/>
                    </a:moveTo>
                    <a:cubicBezTo>
                      <a:pt x="25" y="4"/>
                      <a:pt x="25" y="4"/>
                      <a:pt x="25" y="4"/>
                    </a:cubicBezTo>
                    <a:cubicBezTo>
                      <a:pt x="24" y="2"/>
                      <a:pt x="23" y="1"/>
                      <a:pt x="21" y="0"/>
                    </a:cubicBezTo>
                    <a:cubicBezTo>
                      <a:pt x="20" y="0"/>
                      <a:pt x="20" y="0"/>
                      <a:pt x="20" y="0"/>
                    </a:cubicBezTo>
                    <a:cubicBezTo>
                      <a:pt x="0" y="20"/>
                      <a:pt x="0" y="20"/>
                      <a:pt x="0" y="20"/>
                    </a:cubicBezTo>
                    <a:cubicBezTo>
                      <a:pt x="2" y="21"/>
                      <a:pt x="3" y="23"/>
                      <a:pt x="5"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1"/>
              <p:cNvSpPr/>
              <p:nvPr/>
            </p:nvSpPr>
            <p:spPr bwMode="auto">
              <a:xfrm>
                <a:off x="4959" y="2635"/>
                <a:ext cx="35" cy="32"/>
              </a:xfrm>
              <a:custGeom>
                <a:avLst/>
                <a:gdLst>
                  <a:gd name="T0" fmla="*/ 5 w 13"/>
                  <a:gd name="T1" fmla="*/ 12 h 12"/>
                  <a:gd name="T2" fmla="*/ 10 w 13"/>
                  <a:gd name="T3" fmla="*/ 7 h 12"/>
                  <a:gd name="T4" fmla="*/ 10 w 13"/>
                  <a:gd name="T5" fmla="*/ 6 h 12"/>
                  <a:gd name="T6" fmla="*/ 12 w 13"/>
                  <a:gd name="T7" fmla="*/ 5 h 12"/>
                  <a:gd name="T8" fmla="*/ 13 w 13"/>
                  <a:gd name="T9" fmla="*/ 4 h 12"/>
                  <a:gd name="T10" fmla="*/ 13 w 13"/>
                  <a:gd name="T11" fmla="*/ 4 h 12"/>
                  <a:gd name="T12" fmla="*/ 8 w 13"/>
                  <a:gd name="T13" fmla="*/ 1 h 12"/>
                  <a:gd name="T14" fmla="*/ 8 w 13"/>
                  <a:gd name="T15" fmla="*/ 1 h 12"/>
                  <a:gd name="T16" fmla="*/ 0 w 13"/>
                  <a:gd name="T17" fmla="*/ 9 h 12"/>
                  <a:gd name="T18" fmla="*/ 5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5" y="12"/>
                    </a:moveTo>
                    <a:cubicBezTo>
                      <a:pt x="10" y="7"/>
                      <a:pt x="10" y="7"/>
                      <a:pt x="10" y="7"/>
                    </a:cubicBezTo>
                    <a:cubicBezTo>
                      <a:pt x="10" y="6"/>
                      <a:pt x="10" y="6"/>
                      <a:pt x="10" y="6"/>
                    </a:cubicBezTo>
                    <a:cubicBezTo>
                      <a:pt x="10" y="5"/>
                      <a:pt x="11" y="5"/>
                      <a:pt x="12" y="5"/>
                    </a:cubicBezTo>
                    <a:cubicBezTo>
                      <a:pt x="13" y="4"/>
                      <a:pt x="13" y="4"/>
                      <a:pt x="13" y="4"/>
                    </a:cubicBezTo>
                    <a:cubicBezTo>
                      <a:pt x="13" y="4"/>
                      <a:pt x="13" y="4"/>
                      <a:pt x="13" y="4"/>
                    </a:cubicBezTo>
                    <a:cubicBezTo>
                      <a:pt x="13" y="0"/>
                      <a:pt x="10" y="2"/>
                      <a:pt x="8" y="1"/>
                    </a:cubicBezTo>
                    <a:cubicBezTo>
                      <a:pt x="8" y="1"/>
                      <a:pt x="8" y="1"/>
                      <a:pt x="8" y="1"/>
                    </a:cubicBezTo>
                    <a:cubicBezTo>
                      <a:pt x="0" y="9"/>
                      <a:pt x="0" y="9"/>
                      <a:pt x="0" y="9"/>
                    </a:cubicBezTo>
                    <a:cubicBezTo>
                      <a:pt x="2" y="9"/>
                      <a:pt x="4" y="10"/>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2"/>
              <p:cNvSpPr/>
              <p:nvPr/>
            </p:nvSpPr>
            <p:spPr bwMode="auto">
              <a:xfrm>
                <a:off x="4983" y="2664"/>
                <a:ext cx="24" cy="24"/>
              </a:xfrm>
              <a:custGeom>
                <a:avLst/>
                <a:gdLst>
                  <a:gd name="T0" fmla="*/ 7 w 9"/>
                  <a:gd name="T1" fmla="*/ 4 h 9"/>
                  <a:gd name="T2" fmla="*/ 5 w 9"/>
                  <a:gd name="T3" fmla="*/ 0 h 9"/>
                  <a:gd name="T4" fmla="*/ 0 w 9"/>
                  <a:gd name="T5" fmla="*/ 5 h 9"/>
                  <a:gd name="T6" fmla="*/ 0 w 9"/>
                  <a:gd name="T7" fmla="*/ 5 h 9"/>
                  <a:gd name="T8" fmla="*/ 2 w 9"/>
                  <a:gd name="T9" fmla="*/ 7 h 9"/>
                  <a:gd name="T10" fmla="*/ 4 w 9"/>
                  <a:gd name="T11" fmla="*/ 9 h 9"/>
                  <a:gd name="T12" fmla="*/ 9 w 9"/>
                  <a:gd name="T13" fmla="*/ 5 h 9"/>
                  <a:gd name="T14" fmla="*/ 7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4"/>
                    </a:moveTo>
                    <a:cubicBezTo>
                      <a:pt x="6" y="2"/>
                      <a:pt x="6" y="1"/>
                      <a:pt x="5" y="0"/>
                    </a:cubicBezTo>
                    <a:cubicBezTo>
                      <a:pt x="0" y="5"/>
                      <a:pt x="0" y="5"/>
                      <a:pt x="0" y="5"/>
                    </a:cubicBezTo>
                    <a:cubicBezTo>
                      <a:pt x="0" y="5"/>
                      <a:pt x="0" y="5"/>
                      <a:pt x="0" y="5"/>
                    </a:cubicBezTo>
                    <a:cubicBezTo>
                      <a:pt x="1" y="6"/>
                      <a:pt x="2" y="6"/>
                      <a:pt x="2" y="7"/>
                    </a:cubicBezTo>
                    <a:cubicBezTo>
                      <a:pt x="2" y="8"/>
                      <a:pt x="3" y="9"/>
                      <a:pt x="4" y="9"/>
                    </a:cubicBezTo>
                    <a:cubicBezTo>
                      <a:pt x="9" y="5"/>
                      <a:pt x="9" y="5"/>
                      <a:pt x="9" y="5"/>
                    </a:cubicBezTo>
                    <a:cubicBezTo>
                      <a:pt x="8" y="5"/>
                      <a:pt x="7" y="4"/>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3"/>
              <p:cNvSpPr/>
              <p:nvPr/>
            </p:nvSpPr>
            <p:spPr bwMode="auto">
              <a:xfrm>
                <a:off x="5010" y="2686"/>
                <a:ext cx="21" cy="13"/>
              </a:xfrm>
              <a:custGeom>
                <a:avLst/>
                <a:gdLst>
                  <a:gd name="T0" fmla="*/ 2 w 8"/>
                  <a:gd name="T1" fmla="*/ 4 h 5"/>
                  <a:gd name="T2" fmla="*/ 5 w 8"/>
                  <a:gd name="T3" fmla="*/ 5 h 5"/>
                  <a:gd name="T4" fmla="*/ 6 w 8"/>
                  <a:gd name="T5" fmla="*/ 5 h 5"/>
                  <a:gd name="T6" fmla="*/ 8 w 8"/>
                  <a:gd name="T7" fmla="*/ 2 h 5"/>
                  <a:gd name="T8" fmla="*/ 5 w 8"/>
                  <a:gd name="T9" fmla="*/ 1 h 5"/>
                  <a:gd name="T10" fmla="*/ 4 w 8"/>
                  <a:gd name="T11" fmla="*/ 0 h 5"/>
                  <a:gd name="T12" fmla="*/ 0 w 8"/>
                  <a:gd name="T13" fmla="*/ 4 h 5"/>
                  <a:gd name="T14" fmla="*/ 2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4"/>
                    </a:moveTo>
                    <a:cubicBezTo>
                      <a:pt x="2" y="4"/>
                      <a:pt x="5" y="5"/>
                      <a:pt x="5" y="5"/>
                    </a:cubicBezTo>
                    <a:cubicBezTo>
                      <a:pt x="6" y="5"/>
                      <a:pt x="6" y="5"/>
                      <a:pt x="6" y="5"/>
                    </a:cubicBezTo>
                    <a:cubicBezTo>
                      <a:pt x="6" y="4"/>
                      <a:pt x="7" y="3"/>
                      <a:pt x="8" y="2"/>
                    </a:cubicBezTo>
                    <a:cubicBezTo>
                      <a:pt x="8" y="2"/>
                      <a:pt x="5" y="2"/>
                      <a:pt x="5" y="1"/>
                    </a:cubicBezTo>
                    <a:cubicBezTo>
                      <a:pt x="5" y="1"/>
                      <a:pt x="4" y="0"/>
                      <a:pt x="4" y="0"/>
                    </a:cubicBezTo>
                    <a:cubicBezTo>
                      <a:pt x="0" y="4"/>
                      <a:pt x="0" y="4"/>
                      <a:pt x="0" y="4"/>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4"/>
              <p:cNvSpPr/>
              <p:nvPr/>
            </p:nvSpPr>
            <p:spPr bwMode="auto">
              <a:xfrm>
                <a:off x="5037" y="259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0"/>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75"/>
              <p:cNvSpPr/>
              <p:nvPr/>
            </p:nvSpPr>
            <p:spPr bwMode="auto">
              <a:xfrm>
                <a:off x="5050" y="2611"/>
                <a:ext cx="11" cy="10"/>
              </a:xfrm>
              <a:custGeom>
                <a:avLst/>
                <a:gdLst>
                  <a:gd name="T0" fmla="*/ 1 w 4"/>
                  <a:gd name="T1" fmla="*/ 1 h 4"/>
                  <a:gd name="T2" fmla="*/ 3 w 4"/>
                  <a:gd name="T3" fmla="*/ 4 h 4"/>
                  <a:gd name="T4" fmla="*/ 4 w 4"/>
                  <a:gd name="T5" fmla="*/ 4 h 4"/>
                  <a:gd name="T6" fmla="*/ 4 w 4"/>
                  <a:gd name="T7" fmla="*/ 3 h 4"/>
                  <a:gd name="T8" fmla="*/ 1 w 4"/>
                  <a:gd name="T9" fmla="*/ 0 h 4"/>
                  <a:gd name="T10" fmla="*/ 0 w 4"/>
                  <a:gd name="T11" fmla="*/ 0 h 4"/>
                  <a:gd name="T12" fmla="*/ 0 w 4"/>
                  <a:gd name="T13" fmla="*/ 0 h 4"/>
                  <a:gd name="T14" fmla="*/ 1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1"/>
                    </a:moveTo>
                    <a:cubicBezTo>
                      <a:pt x="1" y="3"/>
                      <a:pt x="1" y="4"/>
                      <a:pt x="3" y="4"/>
                    </a:cubicBezTo>
                    <a:cubicBezTo>
                      <a:pt x="3" y="4"/>
                      <a:pt x="3" y="4"/>
                      <a:pt x="4" y="4"/>
                    </a:cubicBezTo>
                    <a:cubicBezTo>
                      <a:pt x="4" y="4"/>
                      <a:pt x="4" y="3"/>
                      <a:pt x="4" y="3"/>
                    </a:cubicBezTo>
                    <a:cubicBezTo>
                      <a:pt x="4" y="1"/>
                      <a:pt x="2" y="1"/>
                      <a:pt x="1" y="0"/>
                    </a:cubicBezTo>
                    <a:cubicBezTo>
                      <a:pt x="1" y="0"/>
                      <a:pt x="1"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76"/>
              <p:cNvSpPr/>
              <p:nvPr/>
            </p:nvSpPr>
            <p:spPr bwMode="auto">
              <a:xfrm>
                <a:off x="5079" y="2632"/>
                <a:ext cx="8" cy="8"/>
              </a:xfrm>
              <a:custGeom>
                <a:avLst/>
                <a:gdLst>
                  <a:gd name="T0" fmla="*/ 1 w 3"/>
                  <a:gd name="T1" fmla="*/ 0 h 3"/>
                  <a:gd name="T2" fmla="*/ 3 w 3"/>
                  <a:gd name="T3" fmla="*/ 3 h 3"/>
                  <a:gd name="T4" fmla="*/ 3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2"/>
                      <a:pt x="1" y="3"/>
                      <a:pt x="3" y="3"/>
                    </a:cubicBezTo>
                    <a:cubicBezTo>
                      <a:pt x="3" y="3"/>
                      <a:pt x="3" y="3"/>
                      <a:pt x="3" y="3"/>
                    </a:cubicBezTo>
                    <a:cubicBezTo>
                      <a:pt x="2"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77"/>
              <p:cNvSpPr/>
              <p:nvPr/>
            </p:nvSpPr>
            <p:spPr bwMode="auto">
              <a:xfrm>
                <a:off x="5160" y="2688"/>
                <a:ext cx="8" cy="8"/>
              </a:xfrm>
              <a:custGeom>
                <a:avLst/>
                <a:gdLst>
                  <a:gd name="T0" fmla="*/ 1 w 3"/>
                  <a:gd name="T1" fmla="*/ 0 h 3"/>
                  <a:gd name="T2" fmla="*/ 2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2" y="3"/>
                    </a:cubicBezTo>
                    <a:cubicBezTo>
                      <a:pt x="3" y="2"/>
                      <a:pt x="3" y="2"/>
                      <a:pt x="3" y="2"/>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78"/>
              <p:cNvSpPr/>
              <p:nvPr/>
            </p:nvSpPr>
            <p:spPr bwMode="auto">
              <a:xfrm>
                <a:off x="5149" y="2686"/>
                <a:ext cx="8" cy="2"/>
              </a:xfrm>
              <a:custGeom>
                <a:avLst/>
                <a:gdLst>
                  <a:gd name="T0" fmla="*/ 3 w 3"/>
                  <a:gd name="T1" fmla="*/ 1 h 1"/>
                  <a:gd name="T2" fmla="*/ 1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2" y="1"/>
                      <a:pt x="2" y="0"/>
                      <a:pt x="1"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79"/>
              <p:cNvSpPr/>
              <p:nvPr/>
            </p:nvSpPr>
            <p:spPr bwMode="auto">
              <a:xfrm>
                <a:off x="5144" y="266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
              <p:cNvSpPr/>
              <p:nvPr/>
            </p:nvSpPr>
            <p:spPr bwMode="auto">
              <a:xfrm>
                <a:off x="5128" y="2662"/>
                <a:ext cx="8" cy="2"/>
              </a:xfrm>
              <a:custGeom>
                <a:avLst/>
                <a:gdLst>
                  <a:gd name="T0" fmla="*/ 3 w 3"/>
                  <a:gd name="T1" fmla="*/ 1 h 1"/>
                  <a:gd name="T2" fmla="*/ 2 w 3"/>
                  <a:gd name="T3" fmla="*/ 0 h 1"/>
                  <a:gd name="T4" fmla="*/ 0 w 3"/>
                  <a:gd name="T5" fmla="*/ 1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0"/>
                      <a:pt x="2" y="0"/>
                      <a:pt x="2" y="0"/>
                    </a:cubicBezTo>
                    <a:cubicBezTo>
                      <a:pt x="0" y="1"/>
                      <a:pt x="0" y="1"/>
                      <a:pt x="0" y="1"/>
                    </a:cubicBezTo>
                    <a:cubicBezTo>
                      <a:pt x="1" y="1"/>
                      <a:pt x="1" y="1"/>
                      <a:pt x="2" y="1"/>
                    </a:cubicBezTo>
                    <a:cubicBezTo>
                      <a:pt x="2" y="1"/>
                      <a:pt x="3"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1"/>
              <p:cNvSpPr/>
              <p:nvPr/>
            </p:nvSpPr>
            <p:spPr bwMode="auto">
              <a:xfrm>
                <a:off x="5101" y="2645"/>
                <a:ext cx="8" cy="6"/>
              </a:xfrm>
              <a:custGeom>
                <a:avLst/>
                <a:gdLst>
                  <a:gd name="T0" fmla="*/ 3 w 3"/>
                  <a:gd name="T1" fmla="*/ 2 h 2"/>
                  <a:gd name="T2" fmla="*/ 0 w 3"/>
                  <a:gd name="T3" fmla="*/ 0 h 2"/>
                  <a:gd name="T4" fmla="*/ 0 w 3"/>
                  <a:gd name="T5" fmla="*/ 1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1"/>
                      <a:pt x="2" y="1"/>
                      <a:pt x="0" y="0"/>
                    </a:cubicBezTo>
                    <a:cubicBezTo>
                      <a:pt x="0" y="1"/>
                      <a:pt x="0" y="1"/>
                      <a:pt x="0" y="1"/>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2"/>
              <p:cNvSpPr/>
              <p:nvPr/>
            </p:nvSpPr>
            <p:spPr bwMode="auto">
              <a:xfrm>
                <a:off x="4957" y="3090"/>
                <a:ext cx="34" cy="27"/>
              </a:xfrm>
              <a:custGeom>
                <a:avLst/>
                <a:gdLst>
                  <a:gd name="T0" fmla="*/ 4 w 13"/>
                  <a:gd name="T1" fmla="*/ 0 h 10"/>
                  <a:gd name="T2" fmla="*/ 0 w 13"/>
                  <a:gd name="T3" fmla="*/ 4 h 10"/>
                  <a:gd name="T4" fmla="*/ 3 w 13"/>
                  <a:gd name="T5" fmla="*/ 10 h 10"/>
                  <a:gd name="T6" fmla="*/ 13 w 13"/>
                  <a:gd name="T7" fmla="*/ 0 h 10"/>
                  <a:gd name="T8" fmla="*/ 8 w 13"/>
                  <a:gd name="T9" fmla="*/ 1 h 10"/>
                  <a:gd name="T10" fmla="*/ 4 w 13"/>
                  <a:gd name="T11" fmla="*/ 0 h 10"/>
                </a:gdLst>
                <a:ahLst/>
                <a:cxnLst>
                  <a:cxn ang="0">
                    <a:pos x="T0" y="T1"/>
                  </a:cxn>
                  <a:cxn ang="0">
                    <a:pos x="T2" y="T3"/>
                  </a:cxn>
                  <a:cxn ang="0">
                    <a:pos x="T4" y="T5"/>
                  </a:cxn>
                  <a:cxn ang="0">
                    <a:pos x="T6" y="T7"/>
                  </a:cxn>
                  <a:cxn ang="0">
                    <a:pos x="T8" y="T9"/>
                  </a:cxn>
                  <a:cxn ang="0">
                    <a:pos x="T10" y="T11"/>
                  </a:cxn>
                </a:cxnLst>
                <a:rect l="0" t="0" r="r" b="b"/>
                <a:pathLst>
                  <a:path w="13" h="10">
                    <a:moveTo>
                      <a:pt x="4" y="0"/>
                    </a:moveTo>
                    <a:cubicBezTo>
                      <a:pt x="0" y="4"/>
                      <a:pt x="0" y="4"/>
                      <a:pt x="0" y="4"/>
                    </a:cubicBezTo>
                    <a:cubicBezTo>
                      <a:pt x="1" y="6"/>
                      <a:pt x="2" y="8"/>
                      <a:pt x="3" y="10"/>
                    </a:cubicBezTo>
                    <a:cubicBezTo>
                      <a:pt x="13" y="0"/>
                      <a:pt x="13" y="0"/>
                      <a:pt x="13" y="0"/>
                    </a:cubicBezTo>
                    <a:cubicBezTo>
                      <a:pt x="11" y="0"/>
                      <a:pt x="9" y="1"/>
                      <a:pt x="8" y="1"/>
                    </a:cubicBezTo>
                    <a:cubicBezTo>
                      <a:pt x="8" y="1"/>
                      <a:pt x="6"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3"/>
              <p:cNvSpPr/>
              <p:nvPr/>
            </p:nvSpPr>
            <p:spPr bwMode="auto">
              <a:xfrm>
                <a:off x="4973" y="3100"/>
                <a:ext cx="29" cy="33"/>
              </a:xfrm>
              <a:custGeom>
                <a:avLst/>
                <a:gdLst>
                  <a:gd name="T0" fmla="*/ 3 w 11"/>
                  <a:gd name="T1" fmla="*/ 12 h 12"/>
                  <a:gd name="T2" fmla="*/ 11 w 11"/>
                  <a:gd name="T3" fmla="*/ 0 h 12"/>
                  <a:gd name="T4" fmla="*/ 0 w 11"/>
                  <a:gd name="T5" fmla="*/ 11 h 12"/>
                  <a:gd name="T6" fmla="*/ 3 w 11"/>
                  <a:gd name="T7" fmla="*/ 12 h 12"/>
                </a:gdLst>
                <a:ahLst/>
                <a:cxnLst>
                  <a:cxn ang="0">
                    <a:pos x="T0" y="T1"/>
                  </a:cxn>
                  <a:cxn ang="0">
                    <a:pos x="T2" y="T3"/>
                  </a:cxn>
                  <a:cxn ang="0">
                    <a:pos x="T4" y="T5"/>
                  </a:cxn>
                  <a:cxn ang="0">
                    <a:pos x="T6" y="T7"/>
                  </a:cxn>
                </a:cxnLst>
                <a:rect l="0" t="0" r="r" b="b"/>
                <a:pathLst>
                  <a:path w="11" h="12">
                    <a:moveTo>
                      <a:pt x="3" y="12"/>
                    </a:moveTo>
                    <a:cubicBezTo>
                      <a:pt x="6" y="12"/>
                      <a:pt x="11" y="4"/>
                      <a:pt x="11" y="0"/>
                    </a:cubicBezTo>
                    <a:cubicBezTo>
                      <a:pt x="0" y="11"/>
                      <a:pt x="0" y="11"/>
                      <a:pt x="0" y="11"/>
                    </a:cubicBezTo>
                    <a:cubicBezTo>
                      <a:pt x="1" y="11"/>
                      <a:pt x="2" y="12"/>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4"/>
              <p:cNvSpPr/>
              <p:nvPr/>
            </p:nvSpPr>
            <p:spPr bwMode="auto">
              <a:xfrm>
                <a:off x="4994" y="3076"/>
                <a:ext cx="5" cy="6"/>
              </a:xfrm>
              <a:custGeom>
                <a:avLst/>
                <a:gdLst>
                  <a:gd name="T0" fmla="*/ 0 w 2"/>
                  <a:gd name="T1" fmla="*/ 0 h 2"/>
                  <a:gd name="T2" fmla="*/ 1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1" y="2"/>
                    </a:cubicBezTo>
                    <a:cubicBezTo>
                      <a:pt x="2" y="2"/>
                      <a:pt x="2" y="2"/>
                      <a:pt x="2" y="2"/>
                    </a:cubicBezTo>
                    <a:cubicBezTo>
                      <a:pt x="2" y="1"/>
                      <a:pt x="2" y="1"/>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
              <p:cNvSpPr/>
              <p:nvPr/>
            </p:nvSpPr>
            <p:spPr bwMode="auto">
              <a:xfrm>
                <a:off x="4858" y="3018"/>
                <a:ext cx="13" cy="8"/>
              </a:xfrm>
              <a:custGeom>
                <a:avLst/>
                <a:gdLst>
                  <a:gd name="T0" fmla="*/ 5 w 5"/>
                  <a:gd name="T1" fmla="*/ 1 h 3"/>
                  <a:gd name="T2" fmla="*/ 2 w 5"/>
                  <a:gd name="T3" fmla="*/ 1 h 3"/>
                  <a:gd name="T4" fmla="*/ 0 w 5"/>
                  <a:gd name="T5" fmla="*/ 2 h 3"/>
                  <a:gd name="T6" fmla="*/ 5 w 5"/>
                  <a:gd name="T7" fmla="*/ 1 h 3"/>
                </a:gdLst>
                <a:ahLst/>
                <a:cxnLst>
                  <a:cxn ang="0">
                    <a:pos x="T0" y="T1"/>
                  </a:cxn>
                  <a:cxn ang="0">
                    <a:pos x="T2" y="T3"/>
                  </a:cxn>
                  <a:cxn ang="0">
                    <a:pos x="T4" y="T5"/>
                  </a:cxn>
                  <a:cxn ang="0">
                    <a:pos x="T6" y="T7"/>
                  </a:cxn>
                </a:cxnLst>
                <a:rect l="0" t="0" r="r" b="b"/>
                <a:pathLst>
                  <a:path w="5" h="3">
                    <a:moveTo>
                      <a:pt x="5" y="1"/>
                    </a:moveTo>
                    <a:cubicBezTo>
                      <a:pt x="4" y="1"/>
                      <a:pt x="3" y="0"/>
                      <a:pt x="2" y="1"/>
                    </a:cubicBezTo>
                    <a:cubicBezTo>
                      <a:pt x="0" y="2"/>
                      <a:pt x="0" y="2"/>
                      <a:pt x="0" y="2"/>
                    </a:cubicBezTo>
                    <a:cubicBezTo>
                      <a:pt x="2" y="3"/>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6"/>
              <p:cNvSpPr/>
              <p:nvPr/>
            </p:nvSpPr>
            <p:spPr bwMode="auto">
              <a:xfrm>
                <a:off x="5267" y="3087"/>
                <a:ext cx="29" cy="35"/>
              </a:xfrm>
              <a:custGeom>
                <a:avLst/>
                <a:gdLst>
                  <a:gd name="T0" fmla="*/ 9 w 11"/>
                  <a:gd name="T1" fmla="*/ 0 h 13"/>
                  <a:gd name="T2" fmla="*/ 6 w 11"/>
                  <a:gd name="T3" fmla="*/ 6 h 13"/>
                  <a:gd name="T4" fmla="*/ 5 w 11"/>
                  <a:gd name="T5" fmla="*/ 6 h 13"/>
                  <a:gd name="T6" fmla="*/ 3 w 11"/>
                  <a:gd name="T7" fmla="*/ 8 h 13"/>
                  <a:gd name="T8" fmla="*/ 2 w 11"/>
                  <a:gd name="T9" fmla="*/ 10 h 13"/>
                  <a:gd name="T10" fmla="*/ 0 w 11"/>
                  <a:gd name="T11" fmla="*/ 13 h 13"/>
                  <a:gd name="T12" fmla="*/ 11 w 11"/>
                  <a:gd name="T13" fmla="*/ 3 h 13"/>
                  <a:gd name="T14" fmla="*/ 11 w 11"/>
                  <a:gd name="T15" fmla="*/ 2 h 13"/>
                  <a:gd name="T16" fmla="*/ 9 w 1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9" y="0"/>
                    </a:moveTo>
                    <a:cubicBezTo>
                      <a:pt x="8" y="1"/>
                      <a:pt x="6" y="3"/>
                      <a:pt x="6" y="6"/>
                    </a:cubicBezTo>
                    <a:cubicBezTo>
                      <a:pt x="6" y="6"/>
                      <a:pt x="5" y="6"/>
                      <a:pt x="5" y="6"/>
                    </a:cubicBezTo>
                    <a:cubicBezTo>
                      <a:pt x="4" y="7"/>
                      <a:pt x="3" y="7"/>
                      <a:pt x="3" y="8"/>
                    </a:cubicBezTo>
                    <a:cubicBezTo>
                      <a:pt x="2" y="9"/>
                      <a:pt x="2" y="10"/>
                      <a:pt x="2" y="10"/>
                    </a:cubicBezTo>
                    <a:cubicBezTo>
                      <a:pt x="2" y="10"/>
                      <a:pt x="1" y="12"/>
                      <a:pt x="0" y="13"/>
                    </a:cubicBezTo>
                    <a:cubicBezTo>
                      <a:pt x="11" y="3"/>
                      <a:pt x="11" y="3"/>
                      <a:pt x="11" y="3"/>
                    </a:cubicBezTo>
                    <a:cubicBezTo>
                      <a:pt x="11" y="2"/>
                      <a:pt x="11" y="2"/>
                      <a:pt x="11" y="2"/>
                    </a:cubicBezTo>
                    <a:cubicBezTo>
                      <a:pt x="10" y="2"/>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7"/>
              <p:cNvSpPr/>
              <p:nvPr/>
            </p:nvSpPr>
            <p:spPr bwMode="auto">
              <a:xfrm>
                <a:off x="5218" y="3122"/>
                <a:ext cx="49" cy="45"/>
              </a:xfrm>
              <a:custGeom>
                <a:avLst/>
                <a:gdLst>
                  <a:gd name="T0" fmla="*/ 17 w 18"/>
                  <a:gd name="T1" fmla="*/ 1 h 17"/>
                  <a:gd name="T2" fmla="*/ 9 w 18"/>
                  <a:gd name="T3" fmla="*/ 6 h 17"/>
                  <a:gd name="T4" fmla="*/ 6 w 18"/>
                  <a:gd name="T5" fmla="*/ 8 h 17"/>
                  <a:gd name="T6" fmla="*/ 0 w 18"/>
                  <a:gd name="T7" fmla="*/ 17 h 17"/>
                  <a:gd name="T8" fmla="*/ 1 w 18"/>
                  <a:gd name="T9" fmla="*/ 17 h 17"/>
                  <a:gd name="T10" fmla="*/ 1 w 18"/>
                  <a:gd name="T11" fmla="*/ 17 h 17"/>
                  <a:gd name="T12" fmla="*/ 18 w 18"/>
                  <a:gd name="T13" fmla="*/ 0 h 17"/>
                  <a:gd name="T14" fmla="*/ 17 w 1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7" y="1"/>
                    </a:moveTo>
                    <a:cubicBezTo>
                      <a:pt x="15" y="2"/>
                      <a:pt x="12" y="6"/>
                      <a:pt x="9" y="6"/>
                    </a:cubicBezTo>
                    <a:cubicBezTo>
                      <a:pt x="8" y="6"/>
                      <a:pt x="7" y="7"/>
                      <a:pt x="6" y="8"/>
                    </a:cubicBezTo>
                    <a:cubicBezTo>
                      <a:pt x="5" y="10"/>
                      <a:pt x="0" y="12"/>
                      <a:pt x="0" y="17"/>
                    </a:cubicBezTo>
                    <a:cubicBezTo>
                      <a:pt x="0" y="17"/>
                      <a:pt x="0" y="17"/>
                      <a:pt x="1" y="17"/>
                    </a:cubicBezTo>
                    <a:cubicBezTo>
                      <a:pt x="1" y="17"/>
                      <a:pt x="1" y="17"/>
                      <a:pt x="1" y="17"/>
                    </a:cubicBezTo>
                    <a:cubicBezTo>
                      <a:pt x="18" y="0"/>
                      <a:pt x="18" y="0"/>
                      <a:pt x="18" y="0"/>
                    </a:cubicBezTo>
                    <a:cubicBezTo>
                      <a:pt x="18" y="0"/>
                      <a:pt x="18"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8"/>
              <p:cNvSpPr/>
              <p:nvPr/>
            </p:nvSpPr>
            <p:spPr bwMode="auto">
              <a:xfrm>
                <a:off x="5234" y="3100"/>
                <a:ext cx="75" cy="78"/>
              </a:xfrm>
              <a:custGeom>
                <a:avLst/>
                <a:gdLst>
                  <a:gd name="T0" fmla="*/ 5 w 28"/>
                  <a:gd name="T1" fmla="*/ 29 h 29"/>
                  <a:gd name="T2" fmla="*/ 11 w 28"/>
                  <a:gd name="T3" fmla="*/ 25 h 29"/>
                  <a:gd name="T4" fmla="*/ 16 w 28"/>
                  <a:gd name="T5" fmla="*/ 14 h 29"/>
                  <a:gd name="T6" fmla="*/ 22 w 28"/>
                  <a:gd name="T7" fmla="*/ 13 h 29"/>
                  <a:gd name="T8" fmla="*/ 22 w 28"/>
                  <a:gd name="T9" fmla="*/ 9 h 29"/>
                  <a:gd name="T10" fmla="*/ 28 w 28"/>
                  <a:gd name="T11" fmla="*/ 1 h 29"/>
                  <a:gd name="T12" fmla="*/ 28 w 28"/>
                  <a:gd name="T13" fmla="*/ 0 h 29"/>
                  <a:gd name="T14" fmla="*/ 0 w 28"/>
                  <a:gd name="T15" fmla="*/ 28 h 29"/>
                  <a:gd name="T16" fmla="*/ 2 w 28"/>
                  <a:gd name="T17" fmla="*/ 28 h 29"/>
                  <a:gd name="T18" fmla="*/ 5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5" y="29"/>
                    </a:moveTo>
                    <a:cubicBezTo>
                      <a:pt x="7" y="29"/>
                      <a:pt x="10" y="27"/>
                      <a:pt x="11" y="25"/>
                    </a:cubicBezTo>
                    <a:cubicBezTo>
                      <a:pt x="11" y="25"/>
                      <a:pt x="16" y="16"/>
                      <a:pt x="16" y="14"/>
                    </a:cubicBezTo>
                    <a:cubicBezTo>
                      <a:pt x="17" y="14"/>
                      <a:pt x="21" y="13"/>
                      <a:pt x="22" y="13"/>
                    </a:cubicBezTo>
                    <a:cubicBezTo>
                      <a:pt x="22" y="12"/>
                      <a:pt x="21" y="11"/>
                      <a:pt x="22" y="9"/>
                    </a:cubicBezTo>
                    <a:cubicBezTo>
                      <a:pt x="24" y="9"/>
                      <a:pt x="28" y="3"/>
                      <a:pt x="28" y="1"/>
                    </a:cubicBezTo>
                    <a:cubicBezTo>
                      <a:pt x="28" y="1"/>
                      <a:pt x="28" y="1"/>
                      <a:pt x="28" y="0"/>
                    </a:cubicBezTo>
                    <a:cubicBezTo>
                      <a:pt x="0" y="28"/>
                      <a:pt x="0" y="28"/>
                      <a:pt x="0" y="28"/>
                    </a:cubicBezTo>
                    <a:cubicBezTo>
                      <a:pt x="1" y="28"/>
                      <a:pt x="1" y="28"/>
                      <a:pt x="2" y="28"/>
                    </a:cubicBezTo>
                    <a:cubicBezTo>
                      <a:pt x="3" y="28"/>
                      <a:pt x="5" y="29"/>
                      <a:pt x="5"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
              <p:cNvSpPr/>
              <p:nvPr/>
            </p:nvSpPr>
            <p:spPr bwMode="auto">
              <a:xfrm>
                <a:off x="5293" y="3001"/>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1"/>
                      <a:pt x="1" y="1"/>
                      <a:pt x="1"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90"/>
              <p:cNvSpPr/>
              <p:nvPr/>
            </p:nvSpPr>
            <p:spPr bwMode="auto">
              <a:xfrm>
                <a:off x="5301" y="3012"/>
                <a:ext cx="14" cy="22"/>
              </a:xfrm>
              <a:custGeom>
                <a:avLst/>
                <a:gdLst>
                  <a:gd name="T0" fmla="*/ 4 w 5"/>
                  <a:gd name="T1" fmla="*/ 5 h 8"/>
                  <a:gd name="T2" fmla="*/ 3 w 5"/>
                  <a:gd name="T3" fmla="*/ 7 h 8"/>
                  <a:gd name="T4" fmla="*/ 3 w 5"/>
                  <a:gd name="T5" fmla="*/ 8 h 8"/>
                  <a:gd name="T6" fmla="*/ 5 w 5"/>
                  <a:gd name="T7" fmla="*/ 7 h 8"/>
                  <a:gd name="T8" fmla="*/ 4 w 5"/>
                  <a:gd name="T9" fmla="*/ 4 h 8"/>
                  <a:gd name="T10" fmla="*/ 5 w 5"/>
                  <a:gd name="T11" fmla="*/ 3 h 8"/>
                  <a:gd name="T12" fmla="*/ 3 w 5"/>
                  <a:gd name="T13" fmla="*/ 0 h 8"/>
                  <a:gd name="T14" fmla="*/ 0 w 5"/>
                  <a:gd name="T15" fmla="*/ 3 h 8"/>
                  <a:gd name="T16" fmla="*/ 4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5"/>
                    </a:moveTo>
                    <a:cubicBezTo>
                      <a:pt x="3" y="6"/>
                      <a:pt x="3" y="6"/>
                      <a:pt x="3" y="7"/>
                    </a:cubicBezTo>
                    <a:cubicBezTo>
                      <a:pt x="3" y="8"/>
                      <a:pt x="3" y="8"/>
                      <a:pt x="3" y="8"/>
                    </a:cubicBezTo>
                    <a:cubicBezTo>
                      <a:pt x="5" y="7"/>
                      <a:pt x="5" y="7"/>
                      <a:pt x="5" y="7"/>
                    </a:cubicBezTo>
                    <a:cubicBezTo>
                      <a:pt x="4" y="5"/>
                      <a:pt x="4" y="4"/>
                      <a:pt x="4" y="4"/>
                    </a:cubicBezTo>
                    <a:cubicBezTo>
                      <a:pt x="4" y="3"/>
                      <a:pt x="5" y="3"/>
                      <a:pt x="5" y="3"/>
                    </a:cubicBezTo>
                    <a:cubicBezTo>
                      <a:pt x="4" y="2"/>
                      <a:pt x="4" y="1"/>
                      <a:pt x="3" y="0"/>
                    </a:cubicBezTo>
                    <a:cubicBezTo>
                      <a:pt x="0" y="3"/>
                      <a:pt x="0" y="3"/>
                      <a:pt x="0" y="3"/>
                    </a:cubicBezTo>
                    <a:cubicBezTo>
                      <a:pt x="1" y="4"/>
                      <a:pt x="2" y="5"/>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1"/>
              <p:cNvSpPr/>
              <p:nvPr/>
            </p:nvSpPr>
            <p:spPr bwMode="auto">
              <a:xfrm>
                <a:off x="5304" y="3036"/>
                <a:ext cx="35" cy="40"/>
              </a:xfrm>
              <a:custGeom>
                <a:avLst/>
                <a:gdLst>
                  <a:gd name="T0" fmla="*/ 2 w 13"/>
                  <a:gd name="T1" fmla="*/ 10 h 15"/>
                  <a:gd name="T2" fmla="*/ 0 w 13"/>
                  <a:gd name="T3" fmla="*/ 13 h 15"/>
                  <a:gd name="T4" fmla="*/ 3 w 13"/>
                  <a:gd name="T5" fmla="*/ 15 h 15"/>
                  <a:gd name="T6" fmla="*/ 13 w 13"/>
                  <a:gd name="T7" fmla="*/ 5 h 15"/>
                  <a:gd name="T8" fmla="*/ 9 w 13"/>
                  <a:gd name="T9" fmla="*/ 0 h 15"/>
                  <a:gd name="T10" fmla="*/ 4 w 13"/>
                  <a:gd name="T11" fmla="*/ 6 h 15"/>
                  <a:gd name="T12" fmla="*/ 2 w 13"/>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0"/>
                    </a:moveTo>
                    <a:cubicBezTo>
                      <a:pt x="2" y="11"/>
                      <a:pt x="0" y="11"/>
                      <a:pt x="0" y="13"/>
                    </a:cubicBezTo>
                    <a:cubicBezTo>
                      <a:pt x="0" y="14"/>
                      <a:pt x="2" y="14"/>
                      <a:pt x="3" y="15"/>
                    </a:cubicBezTo>
                    <a:cubicBezTo>
                      <a:pt x="13" y="5"/>
                      <a:pt x="13" y="5"/>
                      <a:pt x="13" y="5"/>
                    </a:cubicBezTo>
                    <a:cubicBezTo>
                      <a:pt x="11" y="4"/>
                      <a:pt x="10" y="3"/>
                      <a:pt x="9" y="0"/>
                    </a:cubicBezTo>
                    <a:cubicBezTo>
                      <a:pt x="4" y="6"/>
                      <a:pt x="4" y="6"/>
                      <a:pt x="4" y="6"/>
                    </a:cubicBezTo>
                    <a:cubicBezTo>
                      <a:pt x="4" y="7"/>
                      <a:pt x="4" y="9"/>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2"/>
              <p:cNvSpPr/>
              <p:nvPr/>
            </p:nvSpPr>
            <p:spPr bwMode="auto">
              <a:xfrm>
                <a:off x="5315" y="3052"/>
                <a:ext cx="45" cy="48"/>
              </a:xfrm>
              <a:custGeom>
                <a:avLst/>
                <a:gdLst>
                  <a:gd name="T0" fmla="*/ 0 w 17"/>
                  <a:gd name="T1" fmla="*/ 16 h 18"/>
                  <a:gd name="T2" fmla="*/ 3 w 17"/>
                  <a:gd name="T3" fmla="*/ 18 h 18"/>
                  <a:gd name="T4" fmla="*/ 9 w 17"/>
                  <a:gd name="T5" fmla="*/ 13 h 18"/>
                  <a:gd name="T6" fmla="*/ 11 w 17"/>
                  <a:gd name="T7" fmla="*/ 9 h 18"/>
                  <a:gd name="T8" fmla="*/ 10 w 17"/>
                  <a:gd name="T9" fmla="*/ 8 h 18"/>
                  <a:gd name="T10" fmla="*/ 13 w 17"/>
                  <a:gd name="T11" fmla="*/ 6 h 18"/>
                  <a:gd name="T12" fmla="*/ 14 w 17"/>
                  <a:gd name="T13" fmla="*/ 5 h 18"/>
                  <a:gd name="T14" fmla="*/ 14 w 17"/>
                  <a:gd name="T15" fmla="*/ 6 h 18"/>
                  <a:gd name="T16" fmla="*/ 17 w 17"/>
                  <a:gd name="T17" fmla="*/ 0 h 18"/>
                  <a:gd name="T18" fmla="*/ 0 w 17"/>
                  <a:gd name="T19" fmla="*/ 16 h 18"/>
                  <a:gd name="T20" fmla="*/ 0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6"/>
                    </a:moveTo>
                    <a:cubicBezTo>
                      <a:pt x="0" y="17"/>
                      <a:pt x="1" y="18"/>
                      <a:pt x="3" y="18"/>
                    </a:cubicBezTo>
                    <a:cubicBezTo>
                      <a:pt x="6" y="18"/>
                      <a:pt x="7" y="15"/>
                      <a:pt x="9" y="13"/>
                    </a:cubicBezTo>
                    <a:cubicBezTo>
                      <a:pt x="9" y="12"/>
                      <a:pt x="11" y="10"/>
                      <a:pt x="11" y="9"/>
                    </a:cubicBezTo>
                    <a:cubicBezTo>
                      <a:pt x="11" y="9"/>
                      <a:pt x="10" y="8"/>
                      <a:pt x="10" y="8"/>
                    </a:cubicBezTo>
                    <a:cubicBezTo>
                      <a:pt x="10" y="7"/>
                      <a:pt x="12" y="6"/>
                      <a:pt x="13" y="6"/>
                    </a:cubicBezTo>
                    <a:cubicBezTo>
                      <a:pt x="13" y="6"/>
                      <a:pt x="14" y="5"/>
                      <a:pt x="14" y="5"/>
                    </a:cubicBezTo>
                    <a:cubicBezTo>
                      <a:pt x="14" y="6"/>
                      <a:pt x="14" y="6"/>
                      <a:pt x="14" y="6"/>
                    </a:cubicBezTo>
                    <a:cubicBezTo>
                      <a:pt x="16" y="4"/>
                      <a:pt x="16" y="2"/>
                      <a:pt x="17" y="0"/>
                    </a:cubicBezTo>
                    <a:cubicBezTo>
                      <a:pt x="0" y="16"/>
                      <a:pt x="0" y="16"/>
                      <a:pt x="0" y="16"/>
                    </a:cubicBezTo>
                    <a:cubicBezTo>
                      <a:pt x="0" y="16"/>
                      <a:pt x="0" y="16"/>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3"/>
              <p:cNvSpPr/>
              <p:nvPr/>
            </p:nvSpPr>
            <p:spPr bwMode="auto">
              <a:xfrm>
                <a:off x="5357" y="2785"/>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4"/>
              <p:cNvSpPr/>
              <p:nvPr/>
            </p:nvSpPr>
            <p:spPr bwMode="auto">
              <a:xfrm>
                <a:off x="5373" y="2769"/>
                <a:ext cx="3"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5"/>
              <p:cNvSpPr/>
              <p:nvPr/>
            </p:nvSpPr>
            <p:spPr bwMode="auto">
              <a:xfrm>
                <a:off x="4785" y="2611"/>
                <a:ext cx="3" cy="2"/>
              </a:xfrm>
              <a:custGeom>
                <a:avLst/>
                <a:gdLst>
                  <a:gd name="T0" fmla="*/ 1 w 1"/>
                  <a:gd name="T1" fmla="*/ 0 h 1"/>
                  <a:gd name="T2" fmla="*/ 1 w 1"/>
                  <a:gd name="T3" fmla="*/ 0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0"/>
                    </a:cubicBezTo>
                    <a:cubicBezTo>
                      <a:pt x="0" y="0"/>
                      <a:pt x="0" y="0"/>
                      <a:pt x="0" y="0"/>
                    </a:cubicBezTo>
                    <a:cubicBezTo>
                      <a:pt x="0" y="0"/>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6"/>
              <p:cNvSpPr/>
              <p:nvPr/>
            </p:nvSpPr>
            <p:spPr bwMode="auto">
              <a:xfrm>
                <a:off x="4780" y="2704"/>
                <a:ext cx="19" cy="11"/>
              </a:xfrm>
              <a:custGeom>
                <a:avLst/>
                <a:gdLst>
                  <a:gd name="T0" fmla="*/ 7 w 7"/>
                  <a:gd name="T1" fmla="*/ 0 h 4"/>
                  <a:gd name="T2" fmla="*/ 0 w 7"/>
                  <a:gd name="T3" fmla="*/ 2 h 4"/>
                  <a:gd name="T4" fmla="*/ 4 w 7"/>
                  <a:gd name="T5" fmla="*/ 4 h 4"/>
                  <a:gd name="T6" fmla="*/ 4 w 7"/>
                  <a:gd name="T7" fmla="*/ 4 h 4"/>
                  <a:gd name="T8" fmla="*/ 7 w 7"/>
                  <a:gd name="T9" fmla="*/ 3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5" y="0"/>
                      <a:pt x="3" y="1"/>
                      <a:pt x="0" y="2"/>
                    </a:cubicBezTo>
                    <a:cubicBezTo>
                      <a:pt x="0" y="2"/>
                      <a:pt x="2" y="4"/>
                      <a:pt x="4" y="4"/>
                    </a:cubicBezTo>
                    <a:cubicBezTo>
                      <a:pt x="4" y="4"/>
                      <a:pt x="4" y="4"/>
                      <a:pt x="4" y="4"/>
                    </a:cubicBezTo>
                    <a:cubicBezTo>
                      <a:pt x="7" y="3"/>
                      <a:pt x="7" y="3"/>
                      <a:pt x="7" y="3"/>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7"/>
              <p:cNvSpPr/>
              <p:nvPr/>
            </p:nvSpPr>
            <p:spPr bwMode="auto">
              <a:xfrm>
                <a:off x="4625" y="2557"/>
                <a:ext cx="16" cy="16"/>
              </a:xfrm>
              <a:custGeom>
                <a:avLst/>
                <a:gdLst>
                  <a:gd name="T0" fmla="*/ 4 w 6"/>
                  <a:gd name="T1" fmla="*/ 0 h 6"/>
                  <a:gd name="T2" fmla="*/ 2 w 6"/>
                  <a:gd name="T3" fmla="*/ 0 h 6"/>
                  <a:gd name="T4" fmla="*/ 2 w 6"/>
                  <a:gd name="T5" fmla="*/ 2 h 6"/>
                  <a:gd name="T6" fmla="*/ 0 w 6"/>
                  <a:gd name="T7" fmla="*/ 6 h 6"/>
                  <a:gd name="T8" fmla="*/ 6 w 6"/>
                  <a:gd name="T9" fmla="*/ 0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cubicBezTo>
                      <a:pt x="4" y="0"/>
                      <a:pt x="3" y="0"/>
                      <a:pt x="2" y="0"/>
                    </a:cubicBezTo>
                    <a:cubicBezTo>
                      <a:pt x="2" y="2"/>
                      <a:pt x="2" y="2"/>
                      <a:pt x="2" y="2"/>
                    </a:cubicBezTo>
                    <a:cubicBezTo>
                      <a:pt x="1" y="4"/>
                      <a:pt x="0" y="5"/>
                      <a:pt x="0" y="6"/>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8"/>
              <p:cNvSpPr/>
              <p:nvPr/>
            </p:nvSpPr>
            <p:spPr bwMode="auto">
              <a:xfrm>
                <a:off x="4385" y="2514"/>
                <a:ext cx="26" cy="27"/>
              </a:xfrm>
              <a:custGeom>
                <a:avLst/>
                <a:gdLst>
                  <a:gd name="T0" fmla="*/ 8 w 10"/>
                  <a:gd name="T1" fmla="*/ 3 h 10"/>
                  <a:gd name="T2" fmla="*/ 6 w 10"/>
                  <a:gd name="T3" fmla="*/ 2 h 10"/>
                  <a:gd name="T4" fmla="*/ 5 w 10"/>
                  <a:gd name="T5" fmla="*/ 0 h 10"/>
                  <a:gd name="T6" fmla="*/ 0 w 10"/>
                  <a:gd name="T7" fmla="*/ 5 h 10"/>
                  <a:gd name="T8" fmla="*/ 1 w 10"/>
                  <a:gd name="T9" fmla="*/ 8 h 10"/>
                  <a:gd name="T10" fmla="*/ 3 w 10"/>
                  <a:gd name="T11" fmla="*/ 10 h 10"/>
                  <a:gd name="T12" fmla="*/ 10 w 10"/>
                  <a:gd name="T13" fmla="*/ 4 h 10"/>
                  <a:gd name="T14" fmla="*/ 8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3"/>
                    </a:moveTo>
                    <a:cubicBezTo>
                      <a:pt x="7" y="2"/>
                      <a:pt x="6" y="3"/>
                      <a:pt x="6" y="2"/>
                    </a:cubicBezTo>
                    <a:cubicBezTo>
                      <a:pt x="6" y="1"/>
                      <a:pt x="5" y="0"/>
                      <a:pt x="5" y="0"/>
                    </a:cubicBezTo>
                    <a:cubicBezTo>
                      <a:pt x="0" y="5"/>
                      <a:pt x="0" y="5"/>
                      <a:pt x="0" y="5"/>
                    </a:cubicBezTo>
                    <a:cubicBezTo>
                      <a:pt x="0" y="6"/>
                      <a:pt x="1" y="7"/>
                      <a:pt x="1" y="8"/>
                    </a:cubicBezTo>
                    <a:cubicBezTo>
                      <a:pt x="2" y="9"/>
                      <a:pt x="3" y="10"/>
                      <a:pt x="3" y="10"/>
                    </a:cubicBezTo>
                    <a:cubicBezTo>
                      <a:pt x="10" y="4"/>
                      <a:pt x="10" y="4"/>
                      <a:pt x="10" y="4"/>
                    </a:cubicBezTo>
                    <a:cubicBezTo>
                      <a:pt x="9" y="3"/>
                      <a:pt x="9"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9"/>
              <p:cNvSpPr/>
              <p:nvPr/>
            </p:nvSpPr>
            <p:spPr bwMode="auto">
              <a:xfrm>
                <a:off x="4403" y="2536"/>
                <a:ext cx="30" cy="29"/>
              </a:xfrm>
              <a:custGeom>
                <a:avLst/>
                <a:gdLst>
                  <a:gd name="T0" fmla="*/ 7 w 11"/>
                  <a:gd name="T1" fmla="*/ 0 h 11"/>
                  <a:gd name="T2" fmla="*/ 0 w 11"/>
                  <a:gd name="T3" fmla="*/ 6 h 11"/>
                  <a:gd name="T4" fmla="*/ 2 w 11"/>
                  <a:gd name="T5" fmla="*/ 11 h 11"/>
                  <a:gd name="T6" fmla="*/ 3 w 11"/>
                  <a:gd name="T7" fmla="*/ 11 h 11"/>
                  <a:gd name="T8" fmla="*/ 11 w 11"/>
                  <a:gd name="T9" fmla="*/ 3 h 11"/>
                  <a:gd name="T10" fmla="*/ 7 w 11"/>
                  <a:gd name="T11" fmla="*/ 0 h 11"/>
                </a:gdLst>
                <a:ahLst/>
                <a:cxnLst>
                  <a:cxn ang="0">
                    <a:pos x="T0" y="T1"/>
                  </a:cxn>
                  <a:cxn ang="0">
                    <a:pos x="T2" y="T3"/>
                  </a:cxn>
                  <a:cxn ang="0">
                    <a:pos x="T4" y="T5"/>
                  </a:cxn>
                  <a:cxn ang="0">
                    <a:pos x="T6" y="T7"/>
                  </a:cxn>
                  <a:cxn ang="0">
                    <a:pos x="T8" y="T9"/>
                  </a:cxn>
                  <a:cxn ang="0">
                    <a:pos x="T10" y="T11"/>
                  </a:cxn>
                </a:cxnLst>
                <a:rect l="0" t="0" r="r" b="b"/>
                <a:pathLst>
                  <a:path w="11" h="11">
                    <a:moveTo>
                      <a:pt x="7" y="0"/>
                    </a:moveTo>
                    <a:cubicBezTo>
                      <a:pt x="0" y="6"/>
                      <a:pt x="0" y="6"/>
                      <a:pt x="0" y="6"/>
                    </a:cubicBezTo>
                    <a:cubicBezTo>
                      <a:pt x="1" y="8"/>
                      <a:pt x="2" y="11"/>
                      <a:pt x="2" y="11"/>
                    </a:cubicBezTo>
                    <a:cubicBezTo>
                      <a:pt x="2" y="11"/>
                      <a:pt x="3" y="11"/>
                      <a:pt x="3" y="11"/>
                    </a:cubicBezTo>
                    <a:cubicBezTo>
                      <a:pt x="11" y="3"/>
                      <a:pt x="11" y="3"/>
                      <a:pt x="11" y="3"/>
                    </a:cubicBezTo>
                    <a:cubicBezTo>
                      <a:pt x="10" y="2"/>
                      <a:pt x="8"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100"/>
              <p:cNvSpPr/>
              <p:nvPr/>
            </p:nvSpPr>
            <p:spPr bwMode="auto">
              <a:xfrm>
                <a:off x="4422" y="2552"/>
                <a:ext cx="40" cy="40"/>
              </a:xfrm>
              <a:custGeom>
                <a:avLst/>
                <a:gdLst>
                  <a:gd name="T0" fmla="*/ 14 w 15"/>
                  <a:gd name="T1" fmla="*/ 3 h 15"/>
                  <a:gd name="T2" fmla="*/ 13 w 15"/>
                  <a:gd name="T3" fmla="*/ 3 h 15"/>
                  <a:gd name="T4" fmla="*/ 13 w 15"/>
                  <a:gd name="T5" fmla="*/ 3 h 15"/>
                  <a:gd name="T6" fmla="*/ 13 w 15"/>
                  <a:gd name="T7" fmla="*/ 3 h 15"/>
                  <a:gd name="T8" fmla="*/ 13 w 15"/>
                  <a:gd name="T9" fmla="*/ 3 h 15"/>
                  <a:gd name="T10" fmla="*/ 10 w 15"/>
                  <a:gd name="T11" fmla="*/ 0 h 15"/>
                  <a:gd name="T12" fmla="*/ 0 w 15"/>
                  <a:gd name="T13" fmla="*/ 10 h 15"/>
                  <a:gd name="T14" fmla="*/ 1 w 15"/>
                  <a:gd name="T15" fmla="*/ 11 h 15"/>
                  <a:gd name="T16" fmla="*/ 3 w 15"/>
                  <a:gd name="T17" fmla="*/ 15 h 15"/>
                  <a:gd name="T18" fmla="*/ 15 w 15"/>
                  <a:gd name="T19" fmla="*/ 3 h 15"/>
                  <a:gd name="T20" fmla="*/ 14 w 15"/>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4" y="3"/>
                    </a:moveTo>
                    <a:cubicBezTo>
                      <a:pt x="13" y="3"/>
                      <a:pt x="13" y="3"/>
                      <a:pt x="13" y="3"/>
                    </a:cubicBezTo>
                    <a:cubicBezTo>
                      <a:pt x="13" y="3"/>
                      <a:pt x="13" y="3"/>
                      <a:pt x="13" y="3"/>
                    </a:cubicBezTo>
                    <a:cubicBezTo>
                      <a:pt x="13" y="3"/>
                      <a:pt x="13" y="3"/>
                      <a:pt x="13" y="3"/>
                    </a:cubicBezTo>
                    <a:cubicBezTo>
                      <a:pt x="13" y="3"/>
                      <a:pt x="13" y="3"/>
                      <a:pt x="13" y="3"/>
                    </a:cubicBezTo>
                    <a:cubicBezTo>
                      <a:pt x="13" y="1"/>
                      <a:pt x="12" y="0"/>
                      <a:pt x="10" y="0"/>
                    </a:cubicBezTo>
                    <a:cubicBezTo>
                      <a:pt x="0" y="10"/>
                      <a:pt x="0" y="10"/>
                      <a:pt x="0" y="10"/>
                    </a:cubicBezTo>
                    <a:cubicBezTo>
                      <a:pt x="0" y="10"/>
                      <a:pt x="1" y="11"/>
                      <a:pt x="1" y="11"/>
                    </a:cubicBezTo>
                    <a:cubicBezTo>
                      <a:pt x="2" y="13"/>
                      <a:pt x="2" y="14"/>
                      <a:pt x="3" y="15"/>
                    </a:cubicBezTo>
                    <a:cubicBezTo>
                      <a:pt x="15" y="3"/>
                      <a:pt x="15" y="3"/>
                      <a:pt x="15" y="3"/>
                    </a:cubicBezTo>
                    <a:cubicBezTo>
                      <a:pt x="15" y="3"/>
                      <a:pt x="14" y="3"/>
                      <a:pt x="1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101"/>
              <p:cNvSpPr/>
              <p:nvPr/>
            </p:nvSpPr>
            <p:spPr bwMode="auto">
              <a:xfrm>
                <a:off x="4457" y="25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102"/>
              <p:cNvSpPr/>
              <p:nvPr/>
            </p:nvSpPr>
            <p:spPr bwMode="auto">
              <a:xfrm>
                <a:off x="4438" y="2579"/>
                <a:ext cx="37" cy="37"/>
              </a:xfrm>
              <a:custGeom>
                <a:avLst/>
                <a:gdLst>
                  <a:gd name="T0" fmla="*/ 12 w 14"/>
                  <a:gd name="T1" fmla="*/ 0 h 14"/>
                  <a:gd name="T2" fmla="*/ 11 w 14"/>
                  <a:gd name="T3" fmla="*/ 0 h 14"/>
                  <a:gd name="T4" fmla="*/ 0 w 14"/>
                  <a:gd name="T5" fmla="*/ 10 h 14"/>
                  <a:gd name="T6" fmla="*/ 1 w 14"/>
                  <a:gd name="T7" fmla="*/ 11 h 14"/>
                  <a:gd name="T8" fmla="*/ 5 w 14"/>
                  <a:gd name="T9" fmla="*/ 14 h 14"/>
                  <a:gd name="T10" fmla="*/ 14 w 14"/>
                  <a:gd name="T11" fmla="*/ 5 h 14"/>
                  <a:gd name="T12" fmla="*/ 12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0"/>
                    </a:moveTo>
                    <a:cubicBezTo>
                      <a:pt x="11" y="0"/>
                      <a:pt x="11" y="0"/>
                      <a:pt x="11" y="0"/>
                    </a:cubicBezTo>
                    <a:cubicBezTo>
                      <a:pt x="0" y="10"/>
                      <a:pt x="0" y="10"/>
                      <a:pt x="0" y="10"/>
                    </a:cubicBezTo>
                    <a:cubicBezTo>
                      <a:pt x="1" y="10"/>
                      <a:pt x="1" y="11"/>
                      <a:pt x="1" y="11"/>
                    </a:cubicBezTo>
                    <a:cubicBezTo>
                      <a:pt x="2" y="12"/>
                      <a:pt x="4" y="13"/>
                      <a:pt x="5" y="14"/>
                    </a:cubicBezTo>
                    <a:cubicBezTo>
                      <a:pt x="14" y="5"/>
                      <a:pt x="14" y="5"/>
                      <a:pt x="14" y="5"/>
                    </a:cubicBezTo>
                    <a:cubicBezTo>
                      <a:pt x="13" y="3"/>
                      <a:pt x="12"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103"/>
              <p:cNvSpPr/>
              <p:nvPr/>
            </p:nvSpPr>
            <p:spPr bwMode="auto">
              <a:xfrm>
                <a:off x="4462" y="2600"/>
                <a:ext cx="27" cy="37"/>
              </a:xfrm>
              <a:custGeom>
                <a:avLst/>
                <a:gdLst>
                  <a:gd name="T0" fmla="*/ 10 w 10"/>
                  <a:gd name="T1" fmla="*/ 8 h 14"/>
                  <a:gd name="T2" fmla="*/ 10 w 10"/>
                  <a:gd name="T3" fmla="*/ 1 h 14"/>
                  <a:gd name="T4" fmla="*/ 10 w 10"/>
                  <a:gd name="T5" fmla="*/ 0 h 14"/>
                  <a:gd name="T6" fmla="*/ 0 w 10"/>
                  <a:gd name="T7" fmla="*/ 9 h 14"/>
                  <a:gd name="T8" fmla="*/ 1 w 10"/>
                  <a:gd name="T9" fmla="*/ 10 h 14"/>
                  <a:gd name="T10" fmla="*/ 4 w 10"/>
                  <a:gd name="T11" fmla="*/ 14 h 14"/>
                  <a:gd name="T12" fmla="*/ 9 w 10"/>
                  <a:gd name="T13" fmla="*/ 10 h 14"/>
                  <a:gd name="T14" fmla="*/ 10 w 10"/>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10" y="8"/>
                    </a:moveTo>
                    <a:cubicBezTo>
                      <a:pt x="10" y="1"/>
                      <a:pt x="10" y="1"/>
                      <a:pt x="10" y="1"/>
                    </a:cubicBezTo>
                    <a:cubicBezTo>
                      <a:pt x="10" y="1"/>
                      <a:pt x="10" y="0"/>
                      <a:pt x="10" y="0"/>
                    </a:cubicBezTo>
                    <a:cubicBezTo>
                      <a:pt x="0" y="9"/>
                      <a:pt x="0" y="9"/>
                      <a:pt x="0" y="9"/>
                    </a:cubicBezTo>
                    <a:cubicBezTo>
                      <a:pt x="1" y="10"/>
                      <a:pt x="1" y="10"/>
                      <a:pt x="1" y="10"/>
                    </a:cubicBezTo>
                    <a:cubicBezTo>
                      <a:pt x="1" y="10"/>
                      <a:pt x="3" y="13"/>
                      <a:pt x="4" y="14"/>
                    </a:cubicBezTo>
                    <a:cubicBezTo>
                      <a:pt x="9" y="10"/>
                      <a:pt x="9" y="10"/>
                      <a:pt x="9" y="10"/>
                    </a:cubicBezTo>
                    <a:cubicBezTo>
                      <a:pt x="9" y="9"/>
                      <a:pt x="9" y="8"/>
                      <a:pt x="1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104"/>
              <p:cNvSpPr/>
              <p:nvPr/>
            </p:nvSpPr>
            <p:spPr bwMode="auto">
              <a:xfrm>
                <a:off x="4569" y="2544"/>
                <a:ext cx="75" cy="67"/>
              </a:xfrm>
              <a:custGeom>
                <a:avLst/>
                <a:gdLst>
                  <a:gd name="T0" fmla="*/ 2 w 28"/>
                  <a:gd name="T1" fmla="*/ 23 h 25"/>
                  <a:gd name="T2" fmla="*/ 7 w 28"/>
                  <a:gd name="T3" fmla="*/ 25 h 25"/>
                  <a:gd name="T4" fmla="*/ 21 w 28"/>
                  <a:gd name="T5" fmla="*/ 11 h 25"/>
                  <a:gd name="T6" fmla="*/ 23 w 28"/>
                  <a:gd name="T7" fmla="*/ 7 h 25"/>
                  <a:gd name="T8" fmla="*/ 23 w 28"/>
                  <a:gd name="T9" fmla="*/ 5 h 25"/>
                  <a:gd name="T10" fmla="*/ 25 w 28"/>
                  <a:gd name="T11" fmla="*/ 5 h 25"/>
                  <a:gd name="T12" fmla="*/ 27 w 28"/>
                  <a:gd name="T13" fmla="*/ 5 h 25"/>
                  <a:gd name="T14" fmla="*/ 28 w 28"/>
                  <a:gd name="T15" fmla="*/ 4 h 25"/>
                  <a:gd name="T16" fmla="*/ 28 w 28"/>
                  <a:gd name="T17" fmla="*/ 3 h 25"/>
                  <a:gd name="T18" fmla="*/ 24 w 28"/>
                  <a:gd name="T19" fmla="*/ 0 h 25"/>
                  <a:gd name="T20" fmla="*/ 0 w 28"/>
                  <a:gd name="T21" fmla="*/ 24 h 25"/>
                  <a:gd name="T22" fmla="*/ 2 w 28"/>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2" y="23"/>
                    </a:moveTo>
                    <a:cubicBezTo>
                      <a:pt x="4" y="23"/>
                      <a:pt x="6" y="24"/>
                      <a:pt x="7" y="25"/>
                    </a:cubicBezTo>
                    <a:cubicBezTo>
                      <a:pt x="21" y="11"/>
                      <a:pt x="21" y="11"/>
                      <a:pt x="21" y="11"/>
                    </a:cubicBezTo>
                    <a:cubicBezTo>
                      <a:pt x="21" y="10"/>
                      <a:pt x="22" y="9"/>
                      <a:pt x="23" y="7"/>
                    </a:cubicBezTo>
                    <a:cubicBezTo>
                      <a:pt x="23" y="5"/>
                      <a:pt x="23" y="5"/>
                      <a:pt x="23" y="5"/>
                    </a:cubicBezTo>
                    <a:cubicBezTo>
                      <a:pt x="24" y="5"/>
                      <a:pt x="25" y="5"/>
                      <a:pt x="25" y="5"/>
                    </a:cubicBezTo>
                    <a:cubicBezTo>
                      <a:pt x="26" y="5"/>
                      <a:pt x="27" y="5"/>
                      <a:pt x="27" y="5"/>
                    </a:cubicBezTo>
                    <a:cubicBezTo>
                      <a:pt x="28" y="4"/>
                      <a:pt x="28" y="4"/>
                      <a:pt x="28" y="4"/>
                    </a:cubicBezTo>
                    <a:cubicBezTo>
                      <a:pt x="28" y="4"/>
                      <a:pt x="28" y="4"/>
                      <a:pt x="28" y="3"/>
                    </a:cubicBezTo>
                    <a:cubicBezTo>
                      <a:pt x="27" y="3"/>
                      <a:pt x="26" y="2"/>
                      <a:pt x="24" y="0"/>
                    </a:cubicBezTo>
                    <a:cubicBezTo>
                      <a:pt x="0" y="24"/>
                      <a:pt x="0" y="24"/>
                      <a:pt x="0" y="24"/>
                    </a:cubicBezTo>
                    <a:cubicBezTo>
                      <a:pt x="1" y="24"/>
                      <a:pt x="1" y="23"/>
                      <a:pt x="2"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105"/>
              <p:cNvSpPr/>
              <p:nvPr/>
            </p:nvSpPr>
            <p:spPr bwMode="auto">
              <a:xfrm>
                <a:off x="4609" y="2608"/>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106"/>
              <p:cNvSpPr/>
              <p:nvPr/>
            </p:nvSpPr>
            <p:spPr bwMode="auto">
              <a:xfrm>
                <a:off x="4644" y="2552"/>
                <a:ext cx="45" cy="48"/>
              </a:xfrm>
              <a:custGeom>
                <a:avLst/>
                <a:gdLst>
                  <a:gd name="T0" fmla="*/ 10 w 17"/>
                  <a:gd name="T1" fmla="*/ 0 h 18"/>
                  <a:gd name="T2" fmla="*/ 5 w 17"/>
                  <a:gd name="T3" fmla="*/ 5 h 18"/>
                  <a:gd name="T4" fmla="*/ 4 w 17"/>
                  <a:gd name="T5" fmla="*/ 9 h 18"/>
                  <a:gd name="T6" fmla="*/ 3 w 17"/>
                  <a:gd name="T7" fmla="*/ 11 h 18"/>
                  <a:gd name="T8" fmla="*/ 0 w 17"/>
                  <a:gd name="T9" fmla="*/ 18 h 18"/>
                  <a:gd name="T10" fmla="*/ 7 w 17"/>
                  <a:gd name="T11" fmla="*/ 11 h 18"/>
                  <a:gd name="T12" fmla="*/ 6 w 17"/>
                  <a:gd name="T13" fmla="*/ 7 h 18"/>
                  <a:gd name="T14" fmla="*/ 11 w 17"/>
                  <a:gd name="T15" fmla="*/ 4 h 18"/>
                  <a:gd name="T16" fmla="*/ 14 w 17"/>
                  <a:gd name="T17" fmla="*/ 4 h 18"/>
                  <a:gd name="T18" fmla="*/ 17 w 17"/>
                  <a:gd name="T19" fmla="*/ 1 h 18"/>
                  <a:gd name="T20" fmla="*/ 10 w 17"/>
                  <a:gd name="T21" fmla="*/ 0 h 18"/>
                  <a:gd name="T22" fmla="*/ 10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0" y="0"/>
                    </a:moveTo>
                    <a:cubicBezTo>
                      <a:pt x="5" y="5"/>
                      <a:pt x="5" y="5"/>
                      <a:pt x="5" y="5"/>
                    </a:cubicBezTo>
                    <a:cubicBezTo>
                      <a:pt x="4" y="6"/>
                      <a:pt x="4" y="7"/>
                      <a:pt x="4" y="9"/>
                    </a:cubicBezTo>
                    <a:cubicBezTo>
                      <a:pt x="4" y="10"/>
                      <a:pt x="3" y="11"/>
                      <a:pt x="3" y="11"/>
                    </a:cubicBezTo>
                    <a:cubicBezTo>
                      <a:pt x="2" y="14"/>
                      <a:pt x="1" y="16"/>
                      <a:pt x="0" y="18"/>
                    </a:cubicBezTo>
                    <a:cubicBezTo>
                      <a:pt x="7" y="11"/>
                      <a:pt x="7" y="11"/>
                      <a:pt x="7" y="11"/>
                    </a:cubicBezTo>
                    <a:cubicBezTo>
                      <a:pt x="6" y="9"/>
                      <a:pt x="6" y="8"/>
                      <a:pt x="6" y="7"/>
                    </a:cubicBezTo>
                    <a:cubicBezTo>
                      <a:pt x="6" y="3"/>
                      <a:pt x="9" y="4"/>
                      <a:pt x="11" y="4"/>
                    </a:cubicBezTo>
                    <a:cubicBezTo>
                      <a:pt x="12" y="4"/>
                      <a:pt x="13" y="4"/>
                      <a:pt x="14" y="4"/>
                    </a:cubicBezTo>
                    <a:cubicBezTo>
                      <a:pt x="17" y="1"/>
                      <a:pt x="17" y="1"/>
                      <a:pt x="17"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107"/>
              <p:cNvSpPr/>
              <p:nvPr/>
            </p:nvSpPr>
            <p:spPr bwMode="auto">
              <a:xfrm>
                <a:off x="4700" y="2546"/>
                <a:ext cx="19" cy="16"/>
              </a:xfrm>
              <a:custGeom>
                <a:avLst/>
                <a:gdLst>
                  <a:gd name="T0" fmla="*/ 2 w 7"/>
                  <a:gd name="T1" fmla="*/ 6 h 6"/>
                  <a:gd name="T2" fmla="*/ 7 w 7"/>
                  <a:gd name="T3" fmla="*/ 1 h 6"/>
                  <a:gd name="T4" fmla="*/ 7 w 7"/>
                  <a:gd name="T5" fmla="*/ 0 h 6"/>
                  <a:gd name="T6" fmla="*/ 6 w 7"/>
                  <a:gd name="T7" fmla="*/ 0 h 6"/>
                  <a:gd name="T8" fmla="*/ 0 w 7"/>
                  <a:gd name="T9" fmla="*/ 6 h 6"/>
                  <a:gd name="T10" fmla="*/ 2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2" y="6"/>
                    </a:moveTo>
                    <a:cubicBezTo>
                      <a:pt x="5" y="6"/>
                      <a:pt x="6" y="4"/>
                      <a:pt x="7" y="1"/>
                    </a:cubicBezTo>
                    <a:cubicBezTo>
                      <a:pt x="7" y="1"/>
                      <a:pt x="7" y="0"/>
                      <a:pt x="7" y="0"/>
                    </a:cubicBezTo>
                    <a:cubicBezTo>
                      <a:pt x="6" y="0"/>
                      <a:pt x="6" y="0"/>
                      <a:pt x="6" y="0"/>
                    </a:cubicBezTo>
                    <a:cubicBezTo>
                      <a:pt x="0" y="6"/>
                      <a:pt x="0" y="6"/>
                      <a:pt x="0" y="6"/>
                    </a:cubicBezTo>
                    <a:cubicBezTo>
                      <a:pt x="1" y="6"/>
                      <a:pt x="1"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108"/>
              <p:cNvSpPr/>
              <p:nvPr/>
            </p:nvSpPr>
            <p:spPr bwMode="auto">
              <a:xfrm>
                <a:off x="4655" y="2573"/>
                <a:ext cx="48" cy="62"/>
              </a:xfrm>
              <a:custGeom>
                <a:avLst/>
                <a:gdLst>
                  <a:gd name="T0" fmla="*/ 18 w 18"/>
                  <a:gd name="T1" fmla="*/ 1 h 23"/>
                  <a:gd name="T2" fmla="*/ 18 w 18"/>
                  <a:gd name="T3" fmla="*/ 0 h 23"/>
                  <a:gd name="T4" fmla="*/ 13 w 18"/>
                  <a:gd name="T5" fmla="*/ 1 h 23"/>
                  <a:gd name="T6" fmla="*/ 0 w 18"/>
                  <a:gd name="T7" fmla="*/ 15 h 23"/>
                  <a:gd name="T8" fmla="*/ 0 w 18"/>
                  <a:gd name="T9" fmla="*/ 21 h 23"/>
                  <a:gd name="T10" fmla="*/ 0 w 18"/>
                  <a:gd name="T11" fmla="*/ 23 h 23"/>
                  <a:gd name="T12" fmla="*/ 4 w 18"/>
                  <a:gd name="T13" fmla="*/ 18 h 23"/>
                  <a:gd name="T14" fmla="*/ 4 w 18"/>
                  <a:gd name="T15" fmla="*/ 17 h 23"/>
                  <a:gd name="T16" fmla="*/ 2 w 18"/>
                  <a:gd name="T17" fmla="*/ 12 h 23"/>
                  <a:gd name="T18" fmla="*/ 5 w 18"/>
                  <a:gd name="T19" fmla="*/ 10 h 23"/>
                  <a:gd name="T20" fmla="*/ 6 w 18"/>
                  <a:gd name="T21" fmla="*/ 10 h 23"/>
                  <a:gd name="T22" fmla="*/ 5 w 18"/>
                  <a:gd name="T23" fmla="*/ 13 h 23"/>
                  <a:gd name="T24" fmla="*/ 7 w 18"/>
                  <a:gd name="T25" fmla="*/ 16 h 23"/>
                  <a:gd name="T26" fmla="*/ 11 w 18"/>
                  <a:gd name="T27" fmla="*/ 11 h 23"/>
                  <a:gd name="T28" fmla="*/ 9 w 18"/>
                  <a:gd name="T29" fmla="*/ 6 h 23"/>
                  <a:gd name="T30" fmla="*/ 18 w 18"/>
                  <a:gd name="T3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3">
                    <a:moveTo>
                      <a:pt x="18" y="1"/>
                    </a:moveTo>
                    <a:cubicBezTo>
                      <a:pt x="18" y="0"/>
                      <a:pt x="18" y="0"/>
                      <a:pt x="18" y="0"/>
                    </a:cubicBezTo>
                    <a:cubicBezTo>
                      <a:pt x="18" y="0"/>
                      <a:pt x="15" y="1"/>
                      <a:pt x="13" y="1"/>
                    </a:cubicBezTo>
                    <a:cubicBezTo>
                      <a:pt x="0" y="15"/>
                      <a:pt x="0" y="15"/>
                      <a:pt x="0" y="15"/>
                    </a:cubicBezTo>
                    <a:cubicBezTo>
                      <a:pt x="0" y="21"/>
                      <a:pt x="0" y="21"/>
                      <a:pt x="0" y="21"/>
                    </a:cubicBezTo>
                    <a:cubicBezTo>
                      <a:pt x="0" y="22"/>
                      <a:pt x="0" y="22"/>
                      <a:pt x="0" y="23"/>
                    </a:cubicBezTo>
                    <a:cubicBezTo>
                      <a:pt x="4" y="18"/>
                      <a:pt x="4" y="18"/>
                      <a:pt x="4" y="18"/>
                    </a:cubicBezTo>
                    <a:cubicBezTo>
                      <a:pt x="4" y="18"/>
                      <a:pt x="4" y="17"/>
                      <a:pt x="4" y="17"/>
                    </a:cubicBezTo>
                    <a:cubicBezTo>
                      <a:pt x="4" y="15"/>
                      <a:pt x="2" y="14"/>
                      <a:pt x="2" y="12"/>
                    </a:cubicBezTo>
                    <a:cubicBezTo>
                      <a:pt x="2" y="11"/>
                      <a:pt x="4" y="10"/>
                      <a:pt x="5" y="10"/>
                    </a:cubicBezTo>
                    <a:cubicBezTo>
                      <a:pt x="5" y="10"/>
                      <a:pt x="5" y="10"/>
                      <a:pt x="6" y="10"/>
                    </a:cubicBezTo>
                    <a:cubicBezTo>
                      <a:pt x="5" y="13"/>
                      <a:pt x="5" y="13"/>
                      <a:pt x="5" y="13"/>
                    </a:cubicBezTo>
                    <a:cubicBezTo>
                      <a:pt x="5" y="14"/>
                      <a:pt x="6" y="15"/>
                      <a:pt x="7" y="16"/>
                    </a:cubicBezTo>
                    <a:cubicBezTo>
                      <a:pt x="11" y="11"/>
                      <a:pt x="11" y="11"/>
                      <a:pt x="11" y="11"/>
                    </a:cubicBezTo>
                    <a:cubicBezTo>
                      <a:pt x="10" y="10"/>
                      <a:pt x="9" y="6"/>
                      <a:pt x="9" y="6"/>
                    </a:cubicBezTo>
                    <a:cubicBezTo>
                      <a:pt x="13" y="6"/>
                      <a:pt x="15" y="3"/>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109"/>
              <p:cNvSpPr/>
              <p:nvPr/>
            </p:nvSpPr>
            <p:spPr bwMode="auto">
              <a:xfrm>
                <a:off x="4687" y="26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110"/>
              <p:cNvSpPr/>
              <p:nvPr/>
            </p:nvSpPr>
            <p:spPr bwMode="auto">
              <a:xfrm>
                <a:off x="4484" y="2637"/>
                <a:ext cx="29" cy="19"/>
              </a:xfrm>
              <a:custGeom>
                <a:avLst/>
                <a:gdLst>
                  <a:gd name="T0" fmla="*/ 8 w 11"/>
                  <a:gd name="T1" fmla="*/ 0 h 7"/>
                  <a:gd name="T2" fmla="*/ 5 w 11"/>
                  <a:gd name="T3" fmla="*/ 1 h 7"/>
                  <a:gd name="T4" fmla="*/ 4 w 11"/>
                  <a:gd name="T5" fmla="*/ 0 h 7"/>
                  <a:gd name="T6" fmla="*/ 4 w 11"/>
                  <a:gd name="T7" fmla="*/ 1 h 7"/>
                  <a:gd name="T8" fmla="*/ 0 w 11"/>
                  <a:gd name="T9" fmla="*/ 4 h 7"/>
                  <a:gd name="T10" fmla="*/ 5 w 11"/>
                  <a:gd name="T11" fmla="*/ 7 h 7"/>
                  <a:gd name="T12" fmla="*/ 5 w 11"/>
                  <a:gd name="T13" fmla="*/ 7 h 7"/>
                  <a:gd name="T14" fmla="*/ 11 w 11"/>
                  <a:gd name="T15" fmla="*/ 1 h 7"/>
                  <a:gd name="T16" fmla="*/ 8 w 1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0"/>
                    </a:moveTo>
                    <a:cubicBezTo>
                      <a:pt x="7" y="0"/>
                      <a:pt x="6" y="1"/>
                      <a:pt x="5" y="1"/>
                    </a:cubicBezTo>
                    <a:cubicBezTo>
                      <a:pt x="5" y="1"/>
                      <a:pt x="4" y="0"/>
                      <a:pt x="4" y="0"/>
                    </a:cubicBezTo>
                    <a:cubicBezTo>
                      <a:pt x="4" y="0"/>
                      <a:pt x="4" y="0"/>
                      <a:pt x="4" y="1"/>
                    </a:cubicBezTo>
                    <a:cubicBezTo>
                      <a:pt x="0" y="4"/>
                      <a:pt x="0" y="4"/>
                      <a:pt x="0" y="4"/>
                    </a:cubicBezTo>
                    <a:cubicBezTo>
                      <a:pt x="2" y="4"/>
                      <a:pt x="4" y="6"/>
                      <a:pt x="5" y="7"/>
                    </a:cubicBezTo>
                    <a:cubicBezTo>
                      <a:pt x="5" y="7"/>
                      <a:pt x="5" y="7"/>
                      <a:pt x="5" y="7"/>
                    </a:cubicBezTo>
                    <a:cubicBezTo>
                      <a:pt x="11" y="1"/>
                      <a:pt x="11" y="1"/>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111"/>
              <p:cNvSpPr/>
              <p:nvPr/>
            </p:nvSpPr>
            <p:spPr bwMode="auto">
              <a:xfrm>
                <a:off x="4516" y="2645"/>
                <a:ext cx="37" cy="17"/>
              </a:xfrm>
              <a:custGeom>
                <a:avLst/>
                <a:gdLst>
                  <a:gd name="T0" fmla="*/ 12 w 14"/>
                  <a:gd name="T1" fmla="*/ 0 h 6"/>
                  <a:gd name="T2" fmla="*/ 8 w 14"/>
                  <a:gd name="T3" fmla="*/ 2 h 6"/>
                  <a:gd name="T4" fmla="*/ 4 w 14"/>
                  <a:gd name="T5" fmla="*/ 1 h 6"/>
                  <a:gd name="T6" fmla="*/ 0 w 14"/>
                  <a:gd name="T7" fmla="*/ 5 h 6"/>
                  <a:gd name="T8" fmla="*/ 8 w 14"/>
                  <a:gd name="T9" fmla="*/ 6 h 6"/>
                  <a:gd name="T10" fmla="*/ 14 w 14"/>
                  <a:gd name="T11" fmla="*/ 0 h 6"/>
                  <a:gd name="T12" fmla="*/ 12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12" y="0"/>
                    </a:moveTo>
                    <a:cubicBezTo>
                      <a:pt x="10" y="0"/>
                      <a:pt x="10" y="2"/>
                      <a:pt x="8" y="2"/>
                    </a:cubicBezTo>
                    <a:cubicBezTo>
                      <a:pt x="6" y="2"/>
                      <a:pt x="5" y="2"/>
                      <a:pt x="4" y="1"/>
                    </a:cubicBezTo>
                    <a:cubicBezTo>
                      <a:pt x="0" y="5"/>
                      <a:pt x="0" y="5"/>
                      <a:pt x="0" y="5"/>
                    </a:cubicBezTo>
                    <a:cubicBezTo>
                      <a:pt x="3" y="6"/>
                      <a:pt x="5" y="6"/>
                      <a:pt x="8" y="6"/>
                    </a:cubicBezTo>
                    <a:cubicBezTo>
                      <a:pt x="14" y="0"/>
                      <a:pt x="14" y="0"/>
                      <a:pt x="14"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112"/>
              <p:cNvSpPr/>
              <p:nvPr/>
            </p:nvSpPr>
            <p:spPr bwMode="auto">
              <a:xfrm>
                <a:off x="4553" y="2651"/>
                <a:ext cx="32" cy="19"/>
              </a:xfrm>
              <a:custGeom>
                <a:avLst/>
                <a:gdLst>
                  <a:gd name="T0" fmla="*/ 6 w 12"/>
                  <a:gd name="T1" fmla="*/ 1 h 7"/>
                  <a:gd name="T2" fmla="*/ 12 w 12"/>
                  <a:gd name="T3" fmla="*/ 0 h 7"/>
                  <a:gd name="T4" fmla="*/ 10 w 12"/>
                  <a:gd name="T5" fmla="*/ 0 h 7"/>
                  <a:gd name="T6" fmla="*/ 6 w 12"/>
                  <a:gd name="T7" fmla="*/ 1 h 7"/>
                  <a:gd name="T8" fmla="*/ 5 w 12"/>
                  <a:gd name="T9" fmla="*/ 1 h 7"/>
                  <a:gd name="T10" fmla="*/ 0 w 12"/>
                  <a:gd name="T11" fmla="*/ 6 h 7"/>
                  <a:gd name="T12" fmla="*/ 8 w 12"/>
                  <a:gd name="T13" fmla="*/ 7 h 7"/>
                  <a:gd name="T14" fmla="*/ 11 w 12"/>
                  <a:gd name="T15" fmla="*/ 3 h 7"/>
                  <a:gd name="T16" fmla="*/ 6 w 12"/>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1"/>
                    </a:moveTo>
                    <a:cubicBezTo>
                      <a:pt x="6" y="1"/>
                      <a:pt x="11" y="0"/>
                      <a:pt x="12" y="0"/>
                    </a:cubicBezTo>
                    <a:cubicBezTo>
                      <a:pt x="10" y="0"/>
                      <a:pt x="10" y="0"/>
                      <a:pt x="10" y="0"/>
                    </a:cubicBezTo>
                    <a:cubicBezTo>
                      <a:pt x="6" y="1"/>
                      <a:pt x="6" y="1"/>
                      <a:pt x="6" y="1"/>
                    </a:cubicBezTo>
                    <a:cubicBezTo>
                      <a:pt x="5" y="1"/>
                      <a:pt x="5" y="1"/>
                      <a:pt x="5" y="1"/>
                    </a:cubicBezTo>
                    <a:cubicBezTo>
                      <a:pt x="0" y="6"/>
                      <a:pt x="0" y="6"/>
                      <a:pt x="0" y="6"/>
                    </a:cubicBezTo>
                    <a:cubicBezTo>
                      <a:pt x="3" y="6"/>
                      <a:pt x="5" y="6"/>
                      <a:pt x="8" y="7"/>
                    </a:cubicBezTo>
                    <a:cubicBezTo>
                      <a:pt x="11" y="3"/>
                      <a:pt x="11" y="3"/>
                      <a:pt x="11" y="3"/>
                    </a:cubicBezTo>
                    <a:cubicBezTo>
                      <a:pt x="9" y="3"/>
                      <a:pt x="7"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13"/>
              <p:cNvSpPr/>
              <p:nvPr/>
            </p:nvSpPr>
            <p:spPr bwMode="auto">
              <a:xfrm>
                <a:off x="4596" y="2664"/>
                <a:ext cx="10" cy="8"/>
              </a:xfrm>
              <a:custGeom>
                <a:avLst/>
                <a:gdLst>
                  <a:gd name="T0" fmla="*/ 2 w 4"/>
                  <a:gd name="T1" fmla="*/ 3 h 3"/>
                  <a:gd name="T2" fmla="*/ 4 w 4"/>
                  <a:gd name="T3" fmla="*/ 1 h 3"/>
                  <a:gd name="T4" fmla="*/ 2 w 4"/>
                  <a:gd name="T5" fmla="*/ 0 h 3"/>
                  <a:gd name="T6" fmla="*/ 0 w 4"/>
                  <a:gd name="T7" fmla="*/ 2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2" y="3"/>
                      <a:pt x="4" y="2"/>
                      <a:pt x="4" y="1"/>
                    </a:cubicBezTo>
                    <a:cubicBezTo>
                      <a:pt x="3" y="1"/>
                      <a:pt x="3" y="1"/>
                      <a:pt x="2" y="0"/>
                    </a:cubicBezTo>
                    <a:cubicBezTo>
                      <a:pt x="0" y="2"/>
                      <a:pt x="0" y="2"/>
                      <a:pt x="0" y="2"/>
                    </a:cubicBezTo>
                    <a:cubicBezTo>
                      <a:pt x="1"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14"/>
              <p:cNvSpPr/>
              <p:nvPr/>
            </p:nvSpPr>
            <p:spPr bwMode="auto">
              <a:xfrm>
                <a:off x="4590" y="267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15"/>
              <p:cNvSpPr/>
              <p:nvPr/>
            </p:nvSpPr>
            <p:spPr bwMode="auto">
              <a:xfrm>
                <a:off x="4657" y="2667"/>
                <a:ext cx="6"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16"/>
              <p:cNvSpPr/>
              <p:nvPr/>
            </p:nvSpPr>
            <p:spPr bwMode="auto">
              <a:xfrm>
                <a:off x="4676" y="2667"/>
                <a:ext cx="19" cy="8"/>
              </a:xfrm>
              <a:custGeom>
                <a:avLst/>
                <a:gdLst>
                  <a:gd name="T0" fmla="*/ 2 w 7"/>
                  <a:gd name="T1" fmla="*/ 3 h 3"/>
                  <a:gd name="T2" fmla="*/ 7 w 7"/>
                  <a:gd name="T3" fmla="*/ 0 h 3"/>
                  <a:gd name="T4" fmla="*/ 2 w 7"/>
                  <a:gd name="T5" fmla="*/ 2 h 3"/>
                  <a:gd name="T6" fmla="*/ 0 w 7"/>
                  <a:gd name="T7" fmla="*/ 3 h 3"/>
                  <a:gd name="T8" fmla="*/ 2 w 7"/>
                  <a:gd name="T9" fmla="*/ 3 h 3"/>
                </a:gdLst>
                <a:ahLst/>
                <a:cxnLst>
                  <a:cxn ang="0">
                    <a:pos x="T0" y="T1"/>
                  </a:cxn>
                  <a:cxn ang="0">
                    <a:pos x="T2" y="T3"/>
                  </a:cxn>
                  <a:cxn ang="0">
                    <a:pos x="T4" y="T5"/>
                  </a:cxn>
                  <a:cxn ang="0">
                    <a:pos x="T6" y="T7"/>
                  </a:cxn>
                  <a:cxn ang="0">
                    <a:pos x="T8" y="T9"/>
                  </a:cxn>
                </a:cxnLst>
                <a:rect l="0" t="0" r="r" b="b"/>
                <a:pathLst>
                  <a:path w="7" h="3">
                    <a:moveTo>
                      <a:pt x="2" y="3"/>
                    </a:moveTo>
                    <a:cubicBezTo>
                      <a:pt x="4" y="3"/>
                      <a:pt x="6" y="2"/>
                      <a:pt x="7" y="0"/>
                    </a:cubicBezTo>
                    <a:cubicBezTo>
                      <a:pt x="5" y="1"/>
                      <a:pt x="4" y="1"/>
                      <a:pt x="2" y="2"/>
                    </a:cubicBezTo>
                    <a:cubicBezTo>
                      <a:pt x="0" y="3"/>
                      <a:pt x="0" y="3"/>
                      <a:pt x="0" y="3"/>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17"/>
              <p:cNvSpPr/>
              <p:nvPr/>
            </p:nvSpPr>
            <p:spPr bwMode="auto">
              <a:xfrm>
                <a:off x="4633" y="2667"/>
                <a:ext cx="14" cy="11"/>
              </a:xfrm>
              <a:custGeom>
                <a:avLst/>
                <a:gdLst>
                  <a:gd name="T0" fmla="*/ 3 w 5"/>
                  <a:gd name="T1" fmla="*/ 3 h 4"/>
                  <a:gd name="T2" fmla="*/ 5 w 5"/>
                  <a:gd name="T3" fmla="*/ 3 h 4"/>
                  <a:gd name="T4" fmla="*/ 5 w 5"/>
                  <a:gd name="T5" fmla="*/ 0 h 4"/>
                  <a:gd name="T6" fmla="*/ 3 w 5"/>
                  <a:gd name="T7" fmla="*/ 0 h 4"/>
                  <a:gd name="T8" fmla="*/ 0 w 5"/>
                  <a:gd name="T9" fmla="*/ 4 h 4"/>
                  <a:gd name="T10" fmla="*/ 2 w 5"/>
                  <a:gd name="T11" fmla="*/ 2 h 4"/>
                  <a:gd name="T12" fmla="*/ 3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3"/>
                    </a:moveTo>
                    <a:cubicBezTo>
                      <a:pt x="5" y="3"/>
                      <a:pt x="5" y="3"/>
                      <a:pt x="5" y="3"/>
                    </a:cubicBezTo>
                    <a:cubicBezTo>
                      <a:pt x="5" y="0"/>
                      <a:pt x="5" y="0"/>
                      <a:pt x="5" y="0"/>
                    </a:cubicBezTo>
                    <a:cubicBezTo>
                      <a:pt x="3" y="0"/>
                      <a:pt x="3" y="0"/>
                      <a:pt x="3" y="0"/>
                    </a:cubicBezTo>
                    <a:cubicBezTo>
                      <a:pt x="0" y="4"/>
                      <a:pt x="0" y="4"/>
                      <a:pt x="0" y="4"/>
                    </a:cubicBezTo>
                    <a:cubicBezTo>
                      <a:pt x="0" y="3"/>
                      <a:pt x="1" y="3"/>
                      <a:pt x="2" y="2"/>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18"/>
              <p:cNvSpPr/>
              <p:nvPr/>
            </p:nvSpPr>
            <p:spPr bwMode="auto">
              <a:xfrm>
                <a:off x="464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19"/>
              <p:cNvSpPr/>
              <p:nvPr/>
            </p:nvSpPr>
            <p:spPr bwMode="auto">
              <a:xfrm>
                <a:off x="4660" y="2688"/>
                <a:ext cx="5" cy="8"/>
              </a:xfrm>
              <a:custGeom>
                <a:avLst/>
                <a:gdLst>
                  <a:gd name="T0" fmla="*/ 0 w 2"/>
                  <a:gd name="T1" fmla="*/ 3 h 3"/>
                  <a:gd name="T2" fmla="*/ 1 w 2"/>
                  <a:gd name="T3" fmla="*/ 3 h 3"/>
                  <a:gd name="T4" fmla="*/ 2 w 2"/>
                  <a:gd name="T5" fmla="*/ 2 h 3"/>
                  <a:gd name="T6" fmla="*/ 2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2" y="3"/>
                      <a:pt x="2" y="2"/>
                      <a:pt x="2" y="2"/>
                    </a:cubicBezTo>
                    <a:cubicBezTo>
                      <a:pt x="2" y="1"/>
                      <a:pt x="2" y="0"/>
                      <a:pt x="2" y="0"/>
                    </a:cubicBezTo>
                    <a:cubicBezTo>
                      <a:pt x="0" y="2"/>
                      <a:pt x="0" y="2"/>
                      <a:pt x="0" y="2"/>
                    </a:cubicBezTo>
                    <a:cubicBezTo>
                      <a:pt x="0" y="2"/>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0"/>
              <p:cNvSpPr/>
              <p:nvPr/>
            </p:nvSpPr>
            <p:spPr bwMode="auto">
              <a:xfrm>
                <a:off x="4612" y="2667"/>
                <a:ext cx="5" cy="8"/>
              </a:xfrm>
              <a:custGeom>
                <a:avLst/>
                <a:gdLst>
                  <a:gd name="T0" fmla="*/ 1 w 2"/>
                  <a:gd name="T1" fmla="*/ 0 h 3"/>
                  <a:gd name="T2" fmla="*/ 0 w 2"/>
                  <a:gd name="T3" fmla="*/ 0 h 3"/>
                  <a:gd name="T4" fmla="*/ 0 w 2"/>
                  <a:gd name="T5" fmla="*/ 2 h 3"/>
                  <a:gd name="T6" fmla="*/ 0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0" y="0"/>
                      <a:pt x="0" y="0"/>
                      <a:pt x="0" y="0"/>
                    </a:cubicBezTo>
                    <a:cubicBezTo>
                      <a:pt x="0" y="2"/>
                      <a:pt x="0" y="2"/>
                      <a:pt x="0" y="2"/>
                    </a:cubicBezTo>
                    <a:cubicBezTo>
                      <a:pt x="0" y="2"/>
                      <a:pt x="0" y="3"/>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21"/>
              <p:cNvSpPr/>
              <p:nvPr/>
            </p:nvSpPr>
            <p:spPr bwMode="auto">
              <a:xfrm>
                <a:off x="4703" y="2670"/>
                <a:ext cx="40" cy="24"/>
              </a:xfrm>
              <a:custGeom>
                <a:avLst/>
                <a:gdLst>
                  <a:gd name="T0" fmla="*/ 6 w 15"/>
                  <a:gd name="T1" fmla="*/ 6 h 9"/>
                  <a:gd name="T2" fmla="*/ 6 w 15"/>
                  <a:gd name="T3" fmla="*/ 4 h 9"/>
                  <a:gd name="T4" fmla="*/ 15 w 15"/>
                  <a:gd name="T5" fmla="*/ 1 h 9"/>
                  <a:gd name="T6" fmla="*/ 8 w 15"/>
                  <a:gd name="T7" fmla="*/ 1 h 9"/>
                  <a:gd name="T8" fmla="*/ 0 w 15"/>
                  <a:gd name="T9" fmla="*/ 9 h 9"/>
                  <a:gd name="T10" fmla="*/ 0 w 15"/>
                  <a:gd name="T11" fmla="*/ 9 h 9"/>
                  <a:gd name="T12" fmla="*/ 6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6"/>
                    </a:moveTo>
                    <a:cubicBezTo>
                      <a:pt x="6" y="6"/>
                      <a:pt x="5" y="4"/>
                      <a:pt x="6" y="4"/>
                    </a:cubicBezTo>
                    <a:cubicBezTo>
                      <a:pt x="9" y="4"/>
                      <a:pt x="14" y="3"/>
                      <a:pt x="15" y="1"/>
                    </a:cubicBezTo>
                    <a:cubicBezTo>
                      <a:pt x="14" y="0"/>
                      <a:pt x="11" y="0"/>
                      <a:pt x="8" y="1"/>
                    </a:cubicBezTo>
                    <a:cubicBezTo>
                      <a:pt x="0" y="9"/>
                      <a:pt x="0" y="9"/>
                      <a:pt x="0" y="9"/>
                    </a:cubicBezTo>
                    <a:cubicBezTo>
                      <a:pt x="0" y="9"/>
                      <a:pt x="0" y="9"/>
                      <a:pt x="0" y="9"/>
                    </a:cubicBezTo>
                    <a:cubicBezTo>
                      <a:pt x="2" y="9"/>
                      <a:pt x="5" y="7"/>
                      <a:pt x="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22"/>
              <p:cNvSpPr/>
              <p:nvPr/>
            </p:nvSpPr>
            <p:spPr bwMode="auto">
              <a:xfrm>
                <a:off x="4737" y="2611"/>
                <a:ext cx="6"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23"/>
              <p:cNvSpPr/>
              <p:nvPr/>
            </p:nvSpPr>
            <p:spPr bwMode="auto">
              <a:xfrm>
                <a:off x="4753" y="2603"/>
                <a:ext cx="19" cy="5"/>
              </a:xfrm>
              <a:custGeom>
                <a:avLst/>
                <a:gdLst>
                  <a:gd name="T0" fmla="*/ 1 w 7"/>
                  <a:gd name="T1" fmla="*/ 0 h 2"/>
                  <a:gd name="T2" fmla="*/ 0 w 7"/>
                  <a:gd name="T3" fmla="*/ 1 h 2"/>
                  <a:gd name="T4" fmla="*/ 3 w 7"/>
                  <a:gd name="T5" fmla="*/ 2 h 2"/>
                  <a:gd name="T6" fmla="*/ 5 w 7"/>
                  <a:gd name="T7" fmla="*/ 2 h 2"/>
                  <a:gd name="T8" fmla="*/ 7 w 7"/>
                  <a:gd name="T9" fmla="*/ 0 h 2"/>
                  <a:gd name="T10" fmla="*/ 1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1" y="0"/>
                    </a:moveTo>
                    <a:cubicBezTo>
                      <a:pt x="1" y="0"/>
                      <a:pt x="0" y="1"/>
                      <a:pt x="0" y="1"/>
                    </a:cubicBezTo>
                    <a:cubicBezTo>
                      <a:pt x="0" y="1"/>
                      <a:pt x="2" y="2"/>
                      <a:pt x="3" y="2"/>
                    </a:cubicBezTo>
                    <a:cubicBezTo>
                      <a:pt x="5" y="2"/>
                      <a:pt x="5" y="2"/>
                      <a:pt x="5" y="2"/>
                    </a:cubicBezTo>
                    <a:cubicBezTo>
                      <a:pt x="7" y="0"/>
                      <a:pt x="7" y="0"/>
                      <a:pt x="7"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24"/>
              <p:cNvSpPr/>
              <p:nvPr/>
            </p:nvSpPr>
            <p:spPr bwMode="auto">
              <a:xfrm>
                <a:off x="4753" y="2568"/>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1"/>
                      <a:pt x="0"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25"/>
              <p:cNvSpPr/>
              <p:nvPr/>
            </p:nvSpPr>
            <p:spPr bwMode="auto">
              <a:xfrm>
                <a:off x="4753" y="2565"/>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26"/>
              <p:cNvSpPr/>
              <p:nvPr/>
            </p:nvSpPr>
            <p:spPr bwMode="auto">
              <a:xfrm>
                <a:off x="4753" y="2549"/>
                <a:ext cx="8" cy="13"/>
              </a:xfrm>
              <a:custGeom>
                <a:avLst/>
                <a:gdLst>
                  <a:gd name="T0" fmla="*/ 0 w 3"/>
                  <a:gd name="T1" fmla="*/ 5 h 5"/>
                  <a:gd name="T2" fmla="*/ 3 w 3"/>
                  <a:gd name="T3" fmla="*/ 5 h 5"/>
                  <a:gd name="T4" fmla="*/ 2 w 3"/>
                  <a:gd name="T5" fmla="*/ 2 h 5"/>
                  <a:gd name="T6" fmla="*/ 3 w 3"/>
                  <a:gd name="T7" fmla="*/ 0 h 5"/>
                  <a:gd name="T8" fmla="*/ 2 w 3"/>
                  <a:gd name="T9" fmla="*/ 0 h 5"/>
                  <a:gd name="T10" fmla="*/ 0 w 3"/>
                  <a:gd name="T11" fmla="*/ 3 h 5"/>
                  <a:gd name="T12" fmla="*/ 0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2" y="5"/>
                      <a:pt x="3" y="5"/>
                      <a:pt x="3" y="5"/>
                    </a:cubicBezTo>
                    <a:cubicBezTo>
                      <a:pt x="3" y="4"/>
                      <a:pt x="2" y="3"/>
                      <a:pt x="2" y="2"/>
                    </a:cubicBezTo>
                    <a:cubicBezTo>
                      <a:pt x="2" y="2"/>
                      <a:pt x="3" y="1"/>
                      <a:pt x="3" y="0"/>
                    </a:cubicBezTo>
                    <a:cubicBezTo>
                      <a:pt x="3" y="0"/>
                      <a:pt x="3" y="0"/>
                      <a:pt x="2" y="0"/>
                    </a:cubicBezTo>
                    <a:cubicBezTo>
                      <a:pt x="0" y="3"/>
                      <a:pt x="0" y="3"/>
                      <a:pt x="0" y="3"/>
                    </a:cubicBezTo>
                    <a:cubicBezTo>
                      <a:pt x="0" y="3"/>
                      <a:pt x="0" y="4"/>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27"/>
              <p:cNvSpPr/>
              <p:nvPr/>
            </p:nvSpPr>
            <p:spPr bwMode="auto">
              <a:xfrm>
                <a:off x="4489" y="2595"/>
                <a:ext cx="11" cy="8"/>
              </a:xfrm>
              <a:custGeom>
                <a:avLst/>
                <a:gdLst>
                  <a:gd name="T0" fmla="*/ 1 w 4"/>
                  <a:gd name="T1" fmla="*/ 2 h 3"/>
                  <a:gd name="T2" fmla="*/ 3 w 4"/>
                  <a:gd name="T3" fmla="*/ 3 h 3"/>
                  <a:gd name="T4" fmla="*/ 4 w 4"/>
                  <a:gd name="T5" fmla="*/ 3 h 3"/>
                  <a:gd name="T6" fmla="*/ 4 w 4"/>
                  <a:gd name="T7" fmla="*/ 2 h 3"/>
                  <a:gd name="T8" fmla="*/ 2 w 4"/>
                  <a:gd name="T9" fmla="*/ 0 h 3"/>
                  <a:gd name="T10" fmla="*/ 0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2" y="2"/>
                      <a:pt x="2" y="3"/>
                      <a:pt x="3" y="3"/>
                    </a:cubicBezTo>
                    <a:cubicBezTo>
                      <a:pt x="4" y="3"/>
                      <a:pt x="4" y="3"/>
                      <a:pt x="4" y="3"/>
                    </a:cubicBezTo>
                    <a:cubicBezTo>
                      <a:pt x="4" y="3"/>
                      <a:pt x="4" y="2"/>
                      <a:pt x="4" y="2"/>
                    </a:cubicBezTo>
                    <a:cubicBezTo>
                      <a:pt x="3" y="2"/>
                      <a:pt x="2" y="1"/>
                      <a:pt x="2" y="0"/>
                    </a:cubicBezTo>
                    <a:cubicBezTo>
                      <a:pt x="0" y="1"/>
                      <a:pt x="0" y="1"/>
                      <a:pt x="0" y="1"/>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28"/>
              <p:cNvSpPr/>
              <p:nvPr/>
            </p:nvSpPr>
            <p:spPr bwMode="auto">
              <a:xfrm>
                <a:off x="4395" y="2560"/>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29"/>
              <p:cNvSpPr/>
              <p:nvPr/>
            </p:nvSpPr>
            <p:spPr bwMode="auto">
              <a:xfrm>
                <a:off x="4454" y="2536"/>
                <a:ext cx="16" cy="13"/>
              </a:xfrm>
              <a:custGeom>
                <a:avLst/>
                <a:gdLst>
                  <a:gd name="T0" fmla="*/ 3 w 6"/>
                  <a:gd name="T1" fmla="*/ 5 h 5"/>
                  <a:gd name="T2" fmla="*/ 4 w 6"/>
                  <a:gd name="T3" fmla="*/ 5 h 5"/>
                  <a:gd name="T4" fmla="*/ 6 w 6"/>
                  <a:gd name="T5" fmla="*/ 4 h 5"/>
                  <a:gd name="T6" fmla="*/ 4 w 6"/>
                  <a:gd name="T7" fmla="*/ 0 h 5"/>
                  <a:gd name="T8" fmla="*/ 4 w 6"/>
                  <a:gd name="T9" fmla="*/ 0 h 5"/>
                  <a:gd name="T10" fmla="*/ 0 w 6"/>
                  <a:gd name="T11" fmla="*/ 4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3" y="5"/>
                      <a:pt x="4" y="5"/>
                    </a:cubicBezTo>
                    <a:cubicBezTo>
                      <a:pt x="4" y="5"/>
                      <a:pt x="5" y="5"/>
                      <a:pt x="6" y="4"/>
                    </a:cubicBezTo>
                    <a:cubicBezTo>
                      <a:pt x="5" y="3"/>
                      <a:pt x="5" y="2"/>
                      <a:pt x="4" y="0"/>
                    </a:cubicBezTo>
                    <a:cubicBezTo>
                      <a:pt x="4" y="0"/>
                      <a:pt x="4" y="0"/>
                      <a:pt x="4" y="0"/>
                    </a:cubicBezTo>
                    <a:cubicBezTo>
                      <a:pt x="0" y="4"/>
                      <a:pt x="0" y="4"/>
                      <a:pt x="0" y="4"/>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0"/>
              <p:cNvSpPr/>
              <p:nvPr/>
            </p:nvSpPr>
            <p:spPr bwMode="auto">
              <a:xfrm>
                <a:off x="3783" y="1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1"/>
              <p:cNvSpPr/>
              <p:nvPr/>
            </p:nvSpPr>
            <p:spPr bwMode="auto">
              <a:xfrm>
                <a:off x="3567" y="1578"/>
                <a:ext cx="8" cy="26"/>
              </a:xfrm>
              <a:custGeom>
                <a:avLst/>
                <a:gdLst>
                  <a:gd name="T0" fmla="*/ 3 w 3"/>
                  <a:gd name="T1" fmla="*/ 2 h 10"/>
                  <a:gd name="T2" fmla="*/ 0 w 3"/>
                  <a:gd name="T3" fmla="*/ 9 h 10"/>
                  <a:gd name="T4" fmla="*/ 0 w 3"/>
                  <a:gd name="T5" fmla="*/ 10 h 10"/>
                  <a:gd name="T6" fmla="*/ 0 w 3"/>
                  <a:gd name="T7" fmla="*/ 10 h 10"/>
                  <a:gd name="T8" fmla="*/ 0 w 3"/>
                  <a:gd name="T9" fmla="*/ 9 h 10"/>
                  <a:gd name="T10" fmla="*/ 3 w 3"/>
                  <a:gd name="T11" fmla="*/ 2 h 10"/>
                  <a:gd name="T12" fmla="*/ 1 w 3"/>
                  <a:gd name="T13" fmla="*/ 0 h 10"/>
                  <a:gd name="T14" fmla="*/ 1 w 3"/>
                  <a:gd name="T15" fmla="*/ 0 h 10"/>
                  <a:gd name="T16" fmla="*/ 3 w 3"/>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2"/>
                    </a:moveTo>
                    <a:cubicBezTo>
                      <a:pt x="3" y="5"/>
                      <a:pt x="0" y="6"/>
                      <a:pt x="0" y="9"/>
                    </a:cubicBezTo>
                    <a:cubicBezTo>
                      <a:pt x="0" y="10"/>
                      <a:pt x="0" y="10"/>
                      <a:pt x="0" y="10"/>
                    </a:cubicBezTo>
                    <a:cubicBezTo>
                      <a:pt x="0" y="10"/>
                      <a:pt x="0" y="10"/>
                      <a:pt x="0" y="10"/>
                    </a:cubicBezTo>
                    <a:cubicBezTo>
                      <a:pt x="0" y="10"/>
                      <a:pt x="0" y="10"/>
                      <a:pt x="0" y="9"/>
                    </a:cubicBezTo>
                    <a:cubicBezTo>
                      <a:pt x="0" y="6"/>
                      <a:pt x="3" y="5"/>
                      <a:pt x="3" y="2"/>
                    </a:cubicBezTo>
                    <a:cubicBezTo>
                      <a:pt x="3" y="2"/>
                      <a:pt x="2" y="1"/>
                      <a:pt x="1" y="0"/>
                    </a:cubicBezTo>
                    <a:cubicBezTo>
                      <a:pt x="1" y="0"/>
                      <a:pt x="1" y="0"/>
                      <a:pt x="1" y="0"/>
                    </a:cubicBezTo>
                    <a:cubicBezTo>
                      <a:pt x="2" y="1"/>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32"/>
              <p:cNvSpPr/>
              <p:nvPr/>
            </p:nvSpPr>
            <p:spPr bwMode="auto">
              <a:xfrm>
                <a:off x="3880" y="1262"/>
                <a:ext cx="10" cy="5"/>
              </a:xfrm>
              <a:custGeom>
                <a:avLst/>
                <a:gdLst>
                  <a:gd name="T0" fmla="*/ 2 w 4"/>
                  <a:gd name="T1" fmla="*/ 1 h 2"/>
                  <a:gd name="T2" fmla="*/ 0 w 4"/>
                  <a:gd name="T3" fmla="*/ 2 h 2"/>
                  <a:gd name="T4" fmla="*/ 4 w 4"/>
                  <a:gd name="T5" fmla="*/ 2 h 2"/>
                  <a:gd name="T6" fmla="*/ 2 w 4"/>
                  <a:gd name="T7" fmla="*/ 1 h 2"/>
                </a:gdLst>
                <a:ahLst/>
                <a:cxnLst>
                  <a:cxn ang="0">
                    <a:pos x="T0" y="T1"/>
                  </a:cxn>
                  <a:cxn ang="0">
                    <a:pos x="T2" y="T3"/>
                  </a:cxn>
                  <a:cxn ang="0">
                    <a:pos x="T4" y="T5"/>
                  </a:cxn>
                  <a:cxn ang="0">
                    <a:pos x="T6" y="T7"/>
                  </a:cxn>
                </a:cxnLst>
                <a:rect l="0" t="0" r="r" b="b"/>
                <a:pathLst>
                  <a:path w="4" h="2">
                    <a:moveTo>
                      <a:pt x="2" y="1"/>
                    </a:moveTo>
                    <a:cubicBezTo>
                      <a:pt x="0" y="2"/>
                      <a:pt x="0" y="2"/>
                      <a:pt x="0" y="2"/>
                    </a:cubicBezTo>
                    <a:cubicBezTo>
                      <a:pt x="4" y="2"/>
                      <a:pt x="4" y="2"/>
                      <a:pt x="4" y="2"/>
                    </a:cubicBezTo>
                    <a:cubicBezTo>
                      <a:pt x="2" y="1"/>
                      <a:pt x="3"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33"/>
              <p:cNvSpPr/>
              <p:nvPr/>
            </p:nvSpPr>
            <p:spPr bwMode="auto">
              <a:xfrm>
                <a:off x="3570" y="1620"/>
                <a:ext cx="5" cy="22"/>
              </a:xfrm>
              <a:custGeom>
                <a:avLst/>
                <a:gdLst>
                  <a:gd name="T0" fmla="*/ 2 w 2"/>
                  <a:gd name="T1" fmla="*/ 1 h 8"/>
                  <a:gd name="T2" fmla="*/ 0 w 2"/>
                  <a:gd name="T3" fmla="*/ 6 h 8"/>
                  <a:gd name="T4" fmla="*/ 1 w 2"/>
                  <a:gd name="T5" fmla="*/ 8 h 8"/>
                  <a:gd name="T6" fmla="*/ 0 w 2"/>
                  <a:gd name="T7" fmla="*/ 6 h 8"/>
                  <a:gd name="T8" fmla="*/ 2 w 2"/>
                  <a:gd name="T9" fmla="*/ 1 h 8"/>
                  <a:gd name="T10" fmla="*/ 2 w 2"/>
                  <a:gd name="T11" fmla="*/ 0 h 8"/>
                  <a:gd name="T12" fmla="*/ 2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1"/>
                    </a:moveTo>
                    <a:cubicBezTo>
                      <a:pt x="2" y="3"/>
                      <a:pt x="0" y="4"/>
                      <a:pt x="0" y="6"/>
                    </a:cubicBezTo>
                    <a:cubicBezTo>
                      <a:pt x="0" y="7"/>
                      <a:pt x="1" y="8"/>
                      <a:pt x="1" y="8"/>
                    </a:cubicBezTo>
                    <a:cubicBezTo>
                      <a:pt x="1" y="8"/>
                      <a:pt x="0" y="7"/>
                      <a:pt x="0" y="6"/>
                    </a:cubicBezTo>
                    <a:cubicBezTo>
                      <a:pt x="0" y="4"/>
                      <a:pt x="2" y="3"/>
                      <a:pt x="2" y="1"/>
                    </a:cubicBezTo>
                    <a:cubicBezTo>
                      <a:pt x="2" y="1"/>
                      <a:pt x="2" y="0"/>
                      <a:pt x="2" y="0"/>
                    </a:cubicBezTo>
                    <a:cubicBezTo>
                      <a:pt x="2" y="0"/>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34"/>
              <p:cNvSpPr/>
              <p:nvPr/>
            </p:nvSpPr>
            <p:spPr bwMode="auto">
              <a:xfrm>
                <a:off x="3628" y="1618"/>
                <a:ext cx="14" cy="10"/>
              </a:xfrm>
              <a:custGeom>
                <a:avLst/>
                <a:gdLst>
                  <a:gd name="T0" fmla="*/ 0 w 5"/>
                  <a:gd name="T1" fmla="*/ 0 h 4"/>
                  <a:gd name="T2" fmla="*/ 2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1" y="2"/>
                      <a:pt x="2" y="4"/>
                    </a:cubicBezTo>
                    <a:cubicBezTo>
                      <a:pt x="5" y="0"/>
                      <a:pt x="5" y="0"/>
                      <a:pt x="5" y="0"/>
                    </a:cubicBezTo>
                    <a:cubicBezTo>
                      <a:pt x="4"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35"/>
              <p:cNvSpPr/>
              <p:nvPr/>
            </p:nvSpPr>
            <p:spPr bwMode="auto">
              <a:xfrm>
                <a:off x="3583" y="16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36"/>
              <p:cNvSpPr/>
              <p:nvPr/>
            </p:nvSpPr>
            <p:spPr bwMode="auto">
              <a:xfrm>
                <a:off x="3855" y="1462"/>
                <a:ext cx="9" cy="6"/>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3" y="0"/>
                      <a:pt x="3" y="0"/>
                    </a:cubicBezTo>
                    <a:cubicBezTo>
                      <a:pt x="0" y="2"/>
                      <a:pt x="0" y="2"/>
                      <a:pt x="0" y="2"/>
                    </a:cubicBezTo>
                    <a:cubicBezTo>
                      <a:pt x="1" y="2"/>
                      <a:pt x="3" y="2"/>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137"/>
              <p:cNvSpPr/>
              <p:nvPr/>
            </p:nvSpPr>
            <p:spPr bwMode="auto">
              <a:xfrm>
                <a:off x="3679" y="1580"/>
                <a:ext cx="67" cy="70"/>
              </a:xfrm>
              <a:custGeom>
                <a:avLst/>
                <a:gdLst>
                  <a:gd name="T0" fmla="*/ 13 w 25"/>
                  <a:gd name="T1" fmla="*/ 14 h 26"/>
                  <a:gd name="T2" fmla="*/ 19 w 25"/>
                  <a:gd name="T3" fmla="*/ 14 h 26"/>
                  <a:gd name="T4" fmla="*/ 24 w 25"/>
                  <a:gd name="T5" fmla="*/ 9 h 26"/>
                  <a:gd name="T6" fmla="*/ 22 w 25"/>
                  <a:gd name="T7" fmla="*/ 6 h 26"/>
                  <a:gd name="T8" fmla="*/ 25 w 25"/>
                  <a:gd name="T9" fmla="*/ 0 h 26"/>
                  <a:gd name="T10" fmla="*/ 0 w 25"/>
                  <a:gd name="T11" fmla="*/ 25 h 26"/>
                  <a:gd name="T12" fmla="*/ 13 w 25"/>
                  <a:gd name="T13" fmla="*/ 1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13" y="14"/>
                    </a:moveTo>
                    <a:cubicBezTo>
                      <a:pt x="14" y="14"/>
                      <a:pt x="17" y="14"/>
                      <a:pt x="19" y="14"/>
                    </a:cubicBezTo>
                    <a:cubicBezTo>
                      <a:pt x="24" y="9"/>
                      <a:pt x="24" y="9"/>
                      <a:pt x="24" y="9"/>
                    </a:cubicBezTo>
                    <a:cubicBezTo>
                      <a:pt x="23" y="8"/>
                      <a:pt x="22" y="7"/>
                      <a:pt x="22" y="6"/>
                    </a:cubicBezTo>
                    <a:cubicBezTo>
                      <a:pt x="23" y="3"/>
                      <a:pt x="24" y="1"/>
                      <a:pt x="25" y="0"/>
                    </a:cubicBezTo>
                    <a:cubicBezTo>
                      <a:pt x="0" y="25"/>
                      <a:pt x="0" y="25"/>
                      <a:pt x="0" y="25"/>
                    </a:cubicBezTo>
                    <a:cubicBezTo>
                      <a:pt x="10" y="26"/>
                      <a:pt x="9" y="15"/>
                      <a:pt x="1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38"/>
              <p:cNvSpPr/>
              <p:nvPr/>
            </p:nvSpPr>
            <p:spPr bwMode="auto">
              <a:xfrm>
                <a:off x="3885" y="1540"/>
                <a:ext cx="48" cy="32"/>
              </a:xfrm>
              <a:custGeom>
                <a:avLst/>
                <a:gdLst>
                  <a:gd name="T0" fmla="*/ 18 w 18"/>
                  <a:gd name="T1" fmla="*/ 2 h 12"/>
                  <a:gd name="T2" fmla="*/ 17 w 18"/>
                  <a:gd name="T3" fmla="*/ 2 h 12"/>
                  <a:gd name="T4" fmla="*/ 12 w 18"/>
                  <a:gd name="T5" fmla="*/ 0 h 12"/>
                  <a:gd name="T6" fmla="*/ 0 w 18"/>
                  <a:gd name="T7" fmla="*/ 12 h 12"/>
                  <a:gd name="T8" fmla="*/ 12 w 18"/>
                  <a:gd name="T9" fmla="*/ 9 h 12"/>
                  <a:gd name="T10" fmla="*/ 18 w 18"/>
                  <a:gd name="T11" fmla="*/ 2 h 12"/>
                </a:gdLst>
                <a:ahLst/>
                <a:cxnLst>
                  <a:cxn ang="0">
                    <a:pos x="T0" y="T1"/>
                  </a:cxn>
                  <a:cxn ang="0">
                    <a:pos x="T2" y="T3"/>
                  </a:cxn>
                  <a:cxn ang="0">
                    <a:pos x="T4" y="T5"/>
                  </a:cxn>
                  <a:cxn ang="0">
                    <a:pos x="T6" y="T7"/>
                  </a:cxn>
                  <a:cxn ang="0">
                    <a:pos x="T8" y="T9"/>
                  </a:cxn>
                  <a:cxn ang="0">
                    <a:pos x="T10" y="T11"/>
                  </a:cxn>
                </a:cxnLst>
                <a:rect l="0" t="0" r="r" b="b"/>
                <a:pathLst>
                  <a:path w="18" h="12">
                    <a:moveTo>
                      <a:pt x="18" y="2"/>
                    </a:moveTo>
                    <a:cubicBezTo>
                      <a:pt x="18" y="2"/>
                      <a:pt x="17" y="2"/>
                      <a:pt x="17" y="2"/>
                    </a:cubicBezTo>
                    <a:cubicBezTo>
                      <a:pt x="16" y="2"/>
                      <a:pt x="13" y="1"/>
                      <a:pt x="12" y="0"/>
                    </a:cubicBezTo>
                    <a:cubicBezTo>
                      <a:pt x="0" y="12"/>
                      <a:pt x="0" y="12"/>
                      <a:pt x="0" y="12"/>
                    </a:cubicBezTo>
                    <a:cubicBezTo>
                      <a:pt x="4" y="11"/>
                      <a:pt x="9" y="9"/>
                      <a:pt x="12" y="9"/>
                    </a:cubicBezTo>
                    <a:lnTo>
                      <a:pt x="1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39"/>
              <p:cNvSpPr/>
              <p:nvPr/>
            </p:nvSpPr>
            <p:spPr bwMode="auto">
              <a:xfrm>
                <a:off x="3930" y="1559"/>
                <a:ext cx="11" cy="16"/>
              </a:xfrm>
              <a:custGeom>
                <a:avLst/>
                <a:gdLst>
                  <a:gd name="T0" fmla="*/ 4 w 4"/>
                  <a:gd name="T1" fmla="*/ 0 h 6"/>
                  <a:gd name="T2" fmla="*/ 0 w 4"/>
                  <a:gd name="T3" fmla="*/ 4 h 6"/>
                  <a:gd name="T4" fmla="*/ 4 w 4"/>
                  <a:gd name="T5" fmla="*/ 0 h 6"/>
                </a:gdLst>
                <a:ahLst/>
                <a:cxnLst>
                  <a:cxn ang="0">
                    <a:pos x="T0" y="T1"/>
                  </a:cxn>
                  <a:cxn ang="0">
                    <a:pos x="T2" y="T3"/>
                  </a:cxn>
                  <a:cxn ang="0">
                    <a:pos x="T4" y="T5"/>
                  </a:cxn>
                </a:cxnLst>
                <a:rect l="0" t="0" r="r" b="b"/>
                <a:pathLst>
                  <a:path w="4" h="6">
                    <a:moveTo>
                      <a:pt x="4" y="0"/>
                    </a:moveTo>
                    <a:cubicBezTo>
                      <a:pt x="0" y="4"/>
                      <a:pt x="0" y="4"/>
                      <a:pt x="0" y="4"/>
                    </a:cubicBezTo>
                    <a:cubicBezTo>
                      <a:pt x="2" y="6"/>
                      <a:pt x="4" y="6"/>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0"/>
              <p:cNvSpPr/>
              <p:nvPr/>
            </p:nvSpPr>
            <p:spPr bwMode="auto">
              <a:xfrm>
                <a:off x="3992" y="1527"/>
                <a:ext cx="32" cy="34"/>
              </a:xfrm>
              <a:custGeom>
                <a:avLst/>
                <a:gdLst>
                  <a:gd name="T0" fmla="*/ 6 w 12"/>
                  <a:gd name="T1" fmla="*/ 13 h 13"/>
                  <a:gd name="T2" fmla="*/ 12 w 12"/>
                  <a:gd name="T3" fmla="*/ 7 h 13"/>
                  <a:gd name="T4" fmla="*/ 10 w 12"/>
                  <a:gd name="T5" fmla="*/ 0 h 13"/>
                  <a:gd name="T6" fmla="*/ 0 w 12"/>
                  <a:gd name="T7" fmla="*/ 10 h 13"/>
                  <a:gd name="T8" fmla="*/ 6 w 12"/>
                  <a:gd name="T9" fmla="*/ 13 h 13"/>
                </a:gdLst>
                <a:ahLst/>
                <a:cxnLst>
                  <a:cxn ang="0">
                    <a:pos x="T0" y="T1"/>
                  </a:cxn>
                  <a:cxn ang="0">
                    <a:pos x="T2" y="T3"/>
                  </a:cxn>
                  <a:cxn ang="0">
                    <a:pos x="T4" y="T5"/>
                  </a:cxn>
                  <a:cxn ang="0">
                    <a:pos x="T6" y="T7"/>
                  </a:cxn>
                  <a:cxn ang="0">
                    <a:pos x="T8" y="T9"/>
                  </a:cxn>
                </a:cxnLst>
                <a:rect l="0" t="0" r="r" b="b"/>
                <a:pathLst>
                  <a:path w="12" h="13">
                    <a:moveTo>
                      <a:pt x="6" y="13"/>
                    </a:moveTo>
                    <a:cubicBezTo>
                      <a:pt x="12" y="7"/>
                      <a:pt x="12" y="7"/>
                      <a:pt x="12" y="7"/>
                    </a:cubicBezTo>
                    <a:cubicBezTo>
                      <a:pt x="11" y="5"/>
                      <a:pt x="10" y="3"/>
                      <a:pt x="10" y="0"/>
                    </a:cubicBezTo>
                    <a:cubicBezTo>
                      <a:pt x="0" y="10"/>
                      <a:pt x="0" y="10"/>
                      <a:pt x="0" y="10"/>
                    </a:cubicBezTo>
                    <a:cubicBezTo>
                      <a:pt x="2" y="11"/>
                      <a:pt x="4"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41"/>
              <p:cNvSpPr/>
              <p:nvPr/>
            </p:nvSpPr>
            <p:spPr bwMode="auto">
              <a:xfrm>
                <a:off x="4083" y="1476"/>
                <a:ext cx="32" cy="53"/>
              </a:xfrm>
              <a:custGeom>
                <a:avLst/>
                <a:gdLst>
                  <a:gd name="T0" fmla="*/ 6 w 12"/>
                  <a:gd name="T1" fmla="*/ 14 h 20"/>
                  <a:gd name="T2" fmla="*/ 4 w 12"/>
                  <a:gd name="T3" fmla="*/ 9 h 20"/>
                  <a:gd name="T4" fmla="*/ 12 w 12"/>
                  <a:gd name="T5" fmla="*/ 0 h 20"/>
                  <a:gd name="T6" fmla="*/ 0 w 12"/>
                  <a:gd name="T7" fmla="*/ 12 h 20"/>
                  <a:gd name="T8" fmla="*/ 0 w 12"/>
                  <a:gd name="T9" fmla="*/ 20 h 20"/>
                  <a:gd name="T10" fmla="*/ 6 w 12"/>
                  <a:gd name="T11" fmla="*/ 14 h 20"/>
                </a:gdLst>
                <a:ahLst/>
                <a:cxnLst>
                  <a:cxn ang="0">
                    <a:pos x="T0" y="T1"/>
                  </a:cxn>
                  <a:cxn ang="0">
                    <a:pos x="T2" y="T3"/>
                  </a:cxn>
                  <a:cxn ang="0">
                    <a:pos x="T4" y="T5"/>
                  </a:cxn>
                  <a:cxn ang="0">
                    <a:pos x="T6" y="T7"/>
                  </a:cxn>
                  <a:cxn ang="0">
                    <a:pos x="T8" y="T9"/>
                  </a:cxn>
                  <a:cxn ang="0">
                    <a:pos x="T10" y="T11"/>
                  </a:cxn>
                </a:cxnLst>
                <a:rect l="0" t="0" r="r" b="b"/>
                <a:pathLst>
                  <a:path w="12" h="20">
                    <a:moveTo>
                      <a:pt x="6" y="14"/>
                    </a:moveTo>
                    <a:cubicBezTo>
                      <a:pt x="5" y="12"/>
                      <a:pt x="4" y="10"/>
                      <a:pt x="4" y="9"/>
                    </a:cubicBezTo>
                    <a:cubicBezTo>
                      <a:pt x="8" y="7"/>
                      <a:pt x="11" y="5"/>
                      <a:pt x="12" y="0"/>
                    </a:cubicBezTo>
                    <a:cubicBezTo>
                      <a:pt x="0" y="12"/>
                      <a:pt x="0" y="12"/>
                      <a:pt x="0" y="12"/>
                    </a:cubicBezTo>
                    <a:cubicBezTo>
                      <a:pt x="0" y="14"/>
                      <a:pt x="0" y="17"/>
                      <a:pt x="0" y="20"/>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42"/>
              <p:cNvSpPr/>
              <p:nvPr/>
            </p:nvSpPr>
            <p:spPr bwMode="auto">
              <a:xfrm>
                <a:off x="3634" y="1960"/>
                <a:ext cx="18" cy="16"/>
              </a:xfrm>
              <a:custGeom>
                <a:avLst/>
                <a:gdLst>
                  <a:gd name="T0" fmla="*/ 0 w 7"/>
                  <a:gd name="T1" fmla="*/ 4 h 6"/>
                  <a:gd name="T2" fmla="*/ 1 w 7"/>
                  <a:gd name="T3" fmla="*/ 6 h 6"/>
                  <a:gd name="T4" fmla="*/ 7 w 7"/>
                  <a:gd name="T5" fmla="*/ 0 h 6"/>
                  <a:gd name="T6" fmla="*/ 0 w 7"/>
                  <a:gd name="T7" fmla="*/ 4 h 6"/>
                </a:gdLst>
                <a:ahLst/>
                <a:cxnLst>
                  <a:cxn ang="0">
                    <a:pos x="T0" y="T1"/>
                  </a:cxn>
                  <a:cxn ang="0">
                    <a:pos x="T2" y="T3"/>
                  </a:cxn>
                  <a:cxn ang="0">
                    <a:pos x="T4" y="T5"/>
                  </a:cxn>
                  <a:cxn ang="0">
                    <a:pos x="T6" y="T7"/>
                  </a:cxn>
                </a:cxnLst>
                <a:rect l="0" t="0" r="r" b="b"/>
                <a:pathLst>
                  <a:path w="7" h="6">
                    <a:moveTo>
                      <a:pt x="0" y="4"/>
                    </a:moveTo>
                    <a:cubicBezTo>
                      <a:pt x="0" y="5"/>
                      <a:pt x="0" y="6"/>
                      <a:pt x="1" y="6"/>
                    </a:cubicBezTo>
                    <a:cubicBezTo>
                      <a:pt x="7" y="0"/>
                      <a:pt x="7" y="0"/>
                      <a:pt x="7" y="0"/>
                    </a:cubicBezTo>
                    <a:cubicBezTo>
                      <a:pt x="3" y="1"/>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43"/>
              <p:cNvSpPr/>
              <p:nvPr/>
            </p:nvSpPr>
            <p:spPr bwMode="auto">
              <a:xfrm>
                <a:off x="4021" y="1556"/>
                <a:ext cx="19" cy="19"/>
              </a:xfrm>
              <a:custGeom>
                <a:avLst/>
                <a:gdLst>
                  <a:gd name="T0" fmla="*/ 6 w 7"/>
                  <a:gd name="T1" fmla="*/ 7 h 7"/>
                  <a:gd name="T2" fmla="*/ 7 w 7"/>
                  <a:gd name="T3" fmla="*/ 6 h 7"/>
                  <a:gd name="T4" fmla="*/ 5 w 7"/>
                  <a:gd name="T5" fmla="*/ 1 h 7"/>
                  <a:gd name="T6" fmla="*/ 4 w 7"/>
                  <a:gd name="T7" fmla="*/ 0 h 7"/>
                  <a:gd name="T8" fmla="*/ 0 w 7"/>
                  <a:gd name="T9" fmla="*/ 4 h 7"/>
                  <a:gd name="T10" fmla="*/ 6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6" y="7"/>
                    </a:moveTo>
                    <a:cubicBezTo>
                      <a:pt x="7" y="6"/>
                      <a:pt x="7" y="6"/>
                      <a:pt x="7" y="6"/>
                    </a:cubicBezTo>
                    <a:cubicBezTo>
                      <a:pt x="7" y="5"/>
                      <a:pt x="7" y="3"/>
                      <a:pt x="5" y="1"/>
                    </a:cubicBezTo>
                    <a:cubicBezTo>
                      <a:pt x="5" y="1"/>
                      <a:pt x="5" y="0"/>
                      <a:pt x="4" y="0"/>
                    </a:cubicBezTo>
                    <a:cubicBezTo>
                      <a:pt x="0" y="4"/>
                      <a:pt x="0" y="4"/>
                      <a:pt x="0" y="4"/>
                    </a:cubicBezTo>
                    <a:cubicBezTo>
                      <a:pt x="3" y="6"/>
                      <a:pt x="5" y="7"/>
                      <a:pt x="6"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44"/>
              <p:cNvSpPr/>
              <p:nvPr/>
            </p:nvSpPr>
            <p:spPr bwMode="auto">
              <a:xfrm>
                <a:off x="4085" y="1529"/>
                <a:ext cx="19" cy="35"/>
              </a:xfrm>
              <a:custGeom>
                <a:avLst/>
                <a:gdLst>
                  <a:gd name="T0" fmla="*/ 6 w 7"/>
                  <a:gd name="T1" fmla="*/ 9 h 13"/>
                  <a:gd name="T2" fmla="*/ 6 w 7"/>
                  <a:gd name="T3" fmla="*/ 3 h 13"/>
                  <a:gd name="T4" fmla="*/ 7 w 7"/>
                  <a:gd name="T5" fmla="*/ 0 h 13"/>
                  <a:gd name="T6" fmla="*/ 0 w 7"/>
                  <a:gd name="T7" fmla="*/ 7 h 13"/>
                  <a:gd name="T8" fmla="*/ 2 w 7"/>
                  <a:gd name="T9" fmla="*/ 13 h 13"/>
                  <a:gd name="T10" fmla="*/ 6 w 7"/>
                  <a:gd name="T11" fmla="*/ 9 h 13"/>
                </a:gdLst>
                <a:ahLst/>
                <a:cxnLst>
                  <a:cxn ang="0">
                    <a:pos x="T0" y="T1"/>
                  </a:cxn>
                  <a:cxn ang="0">
                    <a:pos x="T2" y="T3"/>
                  </a:cxn>
                  <a:cxn ang="0">
                    <a:pos x="T4" y="T5"/>
                  </a:cxn>
                  <a:cxn ang="0">
                    <a:pos x="T6" y="T7"/>
                  </a:cxn>
                  <a:cxn ang="0">
                    <a:pos x="T8" y="T9"/>
                  </a:cxn>
                  <a:cxn ang="0">
                    <a:pos x="T10" y="T11"/>
                  </a:cxn>
                </a:cxnLst>
                <a:rect l="0" t="0" r="r" b="b"/>
                <a:pathLst>
                  <a:path w="7" h="13">
                    <a:moveTo>
                      <a:pt x="6" y="9"/>
                    </a:moveTo>
                    <a:cubicBezTo>
                      <a:pt x="5" y="7"/>
                      <a:pt x="4" y="4"/>
                      <a:pt x="6" y="3"/>
                    </a:cubicBezTo>
                    <a:cubicBezTo>
                      <a:pt x="7" y="2"/>
                      <a:pt x="7" y="1"/>
                      <a:pt x="7" y="0"/>
                    </a:cubicBezTo>
                    <a:cubicBezTo>
                      <a:pt x="0" y="7"/>
                      <a:pt x="0" y="7"/>
                      <a:pt x="0" y="7"/>
                    </a:cubicBezTo>
                    <a:cubicBezTo>
                      <a:pt x="1" y="9"/>
                      <a:pt x="2" y="11"/>
                      <a:pt x="2" y="13"/>
                    </a:cubicBezTo>
                    <a:lnTo>
                      <a:pt x="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45"/>
              <p:cNvSpPr/>
              <p:nvPr/>
            </p:nvSpPr>
            <p:spPr bwMode="auto">
              <a:xfrm>
                <a:off x="4382" y="1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46"/>
              <p:cNvSpPr/>
              <p:nvPr/>
            </p:nvSpPr>
            <p:spPr bwMode="auto">
              <a:xfrm>
                <a:off x="3655" y="1963"/>
                <a:ext cx="16" cy="16"/>
              </a:xfrm>
              <a:custGeom>
                <a:avLst/>
                <a:gdLst>
                  <a:gd name="T0" fmla="*/ 6 w 6"/>
                  <a:gd name="T1" fmla="*/ 0 h 6"/>
                  <a:gd name="T2" fmla="*/ 0 w 6"/>
                  <a:gd name="T3" fmla="*/ 6 h 6"/>
                  <a:gd name="T4" fmla="*/ 6 w 6"/>
                  <a:gd name="T5" fmla="*/ 0 h 6"/>
                </a:gdLst>
                <a:ahLst/>
                <a:cxnLst>
                  <a:cxn ang="0">
                    <a:pos x="T0" y="T1"/>
                  </a:cxn>
                  <a:cxn ang="0">
                    <a:pos x="T2" y="T3"/>
                  </a:cxn>
                  <a:cxn ang="0">
                    <a:pos x="T4" y="T5"/>
                  </a:cxn>
                </a:cxnLst>
                <a:rect l="0" t="0" r="r" b="b"/>
                <a:pathLst>
                  <a:path w="6" h="6">
                    <a:moveTo>
                      <a:pt x="6" y="0"/>
                    </a:moveTo>
                    <a:cubicBezTo>
                      <a:pt x="0" y="6"/>
                      <a:pt x="0" y="6"/>
                      <a:pt x="0"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47"/>
              <p:cNvSpPr/>
              <p:nvPr/>
            </p:nvSpPr>
            <p:spPr bwMode="auto">
              <a:xfrm>
                <a:off x="4099" y="1569"/>
                <a:ext cx="10" cy="9"/>
              </a:xfrm>
              <a:custGeom>
                <a:avLst/>
                <a:gdLst>
                  <a:gd name="T0" fmla="*/ 2 w 4"/>
                  <a:gd name="T1" fmla="*/ 3 h 3"/>
                  <a:gd name="T2" fmla="*/ 3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0"/>
                    </a:cubicBezTo>
                    <a:cubicBezTo>
                      <a:pt x="0" y="3"/>
                      <a:pt x="0" y="3"/>
                      <a:pt x="0" y="3"/>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48"/>
              <p:cNvSpPr/>
              <p:nvPr/>
            </p:nvSpPr>
            <p:spPr bwMode="auto">
              <a:xfrm>
                <a:off x="3778" y="1952"/>
                <a:ext cx="59" cy="51"/>
              </a:xfrm>
              <a:custGeom>
                <a:avLst/>
                <a:gdLst>
                  <a:gd name="T0" fmla="*/ 22 w 22"/>
                  <a:gd name="T1" fmla="*/ 0 h 19"/>
                  <a:gd name="T2" fmla="*/ 21 w 22"/>
                  <a:gd name="T3" fmla="*/ 0 h 19"/>
                  <a:gd name="T4" fmla="*/ 12 w 22"/>
                  <a:gd name="T5" fmla="*/ 2 h 19"/>
                  <a:gd name="T6" fmla="*/ 0 w 22"/>
                  <a:gd name="T7" fmla="*/ 14 h 19"/>
                  <a:gd name="T8" fmla="*/ 3 w 22"/>
                  <a:gd name="T9" fmla="*/ 19 h 19"/>
                  <a:gd name="T10" fmla="*/ 22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22" y="0"/>
                    </a:moveTo>
                    <a:cubicBezTo>
                      <a:pt x="22" y="0"/>
                      <a:pt x="21" y="0"/>
                      <a:pt x="21" y="0"/>
                    </a:cubicBezTo>
                    <a:cubicBezTo>
                      <a:pt x="17" y="0"/>
                      <a:pt x="14" y="1"/>
                      <a:pt x="12" y="2"/>
                    </a:cubicBezTo>
                    <a:cubicBezTo>
                      <a:pt x="0" y="14"/>
                      <a:pt x="0" y="14"/>
                      <a:pt x="0" y="14"/>
                    </a:cubicBezTo>
                    <a:cubicBezTo>
                      <a:pt x="0" y="16"/>
                      <a:pt x="3" y="18"/>
                      <a:pt x="3" y="19"/>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49"/>
              <p:cNvSpPr/>
              <p:nvPr/>
            </p:nvSpPr>
            <p:spPr bwMode="auto">
              <a:xfrm>
                <a:off x="3829" y="1958"/>
                <a:ext cx="35" cy="24"/>
              </a:xfrm>
              <a:custGeom>
                <a:avLst/>
                <a:gdLst>
                  <a:gd name="T0" fmla="*/ 7 w 13"/>
                  <a:gd name="T1" fmla="*/ 7 h 9"/>
                  <a:gd name="T2" fmla="*/ 10 w 13"/>
                  <a:gd name="T3" fmla="*/ 8 h 9"/>
                  <a:gd name="T4" fmla="*/ 13 w 13"/>
                  <a:gd name="T5" fmla="*/ 4 h 9"/>
                  <a:gd name="T6" fmla="*/ 9 w 13"/>
                  <a:gd name="T7" fmla="*/ 0 h 9"/>
                  <a:gd name="T8" fmla="*/ 0 w 13"/>
                  <a:gd name="T9" fmla="*/ 9 h 9"/>
                  <a:gd name="T10" fmla="*/ 7 w 13"/>
                  <a:gd name="T11" fmla="*/ 7 h 9"/>
                </a:gdLst>
                <a:ahLst/>
                <a:cxnLst>
                  <a:cxn ang="0">
                    <a:pos x="T0" y="T1"/>
                  </a:cxn>
                  <a:cxn ang="0">
                    <a:pos x="T2" y="T3"/>
                  </a:cxn>
                  <a:cxn ang="0">
                    <a:pos x="T4" y="T5"/>
                  </a:cxn>
                  <a:cxn ang="0">
                    <a:pos x="T6" y="T7"/>
                  </a:cxn>
                  <a:cxn ang="0">
                    <a:pos x="T8" y="T9"/>
                  </a:cxn>
                  <a:cxn ang="0">
                    <a:pos x="T10" y="T11"/>
                  </a:cxn>
                </a:cxnLst>
                <a:rect l="0" t="0" r="r" b="b"/>
                <a:pathLst>
                  <a:path w="13" h="9">
                    <a:moveTo>
                      <a:pt x="7" y="7"/>
                    </a:moveTo>
                    <a:cubicBezTo>
                      <a:pt x="8" y="7"/>
                      <a:pt x="9" y="7"/>
                      <a:pt x="10" y="8"/>
                    </a:cubicBezTo>
                    <a:cubicBezTo>
                      <a:pt x="13" y="4"/>
                      <a:pt x="13" y="4"/>
                      <a:pt x="13" y="4"/>
                    </a:cubicBezTo>
                    <a:cubicBezTo>
                      <a:pt x="12" y="2"/>
                      <a:pt x="11" y="1"/>
                      <a:pt x="9" y="0"/>
                    </a:cubicBezTo>
                    <a:cubicBezTo>
                      <a:pt x="0" y="9"/>
                      <a:pt x="0" y="9"/>
                      <a:pt x="0" y="9"/>
                    </a:cubicBezTo>
                    <a:cubicBezTo>
                      <a:pt x="2" y="8"/>
                      <a:pt x="5" y="7"/>
                      <a:pt x="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0"/>
              <p:cNvSpPr/>
              <p:nvPr/>
            </p:nvSpPr>
            <p:spPr bwMode="auto">
              <a:xfrm>
                <a:off x="3791" y="1992"/>
                <a:ext cx="38" cy="43"/>
              </a:xfrm>
              <a:custGeom>
                <a:avLst/>
                <a:gdLst>
                  <a:gd name="T0" fmla="*/ 10 w 14"/>
                  <a:gd name="T1" fmla="*/ 0 h 16"/>
                  <a:gd name="T2" fmla="*/ 0 w 14"/>
                  <a:gd name="T3" fmla="*/ 10 h 16"/>
                  <a:gd name="T4" fmla="*/ 3 w 14"/>
                  <a:gd name="T5" fmla="*/ 16 h 16"/>
                  <a:gd name="T6" fmla="*/ 14 w 14"/>
                  <a:gd name="T7" fmla="*/ 4 h 16"/>
                  <a:gd name="T8" fmla="*/ 13 w 14"/>
                  <a:gd name="T9" fmla="*/ 3 h 16"/>
                  <a:gd name="T10" fmla="*/ 1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10" y="0"/>
                    </a:moveTo>
                    <a:cubicBezTo>
                      <a:pt x="0" y="10"/>
                      <a:pt x="0" y="10"/>
                      <a:pt x="0" y="10"/>
                    </a:cubicBezTo>
                    <a:cubicBezTo>
                      <a:pt x="1" y="12"/>
                      <a:pt x="2" y="14"/>
                      <a:pt x="3" y="16"/>
                    </a:cubicBezTo>
                    <a:cubicBezTo>
                      <a:pt x="14" y="4"/>
                      <a:pt x="14" y="4"/>
                      <a:pt x="14" y="4"/>
                    </a:cubicBezTo>
                    <a:cubicBezTo>
                      <a:pt x="14" y="4"/>
                      <a:pt x="14" y="3"/>
                      <a:pt x="13" y="3"/>
                    </a:cubicBezTo>
                    <a:cubicBezTo>
                      <a:pt x="13" y="1"/>
                      <a:pt x="11"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51"/>
              <p:cNvSpPr/>
              <p:nvPr/>
            </p:nvSpPr>
            <p:spPr bwMode="auto">
              <a:xfrm>
                <a:off x="3797" y="2016"/>
                <a:ext cx="50" cy="59"/>
              </a:xfrm>
              <a:custGeom>
                <a:avLst/>
                <a:gdLst>
                  <a:gd name="T0" fmla="*/ 7 w 19"/>
                  <a:gd name="T1" fmla="*/ 12 h 22"/>
                  <a:gd name="T2" fmla="*/ 2 w 19"/>
                  <a:gd name="T3" fmla="*/ 20 h 22"/>
                  <a:gd name="T4" fmla="*/ 0 w 19"/>
                  <a:gd name="T5" fmla="*/ 20 h 22"/>
                  <a:gd name="T6" fmla="*/ 2 w 19"/>
                  <a:gd name="T7" fmla="*/ 22 h 22"/>
                  <a:gd name="T8" fmla="*/ 19 w 19"/>
                  <a:gd name="T9" fmla="*/ 5 h 22"/>
                  <a:gd name="T10" fmla="*/ 16 w 19"/>
                  <a:gd name="T11" fmla="*/ 0 h 22"/>
                  <a:gd name="T12" fmla="*/ 5 w 19"/>
                  <a:gd name="T13" fmla="*/ 11 h 22"/>
                  <a:gd name="T14" fmla="*/ 7 w 19"/>
                  <a:gd name="T15" fmla="*/ 1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7" y="12"/>
                    </a:moveTo>
                    <a:cubicBezTo>
                      <a:pt x="4" y="14"/>
                      <a:pt x="4" y="17"/>
                      <a:pt x="2" y="20"/>
                    </a:cubicBezTo>
                    <a:cubicBezTo>
                      <a:pt x="0" y="20"/>
                      <a:pt x="0" y="20"/>
                      <a:pt x="0" y="20"/>
                    </a:cubicBezTo>
                    <a:cubicBezTo>
                      <a:pt x="0" y="21"/>
                      <a:pt x="1" y="21"/>
                      <a:pt x="2" y="22"/>
                    </a:cubicBezTo>
                    <a:cubicBezTo>
                      <a:pt x="19" y="5"/>
                      <a:pt x="19" y="5"/>
                      <a:pt x="19" y="5"/>
                    </a:cubicBezTo>
                    <a:cubicBezTo>
                      <a:pt x="18" y="3"/>
                      <a:pt x="17" y="1"/>
                      <a:pt x="16" y="0"/>
                    </a:cubicBezTo>
                    <a:cubicBezTo>
                      <a:pt x="5" y="11"/>
                      <a:pt x="5" y="11"/>
                      <a:pt x="5" y="11"/>
                    </a:cubicBezTo>
                    <a:cubicBezTo>
                      <a:pt x="5" y="11"/>
                      <a:pt x="6" y="12"/>
                      <a:pt x="7"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52"/>
              <p:cNvSpPr/>
              <p:nvPr/>
            </p:nvSpPr>
            <p:spPr bwMode="auto">
              <a:xfrm>
                <a:off x="3807" y="2035"/>
                <a:ext cx="62" cy="64"/>
              </a:xfrm>
              <a:custGeom>
                <a:avLst/>
                <a:gdLst>
                  <a:gd name="T0" fmla="*/ 3 w 23"/>
                  <a:gd name="T1" fmla="*/ 21 h 24"/>
                  <a:gd name="T2" fmla="*/ 6 w 23"/>
                  <a:gd name="T3" fmla="*/ 24 h 24"/>
                  <a:gd name="T4" fmla="*/ 19 w 23"/>
                  <a:gd name="T5" fmla="*/ 10 h 24"/>
                  <a:gd name="T6" fmla="*/ 15 w 23"/>
                  <a:gd name="T7" fmla="*/ 8 h 24"/>
                  <a:gd name="T8" fmla="*/ 18 w 23"/>
                  <a:gd name="T9" fmla="*/ 4 h 24"/>
                  <a:gd name="T10" fmla="*/ 23 w 23"/>
                  <a:gd name="T11" fmla="*/ 4 h 24"/>
                  <a:gd name="T12" fmla="*/ 21 w 23"/>
                  <a:gd name="T13" fmla="*/ 0 h 24"/>
                  <a:gd name="T14" fmla="*/ 0 w 23"/>
                  <a:gd name="T15" fmla="*/ 21 h 24"/>
                  <a:gd name="T16" fmla="*/ 3 w 23"/>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3" y="21"/>
                    </a:moveTo>
                    <a:cubicBezTo>
                      <a:pt x="5" y="22"/>
                      <a:pt x="5" y="23"/>
                      <a:pt x="6" y="24"/>
                    </a:cubicBezTo>
                    <a:cubicBezTo>
                      <a:pt x="19" y="10"/>
                      <a:pt x="19" y="10"/>
                      <a:pt x="19" y="10"/>
                    </a:cubicBezTo>
                    <a:cubicBezTo>
                      <a:pt x="18" y="9"/>
                      <a:pt x="17" y="8"/>
                      <a:pt x="15" y="8"/>
                    </a:cubicBezTo>
                    <a:cubicBezTo>
                      <a:pt x="15" y="6"/>
                      <a:pt x="17" y="4"/>
                      <a:pt x="18" y="4"/>
                    </a:cubicBezTo>
                    <a:cubicBezTo>
                      <a:pt x="23" y="4"/>
                      <a:pt x="23" y="4"/>
                      <a:pt x="23" y="4"/>
                    </a:cubicBezTo>
                    <a:cubicBezTo>
                      <a:pt x="23" y="2"/>
                      <a:pt x="22" y="1"/>
                      <a:pt x="21" y="0"/>
                    </a:cubicBezTo>
                    <a:cubicBezTo>
                      <a:pt x="0" y="21"/>
                      <a:pt x="0" y="21"/>
                      <a:pt x="0" y="21"/>
                    </a:cubicBezTo>
                    <a:cubicBezTo>
                      <a:pt x="1" y="22"/>
                      <a:pt x="2" y="21"/>
                      <a:pt x="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53"/>
              <p:cNvSpPr/>
              <p:nvPr/>
            </p:nvSpPr>
            <p:spPr bwMode="auto">
              <a:xfrm>
                <a:off x="3839" y="2083"/>
                <a:ext cx="27" cy="19"/>
              </a:xfrm>
              <a:custGeom>
                <a:avLst/>
                <a:gdLst>
                  <a:gd name="T0" fmla="*/ 2 w 10"/>
                  <a:gd name="T1" fmla="*/ 7 h 7"/>
                  <a:gd name="T2" fmla="*/ 10 w 10"/>
                  <a:gd name="T3" fmla="*/ 6 h 7"/>
                  <a:gd name="T4" fmla="*/ 10 w 10"/>
                  <a:gd name="T5" fmla="*/ 3 h 7"/>
                  <a:gd name="T6" fmla="*/ 8 w 10"/>
                  <a:gd name="T7" fmla="*/ 0 h 7"/>
                  <a:gd name="T8" fmla="*/ 7 w 10"/>
                  <a:gd name="T9" fmla="*/ 0 h 7"/>
                  <a:gd name="T10" fmla="*/ 0 w 10"/>
                  <a:gd name="T11" fmla="*/ 7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4" y="7"/>
                      <a:pt x="8" y="7"/>
                      <a:pt x="10" y="6"/>
                    </a:cubicBezTo>
                    <a:cubicBezTo>
                      <a:pt x="10" y="3"/>
                      <a:pt x="10" y="3"/>
                      <a:pt x="10" y="3"/>
                    </a:cubicBezTo>
                    <a:cubicBezTo>
                      <a:pt x="10" y="3"/>
                      <a:pt x="8" y="2"/>
                      <a:pt x="8" y="0"/>
                    </a:cubicBezTo>
                    <a:cubicBezTo>
                      <a:pt x="8" y="0"/>
                      <a:pt x="7" y="0"/>
                      <a:pt x="7"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54"/>
              <p:cNvSpPr/>
              <p:nvPr/>
            </p:nvSpPr>
            <p:spPr bwMode="auto">
              <a:xfrm>
                <a:off x="3957" y="2116"/>
                <a:ext cx="11" cy="5"/>
              </a:xfrm>
              <a:custGeom>
                <a:avLst/>
                <a:gdLst>
                  <a:gd name="T0" fmla="*/ 0 w 4"/>
                  <a:gd name="T1" fmla="*/ 0 h 2"/>
                  <a:gd name="T2" fmla="*/ 0 w 4"/>
                  <a:gd name="T3" fmla="*/ 1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0" y="1"/>
                      <a:pt x="0" y="1"/>
                    </a:cubicBezTo>
                    <a:cubicBezTo>
                      <a:pt x="1" y="1"/>
                      <a:pt x="2" y="2"/>
                      <a:pt x="4" y="2"/>
                    </a:cubicBezTo>
                    <a:cubicBezTo>
                      <a:pt x="2"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55"/>
              <p:cNvSpPr/>
              <p:nvPr/>
            </p:nvSpPr>
            <p:spPr bwMode="auto">
              <a:xfrm>
                <a:off x="3823" y="224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56"/>
              <p:cNvSpPr/>
              <p:nvPr/>
            </p:nvSpPr>
            <p:spPr bwMode="auto">
              <a:xfrm>
                <a:off x="4692" y="1468"/>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157"/>
              <p:cNvSpPr/>
              <p:nvPr/>
            </p:nvSpPr>
            <p:spPr bwMode="auto">
              <a:xfrm>
                <a:off x="4045" y="2287"/>
                <a:ext cx="14" cy="8"/>
              </a:xfrm>
              <a:custGeom>
                <a:avLst/>
                <a:gdLst>
                  <a:gd name="T0" fmla="*/ 3 w 5"/>
                  <a:gd name="T1" fmla="*/ 2 h 3"/>
                  <a:gd name="T2" fmla="*/ 5 w 5"/>
                  <a:gd name="T3" fmla="*/ 0 h 3"/>
                  <a:gd name="T4" fmla="*/ 3 w 5"/>
                  <a:gd name="T5" fmla="*/ 0 h 3"/>
                  <a:gd name="T6" fmla="*/ 0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4" y="2"/>
                      <a:pt x="4" y="1"/>
                      <a:pt x="5" y="0"/>
                    </a:cubicBezTo>
                    <a:cubicBezTo>
                      <a:pt x="4" y="0"/>
                      <a:pt x="4" y="0"/>
                      <a:pt x="3" y="0"/>
                    </a:cubicBezTo>
                    <a:cubicBezTo>
                      <a:pt x="0" y="2"/>
                      <a:pt x="0" y="2"/>
                      <a:pt x="0" y="2"/>
                    </a:cubicBezTo>
                    <a:cubicBezTo>
                      <a:pt x="1" y="2"/>
                      <a:pt x="2" y="3"/>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158"/>
              <p:cNvSpPr/>
              <p:nvPr/>
            </p:nvSpPr>
            <p:spPr bwMode="auto">
              <a:xfrm>
                <a:off x="4855" y="1802"/>
                <a:ext cx="11" cy="14"/>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4" y="0"/>
                      <a:pt x="4" y="0"/>
                      <a:pt x="4" y="0"/>
                    </a:cubicBezTo>
                    <a:cubicBezTo>
                      <a:pt x="2"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159"/>
              <p:cNvSpPr/>
              <p:nvPr/>
            </p:nvSpPr>
            <p:spPr bwMode="auto">
              <a:xfrm>
                <a:off x="4630" y="2065"/>
                <a:ext cx="19" cy="16"/>
              </a:xfrm>
              <a:custGeom>
                <a:avLst/>
                <a:gdLst>
                  <a:gd name="T0" fmla="*/ 7 w 7"/>
                  <a:gd name="T1" fmla="*/ 0 h 6"/>
                  <a:gd name="T2" fmla="*/ 0 w 7"/>
                  <a:gd name="T3" fmla="*/ 4 h 6"/>
                  <a:gd name="T4" fmla="*/ 1 w 7"/>
                  <a:gd name="T5" fmla="*/ 6 h 6"/>
                  <a:gd name="T6" fmla="*/ 7 w 7"/>
                  <a:gd name="T7" fmla="*/ 0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5" y="2"/>
                      <a:pt x="0" y="1"/>
                      <a:pt x="0" y="4"/>
                    </a:cubicBezTo>
                    <a:cubicBezTo>
                      <a:pt x="0" y="5"/>
                      <a:pt x="1" y="5"/>
                      <a:pt x="1" y="6"/>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160"/>
              <p:cNvSpPr/>
              <p:nvPr/>
            </p:nvSpPr>
            <p:spPr bwMode="auto">
              <a:xfrm>
                <a:off x="5261" y="1553"/>
                <a:ext cx="8" cy="11"/>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0" y="3"/>
                      <a:pt x="0" y="3"/>
                      <a:pt x="0" y="3"/>
                    </a:cubicBezTo>
                    <a:cubicBezTo>
                      <a:pt x="2" y="4"/>
                      <a:pt x="3" y="4"/>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161"/>
              <p:cNvSpPr/>
              <p:nvPr/>
            </p:nvSpPr>
            <p:spPr bwMode="auto">
              <a:xfrm>
                <a:off x="4783" y="2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162"/>
              <p:cNvSpPr/>
              <p:nvPr/>
            </p:nvSpPr>
            <p:spPr bwMode="auto">
              <a:xfrm>
                <a:off x="5181" y="1733"/>
                <a:ext cx="21" cy="1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8" y="0"/>
                      <a:pt x="8" y="0"/>
                      <a:pt x="8" y="0"/>
                    </a:cubicBezTo>
                    <a:cubicBezTo>
                      <a:pt x="5" y="1"/>
                      <a:pt x="3"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163"/>
              <p:cNvSpPr/>
              <p:nvPr/>
            </p:nvSpPr>
            <p:spPr bwMode="auto">
              <a:xfrm>
                <a:off x="5117" y="1840"/>
                <a:ext cx="19" cy="21"/>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7" y="0"/>
                      <a:pt x="7" y="0"/>
                      <a:pt x="7" y="0"/>
                    </a:cubicBezTo>
                    <a:cubicBezTo>
                      <a:pt x="4" y="1"/>
                      <a:pt x="2" y="4"/>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164"/>
              <p:cNvSpPr/>
              <p:nvPr/>
            </p:nvSpPr>
            <p:spPr bwMode="auto">
              <a:xfrm>
                <a:off x="5478" y="163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65"/>
              <p:cNvSpPr/>
              <p:nvPr/>
            </p:nvSpPr>
            <p:spPr bwMode="auto">
              <a:xfrm>
                <a:off x="4719" y="24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66"/>
              <p:cNvSpPr/>
              <p:nvPr/>
            </p:nvSpPr>
            <p:spPr bwMode="auto">
              <a:xfrm>
                <a:off x="4713" y="24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67"/>
              <p:cNvSpPr/>
              <p:nvPr/>
            </p:nvSpPr>
            <p:spPr bwMode="auto">
              <a:xfrm>
                <a:off x="4708" y="246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168"/>
              <p:cNvSpPr/>
              <p:nvPr/>
            </p:nvSpPr>
            <p:spPr bwMode="auto">
              <a:xfrm>
                <a:off x="4716" y="2453"/>
                <a:ext cx="8" cy="5"/>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2"/>
                      <a:pt x="0" y="2"/>
                      <a:pt x="0" y="2"/>
                    </a:cubicBezTo>
                    <a:cubicBezTo>
                      <a:pt x="1" y="2"/>
                      <a:pt x="2" y="2"/>
                      <a:pt x="2" y="2"/>
                    </a:cubicBezTo>
                    <a:cubicBezTo>
                      <a:pt x="3" y="1"/>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169"/>
              <p:cNvSpPr/>
              <p:nvPr/>
            </p:nvSpPr>
            <p:spPr bwMode="auto">
              <a:xfrm>
                <a:off x="3610" y="2182"/>
                <a:ext cx="24" cy="33"/>
              </a:xfrm>
              <a:custGeom>
                <a:avLst/>
                <a:gdLst>
                  <a:gd name="T0" fmla="*/ 9 w 9"/>
                  <a:gd name="T1" fmla="*/ 6 h 12"/>
                  <a:gd name="T2" fmla="*/ 9 w 9"/>
                  <a:gd name="T3" fmla="*/ 6 h 12"/>
                  <a:gd name="T4" fmla="*/ 7 w 9"/>
                  <a:gd name="T5" fmla="*/ 0 h 12"/>
                  <a:gd name="T6" fmla="*/ 0 w 9"/>
                  <a:gd name="T7" fmla="*/ 7 h 12"/>
                  <a:gd name="T8" fmla="*/ 3 w 9"/>
                  <a:gd name="T9" fmla="*/ 12 h 12"/>
                  <a:gd name="T10" fmla="*/ 9 w 9"/>
                  <a:gd name="T11" fmla="*/ 6 h 12"/>
                </a:gdLst>
                <a:ahLst/>
                <a:cxnLst>
                  <a:cxn ang="0">
                    <a:pos x="T0" y="T1"/>
                  </a:cxn>
                  <a:cxn ang="0">
                    <a:pos x="T2" y="T3"/>
                  </a:cxn>
                  <a:cxn ang="0">
                    <a:pos x="T4" y="T5"/>
                  </a:cxn>
                  <a:cxn ang="0">
                    <a:pos x="T6" y="T7"/>
                  </a:cxn>
                  <a:cxn ang="0">
                    <a:pos x="T8" y="T9"/>
                  </a:cxn>
                  <a:cxn ang="0">
                    <a:pos x="T10" y="T11"/>
                  </a:cxn>
                </a:cxnLst>
                <a:rect l="0" t="0" r="r" b="b"/>
                <a:pathLst>
                  <a:path w="9" h="12">
                    <a:moveTo>
                      <a:pt x="9" y="6"/>
                    </a:moveTo>
                    <a:cubicBezTo>
                      <a:pt x="9" y="6"/>
                      <a:pt x="9" y="6"/>
                      <a:pt x="9" y="6"/>
                    </a:cubicBezTo>
                    <a:cubicBezTo>
                      <a:pt x="7" y="0"/>
                      <a:pt x="7" y="0"/>
                      <a:pt x="7" y="0"/>
                    </a:cubicBezTo>
                    <a:cubicBezTo>
                      <a:pt x="0" y="7"/>
                      <a:pt x="0" y="7"/>
                      <a:pt x="0" y="7"/>
                    </a:cubicBezTo>
                    <a:cubicBezTo>
                      <a:pt x="1" y="9"/>
                      <a:pt x="2" y="11"/>
                      <a:pt x="3" y="12"/>
                    </a:cubicBezTo>
                    <a:lnTo>
                      <a:pt x="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170"/>
              <p:cNvSpPr/>
              <p:nvPr/>
            </p:nvSpPr>
            <p:spPr bwMode="auto">
              <a:xfrm>
                <a:off x="3548" y="2035"/>
                <a:ext cx="14" cy="8"/>
              </a:xfrm>
              <a:custGeom>
                <a:avLst/>
                <a:gdLst>
                  <a:gd name="T0" fmla="*/ 3 w 5"/>
                  <a:gd name="T1" fmla="*/ 3 h 3"/>
                  <a:gd name="T2" fmla="*/ 5 w 5"/>
                  <a:gd name="T3" fmla="*/ 2 h 3"/>
                  <a:gd name="T4" fmla="*/ 3 w 5"/>
                  <a:gd name="T5" fmla="*/ 0 h 3"/>
                  <a:gd name="T6" fmla="*/ 0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3" y="2"/>
                      <a:pt x="4" y="3"/>
                      <a:pt x="5" y="2"/>
                    </a:cubicBezTo>
                    <a:cubicBezTo>
                      <a:pt x="4" y="1"/>
                      <a:pt x="3" y="1"/>
                      <a:pt x="3" y="0"/>
                    </a:cubicBezTo>
                    <a:cubicBezTo>
                      <a:pt x="0" y="3"/>
                      <a:pt x="0" y="3"/>
                      <a:pt x="0" y="3"/>
                    </a:cubicBezTo>
                    <a:cubicBezTo>
                      <a:pt x="1" y="3"/>
                      <a:pt x="2"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171"/>
              <p:cNvSpPr/>
              <p:nvPr/>
            </p:nvSpPr>
            <p:spPr bwMode="auto">
              <a:xfrm>
                <a:off x="3570" y="1529"/>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172"/>
              <p:cNvSpPr/>
              <p:nvPr/>
            </p:nvSpPr>
            <p:spPr bwMode="auto">
              <a:xfrm>
                <a:off x="4171" y="2461"/>
                <a:ext cx="24" cy="32"/>
              </a:xfrm>
              <a:custGeom>
                <a:avLst/>
                <a:gdLst>
                  <a:gd name="T0" fmla="*/ 1 w 9"/>
                  <a:gd name="T1" fmla="*/ 5 h 12"/>
                  <a:gd name="T2" fmla="*/ 0 w 9"/>
                  <a:gd name="T3" fmla="*/ 9 h 12"/>
                  <a:gd name="T4" fmla="*/ 2 w 9"/>
                  <a:gd name="T5" fmla="*/ 12 h 12"/>
                  <a:gd name="T6" fmla="*/ 9 w 9"/>
                  <a:gd name="T7" fmla="*/ 5 h 12"/>
                  <a:gd name="T8" fmla="*/ 6 w 9"/>
                  <a:gd name="T9" fmla="*/ 0 h 12"/>
                  <a:gd name="T10" fmla="*/ 1 w 9"/>
                  <a:gd name="T11" fmla="*/ 5 h 12"/>
                </a:gdLst>
                <a:ahLst/>
                <a:cxnLst>
                  <a:cxn ang="0">
                    <a:pos x="T0" y="T1"/>
                  </a:cxn>
                  <a:cxn ang="0">
                    <a:pos x="T2" y="T3"/>
                  </a:cxn>
                  <a:cxn ang="0">
                    <a:pos x="T4" y="T5"/>
                  </a:cxn>
                  <a:cxn ang="0">
                    <a:pos x="T6" y="T7"/>
                  </a:cxn>
                  <a:cxn ang="0">
                    <a:pos x="T8" y="T9"/>
                  </a:cxn>
                  <a:cxn ang="0">
                    <a:pos x="T10" y="T11"/>
                  </a:cxn>
                </a:cxnLst>
                <a:rect l="0" t="0" r="r" b="b"/>
                <a:pathLst>
                  <a:path w="9" h="12">
                    <a:moveTo>
                      <a:pt x="1" y="5"/>
                    </a:moveTo>
                    <a:cubicBezTo>
                      <a:pt x="1" y="6"/>
                      <a:pt x="0" y="8"/>
                      <a:pt x="0" y="9"/>
                    </a:cubicBezTo>
                    <a:cubicBezTo>
                      <a:pt x="0" y="10"/>
                      <a:pt x="1" y="12"/>
                      <a:pt x="2" y="12"/>
                    </a:cubicBezTo>
                    <a:cubicBezTo>
                      <a:pt x="9" y="5"/>
                      <a:pt x="9" y="5"/>
                      <a:pt x="9" y="5"/>
                    </a:cubicBezTo>
                    <a:cubicBezTo>
                      <a:pt x="9" y="3"/>
                      <a:pt x="7" y="2"/>
                      <a:pt x="6" y="0"/>
                    </a:cubicBezTo>
                    <a:lnTo>
                      <a:pt x="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173"/>
              <p:cNvSpPr/>
              <p:nvPr/>
            </p:nvSpPr>
            <p:spPr bwMode="auto">
              <a:xfrm>
                <a:off x="4363" y="2501"/>
                <a:ext cx="24" cy="19"/>
              </a:xfrm>
              <a:custGeom>
                <a:avLst/>
                <a:gdLst>
                  <a:gd name="T0" fmla="*/ 8 w 9"/>
                  <a:gd name="T1" fmla="*/ 1 h 7"/>
                  <a:gd name="T2" fmla="*/ 3 w 9"/>
                  <a:gd name="T3" fmla="*/ 1 h 7"/>
                  <a:gd name="T4" fmla="*/ 1 w 9"/>
                  <a:gd name="T5" fmla="*/ 0 h 7"/>
                  <a:gd name="T6" fmla="*/ 0 w 9"/>
                  <a:gd name="T7" fmla="*/ 1 h 7"/>
                  <a:gd name="T8" fmla="*/ 3 w 9"/>
                  <a:gd name="T9" fmla="*/ 7 h 7"/>
                  <a:gd name="T10" fmla="*/ 9 w 9"/>
                  <a:gd name="T11" fmla="*/ 1 h 7"/>
                  <a:gd name="T12" fmla="*/ 8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1"/>
                    </a:moveTo>
                    <a:cubicBezTo>
                      <a:pt x="3" y="1"/>
                      <a:pt x="3" y="1"/>
                      <a:pt x="3" y="1"/>
                    </a:cubicBezTo>
                    <a:cubicBezTo>
                      <a:pt x="2" y="1"/>
                      <a:pt x="2" y="0"/>
                      <a:pt x="1" y="0"/>
                    </a:cubicBezTo>
                    <a:cubicBezTo>
                      <a:pt x="0" y="1"/>
                      <a:pt x="0" y="1"/>
                      <a:pt x="0" y="1"/>
                    </a:cubicBezTo>
                    <a:cubicBezTo>
                      <a:pt x="1" y="3"/>
                      <a:pt x="2" y="6"/>
                      <a:pt x="3" y="7"/>
                    </a:cubicBezTo>
                    <a:cubicBezTo>
                      <a:pt x="9" y="1"/>
                      <a:pt x="9" y="1"/>
                      <a:pt x="9" y="1"/>
                    </a:cubicBezTo>
                    <a:cubicBezTo>
                      <a:pt x="9"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174"/>
              <p:cNvSpPr/>
              <p:nvPr/>
            </p:nvSpPr>
            <p:spPr bwMode="auto">
              <a:xfrm>
                <a:off x="4526" y="2482"/>
                <a:ext cx="102" cy="94"/>
              </a:xfrm>
              <a:custGeom>
                <a:avLst/>
                <a:gdLst>
                  <a:gd name="T0" fmla="*/ 29 w 38"/>
                  <a:gd name="T1" fmla="*/ 9 h 35"/>
                  <a:gd name="T2" fmla="*/ 23 w 38"/>
                  <a:gd name="T3" fmla="*/ 10 h 35"/>
                  <a:gd name="T4" fmla="*/ 22 w 38"/>
                  <a:gd name="T5" fmla="*/ 12 h 35"/>
                  <a:gd name="T6" fmla="*/ 21 w 38"/>
                  <a:gd name="T7" fmla="*/ 13 h 35"/>
                  <a:gd name="T8" fmla="*/ 20 w 38"/>
                  <a:gd name="T9" fmla="*/ 15 h 35"/>
                  <a:gd name="T10" fmla="*/ 16 w 38"/>
                  <a:gd name="T11" fmla="*/ 18 h 35"/>
                  <a:gd name="T12" fmla="*/ 12 w 38"/>
                  <a:gd name="T13" fmla="*/ 19 h 35"/>
                  <a:gd name="T14" fmla="*/ 5 w 38"/>
                  <a:gd name="T15" fmla="*/ 27 h 35"/>
                  <a:gd name="T16" fmla="*/ 3 w 38"/>
                  <a:gd name="T17" fmla="*/ 26 h 35"/>
                  <a:gd name="T18" fmla="*/ 0 w 38"/>
                  <a:gd name="T19" fmla="*/ 30 h 35"/>
                  <a:gd name="T20" fmla="*/ 2 w 38"/>
                  <a:gd name="T21" fmla="*/ 35 h 35"/>
                  <a:gd name="T22" fmla="*/ 3 w 38"/>
                  <a:gd name="T23" fmla="*/ 35 h 35"/>
                  <a:gd name="T24" fmla="*/ 38 w 38"/>
                  <a:gd name="T25" fmla="*/ 0 h 35"/>
                  <a:gd name="T26" fmla="*/ 36 w 38"/>
                  <a:gd name="T27" fmla="*/ 0 h 35"/>
                  <a:gd name="T28" fmla="*/ 29 w 38"/>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5">
                    <a:moveTo>
                      <a:pt x="29" y="9"/>
                    </a:moveTo>
                    <a:cubicBezTo>
                      <a:pt x="28" y="10"/>
                      <a:pt x="25" y="9"/>
                      <a:pt x="23" y="10"/>
                    </a:cubicBezTo>
                    <a:cubicBezTo>
                      <a:pt x="23" y="11"/>
                      <a:pt x="23" y="12"/>
                      <a:pt x="22" y="12"/>
                    </a:cubicBezTo>
                    <a:cubicBezTo>
                      <a:pt x="22" y="12"/>
                      <a:pt x="22" y="12"/>
                      <a:pt x="21" y="13"/>
                    </a:cubicBezTo>
                    <a:cubicBezTo>
                      <a:pt x="21" y="13"/>
                      <a:pt x="19" y="14"/>
                      <a:pt x="20" y="15"/>
                    </a:cubicBezTo>
                    <a:cubicBezTo>
                      <a:pt x="18" y="16"/>
                      <a:pt x="18" y="18"/>
                      <a:pt x="16" y="18"/>
                    </a:cubicBezTo>
                    <a:cubicBezTo>
                      <a:pt x="14" y="18"/>
                      <a:pt x="13" y="18"/>
                      <a:pt x="12" y="19"/>
                    </a:cubicBezTo>
                    <a:cubicBezTo>
                      <a:pt x="9" y="22"/>
                      <a:pt x="10" y="27"/>
                      <a:pt x="5" y="27"/>
                    </a:cubicBezTo>
                    <a:cubicBezTo>
                      <a:pt x="5" y="27"/>
                      <a:pt x="4" y="26"/>
                      <a:pt x="3" y="26"/>
                    </a:cubicBezTo>
                    <a:cubicBezTo>
                      <a:pt x="0" y="30"/>
                      <a:pt x="0" y="30"/>
                      <a:pt x="0" y="30"/>
                    </a:cubicBezTo>
                    <a:cubicBezTo>
                      <a:pt x="0" y="32"/>
                      <a:pt x="1" y="35"/>
                      <a:pt x="2" y="35"/>
                    </a:cubicBezTo>
                    <a:cubicBezTo>
                      <a:pt x="2" y="35"/>
                      <a:pt x="3" y="35"/>
                      <a:pt x="3" y="35"/>
                    </a:cubicBezTo>
                    <a:cubicBezTo>
                      <a:pt x="38" y="0"/>
                      <a:pt x="38" y="0"/>
                      <a:pt x="38" y="0"/>
                    </a:cubicBezTo>
                    <a:cubicBezTo>
                      <a:pt x="38" y="0"/>
                      <a:pt x="37" y="0"/>
                      <a:pt x="36" y="0"/>
                    </a:cubicBezTo>
                    <a:cubicBezTo>
                      <a:pt x="34" y="0"/>
                      <a:pt x="30" y="6"/>
                      <a:pt x="2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175"/>
              <p:cNvSpPr/>
              <p:nvPr/>
            </p:nvSpPr>
            <p:spPr bwMode="auto">
              <a:xfrm>
                <a:off x="4540" y="2498"/>
                <a:ext cx="107" cy="105"/>
              </a:xfrm>
              <a:custGeom>
                <a:avLst/>
                <a:gdLst>
                  <a:gd name="T0" fmla="*/ 4 w 40"/>
                  <a:gd name="T1" fmla="*/ 39 h 39"/>
                  <a:gd name="T2" fmla="*/ 5 w 40"/>
                  <a:gd name="T3" fmla="*/ 39 h 39"/>
                  <a:gd name="T4" fmla="*/ 33 w 40"/>
                  <a:gd name="T5" fmla="*/ 11 h 39"/>
                  <a:gd name="T6" fmla="*/ 32 w 40"/>
                  <a:gd name="T7" fmla="*/ 10 h 39"/>
                  <a:gd name="T8" fmla="*/ 33 w 40"/>
                  <a:gd name="T9" fmla="*/ 9 h 39"/>
                  <a:gd name="T10" fmla="*/ 33 w 40"/>
                  <a:gd name="T11" fmla="*/ 7 h 39"/>
                  <a:gd name="T12" fmla="*/ 37 w 40"/>
                  <a:gd name="T13" fmla="*/ 5 h 39"/>
                  <a:gd name="T14" fmla="*/ 37 w 40"/>
                  <a:gd name="T15" fmla="*/ 4 h 39"/>
                  <a:gd name="T16" fmla="*/ 40 w 40"/>
                  <a:gd name="T17" fmla="*/ 3 h 39"/>
                  <a:gd name="T18" fmla="*/ 35 w 40"/>
                  <a:gd name="T19" fmla="*/ 0 h 39"/>
                  <a:gd name="T20" fmla="*/ 0 w 40"/>
                  <a:gd name="T21" fmla="*/ 35 h 39"/>
                  <a:gd name="T22" fmla="*/ 4 w 40"/>
                  <a:gd name="T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4" y="39"/>
                    </a:moveTo>
                    <a:cubicBezTo>
                      <a:pt x="4" y="39"/>
                      <a:pt x="4" y="39"/>
                      <a:pt x="5" y="39"/>
                    </a:cubicBezTo>
                    <a:cubicBezTo>
                      <a:pt x="33" y="11"/>
                      <a:pt x="33" y="11"/>
                      <a:pt x="33" y="11"/>
                    </a:cubicBezTo>
                    <a:cubicBezTo>
                      <a:pt x="32" y="11"/>
                      <a:pt x="32" y="10"/>
                      <a:pt x="32" y="10"/>
                    </a:cubicBezTo>
                    <a:cubicBezTo>
                      <a:pt x="32" y="9"/>
                      <a:pt x="33" y="9"/>
                      <a:pt x="33" y="9"/>
                    </a:cubicBezTo>
                    <a:cubicBezTo>
                      <a:pt x="33" y="8"/>
                      <a:pt x="33" y="8"/>
                      <a:pt x="33" y="7"/>
                    </a:cubicBezTo>
                    <a:cubicBezTo>
                      <a:pt x="33" y="7"/>
                      <a:pt x="37" y="6"/>
                      <a:pt x="37" y="5"/>
                    </a:cubicBezTo>
                    <a:cubicBezTo>
                      <a:pt x="37" y="5"/>
                      <a:pt x="37" y="5"/>
                      <a:pt x="37" y="4"/>
                    </a:cubicBezTo>
                    <a:cubicBezTo>
                      <a:pt x="37" y="3"/>
                      <a:pt x="40" y="4"/>
                      <a:pt x="40" y="3"/>
                    </a:cubicBezTo>
                    <a:cubicBezTo>
                      <a:pt x="40" y="0"/>
                      <a:pt x="37" y="1"/>
                      <a:pt x="35" y="0"/>
                    </a:cubicBezTo>
                    <a:cubicBezTo>
                      <a:pt x="0" y="35"/>
                      <a:pt x="0" y="35"/>
                      <a:pt x="0" y="35"/>
                    </a:cubicBezTo>
                    <a:cubicBezTo>
                      <a:pt x="0" y="37"/>
                      <a:pt x="1" y="39"/>
                      <a:pt x="4"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176"/>
              <p:cNvSpPr/>
              <p:nvPr/>
            </p:nvSpPr>
            <p:spPr bwMode="auto">
              <a:xfrm>
                <a:off x="4697" y="2450"/>
                <a:ext cx="38" cy="40"/>
              </a:xfrm>
              <a:custGeom>
                <a:avLst/>
                <a:gdLst>
                  <a:gd name="T0" fmla="*/ 0 w 14"/>
                  <a:gd name="T1" fmla="*/ 11 h 15"/>
                  <a:gd name="T2" fmla="*/ 1 w 14"/>
                  <a:gd name="T3" fmla="*/ 10 h 15"/>
                  <a:gd name="T4" fmla="*/ 2 w 14"/>
                  <a:gd name="T5" fmla="*/ 11 h 15"/>
                  <a:gd name="T6" fmla="*/ 2 w 14"/>
                  <a:gd name="T7" fmla="*/ 9 h 15"/>
                  <a:gd name="T8" fmla="*/ 4 w 14"/>
                  <a:gd name="T9" fmla="*/ 9 h 15"/>
                  <a:gd name="T10" fmla="*/ 5 w 14"/>
                  <a:gd name="T11" fmla="*/ 11 h 15"/>
                  <a:gd name="T12" fmla="*/ 4 w 14"/>
                  <a:gd name="T13" fmla="*/ 12 h 15"/>
                  <a:gd name="T14" fmla="*/ 5 w 14"/>
                  <a:gd name="T15" fmla="*/ 15 h 15"/>
                  <a:gd name="T16" fmla="*/ 14 w 14"/>
                  <a:gd name="T17" fmla="*/ 5 h 15"/>
                  <a:gd name="T18" fmla="*/ 12 w 14"/>
                  <a:gd name="T19" fmla="*/ 0 h 15"/>
                  <a:gd name="T20" fmla="*/ 11 w 14"/>
                  <a:gd name="T21" fmla="*/ 0 h 15"/>
                  <a:gd name="T22" fmla="*/ 10 w 14"/>
                  <a:gd name="T23" fmla="*/ 1 h 15"/>
                  <a:gd name="T24" fmla="*/ 9 w 14"/>
                  <a:gd name="T25" fmla="*/ 3 h 15"/>
                  <a:gd name="T26" fmla="*/ 7 w 14"/>
                  <a:gd name="T27" fmla="*/ 3 h 15"/>
                  <a:gd name="T28" fmla="*/ 6 w 14"/>
                  <a:gd name="T29" fmla="*/ 4 h 15"/>
                  <a:gd name="T30" fmla="*/ 6 w 14"/>
                  <a:gd name="T31" fmla="*/ 5 h 15"/>
                  <a:gd name="T32" fmla="*/ 6 w 14"/>
                  <a:gd name="T33" fmla="*/ 5 h 15"/>
                  <a:gd name="T34" fmla="*/ 5 w 14"/>
                  <a:gd name="T35" fmla="*/ 6 h 15"/>
                  <a:gd name="T36" fmla="*/ 5 w 14"/>
                  <a:gd name="T37" fmla="*/ 6 h 15"/>
                  <a:gd name="T38" fmla="*/ 4 w 14"/>
                  <a:gd name="T39" fmla="*/ 6 h 15"/>
                  <a:gd name="T40" fmla="*/ 0 w 14"/>
                  <a:gd name="T41" fmla="*/ 10 h 15"/>
                  <a:gd name="T42" fmla="*/ 0 w 14"/>
                  <a:gd name="T4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11"/>
                    </a:moveTo>
                    <a:cubicBezTo>
                      <a:pt x="1" y="10"/>
                      <a:pt x="1" y="10"/>
                      <a:pt x="1" y="10"/>
                    </a:cubicBezTo>
                    <a:cubicBezTo>
                      <a:pt x="1" y="10"/>
                      <a:pt x="1" y="11"/>
                      <a:pt x="2" y="11"/>
                    </a:cubicBezTo>
                    <a:cubicBezTo>
                      <a:pt x="2" y="10"/>
                      <a:pt x="2" y="10"/>
                      <a:pt x="2" y="9"/>
                    </a:cubicBezTo>
                    <a:cubicBezTo>
                      <a:pt x="4" y="9"/>
                      <a:pt x="4" y="9"/>
                      <a:pt x="4" y="9"/>
                    </a:cubicBezTo>
                    <a:cubicBezTo>
                      <a:pt x="5" y="10"/>
                      <a:pt x="5" y="10"/>
                      <a:pt x="5" y="11"/>
                    </a:cubicBezTo>
                    <a:cubicBezTo>
                      <a:pt x="4" y="11"/>
                      <a:pt x="4" y="12"/>
                      <a:pt x="4" y="12"/>
                    </a:cubicBezTo>
                    <a:cubicBezTo>
                      <a:pt x="4" y="13"/>
                      <a:pt x="4" y="14"/>
                      <a:pt x="5" y="15"/>
                    </a:cubicBezTo>
                    <a:cubicBezTo>
                      <a:pt x="14" y="5"/>
                      <a:pt x="14" y="5"/>
                      <a:pt x="14" y="5"/>
                    </a:cubicBezTo>
                    <a:cubicBezTo>
                      <a:pt x="13" y="3"/>
                      <a:pt x="13" y="1"/>
                      <a:pt x="12" y="0"/>
                    </a:cubicBezTo>
                    <a:cubicBezTo>
                      <a:pt x="12" y="0"/>
                      <a:pt x="12" y="0"/>
                      <a:pt x="11" y="0"/>
                    </a:cubicBezTo>
                    <a:cubicBezTo>
                      <a:pt x="10" y="1"/>
                      <a:pt x="10" y="1"/>
                      <a:pt x="10" y="1"/>
                    </a:cubicBezTo>
                    <a:cubicBezTo>
                      <a:pt x="10" y="2"/>
                      <a:pt x="10" y="2"/>
                      <a:pt x="9" y="3"/>
                    </a:cubicBezTo>
                    <a:cubicBezTo>
                      <a:pt x="9" y="3"/>
                      <a:pt x="8" y="3"/>
                      <a:pt x="7" y="3"/>
                    </a:cubicBezTo>
                    <a:cubicBezTo>
                      <a:pt x="6" y="4"/>
                      <a:pt x="6" y="4"/>
                      <a:pt x="6" y="4"/>
                    </a:cubicBezTo>
                    <a:cubicBezTo>
                      <a:pt x="6" y="4"/>
                      <a:pt x="6" y="5"/>
                      <a:pt x="6" y="5"/>
                    </a:cubicBezTo>
                    <a:cubicBezTo>
                      <a:pt x="6" y="5"/>
                      <a:pt x="6" y="5"/>
                      <a:pt x="6" y="5"/>
                    </a:cubicBezTo>
                    <a:cubicBezTo>
                      <a:pt x="5" y="6"/>
                      <a:pt x="5" y="6"/>
                      <a:pt x="5" y="6"/>
                    </a:cubicBezTo>
                    <a:cubicBezTo>
                      <a:pt x="5" y="6"/>
                      <a:pt x="5" y="6"/>
                      <a:pt x="5" y="6"/>
                    </a:cubicBezTo>
                    <a:cubicBezTo>
                      <a:pt x="5" y="6"/>
                      <a:pt x="5" y="6"/>
                      <a:pt x="4" y="6"/>
                    </a:cubicBezTo>
                    <a:cubicBezTo>
                      <a:pt x="0" y="10"/>
                      <a:pt x="0" y="10"/>
                      <a:pt x="0" y="10"/>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177"/>
              <p:cNvSpPr/>
              <p:nvPr/>
            </p:nvSpPr>
            <p:spPr bwMode="auto">
              <a:xfrm>
                <a:off x="4687" y="2485"/>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178"/>
              <p:cNvSpPr/>
              <p:nvPr/>
            </p:nvSpPr>
            <p:spPr bwMode="auto">
              <a:xfrm>
                <a:off x="4732" y="2482"/>
                <a:ext cx="5" cy="11"/>
              </a:xfrm>
              <a:custGeom>
                <a:avLst/>
                <a:gdLst>
                  <a:gd name="T0" fmla="*/ 1 w 2"/>
                  <a:gd name="T1" fmla="*/ 4 h 4"/>
                  <a:gd name="T2" fmla="*/ 2 w 2"/>
                  <a:gd name="T3" fmla="*/ 0 h 4"/>
                  <a:gd name="T4" fmla="*/ 0 w 2"/>
                  <a:gd name="T5" fmla="*/ 2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1"/>
                      <a:pt x="2" y="0"/>
                    </a:cubicBezTo>
                    <a:cubicBezTo>
                      <a:pt x="0" y="2"/>
                      <a:pt x="0" y="2"/>
                      <a:pt x="0" y="2"/>
                    </a:cubicBezTo>
                    <a:cubicBezTo>
                      <a:pt x="0" y="3"/>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179"/>
              <p:cNvSpPr/>
              <p:nvPr/>
            </p:nvSpPr>
            <p:spPr bwMode="auto">
              <a:xfrm>
                <a:off x="4721" y="2493"/>
                <a:ext cx="8" cy="5"/>
              </a:xfrm>
              <a:custGeom>
                <a:avLst/>
                <a:gdLst>
                  <a:gd name="T0" fmla="*/ 1 w 3"/>
                  <a:gd name="T1" fmla="*/ 2 h 2"/>
                  <a:gd name="T2" fmla="*/ 3 w 3"/>
                  <a:gd name="T3" fmla="*/ 0 h 2"/>
                  <a:gd name="T4" fmla="*/ 2 w 3"/>
                  <a:gd name="T5" fmla="*/ 0 h 2"/>
                  <a:gd name="T6" fmla="*/ 0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3" y="2"/>
                      <a:pt x="3" y="0"/>
                    </a:cubicBezTo>
                    <a:cubicBezTo>
                      <a:pt x="3" y="0"/>
                      <a:pt x="3" y="0"/>
                      <a:pt x="2" y="0"/>
                    </a:cubicBezTo>
                    <a:cubicBezTo>
                      <a:pt x="0" y="2"/>
                      <a:pt x="0" y="2"/>
                      <a:pt x="0" y="2"/>
                    </a:cubicBezTo>
                    <a:cubicBezTo>
                      <a:pt x="1"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180"/>
              <p:cNvSpPr/>
              <p:nvPr/>
            </p:nvSpPr>
            <p:spPr bwMode="auto">
              <a:xfrm>
                <a:off x="4633" y="2434"/>
                <a:ext cx="27" cy="29"/>
              </a:xfrm>
              <a:custGeom>
                <a:avLst/>
                <a:gdLst>
                  <a:gd name="T0" fmla="*/ 9 w 10"/>
                  <a:gd name="T1" fmla="*/ 0 h 11"/>
                  <a:gd name="T2" fmla="*/ 8 w 10"/>
                  <a:gd name="T3" fmla="*/ 2 h 11"/>
                  <a:gd name="T4" fmla="*/ 0 w 10"/>
                  <a:gd name="T5" fmla="*/ 11 h 11"/>
                  <a:gd name="T6" fmla="*/ 1 w 10"/>
                  <a:gd name="T7" fmla="*/ 11 h 11"/>
                  <a:gd name="T8" fmla="*/ 6 w 10"/>
                  <a:gd name="T9" fmla="*/ 5 h 11"/>
                  <a:gd name="T10" fmla="*/ 9 w 10"/>
                  <a:gd name="T11" fmla="*/ 3 h 11"/>
                  <a:gd name="T12" fmla="*/ 10 w 10"/>
                  <a:gd name="T13" fmla="*/ 2 h 11"/>
                  <a:gd name="T14" fmla="*/ 9 w 1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0"/>
                    </a:moveTo>
                    <a:cubicBezTo>
                      <a:pt x="9" y="1"/>
                      <a:pt x="9" y="1"/>
                      <a:pt x="8" y="2"/>
                    </a:cubicBezTo>
                    <a:cubicBezTo>
                      <a:pt x="7" y="5"/>
                      <a:pt x="2" y="7"/>
                      <a:pt x="0" y="11"/>
                    </a:cubicBezTo>
                    <a:cubicBezTo>
                      <a:pt x="1" y="11"/>
                      <a:pt x="1" y="11"/>
                      <a:pt x="1" y="11"/>
                    </a:cubicBezTo>
                    <a:cubicBezTo>
                      <a:pt x="3" y="10"/>
                      <a:pt x="6" y="8"/>
                      <a:pt x="6" y="5"/>
                    </a:cubicBezTo>
                    <a:cubicBezTo>
                      <a:pt x="7" y="5"/>
                      <a:pt x="9" y="5"/>
                      <a:pt x="9" y="3"/>
                    </a:cubicBezTo>
                    <a:cubicBezTo>
                      <a:pt x="10" y="3"/>
                      <a:pt x="10" y="3"/>
                      <a:pt x="10" y="2"/>
                    </a:cubicBezTo>
                    <a:cubicBezTo>
                      <a:pt x="10" y="2"/>
                      <a:pt x="9"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181"/>
              <p:cNvSpPr/>
              <p:nvPr/>
            </p:nvSpPr>
            <p:spPr bwMode="auto">
              <a:xfrm>
                <a:off x="4657" y="2343"/>
                <a:ext cx="19" cy="19"/>
              </a:xfrm>
              <a:custGeom>
                <a:avLst/>
                <a:gdLst>
                  <a:gd name="T0" fmla="*/ 6 w 7"/>
                  <a:gd name="T1" fmla="*/ 1 h 7"/>
                  <a:gd name="T2" fmla="*/ 4 w 7"/>
                  <a:gd name="T3" fmla="*/ 2 h 7"/>
                  <a:gd name="T4" fmla="*/ 2 w 7"/>
                  <a:gd name="T5" fmla="*/ 0 h 7"/>
                  <a:gd name="T6" fmla="*/ 0 w 7"/>
                  <a:gd name="T7" fmla="*/ 2 h 7"/>
                  <a:gd name="T8" fmla="*/ 1 w 7"/>
                  <a:gd name="T9" fmla="*/ 7 h 7"/>
                  <a:gd name="T10" fmla="*/ 1 w 7"/>
                  <a:gd name="T11" fmla="*/ 7 h 7"/>
                  <a:gd name="T12" fmla="*/ 7 w 7"/>
                  <a:gd name="T13" fmla="*/ 2 h 7"/>
                  <a:gd name="T14" fmla="*/ 7 w 7"/>
                  <a:gd name="T15" fmla="*/ 1 h 7"/>
                  <a:gd name="T16" fmla="*/ 6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1"/>
                    </a:moveTo>
                    <a:cubicBezTo>
                      <a:pt x="6" y="1"/>
                      <a:pt x="5" y="2"/>
                      <a:pt x="4" y="2"/>
                    </a:cubicBezTo>
                    <a:cubicBezTo>
                      <a:pt x="3" y="2"/>
                      <a:pt x="3" y="0"/>
                      <a:pt x="2" y="0"/>
                    </a:cubicBezTo>
                    <a:cubicBezTo>
                      <a:pt x="1" y="0"/>
                      <a:pt x="0" y="1"/>
                      <a:pt x="0" y="2"/>
                    </a:cubicBezTo>
                    <a:cubicBezTo>
                      <a:pt x="0" y="4"/>
                      <a:pt x="1" y="5"/>
                      <a:pt x="1" y="7"/>
                    </a:cubicBezTo>
                    <a:cubicBezTo>
                      <a:pt x="1" y="7"/>
                      <a:pt x="1" y="7"/>
                      <a:pt x="1" y="7"/>
                    </a:cubicBezTo>
                    <a:cubicBezTo>
                      <a:pt x="7" y="2"/>
                      <a:pt x="7" y="2"/>
                      <a:pt x="7" y="2"/>
                    </a:cubicBezTo>
                    <a:cubicBezTo>
                      <a:pt x="7" y="2"/>
                      <a:pt x="7" y="2"/>
                      <a:pt x="7" y="1"/>
                    </a:cubicBezTo>
                    <a:cubicBezTo>
                      <a:pt x="7" y="1"/>
                      <a:pt x="6"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182"/>
              <p:cNvSpPr/>
              <p:nvPr/>
            </p:nvSpPr>
            <p:spPr bwMode="auto">
              <a:xfrm>
                <a:off x="4657" y="2364"/>
                <a:ext cx="24" cy="35"/>
              </a:xfrm>
              <a:custGeom>
                <a:avLst/>
                <a:gdLst>
                  <a:gd name="T0" fmla="*/ 2 w 9"/>
                  <a:gd name="T1" fmla="*/ 10 h 13"/>
                  <a:gd name="T2" fmla="*/ 3 w 9"/>
                  <a:gd name="T3" fmla="*/ 9 h 13"/>
                  <a:gd name="T4" fmla="*/ 4 w 9"/>
                  <a:gd name="T5" fmla="*/ 9 h 13"/>
                  <a:gd name="T6" fmla="*/ 4 w 9"/>
                  <a:gd name="T7" fmla="*/ 11 h 13"/>
                  <a:gd name="T8" fmla="*/ 3 w 9"/>
                  <a:gd name="T9" fmla="*/ 12 h 13"/>
                  <a:gd name="T10" fmla="*/ 4 w 9"/>
                  <a:gd name="T11" fmla="*/ 13 h 13"/>
                  <a:gd name="T12" fmla="*/ 7 w 9"/>
                  <a:gd name="T13" fmla="*/ 10 h 13"/>
                  <a:gd name="T14" fmla="*/ 6 w 9"/>
                  <a:gd name="T15" fmla="*/ 7 h 13"/>
                  <a:gd name="T16" fmla="*/ 9 w 9"/>
                  <a:gd name="T17" fmla="*/ 1 h 13"/>
                  <a:gd name="T18" fmla="*/ 9 w 9"/>
                  <a:gd name="T19" fmla="*/ 0 h 13"/>
                  <a:gd name="T20" fmla="*/ 0 w 9"/>
                  <a:gd name="T21" fmla="*/ 9 h 13"/>
                  <a:gd name="T22" fmla="*/ 2 w 9"/>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10"/>
                    </a:moveTo>
                    <a:cubicBezTo>
                      <a:pt x="3" y="10"/>
                      <a:pt x="3" y="10"/>
                      <a:pt x="3" y="9"/>
                    </a:cubicBezTo>
                    <a:cubicBezTo>
                      <a:pt x="4" y="9"/>
                      <a:pt x="4" y="9"/>
                      <a:pt x="4" y="9"/>
                    </a:cubicBezTo>
                    <a:cubicBezTo>
                      <a:pt x="4" y="11"/>
                      <a:pt x="4" y="11"/>
                      <a:pt x="4" y="11"/>
                    </a:cubicBezTo>
                    <a:cubicBezTo>
                      <a:pt x="4" y="11"/>
                      <a:pt x="3" y="11"/>
                      <a:pt x="3" y="12"/>
                    </a:cubicBezTo>
                    <a:cubicBezTo>
                      <a:pt x="3" y="12"/>
                      <a:pt x="3" y="13"/>
                      <a:pt x="4" y="13"/>
                    </a:cubicBezTo>
                    <a:cubicBezTo>
                      <a:pt x="7" y="10"/>
                      <a:pt x="7" y="10"/>
                      <a:pt x="7" y="10"/>
                    </a:cubicBezTo>
                    <a:cubicBezTo>
                      <a:pt x="6" y="9"/>
                      <a:pt x="6" y="8"/>
                      <a:pt x="6" y="7"/>
                    </a:cubicBezTo>
                    <a:cubicBezTo>
                      <a:pt x="6" y="4"/>
                      <a:pt x="9" y="4"/>
                      <a:pt x="9" y="1"/>
                    </a:cubicBezTo>
                    <a:cubicBezTo>
                      <a:pt x="9" y="0"/>
                      <a:pt x="9" y="0"/>
                      <a:pt x="9" y="0"/>
                    </a:cubicBezTo>
                    <a:cubicBezTo>
                      <a:pt x="0" y="9"/>
                      <a:pt x="0" y="9"/>
                      <a:pt x="0" y="9"/>
                    </a:cubicBezTo>
                    <a:cubicBezTo>
                      <a:pt x="1" y="9"/>
                      <a:pt x="2" y="10"/>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183"/>
              <p:cNvSpPr/>
              <p:nvPr/>
            </p:nvSpPr>
            <p:spPr bwMode="auto">
              <a:xfrm>
                <a:off x="4684" y="2397"/>
                <a:ext cx="19" cy="13"/>
              </a:xfrm>
              <a:custGeom>
                <a:avLst/>
                <a:gdLst>
                  <a:gd name="T0" fmla="*/ 5 w 7"/>
                  <a:gd name="T1" fmla="*/ 3 h 5"/>
                  <a:gd name="T2" fmla="*/ 6 w 7"/>
                  <a:gd name="T3" fmla="*/ 2 h 5"/>
                  <a:gd name="T4" fmla="*/ 5 w 7"/>
                  <a:gd name="T5" fmla="*/ 2 h 5"/>
                  <a:gd name="T6" fmla="*/ 4 w 7"/>
                  <a:gd name="T7" fmla="*/ 3 h 5"/>
                  <a:gd name="T8" fmla="*/ 3 w 7"/>
                  <a:gd name="T9" fmla="*/ 0 h 5"/>
                  <a:gd name="T10" fmla="*/ 0 w 7"/>
                  <a:gd name="T11" fmla="*/ 3 h 5"/>
                  <a:gd name="T12" fmla="*/ 2 w 7"/>
                  <a:gd name="T13" fmla="*/ 4 h 5"/>
                  <a:gd name="T14" fmla="*/ 2 w 7"/>
                  <a:gd name="T15" fmla="*/ 2 h 5"/>
                  <a:gd name="T16" fmla="*/ 6 w 7"/>
                  <a:gd name="T17" fmla="*/ 5 h 5"/>
                  <a:gd name="T18" fmla="*/ 7 w 7"/>
                  <a:gd name="T19" fmla="*/ 5 h 5"/>
                  <a:gd name="T20" fmla="*/ 6 w 7"/>
                  <a:gd name="T21" fmla="*/ 4 h 5"/>
                  <a:gd name="T22" fmla="*/ 5 w 7"/>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5" y="3"/>
                    </a:moveTo>
                    <a:cubicBezTo>
                      <a:pt x="5" y="3"/>
                      <a:pt x="6" y="3"/>
                      <a:pt x="6" y="2"/>
                    </a:cubicBezTo>
                    <a:cubicBezTo>
                      <a:pt x="6" y="2"/>
                      <a:pt x="6" y="2"/>
                      <a:pt x="5" y="2"/>
                    </a:cubicBezTo>
                    <a:cubicBezTo>
                      <a:pt x="5" y="2"/>
                      <a:pt x="5" y="3"/>
                      <a:pt x="4" y="3"/>
                    </a:cubicBezTo>
                    <a:cubicBezTo>
                      <a:pt x="4" y="3"/>
                      <a:pt x="3" y="1"/>
                      <a:pt x="3" y="0"/>
                    </a:cubicBezTo>
                    <a:cubicBezTo>
                      <a:pt x="0" y="3"/>
                      <a:pt x="0" y="3"/>
                      <a:pt x="0" y="3"/>
                    </a:cubicBezTo>
                    <a:cubicBezTo>
                      <a:pt x="0" y="4"/>
                      <a:pt x="1" y="4"/>
                      <a:pt x="2" y="4"/>
                    </a:cubicBezTo>
                    <a:cubicBezTo>
                      <a:pt x="1" y="3"/>
                      <a:pt x="1" y="3"/>
                      <a:pt x="2" y="2"/>
                    </a:cubicBezTo>
                    <a:cubicBezTo>
                      <a:pt x="2" y="3"/>
                      <a:pt x="5" y="4"/>
                      <a:pt x="6" y="5"/>
                    </a:cubicBezTo>
                    <a:cubicBezTo>
                      <a:pt x="7" y="5"/>
                      <a:pt x="7" y="5"/>
                      <a:pt x="7" y="5"/>
                    </a:cubicBezTo>
                    <a:cubicBezTo>
                      <a:pt x="7" y="4"/>
                      <a:pt x="6" y="4"/>
                      <a:pt x="6" y="4"/>
                    </a:cubicBezTo>
                    <a:cubicBezTo>
                      <a:pt x="6" y="4"/>
                      <a:pt x="5" y="4"/>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184"/>
              <p:cNvSpPr/>
              <p:nvPr/>
            </p:nvSpPr>
            <p:spPr bwMode="auto">
              <a:xfrm>
                <a:off x="4711" y="2418"/>
                <a:ext cx="13" cy="21"/>
              </a:xfrm>
              <a:custGeom>
                <a:avLst/>
                <a:gdLst>
                  <a:gd name="T0" fmla="*/ 2 w 5"/>
                  <a:gd name="T1" fmla="*/ 4 h 8"/>
                  <a:gd name="T2" fmla="*/ 2 w 5"/>
                  <a:gd name="T3" fmla="*/ 5 h 8"/>
                  <a:gd name="T4" fmla="*/ 0 w 5"/>
                  <a:gd name="T5" fmla="*/ 5 h 8"/>
                  <a:gd name="T6" fmla="*/ 0 w 5"/>
                  <a:gd name="T7" fmla="*/ 6 h 8"/>
                  <a:gd name="T8" fmla="*/ 2 w 5"/>
                  <a:gd name="T9" fmla="*/ 7 h 8"/>
                  <a:gd name="T10" fmla="*/ 2 w 5"/>
                  <a:gd name="T11" fmla="*/ 8 h 8"/>
                  <a:gd name="T12" fmla="*/ 3 w 5"/>
                  <a:gd name="T13" fmla="*/ 7 h 8"/>
                  <a:gd name="T14" fmla="*/ 3 w 5"/>
                  <a:gd name="T15" fmla="*/ 7 h 8"/>
                  <a:gd name="T16" fmla="*/ 3 w 5"/>
                  <a:gd name="T17" fmla="*/ 7 h 8"/>
                  <a:gd name="T18" fmla="*/ 5 w 5"/>
                  <a:gd name="T19" fmla="*/ 5 h 8"/>
                  <a:gd name="T20" fmla="*/ 4 w 5"/>
                  <a:gd name="T21" fmla="*/ 4 h 8"/>
                  <a:gd name="T22" fmla="*/ 4 w 5"/>
                  <a:gd name="T23" fmla="*/ 1 h 8"/>
                  <a:gd name="T24" fmla="*/ 3 w 5"/>
                  <a:gd name="T25" fmla="*/ 1 h 8"/>
                  <a:gd name="T26" fmla="*/ 3 w 5"/>
                  <a:gd name="T27" fmla="*/ 0 h 8"/>
                  <a:gd name="T28" fmla="*/ 2 w 5"/>
                  <a:gd name="T29" fmla="*/ 0 h 8"/>
                  <a:gd name="T30" fmla="*/ 0 w 5"/>
                  <a:gd name="T31" fmla="*/ 1 h 8"/>
                  <a:gd name="T32" fmla="*/ 2 w 5"/>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4"/>
                    </a:moveTo>
                    <a:cubicBezTo>
                      <a:pt x="2" y="4"/>
                      <a:pt x="2" y="5"/>
                      <a:pt x="2" y="5"/>
                    </a:cubicBezTo>
                    <a:cubicBezTo>
                      <a:pt x="1" y="5"/>
                      <a:pt x="0" y="5"/>
                      <a:pt x="0" y="5"/>
                    </a:cubicBezTo>
                    <a:cubicBezTo>
                      <a:pt x="0" y="6"/>
                      <a:pt x="0" y="6"/>
                      <a:pt x="0" y="6"/>
                    </a:cubicBezTo>
                    <a:cubicBezTo>
                      <a:pt x="0" y="6"/>
                      <a:pt x="1" y="7"/>
                      <a:pt x="2" y="7"/>
                    </a:cubicBezTo>
                    <a:cubicBezTo>
                      <a:pt x="2" y="8"/>
                      <a:pt x="2" y="8"/>
                      <a:pt x="2" y="8"/>
                    </a:cubicBezTo>
                    <a:cubicBezTo>
                      <a:pt x="3" y="7"/>
                      <a:pt x="3" y="7"/>
                      <a:pt x="3" y="7"/>
                    </a:cubicBezTo>
                    <a:cubicBezTo>
                      <a:pt x="3" y="7"/>
                      <a:pt x="3" y="7"/>
                      <a:pt x="3" y="7"/>
                    </a:cubicBezTo>
                    <a:cubicBezTo>
                      <a:pt x="3" y="7"/>
                      <a:pt x="3" y="7"/>
                      <a:pt x="3" y="7"/>
                    </a:cubicBezTo>
                    <a:cubicBezTo>
                      <a:pt x="5" y="5"/>
                      <a:pt x="5" y="5"/>
                      <a:pt x="5" y="5"/>
                    </a:cubicBezTo>
                    <a:cubicBezTo>
                      <a:pt x="5" y="4"/>
                      <a:pt x="4" y="4"/>
                      <a:pt x="4" y="4"/>
                    </a:cubicBezTo>
                    <a:cubicBezTo>
                      <a:pt x="4" y="4"/>
                      <a:pt x="4" y="2"/>
                      <a:pt x="4" y="1"/>
                    </a:cubicBezTo>
                    <a:cubicBezTo>
                      <a:pt x="4" y="1"/>
                      <a:pt x="4" y="1"/>
                      <a:pt x="3" y="1"/>
                    </a:cubicBezTo>
                    <a:cubicBezTo>
                      <a:pt x="3" y="1"/>
                      <a:pt x="3" y="0"/>
                      <a:pt x="3" y="0"/>
                    </a:cubicBezTo>
                    <a:cubicBezTo>
                      <a:pt x="3" y="0"/>
                      <a:pt x="2" y="0"/>
                      <a:pt x="2" y="0"/>
                    </a:cubicBezTo>
                    <a:cubicBezTo>
                      <a:pt x="0" y="1"/>
                      <a:pt x="0" y="1"/>
                      <a:pt x="0" y="1"/>
                    </a:cubicBezTo>
                    <a:cubicBezTo>
                      <a:pt x="1" y="2"/>
                      <a:pt x="2" y="3"/>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185"/>
              <p:cNvSpPr/>
              <p:nvPr/>
            </p:nvSpPr>
            <p:spPr bwMode="auto">
              <a:xfrm>
                <a:off x="4681" y="2423"/>
                <a:ext cx="6" cy="6"/>
              </a:xfrm>
              <a:custGeom>
                <a:avLst/>
                <a:gdLst>
                  <a:gd name="T0" fmla="*/ 0 w 2"/>
                  <a:gd name="T1" fmla="*/ 1 h 2"/>
                  <a:gd name="T2" fmla="*/ 0 w 2"/>
                  <a:gd name="T3" fmla="*/ 2 h 2"/>
                  <a:gd name="T4" fmla="*/ 2 w 2"/>
                  <a:gd name="T5" fmla="*/ 1 h 2"/>
                  <a:gd name="T6" fmla="*/ 1 w 2"/>
                  <a:gd name="T7" fmla="*/ 0 h 2"/>
                  <a:gd name="T8" fmla="*/ 2 w 2"/>
                  <a:gd name="T9" fmla="*/ 1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2"/>
                    </a:cubicBezTo>
                    <a:cubicBezTo>
                      <a:pt x="2" y="1"/>
                      <a:pt x="2" y="1"/>
                      <a:pt x="2" y="1"/>
                    </a:cubicBezTo>
                    <a:cubicBezTo>
                      <a:pt x="2" y="1"/>
                      <a:pt x="2" y="0"/>
                      <a:pt x="1" y="0"/>
                    </a:cubicBezTo>
                    <a:cubicBezTo>
                      <a:pt x="2" y="0"/>
                      <a:pt x="2" y="1"/>
                      <a:pt x="2" y="1"/>
                    </a:cubicBezTo>
                    <a:cubicBezTo>
                      <a:pt x="2" y="1"/>
                      <a:pt x="2" y="1"/>
                      <a:pt x="2" y="1"/>
                    </a:cubicBezTo>
                    <a:cubicBezTo>
                      <a:pt x="2"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186"/>
              <p:cNvSpPr/>
              <p:nvPr/>
            </p:nvSpPr>
            <p:spPr bwMode="auto">
              <a:xfrm>
                <a:off x="4689" y="2434"/>
                <a:ext cx="14" cy="24"/>
              </a:xfrm>
              <a:custGeom>
                <a:avLst/>
                <a:gdLst>
                  <a:gd name="T0" fmla="*/ 5 w 5"/>
                  <a:gd name="T1" fmla="*/ 2 h 9"/>
                  <a:gd name="T2" fmla="*/ 3 w 5"/>
                  <a:gd name="T3" fmla="*/ 1 h 9"/>
                  <a:gd name="T4" fmla="*/ 2 w 5"/>
                  <a:gd name="T5" fmla="*/ 5 h 9"/>
                  <a:gd name="T6" fmla="*/ 0 w 5"/>
                  <a:gd name="T7" fmla="*/ 6 h 9"/>
                  <a:gd name="T8" fmla="*/ 3 w 5"/>
                  <a:gd name="T9" fmla="*/ 9 h 9"/>
                  <a:gd name="T10" fmla="*/ 4 w 5"/>
                  <a:gd name="T11" fmla="*/ 8 h 9"/>
                  <a:gd name="T12" fmla="*/ 4 w 5"/>
                  <a:gd name="T13" fmla="*/ 7 h 9"/>
                  <a:gd name="T14" fmla="*/ 5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5" y="2"/>
                    </a:moveTo>
                    <a:cubicBezTo>
                      <a:pt x="5" y="2"/>
                      <a:pt x="5" y="0"/>
                      <a:pt x="3" y="1"/>
                    </a:cubicBezTo>
                    <a:cubicBezTo>
                      <a:pt x="3" y="1"/>
                      <a:pt x="2" y="4"/>
                      <a:pt x="2" y="5"/>
                    </a:cubicBezTo>
                    <a:cubicBezTo>
                      <a:pt x="1" y="5"/>
                      <a:pt x="0" y="5"/>
                      <a:pt x="0" y="6"/>
                    </a:cubicBezTo>
                    <a:cubicBezTo>
                      <a:pt x="0" y="6"/>
                      <a:pt x="2" y="8"/>
                      <a:pt x="3" y="9"/>
                    </a:cubicBezTo>
                    <a:cubicBezTo>
                      <a:pt x="4" y="8"/>
                      <a:pt x="4" y="8"/>
                      <a:pt x="4" y="8"/>
                    </a:cubicBezTo>
                    <a:cubicBezTo>
                      <a:pt x="4" y="8"/>
                      <a:pt x="4" y="7"/>
                      <a:pt x="4" y="7"/>
                    </a:cubicBezTo>
                    <a:cubicBezTo>
                      <a:pt x="4" y="5"/>
                      <a:pt x="5" y="4"/>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187"/>
              <p:cNvSpPr/>
              <p:nvPr/>
            </p:nvSpPr>
            <p:spPr bwMode="auto">
              <a:xfrm>
                <a:off x="4703" y="2437"/>
                <a:ext cx="5" cy="13"/>
              </a:xfrm>
              <a:custGeom>
                <a:avLst/>
                <a:gdLst>
                  <a:gd name="T0" fmla="*/ 0 w 2"/>
                  <a:gd name="T1" fmla="*/ 5 h 5"/>
                  <a:gd name="T2" fmla="*/ 2 w 2"/>
                  <a:gd name="T3" fmla="*/ 0 h 5"/>
                  <a:gd name="T4" fmla="*/ 1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0" y="3"/>
                      <a:pt x="2" y="2"/>
                      <a:pt x="2" y="0"/>
                    </a:cubicBezTo>
                    <a:cubicBezTo>
                      <a:pt x="2" y="0"/>
                      <a:pt x="1" y="0"/>
                      <a:pt x="1"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188"/>
              <p:cNvSpPr/>
              <p:nvPr/>
            </p:nvSpPr>
            <p:spPr bwMode="auto">
              <a:xfrm>
                <a:off x="4708" y="2445"/>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189"/>
              <p:cNvSpPr/>
              <p:nvPr/>
            </p:nvSpPr>
            <p:spPr bwMode="auto">
              <a:xfrm>
                <a:off x="4671" y="2410"/>
                <a:ext cx="8" cy="8"/>
              </a:xfrm>
              <a:custGeom>
                <a:avLst/>
                <a:gdLst>
                  <a:gd name="T0" fmla="*/ 2 w 3"/>
                  <a:gd name="T1" fmla="*/ 3 h 3"/>
                  <a:gd name="T2" fmla="*/ 3 w 3"/>
                  <a:gd name="T3" fmla="*/ 1 h 3"/>
                  <a:gd name="T4" fmla="*/ 3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3" y="1"/>
                    </a:cubicBezTo>
                    <a:cubicBezTo>
                      <a:pt x="3" y="0"/>
                      <a:pt x="3" y="0"/>
                      <a:pt x="3" y="0"/>
                    </a:cubicBezTo>
                    <a:cubicBezTo>
                      <a:pt x="0" y="2"/>
                      <a:pt x="0" y="2"/>
                      <a:pt x="0" y="2"/>
                    </a:cubicBezTo>
                    <a:cubicBezTo>
                      <a:pt x="1"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90"/>
              <p:cNvSpPr/>
              <p:nvPr/>
            </p:nvSpPr>
            <p:spPr bwMode="auto">
              <a:xfrm>
                <a:off x="4681" y="240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91"/>
              <p:cNvSpPr/>
              <p:nvPr/>
            </p:nvSpPr>
            <p:spPr bwMode="auto">
              <a:xfrm>
                <a:off x="4660" y="2255"/>
                <a:ext cx="16" cy="21"/>
              </a:xfrm>
              <a:custGeom>
                <a:avLst/>
                <a:gdLst>
                  <a:gd name="T0" fmla="*/ 5 w 6"/>
                  <a:gd name="T1" fmla="*/ 0 h 8"/>
                  <a:gd name="T2" fmla="*/ 0 w 6"/>
                  <a:gd name="T3" fmla="*/ 8 h 8"/>
                  <a:gd name="T4" fmla="*/ 6 w 6"/>
                  <a:gd name="T5" fmla="*/ 1 h 8"/>
                  <a:gd name="T6" fmla="*/ 5 w 6"/>
                  <a:gd name="T7" fmla="*/ 0 h 8"/>
                </a:gdLst>
                <a:ahLst/>
                <a:cxnLst>
                  <a:cxn ang="0">
                    <a:pos x="T0" y="T1"/>
                  </a:cxn>
                  <a:cxn ang="0">
                    <a:pos x="T2" y="T3"/>
                  </a:cxn>
                  <a:cxn ang="0">
                    <a:pos x="T4" y="T5"/>
                  </a:cxn>
                  <a:cxn ang="0">
                    <a:pos x="T6" y="T7"/>
                  </a:cxn>
                </a:cxnLst>
                <a:rect l="0" t="0" r="r" b="b"/>
                <a:pathLst>
                  <a:path w="6" h="8">
                    <a:moveTo>
                      <a:pt x="5" y="0"/>
                    </a:moveTo>
                    <a:cubicBezTo>
                      <a:pt x="3" y="0"/>
                      <a:pt x="0" y="4"/>
                      <a:pt x="0" y="8"/>
                    </a:cubicBezTo>
                    <a:cubicBezTo>
                      <a:pt x="6" y="1"/>
                      <a:pt x="6" y="1"/>
                      <a:pt x="6" y="1"/>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92"/>
              <p:cNvSpPr/>
              <p:nvPr/>
            </p:nvSpPr>
            <p:spPr bwMode="auto">
              <a:xfrm>
                <a:off x="4665" y="2281"/>
                <a:ext cx="8" cy="11"/>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0" y="4"/>
                      <a:pt x="0" y="4"/>
                      <a:pt x="0" y="4"/>
                    </a:cubicBezTo>
                    <a:cubicBezTo>
                      <a:pt x="0" y="4"/>
                      <a:pt x="0" y="4"/>
                      <a:pt x="0" y="4"/>
                    </a:cubicBezTo>
                    <a:cubicBezTo>
                      <a:pt x="1" y="4"/>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93"/>
              <p:cNvSpPr/>
              <p:nvPr/>
            </p:nvSpPr>
            <p:spPr bwMode="auto">
              <a:xfrm>
                <a:off x="4526" y="2322"/>
                <a:ext cx="22" cy="24"/>
              </a:xfrm>
              <a:custGeom>
                <a:avLst/>
                <a:gdLst>
                  <a:gd name="T0" fmla="*/ 2 w 8"/>
                  <a:gd name="T1" fmla="*/ 9 h 9"/>
                  <a:gd name="T2" fmla="*/ 8 w 8"/>
                  <a:gd name="T3" fmla="*/ 2 h 9"/>
                  <a:gd name="T4" fmla="*/ 8 w 8"/>
                  <a:gd name="T5" fmla="*/ 0 h 9"/>
                  <a:gd name="T6" fmla="*/ 0 w 8"/>
                  <a:gd name="T7" fmla="*/ 8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cubicBezTo>
                      <a:pt x="4" y="9"/>
                      <a:pt x="8" y="4"/>
                      <a:pt x="8" y="2"/>
                    </a:cubicBezTo>
                    <a:cubicBezTo>
                      <a:pt x="8" y="1"/>
                      <a:pt x="8" y="0"/>
                      <a:pt x="8" y="0"/>
                    </a:cubicBezTo>
                    <a:cubicBezTo>
                      <a:pt x="0" y="8"/>
                      <a:pt x="0" y="8"/>
                      <a:pt x="0" y="8"/>
                    </a:cubicBezTo>
                    <a:cubicBezTo>
                      <a:pt x="0" y="8"/>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194"/>
              <p:cNvSpPr/>
              <p:nvPr/>
            </p:nvSpPr>
            <p:spPr bwMode="auto">
              <a:xfrm>
                <a:off x="4775" y="2140"/>
                <a:ext cx="16" cy="16"/>
              </a:xfrm>
              <a:custGeom>
                <a:avLst/>
                <a:gdLst>
                  <a:gd name="T0" fmla="*/ 3 w 6"/>
                  <a:gd name="T1" fmla="*/ 4 h 6"/>
                  <a:gd name="T2" fmla="*/ 3 w 6"/>
                  <a:gd name="T3" fmla="*/ 4 h 6"/>
                  <a:gd name="T4" fmla="*/ 6 w 6"/>
                  <a:gd name="T5" fmla="*/ 1 h 6"/>
                  <a:gd name="T6" fmla="*/ 5 w 6"/>
                  <a:gd name="T7" fmla="*/ 0 h 6"/>
                  <a:gd name="T8" fmla="*/ 0 w 6"/>
                  <a:gd name="T9" fmla="*/ 4 h 6"/>
                  <a:gd name="T10" fmla="*/ 1 w 6"/>
                  <a:gd name="T11" fmla="*/ 6 h 6"/>
                  <a:gd name="T12" fmla="*/ 1 w 6"/>
                  <a:gd name="T13" fmla="*/ 6 h 6"/>
                  <a:gd name="T14" fmla="*/ 3 w 6"/>
                  <a:gd name="T15" fmla="*/ 4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4"/>
                    </a:moveTo>
                    <a:cubicBezTo>
                      <a:pt x="3" y="4"/>
                      <a:pt x="3" y="4"/>
                      <a:pt x="3" y="4"/>
                    </a:cubicBezTo>
                    <a:cubicBezTo>
                      <a:pt x="6" y="1"/>
                      <a:pt x="6" y="1"/>
                      <a:pt x="6" y="1"/>
                    </a:cubicBezTo>
                    <a:cubicBezTo>
                      <a:pt x="6" y="1"/>
                      <a:pt x="5" y="0"/>
                      <a:pt x="5" y="0"/>
                    </a:cubicBezTo>
                    <a:cubicBezTo>
                      <a:pt x="4" y="0"/>
                      <a:pt x="0" y="3"/>
                      <a:pt x="0" y="4"/>
                    </a:cubicBezTo>
                    <a:cubicBezTo>
                      <a:pt x="0" y="5"/>
                      <a:pt x="0" y="6"/>
                      <a:pt x="1" y="6"/>
                    </a:cubicBezTo>
                    <a:cubicBezTo>
                      <a:pt x="1" y="6"/>
                      <a:pt x="1" y="6"/>
                      <a:pt x="1" y="6"/>
                    </a:cubicBezTo>
                    <a:cubicBezTo>
                      <a:pt x="3" y="4"/>
                      <a:pt x="3" y="4"/>
                      <a:pt x="3" y="4"/>
                    </a:cubicBezTo>
                    <a:cubicBezTo>
                      <a:pt x="3" y="4"/>
                      <a:pt x="3"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195"/>
              <p:cNvSpPr/>
              <p:nvPr/>
            </p:nvSpPr>
            <p:spPr bwMode="auto">
              <a:xfrm>
                <a:off x="4799" y="2153"/>
                <a:ext cx="3"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196"/>
              <p:cNvSpPr/>
              <p:nvPr/>
            </p:nvSpPr>
            <p:spPr bwMode="auto">
              <a:xfrm>
                <a:off x="4783" y="2156"/>
                <a:ext cx="16" cy="21"/>
              </a:xfrm>
              <a:custGeom>
                <a:avLst/>
                <a:gdLst>
                  <a:gd name="T0" fmla="*/ 2 w 6"/>
                  <a:gd name="T1" fmla="*/ 7 h 8"/>
                  <a:gd name="T2" fmla="*/ 3 w 6"/>
                  <a:gd name="T3" fmla="*/ 6 h 8"/>
                  <a:gd name="T4" fmla="*/ 3 w 6"/>
                  <a:gd name="T5" fmla="*/ 7 h 8"/>
                  <a:gd name="T6" fmla="*/ 2 w 6"/>
                  <a:gd name="T7" fmla="*/ 7 h 8"/>
                  <a:gd name="T8" fmla="*/ 2 w 6"/>
                  <a:gd name="T9" fmla="*/ 8 h 8"/>
                  <a:gd name="T10" fmla="*/ 6 w 6"/>
                  <a:gd name="T11" fmla="*/ 0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cubicBezTo>
                      <a:pt x="2" y="7"/>
                      <a:pt x="3" y="7"/>
                      <a:pt x="3" y="6"/>
                    </a:cubicBezTo>
                    <a:cubicBezTo>
                      <a:pt x="3" y="7"/>
                      <a:pt x="3" y="7"/>
                      <a:pt x="3" y="7"/>
                    </a:cubicBezTo>
                    <a:cubicBezTo>
                      <a:pt x="3" y="7"/>
                      <a:pt x="2" y="7"/>
                      <a:pt x="2" y="7"/>
                    </a:cubicBezTo>
                    <a:cubicBezTo>
                      <a:pt x="2" y="8"/>
                      <a:pt x="2" y="8"/>
                      <a:pt x="2" y="8"/>
                    </a:cubicBezTo>
                    <a:cubicBezTo>
                      <a:pt x="4" y="8"/>
                      <a:pt x="6" y="3"/>
                      <a:pt x="6" y="0"/>
                    </a:cubicBezTo>
                    <a:cubicBezTo>
                      <a:pt x="0" y="6"/>
                      <a:pt x="0" y="6"/>
                      <a:pt x="0" y="6"/>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197"/>
              <p:cNvSpPr/>
              <p:nvPr/>
            </p:nvSpPr>
            <p:spPr bwMode="auto">
              <a:xfrm>
                <a:off x="4788" y="21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198"/>
              <p:cNvSpPr/>
              <p:nvPr/>
            </p:nvSpPr>
            <p:spPr bwMode="auto">
              <a:xfrm>
                <a:off x="4810" y="2132"/>
                <a:ext cx="32" cy="24"/>
              </a:xfrm>
              <a:custGeom>
                <a:avLst/>
                <a:gdLst>
                  <a:gd name="T0" fmla="*/ 1 w 12"/>
                  <a:gd name="T1" fmla="*/ 9 h 9"/>
                  <a:gd name="T2" fmla="*/ 5 w 12"/>
                  <a:gd name="T3" fmla="*/ 5 h 9"/>
                  <a:gd name="T4" fmla="*/ 8 w 12"/>
                  <a:gd name="T5" fmla="*/ 6 h 9"/>
                  <a:gd name="T6" fmla="*/ 8 w 12"/>
                  <a:gd name="T7" fmla="*/ 0 h 9"/>
                  <a:gd name="T8" fmla="*/ 4 w 12"/>
                  <a:gd name="T9" fmla="*/ 2 h 9"/>
                  <a:gd name="T10" fmla="*/ 0 w 12"/>
                  <a:gd name="T11" fmla="*/ 6 h 9"/>
                  <a:gd name="T12" fmla="*/ 0 w 12"/>
                  <a:gd name="T13" fmla="*/ 6 h 9"/>
                  <a:gd name="T14" fmla="*/ 1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1" y="9"/>
                    </a:moveTo>
                    <a:cubicBezTo>
                      <a:pt x="3" y="9"/>
                      <a:pt x="4" y="6"/>
                      <a:pt x="5" y="5"/>
                    </a:cubicBezTo>
                    <a:cubicBezTo>
                      <a:pt x="6" y="5"/>
                      <a:pt x="8" y="6"/>
                      <a:pt x="8" y="6"/>
                    </a:cubicBezTo>
                    <a:cubicBezTo>
                      <a:pt x="11" y="6"/>
                      <a:pt x="12" y="0"/>
                      <a:pt x="8" y="0"/>
                    </a:cubicBezTo>
                    <a:cubicBezTo>
                      <a:pt x="6" y="0"/>
                      <a:pt x="5" y="2"/>
                      <a:pt x="4" y="2"/>
                    </a:cubicBezTo>
                    <a:cubicBezTo>
                      <a:pt x="0" y="6"/>
                      <a:pt x="0" y="6"/>
                      <a:pt x="0" y="6"/>
                    </a:cubicBezTo>
                    <a:cubicBezTo>
                      <a:pt x="0" y="6"/>
                      <a:pt x="0" y="6"/>
                      <a:pt x="0" y="6"/>
                    </a:cubicBezTo>
                    <a:cubicBezTo>
                      <a:pt x="0" y="7"/>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99"/>
              <p:cNvSpPr/>
              <p:nvPr/>
            </p:nvSpPr>
            <p:spPr bwMode="auto">
              <a:xfrm>
                <a:off x="4791" y="2118"/>
                <a:ext cx="24" cy="19"/>
              </a:xfrm>
              <a:custGeom>
                <a:avLst/>
                <a:gdLst>
                  <a:gd name="T0" fmla="*/ 2 w 9"/>
                  <a:gd name="T1" fmla="*/ 6 h 7"/>
                  <a:gd name="T2" fmla="*/ 0 w 9"/>
                  <a:gd name="T3" fmla="*/ 7 h 7"/>
                  <a:gd name="T4" fmla="*/ 2 w 9"/>
                  <a:gd name="T5" fmla="*/ 7 h 7"/>
                  <a:gd name="T6" fmla="*/ 2 w 9"/>
                  <a:gd name="T7" fmla="*/ 7 h 7"/>
                  <a:gd name="T8" fmla="*/ 9 w 9"/>
                  <a:gd name="T9" fmla="*/ 0 h 7"/>
                  <a:gd name="T10" fmla="*/ 2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2" y="6"/>
                    </a:moveTo>
                    <a:cubicBezTo>
                      <a:pt x="1" y="6"/>
                      <a:pt x="0" y="6"/>
                      <a:pt x="0" y="7"/>
                    </a:cubicBezTo>
                    <a:cubicBezTo>
                      <a:pt x="0" y="7"/>
                      <a:pt x="1" y="7"/>
                      <a:pt x="2" y="7"/>
                    </a:cubicBezTo>
                    <a:cubicBezTo>
                      <a:pt x="2" y="7"/>
                      <a:pt x="2" y="7"/>
                      <a:pt x="2" y="7"/>
                    </a:cubicBezTo>
                    <a:cubicBezTo>
                      <a:pt x="9" y="0"/>
                      <a:pt x="9" y="0"/>
                      <a:pt x="9" y="0"/>
                    </a:cubicBezTo>
                    <a:cubicBezTo>
                      <a:pt x="6" y="1"/>
                      <a:pt x="5" y="4"/>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00"/>
              <p:cNvSpPr/>
              <p:nvPr/>
            </p:nvSpPr>
            <p:spPr bwMode="auto">
              <a:xfrm>
                <a:off x="4826" y="2038"/>
                <a:ext cx="98" cy="96"/>
              </a:xfrm>
              <a:custGeom>
                <a:avLst/>
                <a:gdLst>
                  <a:gd name="T0" fmla="*/ 35 w 37"/>
                  <a:gd name="T1" fmla="*/ 0 h 36"/>
                  <a:gd name="T2" fmla="*/ 28 w 37"/>
                  <a:gd name="T3" fmla="*/ 7 h 36"/>
                  <a:gd name="T4" fmla="*/ 28 w 37"/>
                  <a:gd name="T5" fmla="*/ 8 h 36"/>
                  <a:gd name="T6" fmla="*/ 20 w 37"/>
                  <a:gd name="T7" fmla="*/ 21 h 36"/>
                  <a:gd name="T8" fmla="*/ 15 w 37"/>
                  <a:gd name="T9" fmla="*/ 23 h 36"/>
                  <a:gd name="T10" fmla="*/ 14 w 37"/>
                  <a:gd name="T11" fmla="*/ 22 h 36"/>
                  <a:gd name="T12" fmla="*/ 15 w 37"/>
                  <a:gd name="T13" fmla="*/ 20 h 36"/>
                  <a:gd name="T14" fmla="*/ 12 w 37"/>
                  <a:gd name="T15" fmla="*/ 25 h 36"/>
                  <a:gd name="T16" fmla="*/ 7 w 37"/>
                  <a:gd name="T17" fmla="*/ 30 h 36"/>
                  <a:gd name="T18" fmla="*/ 4 w 37"/>
                  <a:gd name="T19" fmla="*/ 30 h 36"/>
                  <a:gd name="T20" fmla="*/ 0 w 37"/>
                  <a:gd name="T21" fmla="*/ 35 h 36"/>
                  <a:gd name="T22" fmla="*/ 0 w 37"/>
                  <a:gd name="T23" fmla="*/ 34 h 36"/>
                  <a:gd name="T24" fmla="*/ 2 w 37"/>
                  <a:gd name="T25" fmla="*/ 33 h 36"/>
                  <a:gd name="T26" fmla="*/ 7 w 37"/>
                  <a:gd name="T27" fmla="*/ 35 h 36"/>
                  <a:gd name="T28" fmla="*/ 7 w 37"/>
                  <a:gd name="T29" fmla="*/ 36 h 36"/>
                  <a:gd name="T30" fmla="*/ 37 w 37"/>
                  <a:gd name="T31" fmla="*/ 6 h 36"/>
                  <a:gd name="T32" fmla="*/ 35 w 37"/>
                  <a:gd name="T33" fmla="*/ 3 h 36"/>
                  <a:gd name="T34" fmla="*/ 35 w 37"/>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5" y="0"/>
                    </a:moveTo>
                    <a:cubicBezTo>
                      <a:pt x="28" y="7"/>
                      <a:pt x="28" y="7"/>
                      <a:pt x="28" y="7"/>
                    </a:cubicBezTo>
                    <a:cubicBezTo>
                      <a:pt x="28" y="7"/>
                      <a:pt x="28" y="7"/>
                      <a:pt x="28" y="8"/>
                    </a:cubicBezTo>
                    <a:cubicBezTo>
                      <a:pt x="28" y="13"/>
                      <a:pt x="23" y="20"/>
                      <a:pt x="20" y="21"/>
                    </a:cubicBezTo>
                    <a:cubicBezTo>
                      <a:pt x="18" y="21"/>
                      <a:pt x="17" y="23"/>
                      <a:pt x="15" y="23"/>
                    </a:cubicBezTo>
                    <a:cubicBezTo>
                      <a:pt x="15" y="23"/>
                      <a:pt x="14" y="22"/>
                      <a:pt x="14" y="22"/>
                    </a:cubicBezTo>
                    <a:cubicBezTo>
                      <a:pt x="14" y="21"/>
                      <a:pt x="15" y="21"/>
                      <a:pt x="15" y="20"/>
                    </a:cubicBezTo>
                    <a:cubicBezTo>
                      <a:pt x="15" y="20"/>
                      <a:pt x="12" y="25"/>
                      <a:pt x="12" y="25"/>
                    </a:cubicBezTo>
                    <a:cubicBezTo>
                      <a:pt x="11" y="25"/>
                      <a:pt x="10" y="30"/>
                      <a:pt x="7" y="30"/>
                    </a:cubicBezTo>
                    <a:cubicBezTo>
                      <a:pt x="4" y="30"/>
                      <a:pt x="4" y="30"/>
                      <a:pt x="4" y="30"/>
                    </a:cubicBezTo>
                    <a:cubicBezTo>
                      <a:pt x="0" y="35"/>
                      <a:pt x="0" y="35"/>
                      <a:pt x="0" y="35"/>
                    </a:cubicBezTo>
                    <a:cubicBezTo>
                      <a:pt x="0" y="35"/>
                      <a:pt x="0" y="35"/>
                      <a:pt x="0" y="34"/>
                    </a:cubicBezTo>
                    <a:cubicBezTo>
                      <a:pt x="1" y="34"/>
                      <a:pt x="1" y="33"/>
                      <a:pt x="2" y="33"/>
                    </a:cubicBezTo>
                    <a:cubicBezTo>
                      <a:pt x="4" y="33"/>
                      <a:pt x="5" y="34"/>
                      <a:pt x="7" y="35"/>
                    </a:cubicBezTo>
                    <a:cubicBezTo>
                      <a:pt x="7" y="35"/>
                      <a:pt x="7" y="35"/>
                      <a:pt x="7" y="36"/>
                    </a:cubicBezTo>
                    <a:cubicBezTo>
                      <a:pt x="37" y="6"/>
                      <a:pt x="37" y="6"/>
                      <a:pt x="37" y="6"/>
                    </a:cubicBezTo>
                    <a:cubicBezTo>
                      <a:pt x="36" y="5"/>
                      <a:pt x="35" y="4"/>
                      <a:pt x="35" y="3"/>
                    </a:cubicBezTo>
                    <a:cubicBezTo>
                      <a:pt x="35" y="2"/>
                      <a:pt x="35" y="1"/>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01"/>
              <p:cNvSpPr/>
              <p:nvPr/>
            </p:nvSpPr>
            <p:spPr bwMode="auto">
              <a:xfrm>
                <a:off x="4868" y="2089"/>
                <a:ext cx="43" cy="45"/>
              </a:xfrm>
              <a:custGeom>
                <a:avLst/>
                <a:gdLst>
                  <a:gd name="T0" fmla="*/ 2 w 16"/>
                  <a:gd name="T1" fmla="*/ 17 h 17"/>
                  <a:gd name="T2" fmla="*/ 5 w 16"/>
                  <a:gd name="T3" fmla="*/ 15 h 17"/>
                  <a:gd name="T4" fmla="*/ 7 w 16"/>
                  <a:gd name="T5" fmla="*/ 15 h 17"/>
                  <a:gd name="T6" fmla="*/ 7 w 16"/>
                  <a:gd name="T7" fmla="*/ 15 h 17"/>
                  <a:gd name="T8" fmla="*/ 12 w 16"/>
                  <a:gd name="T9" fmla="*/ 11 h 17"/>
                  <a:gd name="T10" fmla="*/ 11 w 16"/>
                  <a:gd name="T11" fmla="*/ 13 h 17"/>
                  <a:gd name="T12" fmla="*/ 15 w 16"/>
                  <a:gd name="T13" fmla="*/ 9 h 17"/>
                  <a:gd name="T14" fmla="*/ 15 w 16"/>
                  <a:gd name="T15" fmla="*/ 7 h 17"/>
                  <a:gd name="T16" fmla="*/ 16 w 16"/>
                  <a:gd name="T17" fmla="*/ 3 h 17"/>
                  <a:gd name="T18" fmla="*/ 16 w 16"/>
                  <a:gd name="T19" fmla="*/ 0 h 17"/>
                  <a:gd name="T20" fmla="*/ 0 w 16"/>
                  <a:gd name="T21" fmla="*/ 16 h 17"/>
                  <a:gd name="T22" fmla="*/ 2 w 16"/>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2" y="17"/>
                    </a:moveTo>
                    <a:cubicBezTo>
                      <a:pt x="3" y="17"/>
                      <a:pt x="4" y="15"/>
                      <a:pt x="5" y="15"/>
                    </a:cubicBezTo>
                    <a:cubicBezTo>
                      <a:pt x="7" y="15"/>
                      <a:pt x="7" y="15"/>
                      <a:pt x="7" y="15"/>
                    </a:cubicBezTo>
                    <a:cubicBezTo>
                      <a:pt x="7" y="15"/>
                      <a:pt x="7" y="15"/>
                      <a:pt x="7" y="15"/>
                    </a:cubicBezTo>
                    <a:cubicBezTo>
                      <a:pt x="8" y="13"/>
                      <a:pt x="9" y="13"/>
                      <a:pt x="12" y="11"/>
                    </a:cubicBezTo>
                    <a:cubicBezTo>
                      <a:pt x="12" y="12"/>
                      <a:pt x="11" y="12"/>
                      <a:pt x="11" y="13"/>
                    </a:cubicBezTo>
                    <a:cubicBezTo>
                      <a:pt x="15" y="9"/>
                      <a:pt x="15" y="9"/>
                      <a:pt x="15" y="9"/>
                    </a:cubicBezTo>
                    <a:cubicBezTo>
                      <a:pt x="15" y="9"/>
                      <a:pt x="15" y="8"/>
                      <a:pt x="15" y="7"/>
                    </a:cubicBezTo>
                    <a:cubicBezTo>
                      <a:pt x="15" y="5"/>
                      <a:pt x="16" y="4"/>
                      <a:pt x="16" y="3"/>
                    </a:cubicBezTo>
                    <a:cubicBezTo>
                      <a:pt x="16" y="2"/>
                      <a:pt x="16" y="1"/>
                      <a:pt x="16" y="0"/>
                    </a:cubicBezTo>
                    <a:cubicBezTo>
                      <a:pt x="0" y="16"/>
                      <a:pt x="0" y="16"/>
                      <a:pt x="0" y="16"/>
                    </a:cubicBezTo>
                    <a:cubicBezTo>
                      <a:pt x="0" y="16"/>
                      <a:pt x="1" y="17"/>
                      <a:pt x="2"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02"/>
              <p:cNvSpPr/>
              <p:nvPr/>
            </p:nvSpPr>
            <p:spPr bwMode="auto">
              <a:xfrm>
                <a:off x="4908" y="2006"/>
                <a:ext cx="3"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03"/>
              <p:cNvSpPr/>
              <p:nvPr/>
            </p:nvSpPr>
            <p:spPr bwMode="auto">
              <a:xfrm>
                <a:off x="4903" y="1982"/>
                <a:ext cx="40" cy="48"/>
              </a:xfrm>
              <a:custGeom>
                <a:avLst/>
                <a:gdLst>
                  <a:gd name="T0" fmla="*/ 4 w 15"/>
                  <a:gd name="T1" fmla="*/ 9 h 18"/>
                  <a:gd name="T2" fmla="*/ 2 w 15"/>
                  <a:gd name="T3" fmla="*/ 9 h 18"/>
                  <a:gd name="T4" fmla="*/ 3 w 15"/>
                  <a:gd name="T5" fmla="*/ 10 h 18"/>
                  <a:gd name="T6" fmla="*/ 2 w 15"/>
                  <a:gd name="T7" fmla="*/ 9 h 18"/>
                  <a:gd name="T8" fmla="*/ 3 w 15"/>
                  <a:gd name="T9" fmla="*/ 9 h 18"/>
                  <a:gd name="T10" fmla="*/ 3 w 15"/>
                  <a:gd name="T11" fmla="*/ 9 h 18"/>
                  <a:gd name="T12" fmla="*/ 3 w 15"/>
                  <a:gd name="T13" fmla="*/ 10 h 18"/>
                  <a:gd name="T14" fmla="*/ 0 w 15"/>
                  <a:gd name="T15" fmla="*/ 14 h 18"/>
                  <a:gd name="T16" fmla="*/ 1 w 15"/>
                  <a:gd name="T17" fmla="*/ 16 h 18"/>
                  <a:gd name="T18" fmla="*/ 1 w 15"/>
                  <a:gd name="T19" fmla="*/ 18 h 18"/>
                  <a:gd name="T20" fmla="*/ 2 w 15"/>
                  <a:gd name="T21" fmla="*/ 16 h 18"/>
                  <a:gd name="T22" fmla="*/ 1 w 15"/>
                  <a:gd name="T23" fmla="*/ 15 h 18"/>
                  <a:gd name="T24" fmla="*/ 5 w 15"/>
                  <a:gd name="T25" fmla="*/ 13 h 18"/>
                  <a:gd name="T26" fmla="*/ 15 w 15"/>
                  <a:gd name="T27" fmla="*/ 4 h 18"/>
                  <a:gd name="T28" fmla="*/ 10 w 15"/>
                  <a:gd name="T29" fmla="*/ 0 h 18"/>
                  <a:gd name="T30" fmla="*/ 7 w 15"/>
                  <a:gd name="T31" fmla="*/ 3 h 18"/>
                  <a:gd name="T32" fmla="*/ 4 w 15"/>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4" y="9"/>
                    </a:moveTo>
                    <a:cubicBezTo>
                      <a:pt x="3" y="9"/>
                      <a:pt x="3" y="9"/>
                      <a:pt x="2" y="9"/>
                    </a:cubicBezTo>
                    <a:cubicBezTo>
                      <a:pt x="2" y="9"/>
                      <a:pt x="3" y="9"/>
                      <a:pt x="3" y="10"/>
                    </a:cubicBezTo>
                    <a:cubicBezTo>
                      <a:pt x="2" y="9"/>
                      <a:pt x="2" y="9"/>
                      <a:pt x="2" y="9"/>
                    </a:cubicBezTo>
                    <a:cubicBezTo>
                      <a:pt x="2" y="9"/>
                      <a:pt x="3" y="9"/>
                      <a:pt x="3" y="9"/>
                    </a:cubicBezTo>
                    <a:cubicBezTo>
                      <a:pt x="2" y="9"/>
                      <a:pt x="3" y="9"/>
                      <a:pt x="3" y="9"/>
                    </a:cubicBezTo>
                    <a:cubicBezTo>
                      <a:pt x="3" y="10"/>
                      <a:pt x="3" y="10"/>
                      <a:pt x="3" y="10"/>
                    </a:cubicBezTo>
                    <a:cubicBezTo>
                      <a:pt x="3" y="11"/>
                      <a:pt x="0" y="12"/>
                      <a:pt x="0" y="14"/>
                    </a:cubicBezTo>
                    <a:cubicBezTo>
                      <a:pt x="0" y="15"/>
                      <a:pt x="1" y="15"/>
                      <a:pt x="1" y="16"/>
                    </a:cubicBezTo>
                    <a:cubicBezTo>
                      <a:pt x="1" y="18"/>
                      <a:pt x="1" y="18"/>
                      <a:pt x="1" y="18"/>
                    </a:cubicBezTo>
                    <a:cubicBezTo>
                      <a:pt x="2" y="16"/>
                      <a:pt x="2" y="16"/>
                      <a:pt x="2" y="16"/>
                    </a:cubicBezTo>
                    <a:cubicBezTo>
                      <a:pt x="2" y="16"/>
                      <a:pt x="1" y="15"/>
                      <a:pt x="1" y="15"/>
                    </a:cubicBezTo>
                    <a:cubicBezTo>
                      <a:pt x="1" y="12"/>
                      <a:pt x="3" y="13"/>
                      <a:pt x="5" y="13"/>
                    </a:cubicBezTo>
                    <a:cubicBezTo>
                      <a:pt x="15" y="4"/>
                      <a:pt x="15" y="4"/>
                      <a:pt x="15" y="4"/>
                    </a:cubicBezTo>
                    <a:cubicBezTo>
                      <a:pt x="13" y="3"/>
                      <a:pt x="12" y="1"/>
                      <a:pt x="10" y="0"/>
                    </a:cubicBezTo>
                    <a:cubicBezTo>
                      <a:pt x="7" y="3"/>
                      <a:pt x="7" y="3"/>
                      <a:pt x="7" y="3"/>
                    </a:cubicBezTo>
                    <a:cubicBezTo>
                      <a:pt x="7" y="5"/>
                      <a:pt x="6" y="9"/>
                      <a:pt x="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04"/>
              <p:cNvSpPr/>
              <p:nvPr/>
            </p:nvSpPr>
            <p:spPr bwMode="auto">
              <a:xfrm>
                <a:off x="4935" y="1995"/>
                <a:ext cx="32" cy="29"/>
              </a:xfrm>
              <a:custGeom>
                <a:avLst/>
                <a:gdLst>
                  <a:gd name="T0" fmla="*/ 2 w 12"/>
                  <a:gd name="T1" fmla="*/ 11 h 11"/>
                  <a:gd name="T2" fmla="*/ 7 w 12"/>
                  <a:gd name="T3" fmla="*/ 5 h 11"/>
                  <a:gd name="T4" fmla="*/ 12 w 12"/>
                  <a:gd name="T5" fmla="*/ 4 h 11"/>
                  <a:gd name="T6" fmla="*/ 10 w 12"/>
                  <a:gd name="T7" fmla="*/ 2 h 11"/>
                  <a:gd name="T8" fmla="*/ 11 w 12"/>
                  <a:gd name="T9" fmla="*/ 0 h 11"/>
                  <a:gd name="T10" fmla="*/ 9 w 12"/>
                  <a:gd name="T11" fmla="*/ 0 h 11"/>
                  <a:gd name="T12" fmla="*/ 0 w 12"/>
                  <a:gd name="T13" fmla="*/ 10 h 11"/>
                  <a:gd name="T14" fmla="*/ 2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2" y="11"/>
                    </a:moveTo>
                    <a:cubicBezTo>
                      <a:pt x="3" y="9"/>
                      <a:pt x="4" y="5"/>
                      <a:pt x="7" y="5"/>
                    </a:cubicBezTo>
                    <a:cubicBezTo>
                      <a:pt x="10" y="5"/>
                      <a:pt x="11" y="5"/>
                      <a:pt x="12" y="4"/>
                    </a:cubicBezTo>
                    <a:cubicBezTo>
                      <a:pt x="12" y="4"/>
                      <a:pt x="10" y="3"/>
                      <a:pt x="10" y="2"/>
                    </a:cubicBezTo>
                    <a:cubicBezTo>
                      <a:pt x="10" y="1"/>
                      <a:pt x="11" y="1"/>
                      <a:pt x="11" y="0"/>
                    </a:cubicBezTo>
                    <a:cubicBezTo>
                      <a:pt x="11" y="0"/>
                      <a:pt x="10" y="0"/>
                      <a:pt x="9" y="0"/>
                    </a:cubicBezTo>
                    <a:cubicBezTo>
                      <a:pt x="0" y="10"/>
                      <a:pt x="0" y="10"/>
                      <a:pt x="0" y="10"/>
                    </a:cubicBezTo>
                    <a:cubicBezTo>
                      <a:pt x="0" y="10"/>
                      <a:pt x="1" y="10"/>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Group 406"/>
            <p:cNvGrpSpPr/>
            <p:nvPr/>
          </p:nvGrpSpPr>
          <p:grpSpPr bwMode="auto">
            <a:xfrm>
              <a:off x="3544888" y="1973263"/>
              <a:ext cx="5176838" cy="3309938"/>
              <a:chOff x="2233" y="1243"/>
              <a:chExt cx="3261" cy="2085"/>
            </a:xfrm>
            <a:solidFill>
              <a:srgbClr val="0E80C9"/>
            </a:solidFill>
          </p:grpSpPr>
          <p:sp>
            <p:nvSpPr>
              <p:cNvPr id="473" name="Freeform 206"/>
              <p:cNvSpPr/>
              <p:nvPr/>
            </p:nvSpPr>
            <p:spPr bwMode="auto">
              <a:xfrm>
                <a:off x="4975" y="199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07"/>
              <p:cNvSpPr/>
              <p:nvPr/>
            </p:nvSpPr>
            <p:spPr bwMode="auto">
              <a:xfrm>
                <a:off x="4967" y="1990"/>
                <a:ext cx="11" cy="10"/>
              </a:xfrm>
              <a:custGeom>
                <a:avLst/>
                <a:gdLst>
                  <a:gd name="T0" fmla="*/ 0 w 4"/>
                  <a:gd name="T1" fmla="*/ 4 h 4"/>
                  <a:gd name="T2" fmla="*/ 4 w 4"/>
                  <a:gd name="T3" fmla="*/ 0 h 4"/>
                  <a:gd name="T4" fmla="*/ 3 w 4"/>
                  <a:gd name="T5" fmla="*/ 0 h 4"/>
                  <a:gd name="T6" fmla="*/ 0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3" y="1"/>
                      <a:pt x="4" y="0"/>
                    </a:cubicBezTo>
                    <a:cubicBezTo>
                      <a:pt x="3" y="0"/>
                      <a:pt x="3" y="0"/>
                      <a:pt x="3" y="0"/>
                    </a:cubicBezTo>
                    <a:cubicBezTo>
                      <a:pt x="2" y="0"/>
                      <a:pt x="1" y="1"/>
                      <a:pt x="0" y="2"/>
                    </a:cubicBezTo>
                    <a:cubicBezTo>
                      <a:pt x="0" y="3"/>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08"/>
              <p:cNvSpPr/>
              <p:nvPr/>
            </p:nvSpPr>
            <p:spPr bwMode="auto">
              <a:xfrm>
                <a:off x="4991" y="1974"/>
                <a:ext cx="14" cy="10"/>
              </a:xfrm>
              <a:custGeom>
                <a:avLst/>
                <a:gdLst>
                  <a:gd name="T0" fmla="*/ 0 w 5"/>
                  <a:gd name="T1" fmla="*/ 3 h 4"/>
                  <a:gd name="T2" fmla="*/ 0 w 5"/>
                  <a:gd name="T3" fmla="*/ 4 h 4"/>
                  <a:gd name="T4" fmla="*/ 3 w 5"/>
                  <a:gd name="T5" fmla="*/ 2 h 4"/>
                  <a:gd name="T6" fmla="*/ 5 w 5"/>
                  <a:gd name="T7" fmla="*/ 0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cubicBezTo>
                      <a:pt x="0" y="4"/>
                      <a:pt x="0" y="4"/>
                      <a:pt x="0" y="4"/>
                    </a:cubicBezTo>
                    <a:cubicBezTo>
                      <a:pt x="1" y="4"/>
                      <a:pt x="2" y="3"/>
                      <a:pt x="3" y="2"/>
                    </a:cubicBezTo>
                    <a:cubicBezTo>
                      <a:pt x="5" y="0"/>
                      <a:pt x="5" y="0"/>
                      <a:pt x="5" y="0"/>
                    </a:cubicBezTo>
                    <a:cubicBezTo>
                      <a:pt x="4" y="0"/>
                      <a:pt x="4" y="0"/>
                      <a:pt x="4" y="0"/>
                    </a:cubicBezTo>
                    <a:cubicBezTo>
                      <a:pt x="2" y="0"/>
                      <a:pt x="0" y="3"/>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09"/>
              <p:cNvSpPr/>
              <p:nvPr/>
            </p:nvSpPr>
            <p:spPr bwMode="auto">
              <a:xfrm>
                <a:off x="4922" y="1842"/>
                <a:ext cx="18" cy="35"/>
              </a:xfrm>
              <a:custGeom>
                <a:avLst/>
                <a:gdLst>
                  <a:gd name="T0" fmla="*/ 1 w 7"/>
                  <a:gd name="T1" fmla="*/ 13 h 13"/>
                  <a:gd name="T2" fmla="*/ 6 w 7"/>
                  <a:gd name="T3" fmla="*/ 8 h 13"/>
                  <a:gd name="T4" fmla="*/ 6 w 7"/>
                  <a:gd name="T5" fmla="*/ 3 h 13"/>
                  <a:gd name="T6" fmla="*/ 5 w 7"/>
                  <a:gd name="T7" fmla="*/ 0 h 13"/>
                  <a:gd name="T8" fmla="*/ 0 w 7"/>
                  <a:gd name="T9" fmla="*/ 5 h 13"/>
                  <a:gd name="T10" fmla="*/ 0 w 7"/>
                  <a:gd name="T11" fmla="*/ 10 h 13"/>
                  <a:gd name="T12" fmla="*/ 1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1" y="13"/>
                    </a:moveTo>
                    <a:cubicBezTo>
                      <a:pt x="6" y="8"/>
                      <a:pt x="6" y="8"/>
                      <a:pt x="6" y="8"/>
                    </a:cubicBezTo>
                    <a:cubicBezTo>
                      <a:pt x="6" y="6"/>
                      <a:pt x="7" y="4"/>
                      <a:pt x="6" y="3"/>
                    </a:cubicBezTo>
                    <a:cubicBezTo>
                      <a:pt x="6" y="2"/>
                      <a:pt x="6" y="1"/>
                      <a:pt x="5" y="0"/>
                    </a:cubicBezTo>
                    <a:cubicBezTo>
                      <a:pt x="0" y="5"/>
                      <a:pt x="0" y="5"/>
                      <a:pt x="0" y="5"/>
                    </a:cubicBezTo>
                    <a:cubicBezTo>
                      <a:pt x="0" y="6"/>
                      <a:pt x="0" y="8"/>
                      <a:pt x="0" y="10"/>
                    </a:cubicBezTo>
                    <a:cubicBezTo>
                      <a:pt x="0" y="11"/>
                      <a:pt x="1" y="12"/>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0"/>
              <p:cNvSpPr/>
              <p:nvPr/>
            </p:nvSpPr>
            <p:spPr bwMode="auto">
              <a:xfrm>
                <a:off x="4927" y="1883"/>
                <a:ext cx="19" cy="37"/>
              </a:xfrm>
              <a:custGeom>
                <a:avLst/>
                <a:gdLst>
                  <a:gd name="T0" fmla="*/ 1 w 7"/>
                  <a:gd name="T1" fmla="*/ 10 h 14"/>
                  <a:gd name="T2" fmla="*/ 0 w 7"/>
                  <a:gd name="T3" fmla="*/ 14 h 14"/>
                  <a:gd name="T4" fmla="*/ 7 w 7"/>
                  <a:gd name="T5" fmla="*/ 6 h 14"/>
                  <a:gd name="T6" fmla="*/ 6 w 7"/>
                  <a:gd name="T7" fmla="*/ 3 h 14"/>
                  <a:gd name="T8" fmla="*/ 5 w 7"/>
                  <a:gd name="T9" fmla="*/ 0 h 14"/>
                  <a:gd name="T10" fmla="*/ 1 w 7"/>
                  <a:gd name="T11" fmla="*/ 4 h 14"/>
                  <a:gd name="T12" fmla="*/ 1 w 7"/>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0"/>
                    </a:moveTo>
                    <a:cubicBezTo>
                      <a:pt x="1" y="11"/>
                      <a:pt x="0" y="12"/>
                      <a:pt x="0" y="14"/>
                    </a:cubicBezTo>
                    <a:cubicBezTo>
                      <a:pt x="7" y="6"/>
                      <a:pt x="7" y="6"/>
                      <a:pt x="7" y="6"/>
                    </a:cubicBezTo>
                    <a:cubicBezTo>
                      <a:pt x="7" y="5"/>
                      <a:pt x="6" y="4"/>
                      <a:pt x="6" y="3"/>
                    </a:cubicBezTo>
                    <a:cubicBezTo>
                      <a:pt x="6" y="2"/>
                      <a:pt x="6" y="1"/>
                      <a:pt x="5" y="0"/>
                    </a:cubicBezTo>
                    <a:cubicBezTo>
                      <a:pt x="1" y="4"/>
                      <a:pt x="1" y="4"/>
                      <a:pt x="1" y="4"/>
                    </a:cubicBezTo>
                    <a:lnTo>
                      <a:pt x="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11"/>
              <p:cNvSpPr/>
              <p:nvPr/>
            </p:nvSpPr>
            <p:spPr bwMode="auto">
              <a:xfrm>
                <a:off x="4951" y="1915"/>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1" y="1"/>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12"/>
              <p:cNvSpPr/>
              <p:nvPr/>
            </p:nvSpPr>
            <p:spPr bwMode="auto">
              <a:xfrm>
                <a:off x="4930" y="1933"/>
                <a:ext cx="10" cy="27"/>
              </a:xfrm>
              <a:custGeom>
                <a:avLst/>
                <a:gdLst>
                  <a:gd name="T0" fmla="*/ 0 w 4"/>
                  <a:gd name="T1" fmla="*/ 7 h 10"/>
                  <a:gd name="T2" fmla="*/ 0 w 4"/>
                  <a:gd name="T3" fmla="*/ 10 h 10"/>
                  <a:gd name="T4" fmla="*/ 4 w 4"/>
                  <a:gd name="T5" fmla="*/ 7 h 10"/>
                  <a:gd name="T6" fmla="*/ 1 w 4"/>
                  <a:gd name="T7" fmla="*/ 2 h 10"/>
                  <a:gd name="T8" fmla="*/ 1 w 4"/>
                  <a:gd name="T9" fmla="*/ 0 h 10"/>
                  <a:gd name="T10" fmla="*/ 0 w 4"/>
                  <a:gd name="T11" fmla="*/ 2 h 10"/>
                  <a:gd name="T12" fmla="*/ 0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7"/>
                    </a:moveTo>
                    <a:cubicBezTo>
                      <a:pt x="0" y="10"/>
                      <a:pt x="0" y="10"/>
                      <a:pt x="0" y="10"/>
                    </a:cubicBezTo>
                    <a:cubicBezTo>
                      <a:pt x="4" y="7"/>
                      <a:pt x="4" y="7"/>
                      <a:pt x="4" y="7"/>
                    </a:cubicBezTo>
                    <a:cubicBezTo>
                      <a:pt x="3" y="5"/>
                      <a:pt x="1" y="4"/>
                      <a:pt x="1" y="2"/>
                    </a:cubicBezTo>
                    <a:cubicBezTo>
                      <a:pt x="1" y="1"/>
                      <a:pt x="1" y="1"/>
                      <a:pt x="1" y="0"/>
                    </a:cubicBezTo>
                    <a:cubicBezTo>
                      <a:pt x="0" y="2"/>
                      <a:pt x="0" y="2"/>
                      <a:pt x="0" y="2"/>
                    </a:cubicBezTo>
                    <a:cubicBezTo>
                      <a:pt x="0" y="3"/>
                      <a:pt x="0" y="5"/>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13"/>
              <p:cNvSpPr/>
              <p:nvPr/>
            </p:nvSpPr>
            <p:spPr bwMode="auto">
              <a:xfrm>
                <a:off x="3901" y="152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14"/>
              <p:cNvSpPr/>
              <p:nvPr/>
            </p:nvSpPr>
            <p:spPr bwMode="auto">
              <a:xfrm>
                <a:off x="3904" y="152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15"/>
              <p:cNvSpPr/>
              <p:nvPr/>
            </p:nvSpPr>
            <p:spPr bwMode="auto">
              <a:xfrm>
                <a:off x="3877" y="1420"/>
                <a:ext cx="8" cy="5"/>
              </a:xfrm>
              <a:custGeom>
                <a:avLst/>
                <a:gdLst>
                  <a:gd name="T0" fmla="*/ 0 w 3"/>
                  <a:gd name="T1" fmla="*/ 2 h 2"/>
                  <a:gd name="T2" fmla="*/ 0 w 3"/>
                  <a:gd name="T3" fmla="*/ 2 h 2"/>
                  <a:gd name="T4" fmla="*/ 3 w 3"/>
                  <a:gd name="T5" fmla="*/ 0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0" y="2"/>
                      <a:pt x="0" y="2"/>
                    </a:cubicBezTo>
                    <a:cubicBezTo>
                      <a:pt x="3" y="0"/>
                      <a:pt x="3" y="0"/>
                      <a:pt x="3" y="0"/>
                    </a:cubicBez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16"/>
              <p:cNvSpPr/>
              <p:nvPr/>
            </p:nvSpPr>
            <p:spPr bwMode="auto">
              <a:xfrm>
                <a:off x="3831" y="1393"/>
                <a:ext cx="123" cy="118"/>
              </a:xfrm>
              <a:custGeom>
                <a:avLst/>
                <a:gdLst>
                  <a:gd name="T0" fmla="*/ 12 w 46"/>
                  <a:gd name="T1" fmla="*/ 28 h 44"/>
                  <a:gd name="T2" fmla="*/ 10 w 46"/>
                  <a:gd name="T3" fmla="*/ 28 h 44"/>
                  <a:gd name="T4" fmla="*/ 5 w 46"/>
                  <a:gd name="T5" fmla="*/ 33 h 44"/>
                  <a:gd name="T6" fmla="*/ 5 w 46"/>
                  <a:gd name="T7" fmla="*/ 34 h 44"/>
                  <a:gd name="T8" fmla="*/ 0 w 46"/>
                  <a:gd name="T9" fmla="*/ 41 h 44"/>
                  <a:gd name="T10" fmla="*/ 3 w 46"/>
                  <a:gd name="T11" fmla="*/ 44 h 44"/>
                  <a:gd name="T12" fmla="*/ 46 w 46"/>
                  <a:gd name="T13" fmla="*/ 0 h 44"/>
                  <a:gd name="T14" fmla="*/ 45 w 46"/>
                  <a:gd name="T15" fmla="*/ 0 h 44"/>
                  <a:gd name="T16" fmla="*/ 40 w 46"/>
                  <a:gd name="T17" fmla="*/ 1 h 44"/>
                  <a:gd name="T18" fmla="*/ 35 w 46"/>
                  <a:gd name="T19" fmla="*/ 3 h 44"/>
                  <a:gd name="T20" fmla="*/ 12 w 46"/>
                  <a:gd name="T21" fmla="*/ 26 h 44"/>
                  <a:gd name="T22" fmla="*/ 12 w 46"/>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4">
                    <a:moveTo>
                      <a:pt x="12" y="28"/>
                    </a:moveTo>
                    <a:cubicBezTo>
                      <a:pt x="12" y="28"/>
                      <a:pt x="11" y="28"/>
                      <a:pt x="10" y="28"/>
                    </a:cubicBezTo>
                    <a:cubicBezTo>
                      <a:pt x="5" y="33"/>
                      <a:pt x="5" y="33"/>
                      <a:pt x="5" y="33"/>
                    </a:cubicBezTo>
                    <a:cubicBezTo>
                      <a:pt x="5" y="34"/>
                      <a:pt x="5" y="34"/>
                      <a:pt x="5" y="34"/>
                    </a:cubicBezTo>
                    <a:cubicBezTo>
                      <a:pt x="5" y="37"/>
                      <a:pt x="0" y="37"/>
                      <a:pt x="0" y="41"/>
                    </a:cubicBezTo>
                    <a:cubicBezTo>
                      <a:pt x="0" y="42"/>
                      <a:pt x="2" y="43"/>
                      <a:pt x="3" y="44"/>
                    </a:cubicBezTo>
                    <a:cubicBezTo>
                      <a:pt x="46" y="0"/>
                      <a:pt x="46" y="0"/>
                      <a:pt x="46" y="0"/>
                    </a:cubicBezTo>
                    <a:cubicBezTo>
                      <a:pt x="46" y="0"/>
                      <a:pt x="45" y="0"/>
                      <a:pt x="45" y="0"/>
                    </a:cubicBezTo>
                    <a:cubicBezTo>
                      <a:pt x="42" y="0"/>
                      <a:pt x="42" y="1"/>
                      <a:pt x="40" y="1"/>
                    </a:cubicBezTo>
                    <a:cubicBezTo>
                      <a:pt x="38" y="1"/>
                      <a:pt x="36" y="2"/>
                      <a:pt x="35" y="3"/>
                    </a:cubicBezTo>
                    <a:cubicBezTo>
                      <a:pt x="12" y="26"/>
                      <a:pt x="12" y="26"/>
                      <a:pt x="12" y="26"/>
                    </a:cubicBezTo>
                    <a:cubicBezTo>
                      <a:pt x="12" y="26"/>
                      <a:pt x="12" y="27"/>
                      <a:pt x="1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17"/>
              <p:cNvSpPr/>
              <p:nvPr/>
            </p:nvSpPr>
            <p:spPr bwMode="auto">
              <a:xfrm>
                <a:off x="3855" y="1487"/>
                <a:ext cx="27" cy="40"/>
              </a:xfrm>
              <a:custGeom>
                <a:avLst/>
                <a:gdLst>
                  <a:gd name="T0" fmla="*/ 4 w 10"/>
                  <a:gd name="T1" fmla="*/ 15 h 15"/>
                  <a:gd name="T2" fmla="*/ 10 w 10"/>
                  <a:gd name="T3" fmla="*/ 8 h 15"/>
                  <a:gd name="T4" fmla="*/ 9 w 10"/>
                  <a:gd name="T5" fmla="*/ 4 h 15"/>
                  <a:gd name="T6" fmla="*/ 10 w 10"/>
                  <a:gd name="T7" fmla="*/ 0 h 15"/>
                  <a:gd name="T8" fmla="*/ 0 w 10"/>
                  <a:gd name="T9" fmla="*/ 10 h 15"/>
                  <a:gd name="T10" fmla="*/ 1 w 10"/>
                  <a:gd name="T11" fmla="*/ 14 h 15"/>
                  <a:gd name="T12" fmla="*/ 4 w 1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4" y="15"/>
                    </a:moveTo>
                    <a:cubicBezTo>
                      <a:pt x="10" y="8"/>
                      <a:pt x="10" y="8"/>
                      <a:pt x="10" y="8"/>
                    </a:cubicBezTo>
                    <a:cubicBezTo>
                      <a:pt x="10" y="7"/>
                      <a:pt x="9" y="6"/>
                      <a:pt x="9" y="4"/>
                    </a:cubicBezTo>
                    <a:cubicBezTo>
                      <a:pt x="9" y="3"/>
                      <a:pt x="10" y="1"/>
                      <a:pt x="10" y="0"/>
                    </a:cubicBezTo>
                    <a:cubicBezTo>
                      <a:pt x="0" y="10"/>
                      <a:pt x="0" y="10"/>
                      <a:pt x="0" y="10"/>
                    </a:cubicBezTo>
                    <a:cubicBezTo>
                      <a:pt x="1" y="11"/>
                      <a:pt x="0" y="13"/>
                      <a:pt x="1" y="14"/>
                    </a:cubicBezTo>
                    <a:cubicBezTo>
                      <a:pt x="1" y="15"/>
                      <a:pt x="3"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18"/>
              <p:cNvSpPr/>
              <p:nvPr/>
            </p:nvSpPr>
            <p:spPr bwMode="auto">
              <a:xfrm>
                <a:off x="3933" y="1374"/>
                <a:ext cx="86" cy="62"/>
              </a:xfrm>
              <a:custGeom>
                <a:avLst/>
                <a:gdLst>
                  <a:gd name="T0" fmla="*/ 7 w 32"/>
                  <a:gd name="T1" fmla="*/ 19 h 23"/>
                  <a:gd name="T2" fmla="*/ 11 w 32"/>
                  <a:gd name="T3" fmla="*/ 16 h 23"/>
                  <a:gd name="T4" fmla="*/ 18 w 32"/>
                  <a:gd name="T5" fmla="*/ 14 h 23"/>
                  <a:gd name="T6" fmla="*/ 32 w 32"/>
                  <a:gd name="T7" fmla="*/ 0 h 23"/>
                  <a:gd name="T8" fmla="*/ 15 w 32"/>
                  <a:gd name="T9" fmla="*/ 8 h 23"/>
                  <a:gd name="T10" fmla="*/ 0 w 32"/>
                  <a:gd name="T11" fmla="*/ 23 h 23"/>
                  <a:gd name="T12" fmla="*/ 7 w 32"/>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7" y="19"/>
                    </a:moveTo>
                    <a:cubicBezTo>
                      <a:pt x="9" y="19"/>
                      <a:pt x="10" y="16"/>
                      <a:pt x="11" y="16"/>
                    </a:cubicBezTo>
                    <a:cubicBezTo>
                      <a:pt x="13" y="14"/>
                      <a:pt x="16" y="14"/>
                      <a:pt x="18" y="14"/>
                    </a:cubicBezTo>
                    <a:cubicBezTo>
                      <a:pt x="32" y="0"/>
                      <a:pt x="32" y="0"/>
                      <a:pt x="32" y="0"/>
                    </a:cubicBezTo>
                    <a:cubicBezTo>
                      <a:pt x="26" y="1"/>
                      <a:pt x="21" y="6"/>
                      <a:pt x="15" y="8"/>
                    </a:cubicBezTo>
                    <a:cubicBezTo>
                      <a:pt x="0" y="23"/>
                      <a:pt x="0" y="23"/>
                      <a:pt x="0" y="23"/>
                    </a:cubicBezTo>
                    <a:cubicBezTo>
                      <a:pt x="2" y="22"/>
                      <a:pt x="3" y="19"/>
                      <a:pt x="7"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19"/>
              <p:cNvSpPr/>
              <p:nvPr/>
            </p:nvSpPr>
            <p:spPr bwMode="auto">
              <a:xfrm>
                <a:off x="3885" y="1519"/>
                <a:ext cx="21" cy="10"/>
              </a:xfrm>
              <a:custGeom>
                <a:avLst/>
                <a:gdLst>
                  <a:gd name="T0" fmla="*/ 8 w 8"/>
                  <a:gd name="T1" fmla="*/ 4 h 4"/>
                  <a:gd name="T2" fmla="*/ 7 w 8"/>
                  <a:gd name="T3" fmla="*/ 3 h 4"/>
                  <a:gd name="T4" fmla="*/ 3 w 8"/>
                  <a:gd name="T5" fmla="*/ 0 h 4"/>
                  <a:gd name="T6" fmla="*/ 0 w 8"/>
                  <a:gd name="T7" fmla="*/ 4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cubicBezTo>
                      <a:pt x="8" y="4"/>
                      <a:pt x="7" y="3"/>
                      <a:pt x="7" y="3"/>
                    </a:cubicBezTo>
                    <a:cubicBezTo>
                      <a:pt x="6" y="2"/>
                      <a:pt x="5" y="1"/>
                      <a:pt x="3" y="0"/>
                    </a:cubicBezTo>
                    <a:cubicBezTo>
                      <a:pt x="0" y="4"/>
                      <a:pt x="0" y="4"/>
                      <a:pt x="0"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0"/>
              <p:cNvSpPr/>
              <p:nvPr/>
            </p:nvSpPr>
            <p:spPr bwMode="auto">
              <a:xfrm>
                <a:off x="4010" y="1377"/>
                <a:ext cx="33" cy="24"/>
              </a:xfrm>
              <a:custGeom>
                <a:avLst/>
                <a:gdLst>
                  <a:gd name="T0" fmla="*/ 12 w 12"/>
                  <a:gd name="T1" fmla="*/ 2 h 9"/>
                  <a:gd name="T2" fmla="*/ 10 w 12"/>
                  <a:gd name="T3" fmla="*/ 0 h 9"/>
                  <a:gd name="T4" fmla="*/ 0 w 12"/>
                  <a:gd name="T5" fmla="*/ 9 h 9"/>
                  <a:gd name="T6" fmla="*/ 12 w 12"/>
                  <a:gd name="T7" fmla="*/ 2 h 9"/>
                </a:gdLst>
                <a:ahLst/>
                <a:cxnLst>
                  <a:cxn ang="0">
                    <a:pos x="T0" y="T1"/>
                  </a:cxn>
                  <a:cxn ang="0">
                    <a:pos x="T2" y="T3"/>
                  </a:cxn>
                  <a:cxn ang="0">
                    <a:pos x="T4" y="T5"/>
                  </a:cxn>
                  <a:cxn ang="0">
                    <a:pos x="T6" y="T7"/>
                  </a:cxn>
                </a:cxnLst>
                <a:rect l="0" t="0" r="r" b="b"/>
                <a:pathLst>
                  <a:path w="12" h="9">
                    <a:moveTo>
                      <a:pt x="12" y="2"/>
                    </a:moveTo>
                    <a:cubicBezTo>
                      <a:pt x="12" y="1"/>
                      <a:pt x="11" y="0"/>
                      <a:pt x="10" y="0"/>
                    </a:cubicBezTo>
                    <a:cubicBezTo>
                      <a:pt x="0" y="9"/>
                      <a:pt x="0" y="9"/>
                      <a:pt x="0" y="9"/>
                    </a:cubicBezTo>
                    <a:cubicBezTo>
                      <a:pt x="5" y="8"/>
                      <a:pt x="12" y="6"/>
                      <a:pt x="1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1"/>
              <p:cNvSpPr/>
              <p:nvPr/>
            </p:nvSpPr>
            <p:spPr bwMode="auto">
              <a:xfrm>
                <a:off x="3660"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22"/>
              <p:cNvSpPr/>
              <p:nvPr/>
            </p:nvSpPr>
            <p:spPr bwMode="auto">
              <a:xfrm>
                <a:off x="3452" y="1642"/>
                <a:ext cx="198" cy="192"/>
              </a:xfrm>
              <a:custGeom>
                <a:avLst/>
                <a:gdLst>
                  <a:gd name="T0" fmla="*/ 33 w 74"/>
                  <a:gd name="T1" fmla="*/ 39 h 72"/>
                  <a:gd name="T2" fmla="*/ 31 w 74"/>
                  <a:gd name="T3" fmla="*/ 39 h 72"/>
                  <a:gd name="T4" fmla="*/ 21 w 74"/>
                  <a:gd name="T5" fmla="*/ 49 h 72"/>
                  <a:gd name="T6" fmla="*/ 18 w 74"/>
                  <a:gd name="T7" fmla="*/ 54 h 72"/>
                  <a:gd name="T8" fmla="*/ 17 w 74"/>
                  <a:gd name="T9" fmla="*/ 53 h 72"/>
                  <a:gd name="T10" fmla="*/ 0 w 74"/>
                  <a:gd name="T11" fmla="*/ 70 h 72"/>
                  <a:gd name="T12" fmla="*/ 0 w 74"/>
                  <a:gd name="T13" fmla="*/ 72 h 72"/>
                  <a:gd name="T14" fmla="*/ 4 w 74"/>
                  <a:gd name="T15" fmla="*/ 71 h 72"/>
                  <a:gd name="T16" fmla="*/ 5 w 74"/>
                  <a:gd name="T17" fmla="*/ 71 h 72"/>
                  <a:gd name="T18" fmla="*/ 6 w 74"/>
                  <a:gd name="T19" fmla="*/ 72 h 72"/>
                  <a:gd name="T20" fmla="*/ 6 w 74"/>
                  <a:gd name="T21" fmla="*/ 72 h 72"/>
                  <a:gd name="T22" fmla="*/ 7 w 74"/>
                  <a:gd name="T23" fmla="*/ 71 h 72"/>
                  <a:gd name="T24" fmla="*/ 74 w 74"/>
                  <a:gd name="T25" fmla="*/ 5 h 72"/>
                  <a:gd name="T26" fmla="*/ 70 w 74"/>
                  <a:gd name="T27" fmla="*/ 0 h 72"/>
                  <a:gd name="T28" fmla="*/ 39 w 74"/>
                  <a:gd name="T29" fmla="*/ 31 h 72"/>
                  <a:gd name="T30" fmla="*/ 42 w 74"/>
                  <a:gd name="T31" fmla="*/ 35 h 72"/>
                  <a:gd name="T32" fmla="*/ 33 w 74"/>
                  <a:gd name="T33"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2">
                    <a:moveTo>
                      <a:pt x="33" y="39"/>
                    </a:moveTo>
                    <a:cubicBezTo>
                      <a:pt x="33" y="39"/>
                      <a:pt x="32" y="39"/>
                      <a:pt x="31" y="39"/>
                    </a:cubicBezTo>
                    <a:cubicBezTo>
                      <a:pt x="21" y="49"/>
                      <a:pt x="21" y="49"/>
                      <a:pt x="21" y="49"/>
                    </a:cubicBezTo>
                    <a:cubicBezTo>
                      <a:pt x="22" y="52"/>
                      <a:pt x="19" y="54"/>
                      <a:pt x="18" y="54"/>
                    </a:cubicBezTo>
                    <a:cubicBezTo>
                      <a:pt x="18" y="54"/>
                      <a:pt x="17" y="54"/>
                      <a:pt x="17" y="53"/>
                    </a:cubicBezTo>
                    <a:cubicBezTo>
                      <a:pt x="0" y="70"/>
                      <a:pt x="0" y="70"/>
                      <a:pt x="0" y="70"/>
                    </a:cubicBezTo>
                    <a:cubicBezTo>
                      <a:pt x="0" y="70"/>
                      <a:pt x="0" y="71"/>
                      <a:pt x="0" y="72"/>
                    </a:cubicBezTo>
                    <a:cubicBezTo>
                      <a:pt x="2" y="71"/>
                      <a:pt x="3" y="71"/>
                      <a:pt x="4" y="71"/>
                    </a:cubicBezTo>
                    <a:cubicBezTo>
                      <a:pt x="4" y="71"/>
                      <a:pt x="4" y="71"/>
                      <a:pt x="5" y="71"/>
                    </a:cubicBezTo>
                    <a:cubicBezTo>
                      <a:pt x="5" y="71"/>
                      <a:pt x="5" y="72"/>
                      <a:pt x="6" y="72"/>
                    </a:cubicBezTo>
                    <a:cubicBezTo>
                      <a:pt x="6" y="72"/>
                      <a:pt x="6" y="72"/>
                      <a:pt x="6" y="72"/>
                    </a:cubicBezTo>
                    <a:cubicBezTo>
                      <a:pt x="6" y="72"/>
                      <a:pt x="7" y="71"/>
                      <a:pt x="7" y="71"/>
                    </a:cubicBezTo>
                    <a:cubicBezTo>
                      <a:pt x="74" y="5"/>
                      <a:pt x="74" y="5"/>
                      <a:pt x="74" y="5"/>
                    </a:cubicBezTo>
                    <a:cubicBezTo>
                      <a:pt x="72" y="4"/>
                      <a:pt x="71" y="2"/>
                      <a:pt x="70" y="0"/>
                    </a:cubicBezTo>
                    <a:cubicBezTo>
                      <a:pt x="39" y="31"/>
                      <a:pt x="39" y="31"/>
                      <a:pt x="39" y="31"/>
                    </a:cubicBezTo>
                    <a:cubicBezTo>
                      <a:pt x="40" y="32"/>
                      <a:pt x="41" y="33"/>
                      <a:pt x="42" y="35"/>
                    </a:cubicBezTo>
                    <a:cubicBezTo>
                      <a:pt x="40" y="37"/>
                      <a:pt x="35" y="39"/>
                      <a:pt x="33"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23"/>
              <p:cNvSpPr/>
              <p:nvPr/>
            </p:nvSpPr>
            <p:spPr bwMode="auto">
              <a:xfrm>
                <a:off x="3492" y="1618"/>
                <a:ext cx="238" cy="230"/>
              </a:xfrm>
              <a:custGeom>
                <a:avLst/>
                <a:gdLst>
                  <a:gd name="T0" fmla="*/ 3 w 89"/>
                  <a:gd name="T1" fmla="*/ 86 h 86"/>
                  <a:gd name="T2" fmla="*/ 89 w 89"/>
                  <a:gd name="T3" fmla="*/ 0 h 86"/>
                  <a:gd name="T4" fmla="*/ 83 w 89"/>
                  <a:gd name="T5" fmla="*/ 0 h 86"/>
                  <a:gd name="T6" fmla="*/ 70 w 89"/>
                  <a:gd name="T7" fmla="*/ 11 h 86"/>
                  <a:gd name="T8" fmla="*/ 0 w 89"/>
                  <a:gd name="T9" fmla="*/ 80 h 86"/>
                  <a:gd name="T10" fmla="*/ 3 w 89"/>
                  <a:gd name="T11" fmla="*/ 86 h 86"/>
                </a:gdLst>
                <a:ahLst/>
                <a:cxnLst>
                  <a:cxn ang="0">
                    <a:pos x="T0" y="T1"/>
                  </a:cxn>
                  <a:cxn ang="0">
                    <a:pos x="T2" y="T3"/>
                  </a:cxn>
                  <a:cxn ang="0">
                    <a:pos x="T4" y="T5"/>
                  </a:cxn>
                  <a:cxn ang="0">
                    <a:pos x="T6" y="T7"/>
                  </a:cxn>
                  <a:cxn ang="0">
                    <a:pos x="T8" y="T9"/>
                  </a:cxn>
                  <a:cxn ang="0">
                    <a:pos x="T10" y="T11"/>
                  </a:cxn>
                </a:cxnLst>
                <a:rect l="0" t="0" r="r" b="b"/>
                <a:pathLst>
                  <a:path w="89" h="86">
                    <a:moveTo>
                      <a:pt x="3" y="86"/>
                    </a:moveTo>
                    <a:cubicBezTo>
                      <a:pt x="89" y="0"/>
                      <a:pt x="89" y="0"/>
                      <a:pt x="89" y="0"/>
                    </a:cubicBezTo>
                    <a:cubicBezTo>
                      <a:pt x="87" y="0"/>
                      <a:pt x="84" y="0"/>
                      <a:pt x="83" y="0"/>
                    </a:cubicBezTo>
                    <a:cubicBezTo>
                      <a:pt x="79" y="1"/>
                      <a:pt x="80" y="12"/>
                      <a:pt x="70" y="11"/>
                    </a:cubicBezTo>
                    <a:cubicBezTo>
                      <a:pt x="0" y="80"/>
                      <a:pt x="0" y="80"/>
                      <a:pt x="0" y="80"/>
                    </a:cubicBezTo>
                    <a:cubicBezTo>
                      <a:pt x="2" y="81"/>
                      <a:pt x="3" y="83"/>
                      <a:pt x="3" y="8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24"/>
              <p:cNvSpPr/>
              <p:nvPr/>
            </p:nvSpPr>
            <p:spPr bwMode="auto">
              <a:xfrm>
                <a:off x="3497" y="1583"/>
                <a:ext cx="310" cy="305"/>
              </a:xfrm>
              <a:custGeom>
                <a:avLst/>
                <a:gdLst>
                  <a:gd name="T0" fmla="*/ 2 w 116"/>
                  <a:gd name="T1" fmla="*/ 114 h 114"/>
                  <a:gd name="T2" fmla="*/ 116 w 116"/>
                  <a:gd name="T3" fmla="*/ 0 h 114"/>
                  <a:gd name="T4" fmla="*/ 102 w 116"/>
                  <a:gd name="T5" fmla="*/ 8 h 114"/>
                  <a:gd name="T6" fmla="*/ 101 w 116"/>
                  <a:gd name="T7" fmla="*/ 7 h 114"/>
                  <a:gd name="T8" fmla="*/ 0 w 116"/>
                  <a:gd name="T9" fmla="*/ 108 h 114"/>
                  <a:gd name="T10" fmla="*/ 2 w 116"/>
                  <a:gd name="T11" fmla="*/ 114 h 114"/>
                </a:gdLst>
                <a:ahLst/>
                <a:cxnLst>
                  <a:cxn ang="0">
                    <a:pos x="T0" y="T1"/>
                  </a:cxn>
                  <a:cxn ang="0">
                    <a:pos x="T2" y="T3"/>
                  </a:cxn>
                  <a:cxn ang="0">
                    <a:pos x="T4" y="T5"/>
                  </a:cxn>
                  <a:cxn ang="0">
                    <a:pos x="T6" y="T7"/>
                  </a:cxn>
                  <a:cxn ang="0">
                    <a:pos x="T8" y="T9"/>
                  </a:cxn>
                  <a:cxn ang="0">
                    <a:pos x="T10" y="T11"/>
                  </a:cxn>
                </a:cxnLst>
                <a:rect l="0" t="0" r="r" b="b"/>
                <a:pathLst>
                  <a:path w="116" h="114">
                    <a:moveTo>
                      <a:pt x="2" y="114"/>
                    </a:moveTo>
                    <a:cubicBezTo>
                      <a:pt x="116" y="0"/>
                      <a:pt x="116" y="0"/>
                      <a:pt x="116" y="0"/>
                    </a:cubicBezTo>
                    <a:cubicBezTo>
                      <a:pt x="110" y="4"/>
                      <a:pt x="105" y="8"/>
                      <a:pt x="102" y="8"/>
                    </a:cubicBezTo>
                    <a:cubicBezTo>
                      <a:pt x="102" y="8"/>
                      <a:pt x="101" y="8"/>
                      <a:pt x="101" y="7"/>
                    </a:cubicBezTo>
                    <a:cubicBezTo>
                      <a:pt x="0" y="108"/>
                      <a:pt x="0" y="108"/>
                      <a:pt x="0" y="108"/>
                    </a:cubicBezTo>
                    <a:cubicBezTo>
                      <a:pt x="0" y="111"/>
                      <a:pt x="2" y="112"/>
                      <a:pt x="2" y="1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25"/>
              <p:cNvSpPr/>
              <p:nvPr/>
            </p:nvSpPr>
            <p:spPr bwMode="auto">
              <a:xfrm>
                <a:off x="3489" y="1564"/>
                <a:ext cx="375" cy="372"/>
              </a:xfrm>
              <a:custGeom>
                <a:avLst/>
                <a:gdLst>
                  <a:gd name="T0" fmla="*/ 134 w 140"/>
                  <a:gd name="T1" fmla="*/ 0 h 139"/>
                  <a:gd name="T2" fmla="*/ 0 w 140"/>
                  <a:gd name="T3" fmla="*/ 135 h 139"/>
                  <a:gd name="T4" fmla="*/ 0 w 140"/>
                  <a:gd name="T5" fmla="*/ 136 h 139"/>
                  <a:gd name="T6" fmla="*/ 3 w 140"/>
                  <a:gd name="T7" fmla="*/ 139 h 139"/>
                  <a:gd name="T8" fmla="*/ 4 w 140"/>
                  <a:gd name="T9" fmla="*/ 139 h 139"/>
                  <a:gd name="T10" fmla="*/ 140 w 140"/>
                  <a:gd name="T11" fmla="*/ 3 h 139"/>
                  <a:gd name="T12" fmla="*/ 139 w 140"/>
                  <a:gd name="T13" fmla="*/ 3 h 139"/>
                  <a:gd name="T14" fmla="*/ 134 w 140"/>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39">
                    <a:moveTo>
                      <a:pt x="134" y="0"/>
                    </a:moveTo>
                    <a:cubicBezTo>
                      <a:pt x="0" y="135"/>
                      <a:pt x="0" y="135"/>
                      <a:pt x="0" y="135"/>
                    </a:cubicBezTo>
                    <a:cubicBezTo>
                      <a:pt x="0" y="135"/>
                      <a:pt x="0" y="135"/>
                      <a:pt x="0" y="136"/>
                    </a:cubicBezTo>
                    <a:cubicBezTo>
                      <a:pt x="0" y="139"/>
                      <a:pt x="1" y="139"/>
                      <a:pt x="3" y="139"/>
                    </a:cubicBezTo>
                    <a:cubicBezTo>
                      <a:pt x="3" y="139"/>
                      <a:pt x="4" y="139"/>
                      <a:pt x="4" y="139"/>
                    </a:cubicBezTo>
                    <a:cubicBezTo>
                      <a:pt x="140" y="3"/>
                      <a:pt x="140" y="3"/>
                      <a:pt x="140" y="3"/>
                    </a:cubicBezTo>
                    <a:cubicBezTo>
                      <a:pt x="139" y="3"/>
                      <a:pt x="139" y="3"/>
                      <a:pt x="139" y="3"/>
                    </a:cubicBezTo>
                    <a:cubicBezTo>
                      <a:pt x="138" y="1"/>
                      <a:pt x="136" y="0"/>
                      <a:pt x="1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26"/>
              <p:cNvSpPr/>
              <p:nvPr/>
            </p:nvSpPr>
            <p:spPr bwMode="auto">
              <a:xfrm>
                <a:off x="3524" y="1564"/>
                <a:ext cx="393" cy="372"/>
              </a:xfrm>
              <a:custGeom>
                <a:avLst/>
                <a:gdLst>
                  <a:gd name="T0" fmla="*/ 5 w 147"/>
                  <a:gd name="T1" fmla="*/ 137 h 139"/>
                  <a:gd name="T2" fmla="*/ 8 w 147"/>
                  <a:gd name="T3" fmla="*/ 139 h 139"/>
                  <a:gd name="T4" fmla="*/ 147 w 147"/>
                  <a:gd name="T5" fmla="*/ 0 h 139"/>
                  <a:gd name="T6" fmla="*/ 135 w 147"/>
                  <a:gd name="T7" fmla="*/ 3 h 139"/>
                  <a:gd name="T8" fmla="*/ 0 w 147"/>
                  <a:gd name="T9" fmla="*/ 138 h 139"/>
                  <a:gd name="T10" fmla="*/ 5 w 147"/>
                  <a:gd name="T11" fmla="*/ 137 h 139"/>
                </a:gdLst>
                <a:ahLst/>
                <a:cxnLst>
                  <a:cxn ang="0">
                    <a:pos x="T0" y="T1"/>
                  </a:cxn>
                  <a:cxn ang="0">
                    <a:pos x="T2" y="T3"/>
                  </a:cxn>
                  <a:cxn ang="0">
                    <a:pos x="T4" y="T5"/>
                  </a:cxn>
                  <a:cxn ang="0">
                    <a:pos x="T6" y="T7"/>
                  </a:cxn>
                  <a:cxn ang="0">
                    <a:pos x="T8" y="T9"/>
                  </a:cxn>
                  <a:cxn ang="0">
                    <a:pos x="T10" y="T11"/>
                  </a:cxn>
                </a:cxnLst>
                <a:rect l="0" t="0" r="r" b="b"/>
                <a:pathLst>
                  <a:path w="147" h="139">
                    <a:moveTo>
                      <a:pt x="5" y="137"/>
                    </a:moveTo>
                    <a:cubicBezTo>
                      <a:pt x="6" y="137"/>
                      <a:pt x="7" y="138"/>
                      <a:pt x="8" y="139"/>
                    </a:cubicBezTo>
                    <a:cubicBezTo>
                      <a:pt x="147" y="0"/>
                      <a:pt x="147" y="0"/>
                      <a:pt x="147" y="0"/>
                    </a:cubicBezTo>
                    <a:cubicBezTo>
                      <a:pt x="144" y="0"/>
                      <a:pt x="139" y="2"/>
                      <a:pt x="135" y="3"/>
                    </a:cubicBezTo>
                    <a:cubicBezTo>
                      <a:pt x="0" y="138"/>
                      <a:pt x="0" y="138"/>
                      <a:pt x="0" y="138"/>
                    </a:cubicBezTo>
                    <a:cubicBezTo>
                      <a:pt x="2" y="137"/>
                      <a:pt x="3" y="137"/>
                      <a:pt x="5" y="13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27"/>
              <p:cNvSpPr/>
              <p:nvPr/>
            </p:nvSpPr>
            <p:spPr bwMode="auto">
              <a:xfrm>
                <a:off x="4024" y="1487"/>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2"/>
                      <a:pt x="1"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28"/>
              <p:cNvSpPr/>
              <p:nvPr/>
            </p:nvSpPr>
            <p:spPr bwMode="auto">
              <a:xfrm>
                <a:off x="3554" y="1545"/>
                <a:ext cx="422" cy="421"/>
              </a:xfrm>
              <a:custGeom>
                <a:avLst/>
                <a:gdLst>
                  <a:gd name="T0" fmla="*/ 3 w 158"/>
                  <a:gd name="T1" fmla="*/ 152 h 157"/>
                  <a:gd name="T2" fmla="*/ 3 w 158"/>
                  <a:gd name="T3" fmla="*/ 157 h 157"/>
                  <a:gd name="T4" fmla="*/ 158 w 158"/>
                  <a:gd name="T5" fmla="*/ 1 h 157"/>
                  <a:gd name="T6" fmla="*/ 151 w 158"/>
                  <a:gd name="T7" fmla="*/ 0 h 157"/>
                  <a:gd name="T8" fmla="*/ 145 w 158"/>
                  <a:gd name="T9" fmla="*/ 5 h 157"/>
                  <a:gd name="T10" fmla="*/ 141 w 158"/>
                  <a:gd name="T11" fmla="*/ 9 h 157"/>
                  <a:gd name="T12" fmla="*/ 0 w 158"/>
                  <a:gd name="T13" fmla="*/ 151 h 157"/>
                  <a:gd name="T14" fmla="*/ 3 w 158"/>
                  <a:gd name="T15" fmla="*/ 152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7">
                    <a:moveTo>
                      <a:pt x="3" y="152"/>
                    </a:moveTo>
                    <a:cubicBezTo>
                      <a:pt x="3" y="157"/>
                      <a:pt x="3" y="157"/>
                      <a:pt x="3" y="157"/>
                    </a:cubicBezTo>
                    <a:cubicBezTo>
                      <a:pt x="158" y="1"/>
                      <a:pt x="158" y="1"/>
                      <a:pt x="158" y="1"/>
                    </a:cubicBezTo>
                    <a:cubicBezTo>
                      <a:pt x="156" y="0"/>
                      <a:pt x="153" y="0"/>
                      <a:pt x="151" y="0"/>
                    </a:cubicBezTo>
                    <a:cubicBezTo>
                      <a:pt x="145" y="5"/>
                      <a:pt x="145" y="5"/>
                      <a:pt x="145" y="5"/>
                    </a:cubicBezTo>
                    <a:cubicBezTo>
                      <a:pt x="145" y="11"/>
                      <a:pt x="143" y="11"/>
                      <a:pt x="141" y="9"/>
                    </a:cubicBezTo>
                    <a:cubicBezTo>
                      <a:pt x="0" y="151"/>
                      <a:pt x="0" y="151"/>
                      <a:pt x="0" y="151"/>
                    </a:cubicBezTo>
                    <a:cubicBezTo>
                      <a:pt x="1" y="152"/>
                      <a:pt x="1" y="152"/>
                      <a:pt x="3"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29"/>
              <p:cNvSpPr/>
              <p:nvPr/>
            </p:nvSpPr>
            <p:spPr bwMode="auto">
              <a:xfrm>
                <a:off x="3586" y="1553"/>
                <a:ext cx="422" cy="415"/>
              </a:xfrm>
              <a:custGeom>
                <a:avLst/>
                <a:gdLst>
                  <a:gd name="T0" fmla="*/ 6 w 158"/>
                  <a:gd name="T1" fmla="*/ 155 h 155"/>
                  <a:gd name="T2" fmla="*/ 158 w 158"/>
                  <a:gd name="T3" fmla="*/ 3 h 155"/>
                  <a:gd name="T4" fmla="*/ 152 w 158"/>
                  <a:gd name="T5" fmla="*/ 0 h 155"/>
                  <a:gd name="T6" fmla="*/ 0 w 158"/>
                  <a:gd name="T7" fmla="*/ 152 h 155"/>
                  <a:gd name="T8" fmla="*/ 1 w 158"/>
                  <a:gd name="T9" fmla="*/ 152 h 155"/>
                  <a:gd name="T10" fmla="*/ 6 w 158"/>
                  <a:gd name="T11" fmla="*/ 155 h 155"/>
                </a:gdLst>
                <a:ahLst/>
                <a:cxnLst>
                  <a:cxn ang="0">
                    <a:pos x="T0" y="T1"/>
                  </a:cxn>
                  <a:cxn ang="0">
                    <a:pos x="T2" y="T3"/>
                  </a:cxn>
                  <a:cxn ang="0">
                    <a:pos x="T4" y="T5"/>
                  </a:cxn>
                  <a:cxn ang="0">
                    <a:pos x="T6" y="T7"/>
                  </a:cxn>
                  <a:cxn ang="0">
                    <a:pos x="T8" y="T9"/>
                  </a:cxn>
                  <a:cxn ang="0">
                    <a:pos x="T10" y="T11"/>
                  </a:cxn>
                </a:cxnLst>
                <a:rect l="0" t="0" r="r" b="b"/>
                <a:pathLst>
                  <a:path w="158" h="155">
                    <a:moveTo>
                      <a:pt x="6" y="155"/>
                    </a:moveTo>
                    <a:cubicBezTo>
                      <a:pt x="158" y="3"/>
                      <a:pt x="158" y="3"/>
                      <a:pt x="158" y="3"/>
                    </a:cubicBezTo>
                    <a:cubicBezTo>
                      <a:pt x="156" y="2"/>
                      <a:pt x="154" y="1"/>
                      <a:pt x="152" y="0"/>
                    </a:cubicBezTo>
                    <a:cubicBezTo>
                      <a:pt x="0" y="152"/>
                      <a:pt x="0" y="152"/>
                      <a:pt x="0" y="152"/>
                    </a:cubicBezTo>
                    <a:cubicBezTo>
                      <a:pt x="0" y="152"/>
                      <a:pt x="1" y="152"/>
                      <a:pt x="1" y="152"/>
                    </a:cubicBezTo>
                    <a:cubicBezTo>
                      <a:pt x="2" y="152"/>
                      <a:pt x="4" y="153"/>
                      <a:pt x="6" y="1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30"/>
              <p:cNvSpPr/>
              <p:nvPr/>
            </p:nvSpPr>
            <p:spPr bwMode="auto">
              <a:xfrm>
                <a:off x="4019" y="1476"/>
                <a:ext cx="69" cy="69"/>
              </a:xfrm>
              <a:custGeom>
                <a:avLst/>
                <a:gdLst>
                  <a:gd name="T0" fmla="*/ 2 w 26"/>
                  <a:gd name="T1" fmla="*/ 26 h 26"/>
                  <a:gd name="T2" fmla="*/ 26 w 26"/>
                  <a:gd name="T3" fmla="*/ 2 h 26"/>
                  <a:gd name="T4" fmla="*/ 20 w 26"/>
                  <a:gd name="T5" fmla="*/ 0 h 26"/>
                  <a:gd name="T6" fmla="*/ 0 w 26"/>
                  <a:gd name="T7" fmla="*/ 19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0"/>
                      <a:pt x="20" y="0"/>
                    </a:cubicBezTo>
                    <a:cubicBezTo>
                      <a:pt x="0" y="19"/>
                      <a:pt x="0" y="19"/>
                      <a:pt x="0" y="19"/>
                    </a:cubicBezTo>
                    <a:cubicBezTo>
                      <a:pt x="0" y="22"/>
                      <a:pt x="1" y="24"/>
                      <a:pt x="2"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31"/>
              <p:cNvSpPr/>
              <p:nvPr/>
            </p:nvSpPr>
            <p:spPr bwMode="auto">
              <a:xfrm>
                <a:off x="3527" y="2049"/>
                <a:ext cx="37" cy="32"/>
              </a:xfrm>
              <a:custGeom>
                <a:avLst/>
                <a:gdLst>
                  <a:gd name="T0" fmla="*/ 4 w 14"/>
                  <a:gd name="T1" fmla="*/ 2 h 12"/>
                  <a:gd name="T2" fmla="*/ 1 w 14"/>
                  <a:gd name="T3" fmla="*/ 5 h 12"/>
                  <a:gd name="T4" fmla="*/ 1 w 14"/>
                  <a:gd name="T5" fmla="*/ 5 h 12"/>
                  <a:gd name="T6" fmla="*/ 4 w 14"/>
                  <a:gd name="T7" fmla="*/ 6 h 12"/>
                  <a:gd name="T8" fmla="*/ 4 w 14"/>
                  <a:gd name="T9" fmla="*/ 7 h 12"/>
                  <a:gd name="T10" fmla="*/ 0 w 14"/>
                  <a:gd name="T11" fmla="*/ 12 h 12"/>
                  <a:gd name="T12" fmla="*/ 2 w 14"/>
                  <a:gd name="T13" fmla="*/ 12 h 12"/>
                  <a:gd name="T14" fmla="*/ 14 w 14"/>
                  <a:gd name="T15" fmla="*/ 0 h 12"/>
                  <a:gd name="T16" fmla="*/ 4 w 1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4" y="2"/>
                    </a:moveTo>
                    <a:cubicBezTo>
                      <a:pt x="1" y="5"/>
                      <a:pt x="1" y="5"/>
                      <a:pt x="1" y="5"/>
                    </a:cubicBezTo>
                    <a:cubicBezTo>
                      <a:pt x="1" y="5"/>
                      <a:pt x="1" y="5"/>
                      <a:pt x="1" y="5"/>
                    </a:cubicBezTo>
                    <a:cubicBezTo>
                      <a:pt x="1" y="6"/>
                      <a:pt x="2" y="6"/>
                      <a:pt x="4" y="6"/>
                    </a:cubicBezTo>
                    <a:cubicBezTo>
                      <a:pt x="3" y="6"/>
                      <a:pt x="4" y="6"/>
                      <a:pt x="4" y="7"/>
                    </a:cubicBezTo>
                    <a:cubicBezTo>
                      <a:pt x="4" y="10"/>
                      <a:pt x="2" y="10"/>
                      <a:pt x="0" y="12"/>
                    </a:cubicBezTo>
                    <a:cubicBezTo>
                      <a:pt x="1" y="12"/>
                      <a:pt x="1" y="12"/>
                      <a:pt x="2" y="12"/>
                    </a:cubicBezTo>
                    <a:cubicBezTo>
                      <a:pt x="14" y="0"/>
                      <a:pt x="14" y="0"/>
                      <a:pt x="14" y="0"/>
                    </a:cubicBezTo>
                    <a:cubicBezTo>
                      <a:pt x="12" y="1"/>
                      <a:pt x="7"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32"/>
              <p:cNvSpPr/>
              <p:nvPr/>
            </p:nvSpPr>
            <p:spPr bwMode="auto">
              <a:xfrm>
                <a:off x="3564" y="2041"/>
                <a:ext cx="8" cy="5"/>
              </a:xfrm>
              <a:custGeom>
                <a:avLst/>
                <a:gdLst>
                  <a:gd name="T0" fmla="*/ 0 w 3"/>
                  <a:gd name="T1" fmla="*/ 1 h 2"/>
                  <a:gd name="T2" fmla="*/ 1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1"/>
                      <a:pt x="1"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33"/>
              <p:cNvSpPr/>
              <p:nvPr/>
            </p:nvSpPr>
            <p:spPr bwMode="auto">
              <a:xfrm>
                <a:off x="3610" y="1567"/>
                <a:ext cx="427" cy="425"/>
              </a:xfrm>
              <a:custGeom>
                <a:avLst/>
                <a:gdLst>
                  <a:gd name="T0" fmla="*/ 4 w 160"/>
                  <a:gd name="T1" fmla="*/ 159 h 159"/>
                  <a:gd name="T2" fmla="*/ 10 w 160"/>
                  <a:gd name="T3" fmla="*/ 153 h 159"/>
                  <a:gd name="T4" fmla="*/ 9 w 160"/>
                  <a:gd name="T5" fmla="*/ 151 h 159"/>
                  <a:gd name="T6" fmla="*/ 16 w 160"/>
                  <a:gd name="T7" fmla="*/ 147 h 159"/>
                  <a:gd name="T8" fmla="*/ 160 w 160"/>
                  <a:gd name="T9" fmla="*/ 3 h 159"/>
                  <a:gd name="T10" fmla="*/ 154 w 160"/>
                  <a:gd name="T11" fmla="*/ 0 h 159"/>
                  <a:gd name="T12" fmla="*/ 0 w 160"/>
                  <a:gd name="T13" fmla="*/ 154 h 159"/>
                  <a:gd name="T14" fmla="*/ 4 w 160"/>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59">
                    <a:moveTo>
                      <a:pt x="4" y="159"/>
                    </a:moveTo>
                    <a:cubicBezTo>
                      <a:pt x="10" y="153"/>
                      <a:pt x="10" y="153"/>
                      <a:pt x="10" y="153"/>
                    </a:cubicBezTo>
                    <a:cubicBezTo>
                      <a:pt x="9" y="153"/>
                      <a:pt x="9" y="152"/>
                      <a:pt x="9" y="151"/>
                    </a:cubicBezTo>
                    <a:cubicBezTo>
                      <a:pt x="9" y="150"/>
                      <a:pt x="12" y="148"/>
                      <a:pt x="16" y="147"/>
                    </a:cubicBezTo>
                    <a:cubicBezTo>
                      <a:pt x="160" y="3"/>
                      <a:pt x="160" y="3"/>
                      <a:pt x="160" y="3"/>
                    </a:cubicBezTo>
                    <a:cubicBezTo>
                      <a:pt x="159" y="3"/>
                      <a:pt x="157" y="2"/>
                      <a:pt x="154" y="0"/>
                    </a:cubicBezTo>
                    <a:cubicBezTo>
                      <a:pt x="0" y="154"/>
                      <a:pt x="0" y="154"/>
                      <a:pt x="0" y="154"/>
                    </a:cubicBezTo>
                    <a:cubicBezTo>
                      <a:pt x="2" y="156"/>
                      <a:pt x="3" y="158"/>
                      <a:pt x="4"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34"/>
              <p:cNvSpPr/>
              <p:nvPr/>
            </p:nvSpPr>
            <p:spPr bwMode="auto">
              <a:xfrm>
                <a:off x="4032" y="1508"/>
                <a:ext cx="51" cy="64"/>
              </a:xfrm>
              <a:custGeom>
                <a:avLst/>
                <a:gdLst>
                  <a:gd name="T0" fmla="*/ 1 w 19"/>
                  <a:gd name="T1" fmla="*/ 19 h 24"/>
                  <a:gd name="T2" fmla="*/ 3 w 19"/>
                  <a:gd name="T3" fmla="*/ 24 h 24"/>
                  <a:gd name="T4" fmla="*/ 19 w 19"/>
                  <a:gd name="T5" fmla="*/ 8 h 24"/>
                  <a:gd name="T6" fmla="*/ 19 w 19"/>
                  <a:gd name="T7" fmla="*/ 0 h 24"/>
                  <a:gd name="T8" fmla="*/ 0 w 19"/>
                  <a:gd name="T9" fmla="*/ 18 h 24"/>
                  <a:gd name="T10" fmla="*/ 1 w 19"/>
                  <a:gd name="T11" fmla="*/ 19 h 24"/>
                </a:gdLst>
                <a:ahLst/>
                <a:cxnLst>
                  <a:cxn ang="0">
                    <a:pos x="T0" y="T1"/>
                  </a:cxn>
                  <a:cxn ang="0">
                    <a:pos x="T2" y="T3"/>
                  </a:cxn>
                  <a:cxn ang="0">
                    <a:pos x="T4" y="T5"/>
                  </a:cxn>
                  <a:cxn ang="0">
                    <a:pos x="T6" y="T7"/>
                  </a:cxn>
                  <a:cxn ang="0">
                    <a:pos x="T8" y="T9"/>
                  </a:cxn>
                  <a:cxn ang="0">
                    <a:pos x="T10" y="T11"/>
                  </a:cxn>
                </a:cxnLst>
                <a:rect l="0" t="0" r="r" b="b"/>
                <a:pathLst>
                  <a:path w="19" h="24">
                    <a:moveTo>
                      <a:pt x="1" y="19"/>
                    </a:moveTo>
                    <a:cubicBezTo>
                      <a:pt x="3" y="21"/>
                      <a:pt x="3" y="23"/>
                      <a:pt x="3" y="24"/>
                    </a:cubicBezTo>
                    <a:cubicBezTo>
                      <a:pt x="19" y="8"/>
                      <a:pt x="19" y="8"/>
                      <a:pt x="19" y="8"/>
                    </a:cubicBezTo>
                    <a:cubicBezTo>
                      <a:pt x="19" y="5"/>
                      <a:pt x="19" y="2"/>
                      <a:pt x="19" y="0"/>
                    </a:cubicBezTo>
                    <a:cubicBezTo>
                      <a:pt x="0" y="18"/>
                      <a:pt x="0" y="18"/>
                      <a:pt x="0" y="18"/>
                    </a:cubicBezTo>
                    <a:cubicBezTo>
                      <a:pt x="1" y="18"/>
                      <a:pt x="1" y="19"/>
                      <a:pt x="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35"/>
              <p:cNvSpPr/>
              <p:nvPr/>
            </p:nvSpPr>
            <p:spPr bwMode="auto">
              <a:xfrm>
                <a:off x="4093" y="1476"/>
                <a:ext cx="27" cy="37"/>
              </a:xfrm>
              <a:custGeom>
                <a:avLst/>
                <a:gdLst>
                  <a:gd name="T0" fmla="*/ 0 w 10"/>
                  <a:gd name="T1" fmla="*/ 9 h 14"/>
                  <a:gd name="T2" fmla="*/ 2 w 10"/>
                  <a:gd name="T3" fmla="*/ 14 h 14"/>
                  <a:gd name="T4" fmla="*/ 10 w 10"/>
                  <a:gd name="T5" fmla="*/ 6 h 14"/>
                  <a:gd name="T6" fmla="*/ 8 w 10"/>
                  <a:gd name="T7" fmla="*/ 0 h 14"/>
                  <a:gd name="T8" fmla="*/ 8 w 10"/>
                  <a:gd name="T9" fmla="*/ 0 h 14"/>
                  <a:gd name="T10" fmla="*/ 0 w 10"/>
                  <a:gd name="T11" fmla="*/ 9 h 14"/>
                </a:gdLst>
                <a:ahLst/>
                <a:cxnLst>
                  <a:cxn ang="0">
                    <a:pos x="T0" y="T1"/>
                  </a:cxn>
                  <a:cxn ang="0">
                    <a:pos x="T2" y="T3"/>
                  </a:cxn>
                  <a:cxn ang="0">
                    <a:pos x="T4" y="T5"/>
                  </a:cxn>
                  <a:cxn ang="0">
                    <a:pos x="T6" y="T7"/>
                  </a:cxn>
                  <a:cxn ang="0">
                    <a:pos x="T8" y="T9"/>
                  </a:cxn>
                  <a:cxn ang="0">
                    <a:pos x="T10" y="T11"/>
                  </a:cxn>
                </a:cxnLst>
                <a:rect l="0" t="0" r="r" b="b"/>
                <a:pathLst>
                  <a:path w="10" h="14">
                    <a:moveTo>
                      <a:pt x="0" y="9"/>
                    </a:moveTo>
                    <a:cubicBezTo>
                      <a:pt x="0" y="10"/>
                      <a:pt x="1" y="12"/>
                      <a:pt x="2" y="14"/>
                    </a:cubicBezTo>
                    <a:cubicBezTo>
                      <a:pt x="10" y="6"/>
                      <a:pt x="10" y="6"/>
                      <a:pt x="10" y="6"/>
                    </a:cubicBezTo>
                    <a:cubicBezTo>
                      <a:pt x="9" y="4"/>
                      <a:pt x="9" y="1"/>
                      <a:pt x="8" y="0"/>
                    </a:cubicBezTo>
                    <a:cubicBezTo>
                      <a:pt x="8" y="0"/>
                      <a:pt x="8" y="0"/>
                      <a:pt x="8" y="0"/>
                    </a:cubicBezTo>
                    <a:cubicBezTo>
                      <a:pt x="7" y="5"/>
                      <a:pt x="4" y="7"/>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36"/>
              <p:cNvSpPr/>
              <p:nvPr/>
            </p:nvSpPr>
            <p:spPr bwMode="auto">
              <a:xfrm>
                <a:off x="4096" y="1487"/>
                <a:ext cx="72" cy="66"/>
              </a:xfrm>
              <a:custGeom>
                <a:avLst/>
                <a:gdLst>
                  <a:gd name="T0" fmla="*/ 2 w 27"/>
                  <a:gd name="T1" fmla="*/ 25 h 25"/>
                  <a:gd name="T2" fmla="*/ 27 w 27"/>
                  <a:gd name="T3" fmla="*/ 1 h 25"/>
                  <a:gd name="T4" fmla="*/ 19 w 27"/>
                  <a:gd name="T5" fmla="*/ 0 h 25"/>
                  <a:gd name="T6" fmla="*/ 3 w 27"/>
                  <a:gd name="T7" fmla="*/ 16 h 25"/>
                  <a:gd name="T8" fmla="*/ 2 w 27"/>
                  <a:gd name="T9" fmla="*/ 19 h 25"/>
                  <a:gd name="T10" fmla="*/ 2 w 27"/>
                  <a:gd name="T11" fmla="*/ 25 h 25"/>
                </a:gdLst>
                <a:ahLst/>
                <a:cxnLst>
                  <a:cxn ang="0">
                    <a:pos x="T0" y="T1"/>
                  </a:cxn>
                  <a:cxn ang="0">
                    <a:pos x="T2" y="T3"/>
                  </a:cxn>
                  <a:cxn ang="0">
                    <a:pos x="T4" y="T5"/>
                  </a:cxn>
                  <a:cxn ang="0">
                    <a:pos x="T6" y="T7"/>
                  </a:cxn>
                  <a:cxn ang="0">
                    <a:pos x="T8" y="T9"/>
                  </a:cxn>
                  <a:cxn ang="0">
                    <a:pos x="T10" y="T11"/>
                  </a:cxn>
                </a:cxnLst>
                <a:rect l="0" t="0" r="r" b="b"/>
                <a:pathLst>
                  <a:path w="27" h="25">
                    <a:moveTo>
                      <a:pt x="2" y="25"/>
                    </a:moveTo>
                    <a:cubicBezTo>
                      <a:pt x="27" y="1"/>
                      <a:pt x="27" y="1"/>
                      <a:pt x="27" y="1"/>
                    </a:cubicBezTo>
                    <a:cubicBezTo>
                      <a:pt x="25" y="0"/>
                      <a:pt x="22" y="0"/>
                      <a:pt x="19" y="0"/>
                    </a:cubicBezTo>
                    <a:cubicBezTo>
                      <a:pt x="3" y="16"/>
                      <a:pt x="3" y="16"/>
                      <a:pt x="3" y="16"/>
                    </a:cubicBezTo>
                    <a:cubicBezTo>
                      <a:pt x="3" y="17"/>
                      <a:pt x="3" y="18"/>
                      <a:pt x="2" y="19"/>
                    </a:cubicBezTo>
                    <a:cubicBezTo>
                      <a:pt x="0" y="20"/>
                      <a:pt x="1" y="23"/>
                      <a:pt x="2"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37"/>
              <p:cNvSpPr/>
              <p:nvPr/>
            </p:nvSpPr>
            <p:spPr bwMode="auto">
              <a:xfrm>
                <a:off x="3655" y="1548"/>
                <a:ext cx="436" cy="444"/>
              </a:xfrm>
              <a:custGeom>
                <a:avLst/>
                <a:gdLst>
                  <a:gd name="T0" fmla="*/ 0 w 163"/>
                  <a:gd name="T1" fmla="*/ 161 h 166"/>
                  <a:gd name="T2" fmla="*/ 0 w 163"/>
                  <a:gd name="T3" fmla="*/ 161 h 166"/>
                  <a:gd name="T4" fmla="*/ 4 w 163"/>
                  <a:gd name="T5" fmla="*/ 166 h 166"/>
                  <a:gd name="T6" fmla="*/ 163 w 163"/>
                  <a:gd name="T7" fmla="*/ 6 h 166"/>
                  <a:gd name="T8" fmla="*/ 161 w 163"/>
                  <a:gd name="T9" fmla="*/ 0 h 166"/>
                  <a:gd name="T10" fmla="*/ 6 w 163"/>
                  <a:gd name="T11" fmla="*/ 155 h 166"/>
                  <a:gd name="T12" fmla="*/ 0 w 163"/>
                  <a:gd name="T13" fmla="*/ 161 h 166"/>
                </a:gdLst>
                <a:ahLst/>
                <a:cxnLst>
                  <a:cxn ang="0">
                    <a:pos x="T0" y="T1"/>
                  </a:cxn>
                  <a:cxn ang="0">
                    <a:pos x="T2" y="T3"/>
                  </a:cxn>
                  <a:cxn ang="0">
                    <a:pos x="T4" y="T5"/>
                  </a:cxn>
                  <a:cxn ang="0">
                    <a:pos x="T6" y="T7"/>
                  </a:cxn>
                  <a:cxn ang="0">
                    <a:pos x="T8" y="T9"/>
                  </a:cxn>
                  <a:cxn ang="0">
                    <a:pos x="T10" y="T11"/>
                  </a:cxn>
                  <a:cxn ang="0">
                    <a:pos x="T12" y="T13"/>
                  </a:cxn>
                </a:cxnLst>
                <a:rect l="0" t="0" r="r" b="b"/>
                <a:pathLst>
                  <a:path w="163" h="166">
                    <a:moveTo>
                      <a:pt x="0" y="161"/>
                    </a:moveTo>
                    <a:cubicBezTo>
                      <a:pt x="0" y="161"/>
                      <a:pt x="0" y="161"/>
                      <a:pt x="0" y="161"/>
                    </a:cubicBezTo>
                    <a:cubicBezTo>
                      <a:pt x="1" y="163"/>
                      <a:pt x="2" y="164"/>
                      <a:pt x="4" y="166"/>
                    </a:cubicBezTo>
                    <a:cubicBezTo>
                      <a:pt x="163" y="6"/>
                      <a:pt x="163" y="6"/>
                      <a:pt x="163" y="6"/>
                    </a:cubicBezTo>
                    <a:cubicBezTo>
                      <a:pt x="163" y="4"/>
                      <a:pt x="162" y="2"/>
                      <a:pt x="161" y="0"/>
                    </a:cubicBezTo>
                    <a:cubicBezTo>
                      <a:pt x="6" y="155"/>
                      <a:pt x="6" y="155"/>
                      <a:pt x="6" y="155"/>
                    </a:cubicBezTo>
                    <a:cubicBezTo>
                      <a:pt x="6" y="157"/>
                      <a:pt x="6" y="159"/>
                      <a:pt x="0" y="1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38"/>
              <p:cNvSpPr/>
              <p:nvPr/>
            </p:nvSpPr>
            <p:spPr bwMode="auto">
              <a:xfrm>
                <a:off x="3543" y="2027"/>
                <a:ext cx="85" cy="78"/>
              </a:xfrm>
              <a:custGeom>
                <a:avLst/>
                <a:gdLst>
                  <a:gd name="T0" fmla="*/ 4 w 32"/>
                  <a:gd name="T1" fmla="*/ 28 h 29"/>
                  <a:gd name="T2" fmla="*/ 2 w 32"/>
                  <a:gd name="T3" fmla="*/ 29 h 29"/>
                  <a:gd name="T4" fmla="*/ 3 w 32"/>
                  <a:gd name="T5" fmla="*/ 29 h 29"/>
                  <a:gd name="T6" fmla="*/ 32 w 32"/>
                  <a:gd name="T7" fmla="*/ 0 h 29"/>
                  <a:gd name="T8" fmla="*/ 32 w 32"/>
                  <a:gd name="T9" fmla="*/ 0 h 29"/>
                  <a:gd name="T10" fmla="*/ 23 w 32"/>
                  <a:gd name="T11" fmla="*/ 2 h 29"/>
                  <a:gd name="T12" fmla="*/ 20 w 32"/>
                  <a:gd name="T13" fmla="*/ 4 h 29"/>
                  <a:gd name="T14" fmla="*/ 0 w 32"/>
                  <a:gd name="T15" fmla="*/ 24 h 29"/>
                  <a:gd name="T16" fmla="*/ 4 w 32"/>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9">
                    <a:moveTo>
                      <a:pt x="4" y="28"/>
                    </a:moveTo>
                    <a:cubicBezTo>
                      <a:pt x="3" y="28"/>
                      <a:pt x="3" y="29"/>
                      <a:pt x="2" y="29"/>
                    </a:cubicBezTo>
                    <a:cubicBezTo>
                      <a:pt x="3" y="29"/>
                      <a:pt x="3" y="29"/>
                      <a:pt x="3" y="29"/>
                    </a:cubicBezTo>
                    <a:cubicBezTo>
                      <a:pt x="32" y="0"/>
                      <a:pt x="32" y="0"/>
                      <a:pt x="32" y="0"/>
                    </a:cubicBezTo>
                    <a:cubicBezTo>
                      <a:pt x="32" y="0"/>
                      <a:pt x="32" y="0"/>
                      <a:pt x="32" y="0"/>
                    </a:cubicBezTo>
                    <a:cubicBezTo>
                      <a:pt x="30" y="0"/>
                      <a:pt x="25" y="1"/>
                      <a:pt x="23" y="2"/>
                    </a:cubicBezTo>
                    <a:cubicBezTo>
                      <a:pt x="22" y="2"/>
                      <a:pt x="21" y="3"/>
                      <a:pt x="20" y="4"/>
                    </a:cubicBezTo>
                    <a:cubicBezTo>
                      <a:pt x="0" y="24"/>
                      <a:pt x="0" y="24"/>
                      <a:pt x="0" y="24"/>
                    </a:cubicBezTo>
                    <a:cubicBezTo>
                      <a:pt x="0" y="26"/>
                      <a:pt x="3" y="27"/>
                      <a:pt x="4"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39"/>
              <p:cNvSpPr/>
              <p:nvPr/>
            </p:nvSpPr>
            <p:spPr bwMode="auto">
              <a:xfrm>
                <a:off x="4179" y="1452"/>
                <a:ext cx="24" cy="24"/>
              </a:xfrm>
              <a:custGeom>
                <a:avLst/>
                <a:gdLst>
                  <a:gd name="T0" fmla="*/ 0 w 9"/>
                  <a:gd name="T1" fmla="*/ 7 h 9"/>
                  <a:gd name="T2" fmla="*/ 1 w 9"/>
                  <a:gd name="T3" fmla="*/ 9 h 9"/>
                  <a:gd name="T4" fmla="*/ 9 w 9"/>
                  <a:gd name="T5" fmla="*/ 0 h 9"/>
                  <a:gd name="T6" fmla="*/ 0 w 9"/>
                  <a:gd name="T7" fmla="*/ 7 h 9"/>
                </a:gdLst>
                <a:ahLst/>
                <a:cxnLst>
                  <a:cxn ang="0">
                    <a:pos x="T0" y="T1"/>
                  </a:cxn>
                  <a:cxn ang="0">
                    <a:pos x="T2" y="T3"/>
                  </a:cxn>
                  <a:cxn ang="0">
                    <a:pos x="T4" y="T5"/>
                  </a:cxn>
                  <a:cxn ang="0">
                    <a:pos x="T6" y="T7"/>
                  </a:cxn>
                </a:cxnLst>
                <a:rect l="0" t="0" r="r" b="b"/>
                <a:pathLst>
                  <a:path w="9" h="9">
                    <a:moveTo>
                      <a:pt x="0" y="7"/>
                    </a:moveTo>
                    <a:cubicBezTo>
                      <a:pt x="0" y="7"/>
                      <a:pt x="0" y="8"/>
                      <a:pt x="1" y="9"/>
                    </a:cubicBezTo>
                    <a:cubicBezTo>
                      <a:pt x="9" y="0"/>
                      <a:pt x="9" y="0"/>
                      <a:pt x="9" y="0"/>
                    </a:cubicBezTo>
                    <a:cubicBezTo>
                      <a:pt x="4"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40"/>
              <p:cNvSpPr/>
              <p:nvPr/>
            </p:nvSpPr>
            <p:spPr bwMode="auto">
              <a:xfrm>
                <a:off x="3679" y="1412"/>
                <a:ext cx="609" cy="594"/>
              </a:xfrm>
              <a:custGeom>
                <a:avLst/>
                <a:gdLst>
                  <a:gd name="T0" fmla="*/ 159 w 228"/>
                  <a:gd name="T1" fmla="*/ 62 h 222"/>
                  <a:gd name="T2" fmla="*/ 157 w 228"/>
                  <a:gd name="T3" fmla="*/ 62 h 222"/>
                  <a:gd name="T4" fmla="*/ 0 w 228"/>
                  <a:gd name="T5" fmla="*/ 219 h 222"/>
                  <a:gd name="T6" fmla="*/ 6 w 228"/>
                  <a:gd name="T7" fmla="*/ 222 h 222"/>
                  <a:gd name="T8" fmla="*/ 228 w 228"/>
                  <a:gd name="T9" fmla="*/ 0 h 222"/>
                  <a:gd name="T10" fmla="*/ 219 w 228"/>
                  <a:gd name="T11" fmla="*/ 6 h 222"/>
                  <a:gd name="T12" fmla="*/ 212 w 228"/>
                  <a:gd name="T13" fmla="*/ 15 h 222"/>
                  <a:gd name="T14" fmla="*/ 205 w 228"/>
                  <a:gd name="T15" fmla="*/ 15 h 222"/>
                  <a:gd name="T16" fmla="*/ 160 w 228"/>
                  <a:gd name="T17" fmla="*/ 59 h 222"/>
                  <a:gd name="T18" fmla="*/ 159 w 228"/>
                  <a:gd name="T19" fmla="*/ 6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222">
                    <a:moveTo>
                      <a:pt x="159" y="62"/>
                    </a:moveTo>
                    <a:cubicBezTo>
                      <a:pt x="158" y="62"/>
                      <a:pt x="158" y="62"/>
                      <a:pt x="157" y="62"/>
                    </a:cubicBezTo>
                    <a:cubicBezTo>
                      <a:pt x="0" y="219"/>
                      <a:pt x="0" y="219"/>
                      <a:pt x="0" y="219"/>
                    </a:cubicBezTo>
                    <a:cubicBezTo>
                      <a:pt x="2" y="220"/>
                      <a:pt x="4" y="221"/>
                      <a:pt x="6" y="222"/>
                    </a:cubicBezTo>
                    <a:cubicBezTo>
                      <a:pt x="228" y="0"/>
                      <a:pt x="228" y="0"/>
                      <a:pt x="228" y="0"/>
                    </a:cubicBezTo>
                    <a:cubicBezTo>
                      <a:pt x="224" y="2"/>
                      <a:pt x="221" y="4"/>
                      <a:pt x="219" y="6"/>
                    </a:cubicBezTo>
                    <a:cubicBezTo>
                      <a:pt x="216" y="8"/>
                      <a:pt x="215" y="15"/>
                      <a:pt x="212" y="15"/>
                    </a:cubicBezTo>
                    <a:cubicBezTo>
                      <a:pt x="210" y="15"/>
                      <a:pt x="208" y="15"/>
                      <a:pt x="205" y="15"/>
                    </a:cubicBezTo>
                    <a:cubicBezTo>
                      <a:pt x="160" y="59"/>
                      <a:pt x="160" y="59"/>
                      <a:pt x="160" y="59"/>
                    </a:cubicBezTo>
                    <a:cubicBezTo>
                      <a:pt x="161" y="61"/>
                      <a:pt x="161" y="62"/>
                      <a:pt x="159" y="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41"/>
              <p:cNvSpPr/>
              <p:nvPr/>
            </p:nvSpPr>
            <p:spPr bwMode="auto">
              <a:xfrm>
                <a:off x="3567" y="2033"/>
                <a:ext cx="93" cy="80"/>
              </a:xfrm>
              <a:custGeom>
                <a:avLst/>
                <a:gdLst>
                  <a:gd name="T0" fmla="*/ 31 w 35"/>
                  <a:gd name="T1" fmla="*/ 0 h 30"/>
                  <a:gd name="T2" fmla="*/ 29 w 35"/>
                  <a:gd name="T3" fmla="*/ 0 h 30"/>
                  <a:gd name="T4" fmla="*/ 0 w 35"/>
                  <a:gd name="T5" fmla="*/ 29 h 30"/>
                  <a:gd name="T6" fmla="*/ 3 w 35"/>
                  <a:gd name="T7" fmla="*/ 30 h 30"/>
                  <a:gd name="T8" fmla="*/ 8 w 35"/>
                  <a:gd name="T9" fmla="*/ 26 h 30"/>
                  <a:gd name="T10" fmla="*/ 11 w 35"/>
                  <a:gd name="T11" fmla="*/ 27 h 30"/>
                  <a:gd name="T12" fmla="*/ 35 w 35"/>
                  <a:gd name="T13" fmla="*/ 3 h 30"/>
                  <a:gd name="T14" fmla="*/ 31 w 3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0"/>
                    </a:moveTo>
                    <a:cubicBezTo>
                      <a:pt x="30" y="0"/>
                      <a:pt x="30" y="0"/>
                      <a:pt x="29" y="0"/>
                    </a:cubicBezTo>
                    <a:cubicBezTo>
                      <a:pt x="0" y="29"/>
                      <a:pt x="0" y="29"/>
                      <a:pt x="0" y="29"/>
                    </a:cubicBezTo>
                    <a:cubicBezTo>
                      <a:pt x="1" y="30"/>
                      <a:pt x="2" y="30"/>
                      <a:pt x="3" y="30"/>
                    </a:cubicBezTo>
                    <a:cubicBezTo>
                      <a:pt x="6" y="30"/>
                      <a:pt x="5" y="26"/>
                      <a:pt x="8" y="26"/>
                    </a:cubicBezTo>
                    <a:cubicBezTo>
                      <a:pt x="9" y="26"/>
                      <a:pt x="10" y="26"/>
                      <a:pt x="11" y="27"/>
                    </a:cubicBezTo>
                    <a:cubicBezTo>
                      <a:pt x="35" y="3"/>
                      <a:pt x="35" y="3"/>
                      <a:pt x="35" y="3"/>
                    </a:cubicBezTo>
                    <a:cubicBezTo>
                      <a:pt x="33" y="2"/>
                      <a:pt x="31" y="1"/>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42"/>
              <p:cNvSpPr/>
              <p:nvPr/>
            </p:nvSpPr>
            <p:spPr bwMode="auto">
              <a:xfrm>
                <a:off x="3706" y="1396"/>
                <a:ext cx="641" cy="634"/>
              </a:xfrm>
              <a:custGeom>
                <a:avLst/>
                <a:gdLst>
                  <a:gd name="T0" fmla="*/ 0 w 240"/>
                  <a:gd name="T1" fmla="*/ 231 h 237"/>
                  <a:gd name="T2" fmla="*/ 3 w 240"/>
                  <a:gd name="T3" fmla="*/ 237 h 237"/>
                  <a:gd name="T4" fmla="*/ 240 w 240"/>
                  <a:gd name="T5" fmla="*/ 0 h 237"/>
                  <a:gd name="T6" fmla="*/ 230 w 240"/>
                  <a:gd name="T7" fmla="*/ 2 h 237"/>
                  <a:gd name="T8" fmla="*/ 0 w 240"/>
                  <a:gd name="T9" fmla="*/ 231 h 237"/>
                </a:gdLst>
                <a:ahLst/>
                <a:cxnLst>
                  <a:cxn ang="0">
                    <a:pos x="T0" y="T1"/>
                  </a:cxn>
                  <a:cxn ang="0">
                    <a:pos x="T2" y="T3"/>
                  </a:cxn>
                  <a:cxn ang="0">
                    <a:pos x="T4" y="T5"/>
                  </a:cxn>
                  <a:cxn ang="0">
                    <a:pos x="T6" y="T7"/>
                  </a:cxn>
                  <a:cxn ang="0">
                    <a:pos x="T8" y="T9"/>
                  </a:cxn>
                </a:cxnLst>
                <a:rect l="0" t="0" r="r" b="b"/>
                <a:pathLst>
                  <a:path w="240" h="237">
                    <a:moveTo>
                      <a:pt x="0" y="231"/>
                    </a:moveTo>
                    <a:cubicBezTo>
                      <a:pt x="2" y="233"/>
                      <a:pt x="3" y="235"/>
                      <a:pt x="3" y="237"/>
                    </a:cubicBezTo>
                    <a:cubicBezTo>
                      <a:pt x="240" y="0"/>
                      <a:pt x="240" y="0"/>
                      <a:pt x="240" y="0"/>
                    </a:cubicBezTo>
                    <a:cubicBezTo>
                      <a:pt x="237" y="1"/>
                      <a:pt x="234" y="1"/>
                      <a:pt x="230" y="2"/>
                    </a:cubicBezTo>
                    <a:lnTo>
                      <a:pt x="0" y="2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43"/>
              <p:cNvSpPr/>
              <p:nvPr/>
            </p:nvSpPr>
            <p:spPr bwMode="auto">
              <a:xfrm>
                <a:off x="3610" y="2038"/>
                <a:ext cx="99" cy="75"/>
              </a:xfrm>
              <a:custGeom>
                <a:avLst/>
                <a:gdLst>
                  <a:gd name="T0" fmla="*/ 26 w 37"/>
                  <a:gd name="T1" fmla="*/ 1 h 28"/>
                  <a:gd name="T2" fmla="*/ 0 w 37"/>
                  <a:gd name="T3" fmla="*/ 28 h 28"/>
                  <a:gd name="T4" fmla="*/ 8 w 37"/>
                  <a:gd name="T5" fmla="*/ 24 h 28"/>
                  <a:gd name="T6" fmla="*/ 11 w 37"/>
                  <a:gd name="T7" fmla="*/ 25 h 28"/>
                  <a:gd name="T8" fmla="*/ 11 w 37"/>
                  <a:gd name="T9" fmla="*/ 25 h 28"/>
                  <a:gd name="T10" fmla="*/ 37 w 37"/>
                  <a:gd name="T11" fmla="*/ 0 h 28"/>
                  <a:gd name="T12" fmla="*/ 32 w 37"/>
                  <a:gd name="T13" fmla="*/ 1 h 28"/>
                  <a:gd name="T14" fmla="*/ 26 w 37"/>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26" y="1"/>
                    </a:moveTo>
                    <a:cubicBezTo>
                      <a:pt x="0" y="28"/>
                      <a:pt x="0" y="28"/>
                      <a:pt x="0" y="28"/>
                    </a:cubicBezTo>
                    <a:cubicBezTo>
                      <a:pt x="5" y="28"/>
                      <a:pt x="5" y="26"/>
                      <a:pt x="8" y="24"/>
                    </a:cubicBezTo>
                    <a:cubicBezTo>
                      <a:pt x="9" y="24"/>
                      <a:pt x="10" y="25"/>
                      <a:pt x="11" y="25"/>
                    </a:cubicBezTo>
                    <a:cubicBezTo>
                      <a:pt x="11" y="25"/>
                      <a:pt x="11" y="25"/>
                      <a:pt x="11" y="25"/>
                    </a:cubicBezTo>
                    <a:cubicBezTo>
                      <a:pt x="37" y="0"/>
                      <a:pt x="37" y="0"/>
                      <a:pt x="37" y="0"/>
                    </a:cubicBezTo>
                    <a:cubicBezTo>
                      <a:pt x="35" y="1"/>
                      <a:pt x="34" y="1"/>
                      <a:pt x="32" y="1"/>
                    </a:cubicBezTo>
                    <a:lnTo>
                      <a:pt x="2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44"/>
              <p:cNvSpPr/>
              <p:nvPr/>
            </p:nvSpPr>
            <p:spPr bwMode="auto">
              <a:xfrm>
                <a:off x="3810" y="1398"/>
                <a:ext cx="580" cy="560"/>
              </a:xfrm>
              <a:custGeom>
                <a:avLst/>
                <a:gdLst>
                  <a:gd name="T0" fmla="*/ 9 w 217"/>
                  <a:gd name="T1" fmla="*/ 207 h 209"/>
                  <a:gd name="T2" fmla="*/ 10 w 217"/>
                  <a:gd name="T3" fmla="*/ 207 h 209"/>
                  <a:gd name="T4" fmla="*/ 217 w 217"/>
                  <a:gd name="T5" fmla="*/ 0 h 209"/>
                  <a:gd name="T6" fmla="*/ 209 w 217"/>
                  <a:gd name="T7" fmla="*/ 0 h 209"/>
                  <a:gd name="T8" fmla="*/ 0 w 217"/>
                  <a:gd name="T9" fmla="*/ 209 h 209"/>
                  <a:gd name="T10" fmla="*/ 9 w 217"/>
                  <a:gd name="T11" fmla="*/ 207 h 209"/>
                </a:gdLst>
                <a:ahLst/>
                <a:cxnLst>
                  <a:cxn ang="0">
                    <a:pos x="T0" y="T1"/>
                  </a:cxn>
                  <a:cxn ang="0">
                    <a:pos x="T2" y="T3"/>
                  </a:cxn>
                  <a:cxn ang="0">
                    <a:pos x="T4" y="T5"/>
                  </a:cxn>
                  <a:cxn ang="0">
                    <a:pos x="T6" y="T7"/>
                  </a:cxn>
                  <a:cxn ang="0">
                    <a:pos x="T8" y="T9"/>
                  </a:cxn>
                  <a:cxn ang="0">
                    <a:pos x="T10" y="T11"/>
                  </a:cxn>
                </a:cxnLst>
                <a:rect l="0" t="0" r="r" b="b"/>
                <a:pathLst>
                  <a:path w="217" h="209">
                    <a:moveTo>
                      <a:pt x="9" y="207"/>
                    </a:moveTo>
                    <a:cubicBezTo>
                      <a:pt x="9" y="207"/>
                      <a:pt x="10" y="207"/>
                      <a:pt x="10" y="207"/>
                    </a:cubicBezTo>
                    <a:cubicBezTo>
                      <a:pt x="217" y="0"/>
                      <a:pt x="217" y="0"/>
                      <a:pt x="217" y="0"/>
                    </a:cubicBezTo>
                    <a:cubicBezTo>
                      <a:pt x="213" y="1"/>
                      <a:pt x="210" y="1"/>
                      <a:pt x="209" y="0"/>
                    </a:cubicBezTo>
                    <a:cubicBezTo>
                      <a:pt x="0" y="209"/>
                      <a:pt x="0" y="209"/>
                      <a:pt x="0" y="209"/>
                    </a:cubicBezTo>
                    <a:cubicBezTo>
                      <a:pt x="2" y="208"/>
                      <a:pt x="5" y="207"/>
                      <a:pt x="9" y="2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45"/>
              <p:cNvSpPr/>
              <p:nvPr/>
            </p:nvSpPr>
            <p:spPr bwMode="auto">
              <a:xfrm>
                <a:off x="3634" y="1990"/>
                <a:ext cx="152" cy="166"/>
              </a:xfrm>
              <a:custGeom>
                <a:avLst/>
                <a:gdLst>
                  <a:gd name="T0" fmla="*/ 1 w 57"/>
                  <a:gd name="T1" fmla="*/ 59 h 62"/>
                  <a:gd name="T2" fmla="*/ 0 w 57"/>
                  <a:gd name="T3" fmla="*/ 62 h 62"/>
                  <a:gd name="T4" fmla="*/ 57 w 57"/>
                  <a:gd name="T5" fmla="*/ 5 h 62"/>
                  <a:gd name="T6" fmla="*/ 54 w 57"/>
                  <a:gd name="T7" fmla="*/ 0 h 62"/>
                  <a:gd name="T8" fmla="*/ 5 w 57"/>
                  <a:gd name="T9" fmla="*/ 49 h 62"/>
                  <a:gd name="T10" fmla="*/ 5 w 57"/>
                  <a:gd name="T11" fmla="*/ 52 h 62"/>
                  <a:gd name="T12" fmla="*/ 1 w 57"/>
                  <a:gd name="T13" fmla="*/ 59 h 62"/>
                </a:gdLst>
                <a:ahLst/>
                <a:cxnLst>
                  <a:cxn ang="0">
                    <a:pos x="T0" y="T1"/>
                  </a:cxn>
                  <a:cxn ang="0">
                    <a:pos x="T2" y="T3"/>
                  </a:cxn>
                  <a:cxn ang="0">
                    <a:pos x="T4" y="T5"/>
                  </a:cxn>
                  <a:cxn ang="0">
                    <a:pos x="T6" y="T7"/>
                  </a:cxn>
                  <a:cxn ang="0">
                    <a:pos x="T8" y="T9"/>
                  </a:cxn>
                  <a:cxn ang="0">
                    <a:pos x="T10" y="T11"/>
                  </a:cxn>
                  <a:cxn ang="0">
                    <a:pos x="T12" y="T13"/>
                  </a:cxn>
                </a:cxnLst>
                <a:rect l="0" t="0" r="r" b="b"/>
                <a:pathLst>
                  <a:path w="57" h="62">
                    <a:moveTo>
                      <a:pt x="1" y="59"/>
                    </a:moveTo>
                    <a:cubicBezTo>
                      <a:pt x="0" y="60"/>
                      <a:pt x="0" y="61"/>
                      <a:pt x="0" y="62"/>
                    </a:cubicBezTo>
                    <a:cubicBezTo>
                      <a:pt x="57" y="5"/>
                      <a:pt x="57" y="5"/>
                      <a:pt x="57" y="5"/>
                    </a:cubicBezTo>
                    <a:cubicBezTo>
                      <a:pt x="57" y="4"/>
                      <a:pt x="54" y="2"/>
                      <a:pt x="54" y="0"/>
                    </a:cubicBezTo>
                    <a:cubicBezTo>
                      <a:pt x="5" y="49"/>
                      <a:pt x="5" y="49"/>
                      <a:pt x="5" y="49"/>
                    </a:cubicBezTo>
                    <a:cubicBezTo>
                      <a:pt x="5" y="50"/>
                      <a:pt x="5" y="51"/>
                      <a:pt x="5" y="52"/>
                    </a:cubicBezTo>
                    <a:cubicBezTo>
                      <a:pt x="5" y="55"/>
                      <a:pt x="2" y="56"/>
                      <a:pt x="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46"/>
              <p:cNvSpPr/>
              <p:nvPr/>
            </p:nvSpPr>
            <p:spPr bwMode="auto">
              <a:xfrm>
                <a:off x="3853" y="1358"/>
                <a:ext cx="620" cy="610"/>
              </a:xfrm>
              <a:custGeom>
                <a:avLst/>
                <a:gdLst>
                  <a:gd name="T0" fmla="*/ 215 w 232"/>
                  <a:gd name="T1" fmla="*/ 10 h 228"/>
                  <a:gd name="T2" fmla="*/ 214 w 232"/>
                  <a:gd name="T3" fmla="*/ 10 h 228"/>
                  <a:gd name="T4" fmla="*/ 0 w 232"/>
                  <a:gd name="T5" fmla="*/ 224 h 228"/>
                  <a:gd name="T6" fmla="*/ 4 w 232"/>
                  <a:gd name="T7" fmla="*/ 228 h 228"/>
                  <a:gd name="T8" fmla="*/ 232 w 232"/>
                  <a:gd name="T9" fmla="*/ 1 h 228"/>
                  <a:gd name="T10" fmla="*/ 230 w 232"/>
                  <a:gd name="T11" fmla="*/ 0 h 228"/>
                  <a:gd name="T12" fmla="*/ 215 w 232"/>
                  <a:gd name="T13" fmla="*/ 10 h 228"/>
                </a:gdLst>
                <a:ahLst/>
                <a:cxnLst>
                  <a:cxn ang="0">
                    <a:pos x="T0" y="T1"/>
                  </a:cxn>
                  <a:cxn ang="0">
                    <a:pos x="T2" y="T3"/>
                  </a:cxn>
                  <a:cxn ang="0">
                    <a:pos x="T4" y="T5"/>
                  </a:cxn>
                  <a:cxn ang="0">
                    <a:pos x="T6" y="T7"/>
                  </a:cxn>
                  <a:cxn ang="0">
                    <a:pos x="T8" y="T9"/>
                  </a:cxn>
                  <a:cxn ang="0">
                    <a:pos x="T10" y="T11"/>
                  </a:cxn>
                  <a:cxn ang="0">
                    <a:pos x="T12" y="T13"/>
                  </a:cxn>
                </a:cxnLst>
                <a:rect l="0" t="0" r="r" b="b"/>
                <a:pathLst>
                  <a:path w="232" h="228">
                    <a:moveTo>
                      <a:pt x="215" y="10"/>
                    </a:moveTo>
                    <a:cubicBezTo>
                      <a:pt x="214" y="10"/>
                      <a:pt x="214" y="10"/>
                      <a:pt x="214" y="10"/>
                    </a:cubicBezTo>
                    <a:cubicBezTo>
                      <a:pt x="0" y="224"/>
                      <a:pt x="0" y="224"/>
                      <a:pt x="0" y="224"/>
                    </a:cubicBezTo>
                    <a:cubicBezTo>
                      <a:pt x="2" y="225"/>
                      <a:pt x="3" y="226"/>
                      <a:pt x="4" y="228"/>
                    </a:cubicBezTo>
                    <a:cubicBezTo>
                      <a:pt x="232" y="1"/>
                      <a:pt x="232" y="1"/>
                      <a:pt x="232" y="1"/>
                    </a:cubicBezTo>
                    <a:cubicBezTo>
                      <a:pt x="231" y="1"/>
                      <a:pt x="231" y="0"/>
                      <a:pt x="230" y="0"/>
                    </a:cubicBezTo>
                    <a:cubicBezTo>
                      <a:pt x="222" y="0"/>
                      <a:pt x="219" y="6"/>
                      <a:pt x="21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47"/>
              <p:cNvSpPr/>
              <p:nvPr/>
            </p:nvSpPr>
            <p:spPr bwMode="auto">
              <a:xfrm>
                <a:off x="3628" y="2019"/>
                <a:ext cx="171" cy="179"/>
              </a:xfrm>
              <a:custGeom>
                <a:avLst/>
                <a:gdLst>
                  <a:gd name="T0" fmla="*/ 61 w 64"/>
                  <a:gd name="T1" fmla="*/ 0 h 67"/>
                  <a:gd name="T2" fmla="*/ 0 w 64"/>
                  <a:gd name="T3" fmla="*/ 61 h 67"/>
                  <a:gd name="T4" fmla="*/ 3 w 64"/>
                  <a:gd name="T5" fmla="*/ 67 h 67"/>
                  <a:gd name="T6" fmla="*/ 64 w 64"/>
                  <a:gd name="T7" fmla="*/ 6 h 67"/>
                  <a:gd name="T8" fmla="*/ 61 w 64"/>
                  <a:gd name="T9" fmla="*/ 0 h 67"/>
                </a:gdLst>
                <a:ahLst/>
                <a:cxnLst>
                  <a:cxn ang="0">
                    <a:pos x="T0" y="T1"/>
                  </a:cxn>
                  <a:cxn ang="0">
                    <a:pos x="T2" y="T3"/>
                  </a:cxn>
                  <a:cxn ang="0">
                    <a:pos x="T4" y="T5"/>
                  </a:cxn>
                  <a:cxn ang="0">
                    <a:pos x="T6" y="T7"/>
                  </a:cxn>
                  <a:cxn ang="0">
                    <a:pos x="T8" y="T9"/>
                  </a:cxn>
                </a:cxnLst>
                <a:rect l="0" t="0" r="r" b="b"/>
                <a:pathLst>
                  <a:path w="64" h="67">
                    <a:moveTo>
                      <a:pt x="61" y="0"/>
                    </a:moveTo>
                    <a:cubicBezTo>
                      <a:pt x="0" y="61"/>
                      <a:pt x="0" y="61"/>
                      <a:pt x="0" y="61"/>
                    </a:cubicBezTo>
                    <a:cubicBezTo>
                      <a:pt x="1" y="63"/>
                      <a:pt x="3" y="64"/>
                      <a:pt x="3" y="67"/>
                    </a:cubicBezTo>
                    <a:cubicBezTo>
                      <a:pt x="64" y="6"/>
                      <a:pt x="64" y="6"/>
                      <a:pt x="64" y="6"/>
                    </a:cubicBezTo>
                    <a:cubicBezTo>
                      <a:pt x="63" y="4"/>
                      <a:pt x="62" y="2"/>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8"/>
              <p:cNvSpPr/>
              <p:nvPr/>
            </p:nvSpPr>
            <p:spPr bwMode="auto">
              <a:xfrm>
                <a:off x="3818" y="1976"/>
                <a:ext cx="37" cy="27"/>
              </a:xfrm>
              <a:custGeom>
                <a:avLst/>
                <a:gdLst>
                  <a:gd name="T0" fmla="*/ 4 w 14"/>
                  <a:gd name="T1" fmla="*/ 2 h 10"/>
                  <a:gd name="T2" fmla="*/ 0 w 14"/>
                  <a:gd name="T3" fmla="*/ 6 h 10"/>
                  <a:gd name="T4" fmla="*/ 3 w 14"/>
                  <a:gd name="T5" fmla="*/ 9 h 10"/>
                  <a:gd name="T6" fmla="*/ 4 w 14"/>
                  <a:gd name="T7" fmla="*/ 10 h 10"/>
                  <a:gd name="T8" fmla="*/ 14 w 14"/>
                  <a:gd name="T9" fmla="*/ 1 h 10"/>
                  <a:gd name="T10" fmla="*/ 11 w 14"/>
                  <a:gd name="T11" fmla="*/ 0 h 10"/>
                  <a:gd name="T12" fmla="*/ 4 w 1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4" y="2"/>
                    </a:moveTo>
                    <a:cubicBezTo>
                      <a:pt x="0" y="6"/>
                      <a:pt x="0" y="6"/>
                      <a:pt x="0" y="6"/>
                    </a:cubicBezTo>
                    <a:cubicBezTo>
                      <a:pt x="1" y="7"/>
                      <a:pt x="3" y="7"/>
                      <a:pt x="3" y="9"/>
                    </a:cubicBezTo>
                    <a:cubicBezTo>
                      <a:pt x="4" y="9"/>
                      <a:pt x="4" y="10"/>
                      <a:pt x="4" y="10"/>
                    </a:cubicBezTo>
                    <a:cubicBezTo>
                      <a:pt x="14" y="1"/>
                      <a:pt x="14" y="1"/>
                      <a:pt x="14" y="1"/>
                    </a:cubicBezTo>
                    <a:cubicBezTo>
                      <a:pt x="13" y="0"/>
                      <a:pt x="12" y="0"/>
                      <a:pt x="11" y="0"/>
                    </a:cubicBezTo>
                    <a:cubicBezTo>
                      <a:pt x="9" y="0"/>
                      <a:pt x="6" y="1"/>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49"/>
              <p:cNvSpPr/>
              <p:nvPr/>
            </p:nvSpPr>
            <p:spPr bwMode="auto">
              <a:xfrm>
                <a:off x="3634" y="2046"/>
                <a:ext cx="181" cy="187"/>
              </a:xfrm>
              <a:custGeom>
                <a:avLst/>
                <a:gdLst>
                  <a:gd name="T0" fmla="*/ 61 w 68"/>
                  <a:gd name="T1" fmla="*/ 9 h 70"/>
                  <a:gd name="T2" fmla="*/ 63 w 68"/>
                  <a:gd name="T3" fmla="*/ 9 h 70"/>
                  <a:gd name="T4" fmla="*/ 68 w 68"/>
                  <a:gd name="T5" fmla="*/ 1 h 70"/>
                  <a:gd name="T6" fmla="*/ 66 w 68"/>
                  <a:gd name="T7" fmla="*/ 0 h 70"/>
                  <a:gd name="T8" fmla="*/ 0 w 68"/>
                  <a:gd name="T9" fmla="*/ 65 h 70"/>
                  <a:gd name="T10" fmla="*/ 2 w 68"/>
                  <a:gd name="T11" fmla="*/ 67 h 70"/>
                  <a:gd name="T12" fmla="*/ 4 w 68"/>
                  <a:gd name="T13" fmla="*/ 70 h 70"/>
                  <a:gd name="T14" fmla="*/ 63 w 68"/>
                  <a:gd name="T15" fmla="*/ 11 h 70"/>
                  <a:gd name="T16" fmla="*/ 61 w 68"/>
                  <a:gd name="T1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70">
                    <a:moveTo>
                      <a:pt x="61" y="9"/>
                    </a:moveTo>
                    <a:cubicBezTo>
                      <a:pt x="63" y="9"/>
                      <a:pt x="63" y="9"/>
                      <a:pt x="63" y="9"/>
                    </a:cubicBezTo>
                    <a:cubicBezTo>
                      <a:pt x="65" y="6"/>
                      <a:pt x="65" y="3"/>
                      <a:pt x="68" y="1"/>
                    </a:cubicBezTo>
                    <a:cubicBezTo>
                      <a:pt x="67" y="1"/>
                      <a:pt x="66" y="0"/>
                      <a:pt x="66" y="0"/>
                    </a:cubicBezTo>
                    <a:cubicBezTo>
                      <a:pt x="0" y="65"/>
                      <a:pt x="0" y="65"/>
                      <a:pt x="0" y="65"/>
                    </a:cubicBezTo>
                    <a:cubicBezTo>
                      <a:pt x="1" y="66"/>
                      <a:pt x="2" y="67"/>
                      <a:pt x="2" y="67"/>
                    </a:cubicBezTo>
                    <a:cubicBezTo>
                      <a:pt x="3" y="68"/>
                      <a:pt x="3" y="69"/>
                      <a:pt x="4" y="70"/>
                    </a:cubicBezTo>
                    <a:cubicBezTo>
                      <a:pt x="63" y="11"/>
                      <a:pt x="63" y="11"/>
                      <a:pt x="63" y="11"/>
                    </a:cubicBezTo>
                    <a:cubicBezTo>
                      <a:pt x="62" y="10"/>
                      <a:pt x="61" y="10"/>
                      <a:pt x="6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50"/>
              <p:cNvSpPr/>
              <p:nvPr/>
            </p:nvSpPr>
            <p:spPr bwMode="auto">
              <a:xfrm>
                <a:off x="3839" y="1366"/>
                <a:ext cx="658" cy="664"/>
              </a:xfrm>
              <a:custGeom>
                <a:avLst/>
                <a:gdLst>
                  <a:gd name="T0" fmla="*/ 3 w 246"/>
                  <a:gd name="T1" fmla="*/ 248 h 248"/>
                  <a:gd name="T2" fmla="*/ 246 w 246"/>
                  <a:gd name="T3" fmla="*/ 5 h 248"/>
                  <a:gd name="T4" fmla="*/ 243 w 246"/>
                  <a:gd name="T5" fmla="*/ 0 h 248"/>
                  <a:gd name="T6" fmla="*/ 0 w 246"/>
                  <a:gd name="T7" fmla="*/ 243 h 248"/>
                  <a:gd name="T8" fmla="*/ 3 w 246"/>
                  <a:gd name="T9" fmla="*/ 248 h 248"/>
                </a:gdLst>
                <a:ahLst/>
                <a:cxnLst>
                  <a:cxn ang="0">
                    <a:pos x="T0" y="T1"/>
                  </a:cxn>
                  <a:cxn ang="0">
                    <a:pos x="T2" y="T3"/>
                  </a:cxn>
                  <a:cxn ang="0">
                    <a:pos x="T4" y="T5"/>
                  </a:cxn>
                  <a:cxn ang="0">
                    <a:pos x="T6" y="T7"/>
                  </a:cxn>
                  <a:cxn ang="0">
                    <a:pos x="T8" y="T9"/>
                  </a:cxn>
                </a:cxnLst>
                <a:rect l="0" t="0" r="r" b="b"/>
                <a:pathLst>
                  <a:path w="246" h="248">
                    <a:moveTo>
                      <a:pt x="3" y="248"/>
                    </a:moveTo>
                    <a:cubicBezTo>
                      <a:pt x="246" y="5"/>
                      <a:pt x="246" y="5"/>
                      <a:pt x="246" y="5"/>
                    </a:cubicBezTo>
                    <a:cubicBezTo>
                      <a:pt x="245" y="3"/>
                      <a:pt x="244" y="1"/>
                      <a:pt x="243" y="0"/>
                    </a:cubicBezTo>
                    <a:cubicBezTo>
                      <a:pt x="0" y="243"/>
                      <a:pt x="0" y="243"/>
                      <a:pt x="0" y="243"/>
                    </a:cubicBezTo>
                    <a:cubicBezTo>
                      <a:pt x="1" y="244"/>
                      <a:pt x="2" y="246"/>
                      <a:pt x="3" y="2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1"/>
              <p:cNvSpPr/>
              <p:nvPr/>
            </p:nvSpPr>
            <p:spPr bwMode="auto">
              <a:xfrm>
                <a:off x="3652" y="2091"/>
                <a:ext cx="171" cy="172"/>
              </a:xfrm>
              <a:custGeom>
                <a:avLst/>
                <a:gdLst>
                  <a:gd name="T0" fmla="*/ 61 w 64"/>
                  <a:gd name="T1" fmla="*/ 0 h 64"/>
                  <a:gd name="T2" fmla="*/ 58 w 64"/>
                  <a:gd name="T3" fmla="*/ 0 h 64"/>
                  <a:gd name="T4" fmla="*/ 0 w 64"/>
                  <a:gd name="T5" fmla="*/ 58 h 64"/>
                  <a:gd name="T6" fmla="*/ 0 w 64"/>
                  <a:gd name="T7" fmla="*/ 58 h 64"/>
                  <a:gd name="T8" fmla="*/ 2 w 64"/>
                  <a:gd name="T9" fmla="*/ 62 h 64"/>
                  <a:gd name="T10" fmla="*/ 3 w 64"/>
                  <a:gd name="T11" fmla="*/ 64 h 64"/>
                  <a:gd name="T12" fmla="*/ 64 w 64"/>
                  <a:gd name="T13" fmla="*/ 3 h 64"/>
                  <a:gd name="T14" fmla="*/ 61 w 64"/>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61" y="0"/>
                    </a:moveTo>
                    <a:cubicBezTo>
                      <a:pt x="60" y="0"/>
                      <a:pt x="59" y="1"/>
                      <a:pt x="58" y="0"/>
                    </a:cubicBezTo>
                    <a:cubicBezTo>
                      <a:pt x="0" y="58"/>
                      <a:pt x="0" y="58"/>
                      <a:pt x="0" y="58"/>
                    </a:cubicBezTo>
                    <a:cubicBezTo>
                      <a:pt x="0" y="58"/>
                      <a:pt x="0" y="58"/>
                      <a:pt x="0" y="58"/>
                    </a:cubicBezTo>
                    <a:cubicBezTo>
                      <a:pt x="1" y="59"/>
                      <a:pt x="2" y="60"/>
                      <a:pt x="2" y="62"/>
                    </a:cubicBezTo>
                    <a:cubicBezTo>
                      <a:pt x="3" y="62"/>
                      <a:pt x="3" y="63"/>
                      <a:pt x="3" y="64"/>
                    </a:cubicBezTo>
                    <a:cubicBezTo>
                      <a:pt x="64" y="3"/>
                      <a:pt x="64" y="3"/>
                      <a:pt x="64" y="3"/>
                    </a:cubicBezTo>
                    <a:cubicBezTo>
                      <a:pt x="63" y="2"/>
                      <a:pt x="63" y="1"/>
                      <a:pt x="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52"/>
              <p:cNvSpPr/>
              <p:nvPr/>
            </p:nvSpPr>
            <p:spPr bwMode="auto">
              <a:xfrm>
                <a:off x="3847" y="1385"/>
                <a:ext cx="690" cy="677"/>
              </a:xfrm>
              <a:custGeom>
                <a:avLst/>
                <a:gdLst>
                  <a:gd name="T0" fmla="*/ 8 w 258"/>
                  <a:gd name="T1" fmla="*/ 247 h 253"/>
                  <a:gd name="T2" fmla="*/ 3 w 258"/>
                  <a:gd name="T3" fmla="*/ 247 h 253"/>
                  <a:gd name="T4" fmla="*/ 0 w 258"/>
                  <a:gd name="T5" fmla="*/ 251 h 253"/>
                  <a:gd name="T6" fmla="*/ 4 w 258"/>
                  <a:gd name="T7" fmla="*/ 253 h 253"/>
                  <a:gd name="T8" fmla="*/ 258 w 258"/>
                  <a:gd name="T9" fmla="*/ 0 h 253"/>
                  <a:gd name="T10" fmla="*/ 249 w 258"/>
                  <a:gd name="T11" fmla="*/ 0 h 253"/>
                  <a:gd name="T12" fmla="*/ 6 w 258"/>
                  <a:gd name="T13" fmla="*/ 243 h 253"/>
                  <a:gd name="T14" fmla="*/ 8 w 258"/>
                  <a:gd name="T15" fmla="*/ 247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3">
                    <a:moveTo>
                      <a:pt x="8" y="247"/>
                    </a:moveTo>
                    <a:cubicBezTo>
                      <a:pt x="3" y="247"/>
                      <a:pt x="3" y="247"/>
                      <a:pt x="3" y="247"/>
                    </a:cubicBezTo>
                    <a:cubicBezTo>
                      <a:pt x="2" y="247"/>
                      <a:pt x="0" y="249"/>
                      <a:pt x="0" y="251"/>
                    </a:cubicBezTo>
                    <a:cubicBezTo>
                      <a:pt x="2" y="251"/>
                      <a:pt x="3" y="252"/>
                      <a:pt x="4" y="253"/>
                    </a:cubicBezTo>
                    <a:cubicBezTo>
                      <a:pt x="258" y="0"/>
                      <a:pt x="258" y="0"/>
                      <a:pt x="258" y="0"/>
                    </a:cubicBezTo>
                    <a:cubicBezTo>
                      <a:pt x="249" y="0"/>
                      <a:pt x="249" y="0"/>
                      <a:pt x="249" y="0"/>
                    </a:cubicBezTo>
                    <a:cubicBezTo>
                      <a:pt x="6" y="243"/>
                      <a:pt x="6" y="243"/>
                      <a:pt x="6" y="243"/>
                    </a:cubicBezTo>
                    <a:cubicBezTo>
                      <a:pt x="7" y="244"/>
                      <a:pt x="8" y="245"/>
                      <a:pt x="8" y="2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53"/>
              <p:cNvSpPr/>
              <p:nvPr/>
            </p:nvSpPr>
            <p:spPr bwMode="auto">
              <a:xfrm>
                <a:off x="3671" y="1387"/>
                <a:ext cx="901" cy="900"/>
              </a:xfrm>
              <a:custGeom>
                <a:avLst/>
                <a:gdLst>
                  <a:gd name="T0" fmla="*/ 71 w 337"/>
                  <a:gd name="T1" fmla="*/ 260 h 336"/>
                  <a:gd name="T2" fmla="*/ 73 w 337"/>
                  <a:gd name="T3" fmla="*/ 263 h 336"/>
                  <a:gd name="T4" fmla="*/ 73 w 337"/>
                  <a:gd name="T5" fmla="*/ 266 h 336"/>
                  <a:gd name="T6" fmla="*/ 65 w 337"/>
                  <a:gd name="T7" fmla="*/ 267 h 336"/>
                  <a:gd name="T8" fmla="*/ 63 w 337"/>
                  <a:gd name="T9" fmla="*/ 267 h 336"/>
                  <a:gd name="T10" fmla="*/ 0 w 337"/>
                  <a:gd name="T11" fmla="*/ 330 h 336"/>
                  <a:gd name="T12" fmla="*/ 2 w 337"/>
                  <a:gd name="T13" fmla="*/ 332 h 336"/>
                  <a:gd name="T14" fmla="*/ 3 w 337"/>
                  <a:gd name="T15" fmla="*/ 336 h 336"/>
                  <a:gd name="T16" fmla="*/ 337 w 337"/>
                  <a:gd name="T17" fmla="*/ 2 h 336"/>
                  <a:gd name="T18" fmla="*/ 331 w 337"/>
                  <a:gd name="T19" fmla="*/ 0 h 336"/>
                  <a:gd name="T20" fmla="*/ 70 w 337"/>
                  <a:gd name="T21" fmla="*/ 260 h 336"/>
                  <a:gd name="T22" fmla="*/ 71 w 337"/>
                  <a:gd name="T23"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6">
                    <a:moveTo>
                      <a:pt x="71" y="260"/>
                    </a:moveTo>
                    <a:cubicBezTo>
                      <a:pt x="71" y="262"/>
                      <a:pt x="73" y="263"/>
                      <a:pt x="73" y="263"/>
                    </a:cubicBezTo>
                    <a:cubicBezTo>
                      <a:pt x="73" y="266"/>
                      <a:pt x="73" y="266"/>
                      <a:pt x="73" y="266"/>
                    </a:cubicBezTo>
                    <a:cubicBezTo>
                      <a:pt x="71" y="267"/>
                      <a:pt x="67" y="267"/>
                      <a:pt x="65" y="267"/>
                    </a:cubicBezTo>
                    <a:cubicBezTo>
                      <a:pt x="64" y="267"/>
                      <a:pt x="64" y="267"/>
                      <a:pt x="63" y="267"/>
                    </a:cubicBezTo>
                    <a:cubicBezTo>
                      <a:pt x="0" y="330"/>
                      <a:pt x="0" y="330"/>
                      <a:pt x="0" y="330"/>
                    </a:cubicBezTo>
                    <a:cubicBezTo>
                      <a:pt x="0" y="331"/>
                      <a:pt x="1" y="332"/>
                      <a:pt x="2" y="332"/>
                    </a:cubicBezTo>
                    <a:cubicBezTo>
                      <a:pt x="2" y="334"/>
                      <a:pt x="3" y="335"/>
                      <a:pt x="3" y="336"/>
                    </a:cubicBezTo>
                    <a:cubicBezTo>
                      <a:pt x="337" y="2"/>
                      <a:pt x="337" y="2"/>
                      <a:pt x="337" y="2"/>
                    </a:cubicBezTo>
                    <a:cubicBezTo>
                      <a:pt x="336" y="1"/>
                      <a:pt x="333" y="0"/>
                      <a:pt x="331" y="0"/>
                    </a:cubicBezTo>
                    <a:cubicBezTo>
                      <a:pt x="70" y="260"/>
                      <a:pt x="70" y="260"/>
                      <a:pt x="70" y="260"/>
                    </a:cubicBezTo>
                    <a:cubicBezTo>
                      <a:pt x="70" y="260"/>
                      <a:pt x="71" y="260"/>
                      <a:pt x="71" y="26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54"/>
              <p:cNvSpPr/>
              <p:nvPr/>
            </p:nvSpPr>
            <p:spPr bwMode="auto">
              <a:xfrm>
                <a:off x="3682" y="1441"/>
                <a:ext cx="879" cy="878"/>
              </a:xfrm>
              <a:custGeom>
                <a:avLst/>
                <a:gdLst>
                  <a:gd name="T0" fmla="*/ 325 w 329"/>
                  <a:gd name="T1" fmla="*/ 0 h 328"/>
                  <a:gd name="T2" fmla="*/ 316 w 329"/>
                  <a:gd name="T3" fmla="*/ 7 h 328"/>
                  <a:gd name="T4" fmla="*/ 0 w 329"/>
                  <a:gd name="T5" fmla="*/ 322 h 328"/>
                  <a:gd name="T6" fmla="*/ 3 w 329"/>
                  <a:gd name="T7" fmla="*/ 328 h 328"/>
                  <a:gd name="T8" fmla="*/ 42 w 329"/>
                  <a:gd name="T9" fmla="*/ 289 h 328"/>
                  <a:gd name="T10" fmla="*/ 42 w 329"/>
                  <a:gd name="T11" fmla="*/ 288 h 328"/>
                  <a:gd name="T12" fmla="*/ 42 w 329"/>
                  <a:gd name="T13" fmla="*/ 285 h 328"/>
                  <a:gd name="T14" fmla="*/ 45 w 329"/>
                  <a:gd name="T15" fmla="*/ 280 h 328"/>
                  <a:gd name="T16" fmla="*/ 50 w 329"/>
                  <a:gd name="T17" fmla="*/ 281 h 328"/>
                  <a:gd name="T18" fmla="*/ 329 w 329"/>
                  <a:gd name="T19" fmla="*/ 2 h 328"/>
                  <a:gd name="T20" fmla="*/ 325 w 329"/>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328">
                    <a:moveTo>
                      <a:pt x="325" y="0"/>
                    </a:moveTo>
                    <a:cubicBezTo>
                      <a:pt x="321" y="3"/>
                      <a:pt x="318" y="6"/>
                      <a:pt x="316" y="7"/>
                    </a:cubicBezTo>
                    <a:cubicBezTo>
                      <a:pt x="0" y="322"/>
                      <a:pt x="0" y="322"/>
                      <a:pt x="0" y="322"/>
                    </a:cubicBezTo>
                    <a:cubicBezTo>
                      <a:pt x="1" y="325"/>
                      <a:pt x="1" y="327"/>
                      <a:pt x="3" y="328"/>
                    </a:cubicBezTo>
                    <a:cubicBezTo>
                      <a:pt x="42" y="289"/>
                      <a:pt x="42" y="289"/>
                      <a:pt x="42" y="289"/>
                    </a:cubicBezTo>
                    <a:cubicBezTo>
                      <a:pt x="42" y="289"/>
                      <a:pt x="42" y="288"/>
                      <a:pt x="42" y="288"/>
                    </a:cubicBezTo>
                    <a:cubicBezTo>
                      <a:pt x="42" y="287"/>
                      <a:pt x="42" y="286"/>
                      <a:pt x="42" y="285"/>
                    </a:cubicBezTo>
                    <a:cubicBezTo>
                      <a:pt x="42" y="282"/>
                      <a:pt x="43" y="280"/>
                      <a:pt x="45" y="280"/>
                    </a:cubicBezTo>
                    <a:cubicBezTo>
                      <a:pt x="47" y="280"/>
                      <a:pt x="48" y="280"/>
                      <a:pt x="50" y="281"/>
                    </a:cubicBezTo>
                    <a:cubicBezTo>
                      <a:pt x="329" y="2"/>
                      <a:pt x="329" y="2"/>
                      <a:pt x="329" y="2"/>
                    </a:cubicBezTo>
                    <a:cubicBezTo>
                      <a:pt x="327" y="2"/>
                      <a:pt x="326" y="1"/>
                      <a:pt x="3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55"/>
              <p:cNvSpPr/>
              <p:nvPr/>
            </p:nvSpPr>
            <p:spPr bwMode="auto">
              <a:xfrm>
                <a:off x="4550" y="1401"/>
                <a:ext cx="40" cy="35"/>
              </a:xfrm>
              <a:custGeom>
                <a:avLst/>
                <a:gdLst>
                  <a:gd name="T0" fmla="*/ 13 w 15"/>
                  <a:gd name="T1" fmla="*/ 0 h 13"/>
                  <a:gd name="T2" fmla="*/ 0 w 15"/>
                  <a:gd name="T3" fmla="*/ 13 h 13"/>
                  <a:gd name="T4" fmla="*/ 13 w 15"/>
                  <a:gd name="T5" fmla="*/ 0 h 13"/>
                </a:gdLst>
                <a:ahLst/>
                <a:cxnLst>
                  <a:cxn ang="0">
                    <a:pos x="T0" y="T1"/>
                  </a:cxn>
                  <a:cxn ang="0">
                    <a:pos x="T2" y="T3"/>
                  </a:cxn>
                  <a:cxn ang="0">
                    <a:pos x="T4" y="T5"/>
                  </a:cxn>
                </a:cxnLst>
                <a:rect l="0" t="0" r="r" b="b"/>
                <a:pathLst>
                  <a:path w="15" h="13">
                    <a:moveTo>
                      <a:pt x="13" y="0"/>
                    </a:moveTo>
                    <a:cubicBezTo>
                      <a:pt x="0" y="13"/>
                      <a:pt x="0" y="13"/>
                      <a:pt x="0" y="13"/>
                    </a:cubicBezTo>
                    <a:cubicBezTo>
                      <a:pt x="8" y="9"/>
                      <a:pt x="15" y="4"/>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56"/>
              <p:cNvSpPr/>
              <p:nvPr/>
            </p:nvSpPr>
            <p:spPr bwMode="auto">
              <a:xfrm>
                <a:off x="3701" y="2228"/>
                <a:ext cx="112" cy="115"/>
              </a:xfrm>
              <a:custGeom>
                <a:avLst/>
                <a:gdLst>
                  <a:gd name="T0" fmla="*/ 38 w 42"/>
                  <a:gd name="T1" fmla="*/ 0 h 43"/>
                  <a:gd name="T2" fmla="*/ 0 w 42"/>
                  <a:gd name="T3" fmla="*/ 38 h 43"/>
                  <a:gd name="T4" fmla="*/ 3 w 42"/>
                  <a:gd name="T5" fmla="*/ 43 h 43"/>
                  <a:gd name="T6" fmla="*/ 42 w 42"/>
                  <a:gd name="T7" fmla="*/ 5 h 43"/>
                  <a:gd name="T8" fmla="*/ 38 w 42"/>
                  <a:gd name="T9" fmla="*/ 0 h 43"/>
                </a:gdLst>
                <a:ahLst/>
                <a:cxnLst>
                  <a:cxn ang="0">
                    <a:pos x="T0" y="T1"/>
                  </a:cxn>
                  <a:cxn ang="0">
                    <a:pos x="T2" y="T3"/>
                  </a:cxn>
                  <a:cxn ang="0">
                    <a:pos x="T4" y="T5"/>
                  </a:cxn>
                  <a:cxn ang="0">
                    <a:pos x="T6" y="T7"/>
                  </a:cxn>
                  <a:cxn ang="0">
                    <a:pos x="T8" y="T9"/>
                  </a:cxn>
                </a:cxnLst>
                <a:rect l="0" t="0" r="r" b="b"/>
                <a:pathLst>
                  <a:path w="42" h="43">
                    <a:moveTo>
                      <a:pt x="38" y="0"/>
                    </a:moveTo>
                    <a:cubicBezTo>
                      <a:pt x="0" y="38"/>
                      <a:pt x="0" y="38"/>
                      <a:pt x="0" y="38"/>
                    </a:cubicBezTo>
                    <a:cubicBezTo>
                      <a:pt x="1" y="40"/>
                      <a:pt x="2" y="42"/>
                      <a:pt x="3" y="43"/>
                    </a:cubicBezTo>
                    <a:cubicBezTo>
                      <a:pt x="42" y="5"/>
                      <a:pt x="42" y="5"/>
                      <a:pt x="42" y="5"/>
                    </a:cubicBezTo>
                    <a:cubicBezTo>
                      <a:pt x="41" y="4"/>
                      <a:pt x="39" y="2"/>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57"/>
              <p:cNvSpPr/>
              <p:nvPr/>
            </p:nvSpPr>
            <p:spPr bwMode="auto">
              <a:xfrm>
                <a:off x="3826" y="1454"/>
                <a:ext cx="767" cy="766"/>
              </a:xfrm>
              <a:custGeom>
                <a:avLst/>
                <a:gdLst>
                  <a:gd name="T0" fmla="*/ 1 w 287"/>
                  <a:gd name="T1" fmla="*/ 283 h 286"/>
                  <a:gd name="T2" fmla="*/ 2 w 287"/>
                  <a:gd name="T3" fmla="*/ 286 h 286"/>
                  <a:gd name="T4" fmla="*/ 2 w 287"/>
                  <a:gd name="T5" fmla="*/ 286 h 286"/>
                  <a:gd name="T6" fmla="*/ 287 w 287"/>
                  <a:gd name="T7" fmla="*/ 1 h 286"/>
                  <a:gd name="T8" fmla="*/ 281 w 287"/>
                  <a:gd name="T9" fmla="*/ 0 h 286"/>
                  <a:gd name="T10" fmla="*/ 0 w 287"/>
                  <a:gd name="T11" fmla="*/ 281 h 286"/>
                  <a:gd name="T12" fmla="*/ 1 w 287"/>
                  <a:gd name="T13" fmla="*/ 283 h 286"/>
                </a:gdLst>
                <a:ahLst/>
                <a:cxnLst>
                  <a:cxn ang="0">
                    <a:pos x="T0" y="T1"/>
                  </a:cxn>
                  <a:cxn ang="0">
                    <a:pos x="T2" y="T3"/>
                  </a:cxn>
                  <a:cxn ang="0">
                    <a:pos x="T4" y="T5"/>
                  </a:cxn>
                  <a:cxn ang="0">
                    <a:pos x="T6" y="T7"/>
                  </a:cxn>
                  <a:cxn ang="0">
                    <a:pos x="T8" y="T9"/>
                  </a:cxn>
                  <a:cxn ang="0">
                    <a:pos x="T10" y="T11"/>
                  </a:cxn>
                  <a:cxn ang="0">
                    <a:pos x="T12" y="T13"/>
                  </a:cxn>
                </a:cxnLst>
                <a:rect l="0" t="0" r="r" b="b"/>
                <a:pathLst>
                  <a:path w="287" h="286">
                    <a:moveTo>
                      <a:pt x="1" y="283"/>
                    </a:moveTo>
                    <a:cubicBezTo>
                      <a:pt x="1" y="284"/>
                      <a:pt x="1" y="285"/>
                      <a:pt x="2" y="286"/>
                    </a:cubicBezTo>
                    <a:cubicBezTo>
                      <a:pt x="2" y="286"/>
                      <a:pt x="2" y="286"/>
                      <a:pt x="2" y="286"/>
                    </a:cubicBezTo>
                    <a:cubicBezTo>
                      <a:pt x="287" y="1"/>
                      <a:pt x="287" y="1"/>
                      <a:pt x="287" y="1"/>
                    </a:cubicBezTo>
                    <a:cubicBezTo>
                      <a:pt x="285" y="1"/>
                      <a:pt x="283" y="0"/>
                      <a:pt x="281" y="0"/>
                    </a:cubicBezTo>
                    <a:cubicBezTo>
                      <a:pt x="0" y="281"/>
                      <a:pt x="0" y="281"/>
                      <a:pt x="0" y="281"/>
                    </a:cubicBezTo>
                    <a:cubicBezTo>
                      <a:pt x="0" y="282"/>
                      <a:pt x="0" y="282"/>
                      <a:pt x="1" y="2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58"/>
              <p:cNvSpPr/>
              <p:nvPr/>
            </p:nvSpPr>
            <p:spPr bwMode="auto">
              <a:xfrm>
                <a:off x="3719" y="2244"/>
                <a:ext cx="112" cy="126"/>
              </a:xfrm>
              <a:custGeom>
                <a:avLst/>
                <a:gdLst>
                  <a:gd name="T0" fmla="*/ 41 w 42"/>
                  <a:gd name="T1" fmla="*/ 7 h 47"/>
                  <a:gd name="T2" fmla="*/ 42 w 42"/>
                  <a:gd name="T3" fmla="*/ 2 h 47"/>
                  <a:gd name="T4" fmla="*/ 42 w 42"/>
                  <a:gd name="T5" fmla="*/ 0 h 47"/>
                  <a:gd name="T6" fmla="*/ 41 w 42"/>
                  <a:gd name="T7" fmla="*/ 0 h 47"/>
                  <a:gd name="T8" fmla="*/ 40 w 42"/>
                  <a:gd name="T9" fmla="*/ 2 h 47"/>
                  <a:gd name="T10" fmla="*/ 39 w 42"/>
                  <a:gd name="T11" fmla="*/ 3 h 47"/>
                  <a:gd name="T12" fmla="*/ 0 w 42"/>
                  <a:gd name="T13" fmla="*/ 42 h 47"/>
                  <a:gd name="T14" fmla="*/ 3 w 42"/>
                  <a:gd name="T15" fmla="*/ 47 h 47"/>
                  <a:gd name="T16" fmla="*/ 41 w 42"/>
                  <a:gd name="T17" fmla="*/ 9 h 47"/>
                  <a:gd name="T18" fmla="*/ 41 w 42"/>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41" y="7"/>
                    </a:moveTo>
                    <a:cubicBezTo>
                      <a:pt x="41" y="5"/>
                      <a:pt x="42" y="4"/>
                      <a:pt x="42" y="2"/>
                    </a:cubicBezTo>
                    <a:cubicBezTo>
                      <a:pt x="42" y="2"/>
                      <a:pt x="42" y="1"/>
                      <a:pt x="42" y="0"/>
                    </a:cubicBezTo>
                    <a:cubicBezTo>
                      <a:pt x="41" y="0"/>
                      <a:pt x="41" y="0"/>
                      <a:pt x="41" y="0"/>
                    </a:cubicBezTo>
                    <a:cubicBezTo>
                      <a:pt x="40" y="2"/>
                      <a:pt x="40" y="2"/>
                      <a:pt x="40" y="2"/>
                    </a:cubicBezTo>
                    <a:cubicBezTo>
                      <a:pt x="40" y="2"/>
                      <a:pt x="39" y="3"/>
                      <a:pt x="39" y="3"/>
                    </a:cubicBezTo>
                    <a:cubicBezTo>
                      <a:pt x="0" y="42"/>
                      <a:pt x="0" y="42"/>
                      <a:pt x="0" y="42"/>
                    </a:cubicBezTo>
                    <a:cubicBezTo>
                      <a:pt x="2" y="43"/>
                      <a:pt x="3" y="45"/>
                      <a:pt x="3" y="47"/>
                    </a:cubicBezTo>
                    <a:cubicBezTo>
                      <a:pt x="41" y="9"/>
                      <a:pt x="41" y="9"/>
                      <a:pt x="41" y="9"/>
                    </a:cubicBezTo>
                    <a:cubicBezTo>
                      <a:pt x="41" y="8"/>
                      <a:pt x="41" y="8"/>
                      <a:pt x="4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59"/>
              <p:cNvSpPr/>
              <p:nvPr/>
            </p:nvSpPr>
            <p:spPr bwMode="auto">
              <a:xfrm>
                <a:off x="3847" y="1462"/>
                <a:ext cx="783" cy="777"/>
              </a:xfrm>
              <a:custGeom>
                <a:avLst/>
                <a:gdLst>
                  <a:gd name="T0" fmla="*/ 45 w 293"/>
                  <a:gd name="T1" fmla="*/ 246 h 290"/>
                  <a:gd name="T2" fmla="*/ 41 w 293"/>
                  <a:gd name="T3" fmla="*/ 245 h 290"/>
                  <a:gd name="T4" fmla="*/ 0 w 293"/>
                  <a:gd name="T5" fmla="*/ 286 h 290"/>
                  <a:gd name="T6" fmla="*/ 5 w 293"/>
                  <a:gd name="T7" fmla="*/ 290 h 290"/>
                  <a:gd name="T8" fmla="*/ 293 w 293"/>
                  <a:gd name="T9" fmla="*/ 1 h 290"/>
                  <a:gd name="T10" fmla="*/ 286 w 293"/>
                  <a:gd name="T11" fmla="*/ 0 h 290"/>
                  <a:gd name="T12" fmla="*/ 41 w 293"/>
                  <a:gd name="T13" fmla="*/ 244 h 290"/>
                  <a:gd name="T14" fmla="*/ 45 w 293"/>
                  <a:gd name="T15" fmla="*/ 246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90">
                    <a:moveTo>
                      <a:pt x="45" y="246"/>
                    </a:moveTo>
                    <a:cubicBezTo>
                      <a:pt x="43" y="246"/>
                      <a:pt x="42" y="245"/>
                      <a:pt x="41" y="245"/>
                    </a:cubicBezTo>
                    <a:cubicBezTo>
                      <a:pt x="0" y="286"/>
                      <a:pt x="0" y="286"/>
                      <a:pt x="0" y="286"/>
                    </a:cubicBezTo>
                    <a:cubicBezTo>
                      <a:pt x="1" y="287"/>
                      <a:pt x="3" y="288"/>
                      <a:pt x="5" y="290"/>
                    </a:cubicBezTo>
                    <a:cubicBezTo>
                      <a:pt x="293" y="1"/>
                      <a:pt x="293" y="1"/>
                      <a:pt x="293" y="1"/>
                    </a:cubicBezTo>
                    <a:cubicBezTo>
                      <a:pt x="291" y="1"/>
                      <a:pt x="289" y="0"/>
                      <a:pt x="286" y="0"/>
                    </a:cubicBezTo>
                    <a:cubicBezTo>
                      <a:pt x="41" y="244"/>
                      <a:pt x="41" y="244"/>
                      <a:pt x="41" y="244"/>
                    </a:cubicBezTo>
                    <a:cubicBezTo>
                      <a:pt x="42" y="245"/>
                      <a:pt x="43" y="246"/>
                      <a:pt x="45" y="2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260"/>
              <p:cNvSpPr/>
              <p:nvPr/>
            </p:nvSpPr>
            <p:spPr bwMode="auto">
              <a:xfrm>
                <a:off x="3880" y="1468"/>
                <a:ext cx="791" cy="773"/>
              </a:xfrm>
              <a:custGeom>
                <a:avLst/>
                <a:gdLst>
                  <a:gd name="T0" fmla="*/ 1 w 296"/>
                  <a:gd name="T1" fmla="*/ 288 h 289"/>
                  <a:gd name="T2" fmla="*/ 4 w 296"/>
                  <a:gd name="T3" fmla="*/ 285 h 289"/>
                  <a:gd name="T4" fmla="*/ 8 w 296"/>
                  <a:gd name="T5" fmla="*/ 289 h 289"/>
                  <a:gd name="T6" fmla="*/ 296 w 296"/>
                  <a:gd name="T7" fmla="*/ 0 h 289"/>
                  <a:gd name="T8" fmla="*/ 288 w 296"/>
                  <a:gd name="T9" fmla="*/ 0 h 289"/>
                  <a:gd name="T10" fmla="*/ 0 w 296"/>
                  <a:gd name="T11" fmla="*/ 288 h 289"/>
                  <a:gd name="T12" fmla="*/ 1 w 296"/>
                  <a:gd name="T13" fmla="*/ 288 h 289"/>
                </a:gdLst>
                <a:ahLst/>
                <a:cxnLst>
                  <a:cxn ang="0">
                    <a:pos x="T0" y="T1"/>
                  </a:cxn>
                  <a:cxn ang="0">
                    <a:pos x="T2" y="T3"/>
                  </a:cxn>
                  <a:cxn ang="0">
                    <a:pos x="T4" y="T5"/>
                  </a:cxn>
                  <a:cxn ang="0">
                    <a:pos x="T6" y="T7"/>
                  </a:cxn>
                  <a:cxn ang="0">
                    <a:pos x="T8" y="T9"/>
                  </a:cxn>
                  <a:cxn ang="0">
                    <a:pos x="T10" y="T11"/>
                  </a:cxn>
                  <a:cxn ang="0">
                    <a:pos x="T12" y="T13"/>
                  </a:cxn>
                </a:cxnLst>
                <a:rect l="0" t="0" r="r" b="b"/>
                <a:pathLst>
                  <a:path w="296" h="289">
                    <a:moveTo>
                      <a:pt x="1" y="288"/>
                    </a:moveTo>
                    <a:cubicBezTo>
                      <a:pt x="2" y="286"/>
                      <a:pt x="3" y="285"/>
                      <a:pt x="4" y="285"/>
                    </a:cubicBezTo>
                    <a:cubicBezTo>
                      <a:pt x="6" y="285"/>
                      <a:pt x="7" y="287"/>
                      <a:pt x="8" y="289"/>
                    </a:cubicBezTo>
                    <a:cubicBezTo>
                      <a:pt x="296" y="0"/>
                      <a:pt x="296" y="0"/>
                      <a:pt x="296" y="0"/>
                    </a:cubicBezTo>
                    <a:cubicBezTo>
                      <a:pt x="288" y="0"/>
                      <a:pt x="288" y="0"/>
                      <a:pt x="288" y="0"/>
                    </a:cubicBezTo>
                    <a:cubicBezTo>
                      <a:pt x="0" y="288"/>
                      <a:pt x="0" y="288"/>
                      <a:pt x="0" y="288"/>
                    </a:cubicBezTo>
                    <a:lnTo>
                      <a:pt x="1"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261"/>
              <p:cNvSpPr/>
              <p:nvPr/>
            </p:nvSpPr>
            <p:spPr bwMode="auto">
              <a:xfrm>
                <a:off x="3730" y="2244"/>
                <a:ext cx="163" cy="163"/>
              </a:xfrm>
              <a:custGeom>
                <a:avLst/>
                <a:gdLst>
                  <a:gd name="T0" fmla="*/ 61 w 61"/>
                  <a:gd name="T1" fmla="*/ 0 h 61"/>
                  <a:gd name="T2" fmla="*/ 44 w 61"/>
                  <a:gd name="T3" fmla="*/ 10 h 61"/>
                  <a:gd name="T4" fmla="*/ 0 w 61"/>
                  <a:gd name="T5" fmla="*/ 55 h 61"/>
                  <a:gd name="T6" fmla="*/ 2 w 61"/>
                  <a:gd name="T7" fmla="*/ 60 h 61"/>
                  <a:gd name="T8" fmla="*/ 2 w 61"/>
                  <a:gd name="T9" fmla="*/ 61 h 61"/>
                  <a:gd name="T10" fmla="*/ 61 w 61"/>
                  <a:gd name="T11" fmla="*/ 2 h 61"/>
                  <a:gd name="T12" fmla="*/ 61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61" y="0"/>
                    </a:moveTo>
                    <a:cubicBezTo>
                      <a:pt x="55" y="4"/>
                      <a:pt x="54" y="10"/>
                      <a:pt x="44" y="10"/>
                    </a:cubicBezTo>
                    <a:cubicBezTo>
                      <a:pt x="0" y="55"/>
                      <a:pt x="0" y="55"/>
                      <a:pt x="0" y="55"/>
                    </a:cubicBezTo>
                    <a:cubicBezTo>
                      <a:pt x="0" y="57"/>
                      <a:pt x="1" y="59"/>
                      <a:pt x="2" y="60"/>
                    </a:cubicBezTo>
                    <a:cubicBezTo>
                      <a:pt x="2" y="61"/>
                      <a:pt x="2" y="61"/>
                      <a:pt x="2" y="61"/>
                    </a:cubicBezTo>
                    <a:cubicBezTo>
                      <a:pt x="61" y="2"/>
                      <a:pt x="61" y="2"/>
                      <a:pt x="61" y="2"/>
                    </a:cubicBezTo>
                    <a:lnTo>
                      <a:pt x="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262"/>
              <p:cNvSpPr/>
              <p:nvPr/>
            </p:nvSpPr>
            <p:spPr bwMode="auto">
              <a:xfrm>
                <a:off x="3746" y="2268"/>
                <a:ext cx="166" cy="147"/>
              </a:xfrm>
              <a:custGeom>
                <a:avLst/>
                <a:gdLst>
                  <a:gd name="T0" fmla="*/ 56 w 62"/>
                  <a:gd name="T1" fmla="*/ 0 h 55"/>
                  <a:gd name="T2" fmla="*/ 0 w 62"/>
                  <a:gd name="T3" fmla="*/ 55 h 55"/>
                  <a:gd name="T4" fmla="*/ 1 w 62"/>
                  <a:gd name="T5" fmla="*/ 55 h 55"/>
                  <a:gd name="T6" fmla="*/ 2 w 62"/>
                  <a:gd name="T7" fmla="*/ 54 h 55"/>
                  <a:gd name="T8" fmla="*/ 9 w 62"/>
                  <a:gd name="T9" fmla="*/ 50 h 55"/>
                  <a:gd name="T10" fmla="*/ 13 w 62"/>
                  <a:gd name="T11" fmla="*/ 50 h 55"/>
                  <a:gd name="T12" fmla="*/ 14 w 62"/>
                  <a:gd name="T13" fmla="*/ 50 h 55"/>
                  <a:gd name="T14" fmla="*/ 62 w 62"/>
                  <a:gd name="T15" fmla="*/ 3 h 55"/>
                  <a:gd name="T16" fmla="*/ 56 w 6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5">
                    <a:moveTo>
                      <a:pt x="56" y="0"/>
                    </a:moveTo>
                    <a:cubicBezTo>
                      <a:pt x="0" y="55"/>
                      <a:pt x="0" y="55"/>
                      <a:pt x="0" y="55"/>
                    </a:cubicBezTo>
                    <a:cubicBezTo>
                      <a:pt x="1" y="55"/>
                      <a:pt x="1" y="55"/>
                      <a:pt x="1" y="55"/>
                    </a:cubicBezTo>
                    <a:cubicBezTo>
                      <a:pt x="2" y="54"/>
                      <a:pt x="2" y="54"/>
                      <a:pt x="2" y="54"/>
                    </a:cubicBezTo>
                    <a:cubicBezTo>
                      <a:pt x="5" y="54"/>
                      <a:pt x="6" y="53"/>
                      <a:pt x="9" y="50"/>
                    </a:cubicBezTo>
                    <a:cubicBezTo>
                      <a:pt x="13" y="50"/>
                      <a:pt x="13" y="50"/>
                      <a:pt x="13" y="50"/>
                    </a:cubicBezTo>
                    <a:cubicBezTo>
                      <a:pt x="14" y="50"/>
                      <a:pt x="14" y="50"/>
                      <a:pt x="14" y="50"/>
                    </a:cubicBezTo>
                    <a:cubicBezTo>
                      <a:pt x="62" y="3"/>
                      <a:pt x="62" y="3"/>
                      <a:pt x="62" y="3"/>
                    </a:cubicBezTo>
                    <a:cubicBezTo>
                      <a:pt x="59" y="2"/>
                      <a:pt x="58" y="1"/>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263"/>
              <p:cNvSpPr/>
              <p:nvPr/>
            </p:nvSpPr>
            <p:spPr bwMode="auto">
              <a:xfrm>
                <a:off x="3912" y="1452"/>
                <a:ext cx="820" cy="803"/>
              </a:xfrm>
              <a:custGeom>
                <a:avLst/>
                <a:gdLst>
                  <a:gd name="T0" fmla="*/ 3 w 307"/>
                  <a:gd name="T1" fmla="*/ 299 h 300"/>
                  <a:gd name="T2" fmla="*/ 7 w 307"/>
                  <a:gd name="T3" fmla="*/ 300 h 300"/>
                  <a:gd name="T4" fmla="*/ 307 w 307"/>
                  <a:gd name="T5" fmla="*/ 1 h 300"/>
                  <a:gd name="T6" fmla="*/ 299 w 307"/>
                  <a:gd name="T7" fmla="*/ 0 h 300"/>
                  <a:gd name="T8" fmla="*/ 299 w 307"/>
                  <a:gd name="T9" fmla="*/ 0 h 300"/>
                  <a:gd name="T10" fmla="*/ 293 w 307"/>
                  <a:gd name="T11" fmla="*/ 6 h 300"/>
                  <a:gd name="T12" fmla="*/ 293 w 307"/>
                  <a:gd name="T13" fmla="*/ 6 h 300"/>
                  <a:gd name="T14" fmla="*/ 292 w 307"/>
                  <a:gd name="T15" fmla="*/ 6 h 300"/>
                  <a:gd name="T16" fmla="*/ 0 w 307"/>
                  <a:gd name="T17" fmla="*/ 299 h 300"/>
                  <a:gd name="T18" fmla="*/ 3 w 307"/>
                  <a:gd name="T1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0">
                    <a:moveTo>
                      <a:pt x="3" y="299"/>
                    </a:moveTo>
                    <a:cubicBezTo>
                      <a:pt x="4" y="299"/>
                      <a:pt x="6" y="300"/>
                      <a:pt x="7" y="300"/>
                    </a:cubicBezTo>
                    <a:cubicBezTo>
                      <a:pt x="307" y="1"/>
                      <a:pt x="307" y="1"/>
                      <a:pt x="307" y="1"/>
                    </a:cubicBezTo>
                    <a:cubicBezTo>
                      <a:pt x="304" y="0"/>
                      <a:pt x="302" y="0"/>
                      <a:pt x="299" y="0"/>
                    </a:cubicBezTo>
                    <a:cubicBezTo>
                      <a:pt x="299" y="0"/>
                      <a:pt x="299" y="0"/>
                      <a:pt x="299" y="0"/>
                    </a:cubicBezTo>
                    <a:cubicBezTo>
                      <a:pt x="293" y="6"/>
                      <a:pt x="293" y="6"/>
                      <a:pt x="293" y="6"/>
                    </a:cubicBezTo>
                    <a:cubicBezTo>
                      <a:pt x="293" y="6"/>
                      <a:pt x="293" y="6"/>
                      <a:pt x="293" y="6"/>
                    </a:cubicBezTo>
                    <a:cubicBezTo>
                      <a:pt x="292" y="6"/>
                      <a:pt x="292" y="6"/>
                      <a:pt x="292" y="6"/>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264"/>
              <p:cNvSpPr/>
              <p:nvPr/>
            </p:nvSpPr>
            <p:spPr bwMode="auto">
              <a:xfrm>
                <a:off x="3949" y="1457"/>
                <a:ext cx="815" cy="800"/>
              </a:xfrm>
              <a:custGeom>
                <a:avLst/>
                <a:gdLst>
                  <a:gd name="T0" fmla="*/ 3 w 305"/>
                  <a:gd name="T1" fmla="*/ 299 h 299"/>
                  <a:gd name="T2" fmla="*/ 4 w 305"/>
                  <a:gd name="T3" fmla="*/ 299 h 299"/>
                  <a:gd name="T4" fmla="*/ 9 w 305"/>
                  <a:gd name="T5" fmla="*/ 299 h 299"/>
                  <a:gd name="T6" fmla="*/ 305 w 305"/>
                  <a:gd name="T7" fmla="*/ 2 h 299"/>
                  <a:gd name="T8" fmla="*/ 299 w 305"/>
                  <a:gd name="T9" fmla="*/ 0 h 299"/>
                  <a:gd name="T10" fmla="*/ 0 w 305"/>
                  <a:gd name="T11" fmla="*/ 299 h 299"/>
                  <a:gd name="T12" fmla="*/ 3 w 305"/>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305" h="299">
                    <a:moveTo>
                      <a:pt x="3" y="299"/>
                    </a:moveTo>
                    <a:cubicBezTo>
                      <a:pt x="4" y="299"/>
                      <a:pt x="4" y="299"/>
                      <a:pt x="4" y="299"/>
                    </a:cubicBezTo>
                    <a:cubicBezTo>
                      <a:pt x="9" y="299"/>
                      <a:pt x="9" y="299"/>
                      <a:pt x="9" y="299"/>
                    </a:cubicBezTo>
                    <a:cubicBezTo>
                      <a:pt x="305" y="2"/>
                      <a:pt x="305" y="2"/>
                      <a:pt x="305" y="2"/>
                    </a:cubicBezTo>
                    <a:cubicBezTo>
                      <a:pt x="304" y="1"/>
                      <a:pt x="302" y="1"/>
                      <a:pt x="299" y="0"/>
                    </a:cubicBezTo>
                    <a:cubicBezTo>
                      <a:pt x="0" y="299"/>
                      <a:pt x="0" y="299"/>
                      <a:pt x="0" y="299"/>
                    </a:cubicBezTo>
                    <a:cubicBezTo>
                      <a:pt x="1" y="299"/>
                      <a:pt x="2" y="299"/>
                      <a:pt x="3" y="2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265"/>
              <p:cNvSpPr/>
              <p:nvPr/>
            </p:nvSpPr>
            <p:spPr bwMode="auto">
              <a:xfrm>
                <a:off x="3821" y="2284"/>
                <a:ext cx="115" cy="102"/>
              </a:xfrm>
              <a:custGeom>
                <a:avLst/>
                <a:gdLst>
                  <a:gd name="T0" fmla="*/ 41 w 43"/>
                  <a:gd name="T1" fmla="*/ 1 h 38"/>
                  <a:gd name="T2" fmla="*/ 41 w 43"/>
                  <a:gd name="T3" fmla="*/ 1 h 38"/>
                  <a:gd name="T4" fmla="*/ 39 w 43"/>
                  <a:gd name="T5" fmla="*/ 0 h 38"/>
                  <a:gd name="T6" fmla="*/ 0 w 43"/>
                  <a:gd name="T7" fmla="*/ 38 h 38"/>
                  <a:gd name="T8" fmla="*/ 8 w 43"/>
                  <a:gd name="T9" fmla="*/ 36 h 38"/>
                  <a:gd name="T10" fmla="*/ 8 w 43"/>
                  <a:gd name="T11" fmla="*/ 34 h 38"/>
                  <a:gd name="T12" fmla="*/ 17 w 43"/>
                  <a:gd name="T13" fmla="*/ 29 h 38"/>
                  <a:gd name="T14" fmla="*/ 42 w 43"/>
                  <a:gd name="T15" fmla="*/ 4 h 38"/>
                  <a:gd name="T16" fmla="*/ 43 w 43"/>
                  <a:gd name="T17" fmla="*/ 4 h 38"/>
                  <a:gd name="T18" fmla="*/ 41 w 4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8">
                    <a:moveTo>
                      <a:pt x="41" y="1"/>
                    </a:moveTo>
                    <a:cubicBezTo>
                      <a:pt x="41" y="1"/>
                      <a:pt x="41" y="1"/>
                      <a:pt x="41" y="1"/>
                    </a:cubicBezTo>
                    <a:cubicBezTo>
                      <a:pt x="39" y="1"/>
                      <a:pt x="39" y="0"/>
                      <a:pt x="39" y="0"/>
                    </a:cubicBezTo>
                    <a:cubicBezTo>
                      <a:pt x="0" y="38"/>
                      <a:pt x="0" y="38"/>
                      <a:pt x="0" y="38"/>
                    </a:cubicBezTo>
                    <a:cubicBezTo>
                      <a:pt x="3" y="38"/>
                      <a:pt x="6" y="37"/>
                      <a:pt x="8" y="36"/>
                    </a:cubicBezTo>
                    <a:cubicBezTo>
                      <a:pt x="8" y="35"/>
                      <a:pt x="8" y="35"/>
                      <a:pt x="8" y="34"/>
                    </a:cubicBezTo>
                    <a:cubicBezTo>
                      <a:pt x="8" y="32"/>
                      <a:pt x="13" y="30"/>
                      <a:pt x="17" y="29"/>
                    </a:cubicBezTo>
                    <a:cubicBezTo>
                      <a:pt x="42" y="4"/>
                      <a:pt x="42" y="4"/>
                      <a:pt x="42" y="4"/>
                    </a:cubicBezTo>
                    <a:cubicBezTo>
                      <a:pt x="42" y="4"/>
                      <a:pt x="43" y="4"/>
                      <a:pt x="43" y="4"/>
                    </a:cubicBezTo>
                    <a:cubicBezTo>
                      <a:pt x="43" y="2"/>
                      <a:pt x="41" y="2"/>
                      <a:pt x="4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266"/>
              <p:cNvSpPr/>
              <p:nvPr/>
            </p:nvSpPr>
            <p:spPr bwMode="auto">
              <a:xfrm>
                <a:off x="3997" y="1487"/>
                <a:ext cx="772" cy="770"/>
              </a:xfrm>
              <a:custGeom>
                <a:avLst/>
                <a:gdLst>
                  <a:gd name="T0" fmla="*/ 1 w 289"/>
                  <a:gd name="T1" fmla="*/ 287 h 288"/>
                  <a:gd name="T2" fmla="*/ 6 w 289"/>
                  <a:gd name="T3" fmla="*/ 287 h 288"/>
                  <a:gd name="T4" fmla="*/ 7 w 289"/>
                  <a:gd name="T5" fmla="*/ 288 h 288"/>
                  <a:gd name="T6" fmla="*/ 289 w 289"/>
                  <a:gd name="T7" fmla="*/ 6 h 288"/>
                  <a:gd name="T8" fmla="*/ 287 w 289"/>
                  <a:gd name="T9" fmla="*/ 0 h 288"/>
                  <a:gd name="T10" fmla="*/ 0 w 289"/>
                  <a:gd name="T11" fmla="*/ 287 h 288"/>
                  <a:gd name="T12" fmla="*/ 1 w 289"/>
                  <a:gd name="T13" fmla="*/ 287 h 288"/>
                </a:gdLst>
                <a:ahLst/>
                <a:cxnLst>
                  <a:cxn ang="0">
                    <a:pos x="T0" y="T1"/>
                  </a:cxn>
                  <a:cxn ang="0">
                    <a:pos x="T2" y="T3"/>
                  </a:cxn>
                  <a:cxn ang="0">
                    <a:pos x="T4" y="T5"/>
                  </a:cxn>
                  <a:cxn ang="0">
                    <a:pos x="T6" y="T7"/>
                  </a:cxn>
                  <a:cxn ang="0">
                    <a:pos x="T8" y="T9"/>
                  </a:cxn>
                  <a:cxn ang="0">
                    <a:pos x="T10" y="T11"/>
                  </a:cxn>
                  <a:cxn ang="0">
                    <a:pos x="T12" y="T13"/>
                  </a:cxn>
                </a:cxnLst>
                <a:rect l="0" t="0" r="r" b="b"/>
                <a:pathLst>
                  <a:path w="289" h="288">
                    <a:moveTo>
                      <a:pt x="1" y="287"/>
                    </a:moveTo>
                    <a:cubicBezTo>
                      <a:pt x="3" y="287"/>
                      <a:pt x="4" y="286"/>
                      <a:pt x="6" y="287"/>
                    </a:cubicBezTo>
                    <a:cubicBezTo>
                      <a:pt x="6" y="287"/>
                      <a:pt x="7" y="287"/>
                      <a:pt x="7" y="288"/>
                    </a:cubicBezTo>
                    <a:cubicBezTo>
                      <a:pt x="289" y="6"/>
                      <a:pt x="289" y="6"/>
                      <a:pt x="289" y="6"/>
                    </a:cubicBezTo>
                    <a:cubicBezTo>
                      <a:pt x="288" y="4"/>
                      <a:pt x="287" y="2"/>
                      <a:pt x="287" y="0"/>
                    </a:cubicBezTo>
                    <a:cubicBezTo>
                      <a:pt x="0" y="287"/>
                      <a:pt x="0" y="287"/>
                      <a:pt x="0" y="287"/>
                    </a:cubicBezTo>
                    <a:cubicBezTo>
                      <a:pt x="0" y="287"/>
                      <a:pt x="0" y="287"/>
                      <a:pt x="1"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267"/>
              <p:cNvSpPr/>
              <p:nvPr/>
            </p:nvSpPr>
            <p:spPr bwMode="auto">
              <a:xfrm>
                <a:off x="4019" y="1505"/>
                <a:ext cx="772" cy="774"/>
              </a:xfrm>
              <a:custGeom>
                <a:avLst/>
                <a:gdLst>
                  <a:gd name="T0" fmla="*/ 0 w 289"/>
                  <a:gd name="T1" fmla="*/ 287 h 289"/>
                  <a:gd name="T2" fmla="*/ 5 w 289"/>
                  <a:gd name="T3" fmla="*/ 287 h 289"/>
                  <a:gd name="T4" fmla="*/ 7 w 289"/>
                  <a:gd name="T5" fmla="*/ 289 h 289"/>
                  <a:gd name="T6" fmla="*/ 289 w 289"/>
                  <a:gd name="T7" fmla="*/ 7 h 289"/>
                  <a:gd name="T8" fmla="*/ 287 w 289"/>
                  <a:gd name="T9" fmla="*/ 0 h 289"/>
                  <a:gd name="T10" fmla="*/ 0 w 289"/>
                  <a:gd name="T11" fmla="*/ 287 h 289"/>
                  <a:gd name="T12" fmla="*/ 0 w 289"/>
                  <a:gd name="T13" fmla="*/ 287 h 289"/>
                </a:gdLst>
                <a:ahLst/>
                <a:cxnLst>
                  <a:cxn ang="0">
                    <a:pos x="T0" y="T1"/>
                  </a:cxn>
                  <a:cxn ang="0">
                    <a:pos x="T2" y="T3"/>
                  </a:cxn>
                  <a:cxn ang="0">
                    <a:pos x="T4" y="T5"/>
                  </a:cxn>
                  <a:cxn ang="0">
                    <a:pos x="T6" y="T7"/>
                  </a:cxn>
                  <a:cxn ang="0">
                    <a:pos x="T8" y="T9"/>
                  </a:cxn>
                  <a:cxn ang="0">
                    <a:pos x="T10" y="T11"/>
                  </a:cxn>
                  <a:cxn ang="0">
                    <a:pos x="T12" y="T13"/>
                  </a:cxn>
                </a:cxnLst>
                <a:rect l="0" t="0" r="r" b="b"/>
                <a:pathLst>
                  <a:path w="289" h="289">
                    <a:moveTo>
                      <a:pt x="0" y="287"/>
                    </a:moveTo>
                    <a:cubicBezTo>
                      <a:pt x="2" y="287"/>
                      <a:pt x="3" y="287"/>
                      <a:pt x="5" y="287"/>
                    </a:cubicBezTo>
                    <a:cubicBezTo>
                      <a:pt x="6" y="287"/>
                      <a:pt x="6" y="288"/>
                      <a:pt x="7" y="289"/>
                    </a:cubicBezTo>
                    <a:cubicBezTo>
                      <a:pt x="289" y="7"/>
                      <a:pt x="289" y="7"/>
                      <a:pt x="289" y="7"/>
                    </a:cubicBezTo>
                    <a:cubicBezTo>
                      <a:pt x="287" y="4"/>
                      <a:pt x="287" y="2"/>
                      <a:pt x="287" y="0"/>
                    </a:cubicBezTo>
                    <a:cubicBezTo>
                      <a:pt x="0" y="287"/>
                      <a:pt x="0" y="287"/>
                      <a:pt x="0" y="287"/>
                    </a:cubicBezTo>
                    <a:cubicBezTo>
                      <a:pt x="0" y="287"/>
                      <a:pt x="0" y="287"/>
                      <a:pt x="0" y="2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268"/>
              <p:cNvSpPr/>
              <p:nvPr/>
            </p:nvSpPr>
            <p:spPr bwMode="auto">
              <a:xfrm>
                <a:off x="4043" y="1508"/>
                <a:ext cx="809" cy="800"/>
              </a:xfrm>
              <a:custGeom>
                <a:avLst/>
                <a:gdLst>
                  <a:gd name="T0" fmla="*/ 6 w 303"/>
                  <a:gd name="T1" fmla="*/ 291 h 299"/>
                  <a:gd name="T2" fmla="*/ 4 w 303"/>
                  <a:gd name="T3" fmla="*/ 293 h 299"/>
                  <a:gd name="T4" fmla="*/ 1 w 303"/>
                  <a:gd name="T5" fmla="*/ 293 h 299"/>
                  <a:gd name="T6" fmla="*/ 0 w 303"/>
                  <a:gd name="T7" fmla="*/ 295 h 299"/>
                  <a:gd name="T8" fmla="*/ 4 w 303"/>
                  <a:gd name="T9" fmla="*/ 299 h 299"/>
                  <a:gd name="T10" fmla="*/ 303 w 303"/>
                  <a:gd name="T11" fmla="*/ 0 h 299"/>
                  <a:gd name="T12" fmla="*/ 294 w 303"/>
                  <a:gd name="T13" fmla="*/ 0 h 299"/>
                  <a:gd name="T14" fmla="*/ 4 w 303"/>
                  <a:gd name="T15" fmla="*/ 291 h 299"/>
                  <a:gd name="T16" fmla="*/ 6 w 303"/>
                  <a:gd name="T17"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99">
                    <a:moveTo>
                      <a:pt x="6" y="291"/>
                    </a:moveTo>
                    <a:cubicBezTo>
                      <a:pt x="5" y="292"/>
                      <a:pt x="5" y="293"/>
                      <a:pt x="4" y="293"/>
                    </a:cubicBezTo>
                    <a:cubicBezTo>
                      <a:pt x="3" y="294"/>
                      <a:pt x="2" y="293"/>
                      <a:pt x="1" y="293"/>
                    </a:cubicBezTo>
                    <a:cubicBezTo>
                      <a:pt x="0" y="295"/>
                      <a:pt x="0" y="295"/>
                      <a:pt x="0" y="295"/>
                    </a:cubicBezTo>
                    <a:cubicBezTo>
                      <a:pt x="1" y="296"/>
                      <a:pt x="2" y="298"/>
                      <a:pt x="4" y="299"/>
                    </a:cubicBezTo>
                    <a:cubicBezTo>
                      <a:pt x="303" y="0"/>
                      <a:pt x="303" y="0"/>
                      <a:pt x="303" y="0"/>
                    </a:cubicBezTo>
                    <a:cubicBezTo>
                      <a:pt x="294" y="0"/>
                      <a:pt x="294" y="0"/>
                      <a:pt x="294" y="0"/>
                    </a:cubicBezTo>
                    <a:cubicBezTo>
                      <a:pt x="4" y="291"/>
                      <a:pt x="4" y="291"/>
                      <a:pt x="4" y="291"/>
                    </a:cubicBezTo>
                    <a:cubicBezTo>
                      <a:pt x="5" y="291"/>
                      <a:pt x="5" y="291"/>
                      <a:pt x="6" y="2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69"/>
              <p:cNvSpPr/>
              <p:nvPr/>
            </p:nvSpPr>
            <p:spPr bwMode="auto">
              <a:xfrm>
                <a:off x="4069" y="2308"/>
                <a:ext cx="6"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70"/>
              <p:cNvSpPr/>
              <p:nvPr/>
            </p:nvSpPr>
            <p:spPr bwMode="auto">
              <a:xfrm>
                <a:off x="4083" y="1476"/>
                <a:ext cx="847" cy="843"/>
              </a:xfrm>
              <a:custGeom>
                <a:avLst/>
                <a:gdLst>
                  <a:gd name="T0" fmla="*/ 304 w 317"/>
                  <a:gd name="T1" fmla="*/ 12 h 315"/>
                  <a:gd name="T2" fmla="*/ 296 w 317"/>
                  <a:gd name="T3" fmla="*/ 12 h 315"/>
                  <a:gd name="T4" fmla="*/ 1 w 317"/>
                  <a:gd name="T5" fmla="*/ 307 h 315"/>
                  <a:gd name="T6" fmla="*/ 0 w 317"/>
                  <a:gd name="T7" fmla="*/ 308 h 315"/>
                  <a:gd name="T8" fmla="*/ 2 w 317"/>
                  <a:gd name="T9" fmla="*/ 314 h 315"/>
                  <a:gd name="T10" fmla="*/ 2 w 317"/>
                  <a:gd name="T11" fmla="*/ 315 h 315"/>
                  <a:gd name="T12" fmla="*/ 317 w 317"/>
                  <a:gd name="T13" fmla="*/ 0 h 315"/>
                  <a:gd name="T14" fmla="*/ 304 w 317"/>
                  <a:gd name="T15" fmla="*/ 12 h 3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315">
                    <a:moveTo>
                      <a:pt x="304" y="12"/>
                    </a:moveTo>
                    <a:cubicBezTo>
                      <a:pt x="296" y="12"/>
                      <a:pt x="296" y="12"/>
                      <a:pt x="296" y="12"/>
                    </a:cubicBezTo>
                    <a:cubicBezTo>
                      <a:pt x="1" y="307"/>
                      <a:pt x="1" y="307"/>
                      <a:pt x="1" y="307"/>
                    </a:cubicBezTo>
                    <a:cubicBezTo>
                      <a:pt x="1" y="308"/>
                      <a:pt x="0" y="308"/>
                      <a:pt x="0" y="308"/>
                    </a:cubicBezTo>
                    <a:cubicBezTo>
                      <a:pt x="0" y="310"/>
                      <a:pt x="2" y="312"/>
                      <a:pt x="2" y="314"/>
                    </a:cubicBezTo>
                    <a:cubicBezTo>
                      <a:pt x="2" y="315"/>
                      <a:pt x="2" y="315"/>
                      <a:pt x="2" y="315"/>
                    </a:cubicBezTo>
                    <a:cubicBezTo>
                      <a:pt x="317" y="0"/>
                      <a:pt x="317" y="0"/>
                      <a:pt x="317" y="0"/>
                    </a:cubicBezTo>
                    <a:cubicBezTo>
                      <a:pt x="307" y="0"/>
                      <a:pt x="305" y="5"/>
                      <a:pt x="30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71"/>
              <p:cNvSpPr/>
              <p:nvPr/>
            </p:nvSpPr>
            <p:spPr bwMode="auto">
              <a:xfrm>
                <a:off x="4088" y="1476"/>
                <a:ext cx="885" cy="880"/>
              </a:xfrm>
              <a:custGeom>
                <a:avLst/>
                <a:gdLst>
                  <a:gd name="T0" fmla="*/ 0 w 331"/>
                  <a:gd name="T1" fmla="*/ 323 h 329"/>
                  <a:gd name="T2" fmla="*/ 2 w 331"/>
                  <a:gd name="T3" fmla="*/ 329 h 329"/>
                  <a:gd name="T4" fmla="*/ 331 w 331"/>
                  <a:gd name="T5" fmla="*/ 0 h 329"/>
                  <a:gd name="T6" fmla="*/ 323 w 331"/>
                  <a:gd name="T7" fmla="*/ 0 h 329"/>
                  <a:gd name="T8" fmla="*/ 0 w 331"/>
                  <a:gd name="T9" fmla="*/ 323 h 329"/>
                </a:gdLst>
                <a:ahLst/>
                <a:cxnLst>
                  <a:cxn ang="0">
                    <a:pos x="T0" y="T1"/>
                  </a:cxn>
                  <a:cxn ang="0">
                    <a:pos x="T2" y="T3"/>
                  </a:cxn>
                  <a:cxn ang="0">
                    <a:pos x="T4" y="T5"/>
                  </a:cxn>
                  <a:cxn ang="0">
                    <a:pos x="T6" y="T7"/>
                  </a:cxn>
                  <a:cxn ang="0">
                    <a:pos x="T8" y="T9"/>
                  </a:cxn>
                </a:cxnLst>
                <a:rect l="0" t="0" r="r" b="b"/>
                <a:pathLst>
                  <a:path w="331" h="329">
                    <a:moveTo>
                      <a:pt x="0" y="323"/>
                    </a:moveTo>
                    <a:cubicBezTo>
                      <a:pt x="0" y="325"/>
                      <a:pt x="1" y="327"/>
                      <a:pt x="2" y="329"/>
                    </a:cubicBezTo>
                    <a:cubicBezTo>
                      <a:pt x="331" y="0"/>
                      <a:pt x="331" y="0"/>
                      <a:pt x="331" y="0"/>
                    </a:cubicBezTo>
                    <a:cubicBezTo>
                      <a:pt x="328" y="0"/>
                      <a:pt x="326" y="0"/>
                      <a:pt x="323" y="0"/>
                    </a:cubicBezTo>
                    <a:lnTo>
                      <a:pt x="0"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72"/>
              <p:cNvSpPr/>
              <p:nvPr/>
            </p:nvSpPr>
            <p:spPr bwMode="auto">
              <a:xfrm>
                <a:off x="4099" y="1481"/>
                <a:ext cx="908" cy="908"/>
              </a:xfrm>
              <a:custGeom>
                <a:avLst/>
                <a:gdLst>
                  <a:gd name="T0" fmla="*/ 3 w 340"/>
                  <a:gd name="T1" fmla="*/ 339 h 339"/>
                  <a:gd name="T2" fmla="*/ 340 w 340"/>
                  <a:gd name="T3" fmla="*/ 1 h 339"/>
                  <a:gd name="T4" fmla="*/ 333 w 340"/>
                  <a:gd name="T5" fmla="*/ 0 h 339"/>
                  <a:gd name="T6" fmla="*/ 0 w 340"/>
                  <a:gd name="T7" fmla="*/ 333 h 339"/>
                  <a:gd name="T8" fmla="*/ 3 w 340"/>
                  <a:gd name="T9" fmla="*/ 339 h 339"/>
                </a:gdLst>
                <a:ahLst/>
                <a:cxnLst>
                  <a:cxn ang="0">
                    <a:pos x="T0" y="T1"/>
                  </a:cxn>
                  <a:cxn ang="0">
                    <a:pos x="T2" y="T3"/>
                  </a:cxn>
                  <a:cxn ang="0">
                    <a:pos x="T4" y="T5"/>
                  </a:cxn>
                  <a:cxn ang="0">
                    <a:pos x="T6" y="T7"/>
                  </a:cxn>
                  <a:cxn ang="0">
                    <a:pos x="T8" y="T9"/>
                  </a:cxn>
                </a:cxnLst>
                <a:rect l="0" t="0" r="r" b="b"/>
                <a:pathLst>
                  <a:path w="340" h="339">
                    <a:moveTo>
                      <a:pt x="3" y="339"/>
                    </a:moveTo>
                    <a:cubicBezTo>
                      <a:pt x="340" y="1"/>
                      <a:pt x="340" y="1"/>
                      <a:pt x="340" y="1"/>
                    </a:cubicBezTo>
                    <a:cubicBezTo>
                      <a:pt x="338" y="1"/>
                      <a:pt x="336" y="0"/>
                      <a:pt x="333" y="0"/>
                    </a:cubicBezTo>
                    <a:cubicBezTo>
                      <a:pt x="0" y="333"/>
                      <a:pt x="0" y="333"/>
                      <a:pt x="0" y="333"/>
                    </a:cubicBezTo>
                    <a:cubicBezTo>
                      <a:pt x="1" y="335"/>
                      <a:pt x="2" y="337"/>
                      <a:pt x="3" y="3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73"/>
              <p:cNvSpPr/>
              <p:nvPr/>
            </p:nvSpPr>
            <p:spPr bwMode="auto">
              <a:xfrm>
                <a:off x="4112" y="1489"/>
                <a:ext cx="925" cy="932"/>
              </a:xfrm>
              <a:custGeom>
                <a:avLst/>
                <a:gdLst>
                  <a:gd name="T0" fmla="*/ 1 w 346"/>
                  <a:gd name="T1" fmla="*/ 348 h 348"/>
                  <a:gd name="T2" fmla="*/ 2 w 346"/>
                  <a:gd name="T3" fmla="*/ 348 h 348"/>
                  <a:gd name="T4" fmla="*/ 346 w 346"/>
                  <a:gd name="T5" fmla="*/ 4 h 348"/>
                  <a:gd name="T6" fmla="*/ 341 w 346"/>
                  <a:gd name="T7" fmla="*/ 0 h 348"/>
                  <a:gd name="T8" fmla="*/ 0 w 346"/>
                  <a:gd name="T9" fmla="*/ 342 h 348"/>
                  <a:gd name="T10" fmla="*/ 1 w 346"/>
                  <a:gd name="T11" fmla="*/ 348 h 348"/>
                </a:gdLst>
                <a:ahLst/>
                <a:cxnLst>
                  <a:cxn ang="0">
                    <a:pos x="T0" y="T1"/>
                  </a:cxn>
                  <a:cxn ang="0">
                    <a:pos x="T2" y="T3"/>
                  </a:cxn>
                  <a:cxn ang="0">
                    <a:pos x="T4" y="T5"/>
                  </a:cxn>
                  <a:cxn ang="0">
                    <a:pos x="T6" y="T7"/>
                  </a:cxn>
                  <a:cxn ang="0">
                    <a:pos x="T8" y="T9"/>
                  </a:cxn>
                  <a:cxn ang="0">
                    <a:pos x="T10" y="T11"/>
                  </a:cxn>
                </a:cxnLst>
                <a:rect l="0" t="0" r="r" b="b"/>
                <a:pathLst>
                  <a:path w="346" h="348">
                    <a:moveTo>
                      <a:pt x="1" y="348"/>
                    </a:moveTo>
                    <a:cubicBezTo>
                      <a:pt x="1" y="348"/>
                      <a:pt x="2" y="348"/>
                      <a:pt x="2" y="348"/>
                    </a:cubicBezTo>
                    <a:cubicBezTo>
                      <a:pt x="346" y="4"/>
                      <a:pt x="346" y="4"/>
                      <a:pt x="346" y="4"/>
                    </a:cubicBezTo>
                    <a:cubicBezTo>
                      <a:pt x="345" y="3"/>
                      <a:pt x="344" y="1"/>
                      <a:pt x="341" y="0"/>
                    </a:cubicBezTo>
                    <a:cubicBezTo>
                      <a:pt x="0" y="342"/>
                      <a:pt x="0" y="342"/>
                      <a:pt x="0" y="342"/>
                    </a:cubicBezTo>
                    <a:cubicBezTo>
                      <a:pt x="1" y="344"/>
                      <a:pt x="0" y="345"/>
                      <a:pt x="1" y="34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74"/>
              <p:cNvSpPr/>
              <p:nvPr/>
            </p:nvSpPr>
            <p:spPr bwMode="auto">
              <a:xfrm>
                <a:off x="4187" y="1511"/>
                <a:ext cx="879" cy="861"/>
              </a:xfrm>
              <a:custGeom>
                <a:avLst/>
                <a:gdLst>
                  <a:gd name="T0" fmla="*/ 1 w 329"/>
                  <a:gd name="T1" fmla="*/ 322 h 322"/>
                  <a:gd name="T2" fmla="*/ 6 w 329"/>
                  <a:gd name="T3" fmla="*/ 318 h 322"/>
                  <a:gd name="T4" fmla="*/ 15 w 329"/>
                  <a:gd name="T5" fmla="*/ 309 h 322"/>
                  <a:gd name="T6" fmla="*/ 25 w 329"/>
                  <a:gd name="T7" fmla="*/ 303 h 322"/>
                  <a:gd name="T8" fmla="*/ 26 w 329"/>
                  <a:gd name="T9" fmla="*/ 297 h 322"/>
                  <a:gd name="T10" fmla="*/ 31 w 329"/>
                  <a:gd name="T11" fmla="*/ 294 h 322"/>
                  <a:gd name="T12" fmla="*/ 35 w 329"/>
                  <a:gd name="T13" fmla="*/ 295 h 322"/>
                  <a:gd name="T14" fmla="*/ 35 w 329"/>
                  <a:gd name="T15" fmla="*/ 295 h 322"/>
                  <a:gd name="T16" fmla="*/ 329 w 329"/>
                  <a:gd name="T17" fmla="*/ 1 h 322"/>
                  <a:gd name="T18" fmla="*/ 322 w 329"/>
                  <a:gd name="T19" fmla="*/ 0 h 322"/>
                  <a:gd name="T20" fmla="*/ 0 w 329"/>
                  <a:gd name="T21" fmla="*/ 322 h 322"/>
                  <a:gd name="T22" fmla="*/ 1 w 329"/>
                  <a:gd name="T2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22">
                    <a:moveTo>
                      <a:pt x="1" y="322"/>
                    </a:moveTo>
                    <a:cubicBezTo>
                      <a:pt x="3" y="322"/>
                      <a:pt x="4" y="320"/>
                      <a:pt x="6" y="318"/>
                    </a:cubicBezTo>
                    <a:cubicBezTo>
                      <a:pt x="9" y="315"/>
                      <a:pt x="11" y="312"/>
                      <a:pt x="15" y="309"/>
                    </a:cubicBezTo>
                    <a:cubicBezTo>
                      <a:pt x="17" y="306"/>
                      <a:pt x="22" y="306"/>
                      <a:pt x="25" y="303"/>
                    </a:cubicBezTo>
                    <a:cubicBezTo>
                      <a:pt x="26" y="301"/>
                      <a:pt x="26" y="300"/>
                      <a:pt x="26" y="297"/>
                    </a:cubicBezTo>
                    <a:cubicBezTo>
                      <a:pt x="27" y="296"/>
                      <a:pt x="30" y="296"/>
                      <a:pt x="31" y="294"/>
                    </a:cubicBezTo>
                    <a:cubicBezTo>
                      <a:pt x="33" y="294"/>
                      <a:pt x="33" y="295"/>
                      <a:pt x="35" y="295"/>
                    </a:cubicBezTo>
                    <a:cubicBezTo>
                      <a:pt x="35" y="295"/>
                      <a:pt x="35" y="295"/>
                      <a:pt x="35" y="295"/>
                    </a:cubicBezTo>
                    <a:cubicBezTo>
                      <a:pt x="329" y="1"/>
                      <a:pt x="329" y="1"/>
                      <a:pt x="329" y="1"/>
                    </a:cubicBezTo>
                    <a:cubicBezTo>
                      <a:pt x="326" y="1"/>
                      <a:pt x="323" y="1"/>
                      <a:pt x="322" y="0"/>
                    </a:cubicBezTo>
                    <a:cubicBezTo>
                      <a:pt x="0" y="322"/>
                      <a:pt x="0" y="322"/>
                      <a:pt x="0" y="322"/>
                    </a:cubicBezTo>
                    <a:cubicBezTo>
                      <a:pt x="0" y="322"/>
                      <a:pt x="1" y="322"/>
                      <a:pt x="1" y="3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75"/>
              <p:cNvSpPr/>
              <p:nvPr/>
            </p:nvSpPr>
            <p:spPr bwMode="auto">
              <a:xfrm>
                <a:off x="4125" y="2386"/>
                <a:ext cx="51" cy="64"/>
              </a:xfrm>
              <a:custGeom>
                <a:avLst/>
                <a:gdLst>
                  <a:gd name="T0" fmla="*/ 19 w 19"/>
                  <a:gd name="T1" fmla="*/ 7 h 24"/>
                  <a:gd name="T2" fmla="*/ 19 w 19"/>
                  <a:gd name="T3" fmla="*/ 7 h 24"/>
                  <a:gd name="T4" fmla="*/ 18 w 19"/>
                  <a:gd name="T5" fmla="*/ 0 h 24"/>
                  <a:gd name="T6" fmla="*/ 0 w 19"/>
                  <a:gd name="T7" fmla="*/ 18 h 24"/>
                  <a:gd name="T8" fmla="*/ 2 w 19"/>
                  <a:gd name="T9" fmla="*/ 24 h 24"/>
                  <a:gd name="T10" fmla="*/ 19 w 19"/>
                  <a:gd name="T11" fmla="*/ 7 h 24"/>
                </a:gdLst>
                <a:ahLst/>
                <a:cxnLst>
                  <a:cxn ang="0">
                    <a:pos x="T0" y="T1"/>
                  </a:cxn>
                  <a:cxn ang="0">
                    <a:pos x="T2" y="T3"/>
                  </a:cxn>
                  <a:cxn ang="0">
                    <a:pos x="T4" y="T5"/>
                  </a:cxn>
                  <a:cxn ang="0">
                    <a:pos x="T6" y="T7"/>
                  </a:cxn>
                  <a:cxn ang="0">
                    <a:pos x="T8" y="T9"/>
                  </a:cxn>
                  <a:cxn ang="0">
                    <a:pos x="T10" y="T11"/>
                  </a:cxn>
                </a:cxnLst>
                <a:rect l="0" t="0" r="r" b="b"/>
                <a:pathLst>
                  <a:path w="19" h="24">
                    <a:moveTo>
                      <a:pt x="19" y="7"/>
                    </a:moveTo>
                    <a:cubicBezTo>
                      <a:pt x="19" y="7"/>
                      <a:pt x="19" y="7"/>
                      <a:pt x="19" y="7"/>
                    </a:cubicBezTo>
                    <a:cubicBezTo>
                      <a:pt x="19" y="4"/>
                      <a:pt x="18" y="2"/>
                      <a:pt x="18" y="0"/>
                    </a:cubicBezTo>
                    <a:cubicBezTo>
                      <a:pt x="0" y="18"/>
                      <a:pt x="0" y="18"/>
                      <a:pt x="0" y="18"/>
                    </a:cubicBezTo>
                    <a:cubicBezTo>
                      <a:pt x="1" y="20"/>
                      <a:pt x="2" y="22"/>
                      <a:pt x="2" y="24"/>
                    </a:cubicBezTo>
                    <a:lnTo>
                      <a:pt x="1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76"/>
              <p:cNvSpPr/>
              <p:nvPr/>
            </p:nvSpPr>
            <p:spPr bwMode="auto">
              <a:xfrm>
                <a:off x="4315" y="1513"/>
                <a:ext cx="797" cy="793"/>
              </a:xfrm>
              <a:custGeom>
                <a:avLst/>
                <a:gdLst>
                  <a:gd name="T0" fmla="*/ 1 w 298"/>
                  <a:gd name="T1" fmla="*/ 292 h 296"/>
                  <a:gd name="T2" fmla="*/ 2 w 298"/>
                  <a:gd name="T3" fmla="*/ 296 h 296"/>
                  <a:gd name="T4" fmla="*/ 298 w 298"/>
                  <a:gd name="T5" fmla="*/ 0 h 296"/>
                  <a:gd name="T6" fmla="*/ 291 w 298"/>
                  <a:gd name="T7" fmla="*/ 0 h 296"/>
                  <a:gd name="T8" fmla="*/ 290 w 298"/>
                  <a:gd name="T9" fmla="*/ 0 h 296"/>
                  <a:gd name="T10" fmla="*/ 0 w 298"/>
                  <a:gd name="T11" fmla="*/ 290 h 296"/>
                  <a:gd name="T12" fmla="*/ 1 w 298"/>
                  <a:gd name="T13" fmla="*/ 292 h 296"/>
                </a:gdLst>
                <a:ahLst/>
                <a:cxnLst>
                  <a:cxn ang="0">
                    <a:pos x="T0" y="T1"/>
                  </a:cxn>
                  <a:cxn ang="0">
                    <a:pos x="T2" y="T3"/>
                  </a:cxn>
                  <a:cxn ang="0">
                    <a:pos x="T4" y="T5"/>
                  </a:cxn>
                  <a:cxn ang="0">
                    <a:pos x="T6" y="T7"/>
                  </a:cxn>
                  <a:cxn ang="0">
                    <a:pos x="T8" y="T9"/>
                  </a:cxn>
                  <a:cxn ang="0">
                    <a:pos x="T10" y="T11"/>
                  </a:cxn>
                  <a:cxn ang="0">
                    <a:pos x="T12" y="T13"/>
                  </a:cxn>
                </a:cxnLst>
                <a:rect l="0" t="0" r="r" b="b"/>
                <a:pathLst>
                  <a:path w="298" h="296">
                    <a:moveTo>
                      <a:pt x="1" y="292"/>
                    </a:moveTo>
                    <a:cubicBezTo>
                      <a:pt x="2" y="293"/>
                      <a:pt x="2" y="295"/>
                      <a:pt x="2" y="296"/>
                    </a:cubicBezTo>
                    <a:cubicBezTo>
                      <a:pt x="298" y="0"/>
                      <a:pt x="298" y="0"/>
                      <a:pt x="298" y="0"/>
                    </a:cubicBezTo>
                    <a:cubicBezTo>
                      <a:pt x="296" y="0"/>
                      <a:pt x="293" y="0"/>
                      <a:pt x="291" y="0"/>
                    </a:cubicBezTo>
                    <a:cubicBezTo>
                      <a:pt x="290" y="0"/>
                      <a:pt x="290" y="0"/>
                      <a:pt x="290" y="0"/>
                    </a:cubicBezTo>
                    <a:cubicBezTo>
                      <a:pt x="0" y="290"/>
                      <a:pt x="0" y="290"/>
                      <a:pt x="0" y="290"/>
                    </a:cubicBezTo>
                    <a:cubicBezTo>
                      <a:pt x="0" y="290"/>
                      <a:pt x="1" y="291"/>
                      <a:pt x="1" y="29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77"/>
              <p:cNvSpPr/>
              <p:nvPr/>
            </p:nvSpPr>
            <p:spPr bwMode="auto">
              <a:xfrm>
                <a:off x="4139" y="2431"/>
                <a:ext cx="35" cy="40"/>
              </a:xfrm>
              <a:custGeom>
                <a:avLst/>
                <a:gdLst>
                  <a:gd name="T0" fmla="*/ 0 w 13"/>
                  <a:gd name="T1" fmla="*/ 13 h 15"/>
                  <a:gd name="T2" fmla="*/ 3 w 13"/>
                  <a:gd name="T3" fmla="*/ 14 h 15"/>
                  <a:gd name="T4" fmla="*/ 5 w 13"/>
                  <a:gd name="T5" fmla="*/ 11 h 15"/>
                  <a:gd name="T6" fmla="*/ 8 w 13"/>
                  <a:gd name="T7" fmla="*/ 9 h 15"/>
                  <a:gd name="T8" fmla="*/ 11 w 13"/>
                  <a:gd name="T9" fmla="*/ 4 h 15"/>
                  <a:gd name="T10" fmla="*/ 12 w 13"/>
                  <a:gd name="T11" fmla="*/ 3 h 15"/>
                  <a:gd name="T12" fmla="*/ 13 w 13"/>
                  <a:gd name="T13" fmla="*/ 3 h 15"/>
                  <a:gd name="T14" fmla="*/ 13 w 13"/>
                  <a:gd name="T15" fmla="*/ 0 h 15"/>
                  <a:gd name="T16" fmla="*/ 0 w 13"/>
                  <a:gd name="T17" fmla="*/ 13 h 15"/>
                  <a:gd name="T18" fmla="*/ 0 w 1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0" y="13"/>
                    </a:moveTo>
                    <a:cubicBezTo>
                      <a:pt x="1" y="14"/>
                      <a:pt x="2" y="15"/>
                      <a:pt x="3" y="14"/>
                    </a:cubicBezTo>
                    <a:cubicBezTo>
                      <a:pt x="4" y="14"/>
                      <a:pt x="4" y="12"/>
                      <a:pt x="5" y="11"/>
                    </a:cubicBezTo>
                    <a:cubicBezTo>
                      <a:pt x="6" y="10"/>
                      <a:pt x="6" y="10"/>
                      <a:pt x="8" y="9"/>
                    </a:cubicBezTo>
                    <a:cubicBezTo>
                      <a:pt x="9" y="9"/>
                      <a:pt x="9" y="5"/>
                      <a:pt x="11" y="4"/>
                    </a:cubicBezTo>
                    <a:cubicBezTo>
                      <a:pt x="11" y="4"/>
                      <a:pt x="12" y="4"/>
                      <a:pt x="12" y="3"/>
                    </a:cubicBezTo>
                    <a:cubicBezTo>
                      <a:pt x="13" y="3"/>
                      <a:pt x="13" y="3"/>
                      <a:pt x="13" y="3"/>
                    </a:cubicBezTo>
                    <a:cubicBezTo>
                      <a:pt x="13" y="0"/>
                      <a:pt x="13" y="0"/>
                      <a:pt x="13" y="0"/>
                    </a:cubicBezTo>
                    <a:cubicBezTo>
                      <a:pt x="0" y="13"/>
                      <a:pt x="0" y="13"/>
                      <a:pt x="0" y="13"/>
                    </a:cubicBez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78"/>
              <p:cNvSpPr/>
              <p:nvPr/>
            </p:nvSpPr>
            <p:spPr bwMode="auto">
              <a:xfrm>
                <a:off x="4329" y="1519"/>
                <a:ext cx="807" cy="811"/>
              </a:xfrm>
              <a:custGeom>
                <a:avLst/>
                <a:gdLst>
                  <a:gd name="T0" fmla="*/ 3 w 302"/>
                  <a:gd name="T1" fmla="*/ 301 h 303"/>
                  <a:gd name="T2" fmla="*/ 4 w 302"/>
                  <a:gd name="T3" fmla="*/ 303 h 303"/>
                  <a:gd name="T4" fmla="*/ 197 w 302"/>
                  <a:gd name="T5" fmla="*/ 111 h 303"/>
                  <a:gd name="T6" fmla="*/ 201 w 302"/>
                  <a:gd name="T7" fmla="*/ 106 h 303"/>
                  <a:gd name="T8" fmla="*/ 302 w 302"/>
                  <a:gd name="T9" fmla="*/ 5 h 303"/>
                  <a:gd name="T10" fmla="*/ 299 w 302"/>
                  <a:gd name="T11" fmla="*/ 0 h 303"/>
                  <a:gd name="T12" fmla="*/ 0 w 302"/>
                  <a:gd name="T13" fmla="*/ 299 h 303"/>
                  <a:gd name="T14" fmla="*/ 3 w 302"/>
                  <a:gd name="T15" fmla="*/ 301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3" y="301"/>
                    </a:moveTo>
                    <a:cubicBezTo>
                      <a:pt x="4" y="302"/>
                      <a:pt x="4" y="303"/>
                      <a:pt x="4" y="303"/>
                    </a:cubicBezTo>
                    <a:cubicBezTo>
                      <a:pt x="197" y="111"/>
                      <a:pt x="197" y="111"/>
                      <a:pt x="197" y="111"/>
                    </a:cubicBezTo>
                    <a:cubicBezTo>
                      <a:pt x="198" y="109"/>
                      <a:pt x="199" y="108"/>
                      <a:pt x="201" y="106"/>
                    </a:cubicBezTo>
                    <a:cubicBezTo>
                      <a:pt x="302" y="5"/>
                      <a:pt x="302" y="5"/>
                      <a:pt x="302" y="5"/>
                    </a:cubicBezTo>
                    <a:cubicBezTo>
                      <a:pt x="302" y="3"/>
                      <a:pt x="300" y="2"/>
                      <a:pt x="299" y="0"/>
                    </a:cubicBezTo>
                    <a:cubicBezTo>
                      <a:pt x="0" y="299"/>
                      <a:pt x="0" y="299"/>
                      <a:pt x="0" y="299"/>
                    </a:cubicBezTo>
                    <a:cubicBezTo>
                      <a:pt x="1" y="300"/>
                      <a:pt x="2" y="301"/>
                      <a:pt x="3" y="3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79"/>
              <p:cNvSpPr/>
              <p:nvPr/>
            </p:nvSpPr>
            <p:spPr bwMode="auto">
              <a:xfrm>
                <a:off x="4943" y="1543"/>
                <a:ext cx="227" cy="203"/>
              </a:xfrm>
              <a:custGeom>
                <a:avLst/>
                <a:gdLst>
                  <a:gd name="T0" fmla="*/ 10 w 85"/>
                  <a:gd name="T1" fmla="*/ 75 h 76"/>
                  <a:gd name="T2" fmla="*/ 85 w 85"/>
                  <a:gd name="T3" fmla="*/ 0 h 76"/>
                  <a:gd name="T4" fmla="*/ 77 w 85"/>
                  <a:gd name="T5" fmla="*/ 0 h 76"/>
                  <a:gd name="T6" fmla="*/ 0 w 85"/>
                  <a:gd name="T7" fmla="*/ 76 h 76"/>
                  <a:gd name="T8" fmla="*/ 10 w 85"/>
                  <a:gd name="T9" fmla="*/ 75 h 76"/>
                </a:gdLst>
                <a:ahLst/>
                <a:cxnLst>
                  <a:cxn ang="0">
                    <a:pos x="T0" y="T1"/>
                  </a:cxn>
                  <a:cxn ang="0">
                    <a:pos x="T2" y="T3"/>
                  </a:cxn>
                  <a:cxn ang="0">
                    <a:pos x="T4" y="T5"/>
                  </a:cxn>
                  <a:cxn ang="0">
                    <a:pos x="T6" y="T7"/>
                  </a:cxn>
                  <a:cxn ang="0">
                    <a:pos x="T8" y="T9"/>
                  </a:cxn>
                </a:cxnLst>
                <a:rect l="0" t="0" r="r" b="b"/>
                <a:pathLst>
                  <a:path w="85" h="76">
                    <a:moveTo>
                      <a:pt x="10" y="75"/>
                    </a:moveTo>
                    <a:cubicBezTo>
                      <a:pt x="85" y="0"/>
                      <a:pt x="85" y="0"/>
                      <a:pt x="85" y="0"/>
                    </a:cubicBezTo>
                    <a:cubicBezTo>
                      <a:pt x="77" y="0"/>
                      <a:pt x="77" y="0"/>
                      <a:pt x="77" y="0"/>
                    </a:cubicBezTo>
                    <a:cubicBezTo>
                      <a:pt x="0" y="76"/>
                      <a:pt x="0" y="76"/>
                      <a:pt x="0" y="76"/>
                    </a:cubicBezTo>
                    <a:cubicBezTo>
                      <a:pt x="3" y="76"/>
                      <a:pt x="6" y="75"/>
                      <a:pt x="10" y="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0"/>
              <p:cNvSpPr/>
              <p:nvPr/>
            </p:nvSpPr>
            <p:spPr bwMode="auto">
              <a:xfrm>
                <a:off x="4347" y="1834"/>
                <a:ext cx="524" cy="530"/>
              </a:xfrm>
              <a:custGeom>
                <a:avLst/>
                <a:gdLst>
                  <a:gd name="T0" fmla="*/ 106 w 196"/>
                  <a:gd name="T1" fmla="*/ 90 h 198"/>
                  <a:gd name="T2" fmla="*/ 113 w 196"/>
                  <a:gd name="T3" fmla="*/ 86 h 198"/>
                  <a:gd name="T4" fmla="*/ 113 w 196"/>
                  <a:gd name="T5" fmla="*/ 86 h 198"/>
                  <a:gd name="T6" fmla="*/ 196 w 196"/>
                  <a:gd name="T7" fmla="*/ 3 h 198"/>
                  <a:gd name="T8" fmla="*/ 191 w 196"/>
                  <a:gd name="T9" fmla="*/ 0 h 198"/>
                  <a:gd name="T10" fmla="*/ 0 w 196"/>
                  <a:gd name="T11" fmla="*/ 190 h 198"/>
                  <a:gd name="T12" fmla="*/ 1 w 196"/>
                  <a:gd name="T13" fmla="*/ 192 h 198"/>
                  <a:gd name="T14" fmla="*/ 2 w 196"/>
                  <a:gd name="T15" fmla="*/ 194 h 198"/>
                  <a:gd name="T16" fmla="*/ 1 w 196"/>
                  <a:gd name="T17" fmla="*/ 198 h 198"/>
                  <a:gd name="T18" fmla="*/ 107 w 196"/>
                  <a:gd name="T19" fmla="*/ 92 h 198"/>
                  <a:gd name="T20" fmla="*/ 106 w 196"/>
                  <a:gd name="T2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98">
                    <a:moveTo>
                      <a:pt x="106" y="90"/>
                    </a:moveTo>
                    <a:cubicBezTo>
                      <a:pt x="106" y="87"/>
                      <a:pt x="110" y="88"/>
                      <a:pt x="113" y="86"/>
                    </a:cubicBezTo>
                    <a:cubicBezTo>
                      <a:pt x="113" y="86"/>
                      <a:pt x="113" y="86"/>
                      <a:pt x="113" y="86"/>
                    </a:cubicBezTo>
                    <a:cubicBezTo>
                      <a:pt x="196" y="3"/>
                      <a:pt x="196" y="3"/>
                      <a:pt x="196" y="3"/>
                    </a:cubicBezTo>
                    <a:cubicBezTo>
                      <a:pt x="194" y="3"/>
                      <a:pt x="192" y="1"/>
                      <a:pt x="191" y="0"/>
                    </a:cubicBezTo>
                    <a:cubicBezTo>
                      <a:pt x="0" y="190"/>
                      <a:pt x="0" y="190"/>
                      <a:pt x="0" y="190"/>
                    </a:cubicBezTo>
                    <a:cubicBezTo>
                      <a:pt x="0" y="191"/>
                      <a:pt x="1" y="191"/>
                      <a:pt x="1" y="192"/>
                    </a:cubicBezTo>
                    <a:cubicBezTo>
                      <a:pt x="1" y="193"/>
                      <a:pt x="2" y="193"/>
                      <a:pt x="2" y="194"/>
                    </a:cubicBezTo>
                    <a:cubicBezTo>
                      <a:pt x="2" y="195"/>
                      <a:pt x="1" y="196"/>
                      <a:pt x="1" y="198"/>
                    </a:cubicBezTo>
                    <a:cubicBezTo>
                      <a:pt x="107" y="92"/>
                      <a:pt x="107" y="92"/>
                      <a:pt x="107" y="92"/>
                    </a:cubicBezTo>
                    <a:cubicBezTo>
                      <a:pt x="107" y="91"/>
                      <a:pt x="106" y="91"/>
                      <a:pt x="106" y="9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1"/>
              <p:cNvSpPr/>
              <p:nvPr/>
            </p:nvSpPr>
            <p:spPr bwMode="auto">
              <a:xfrm>
                <a:off x="4994" y="1543"/>
                <a:ext cx="219" cy="198"/>
              </a:xfrm>
              <a:custGeom>
                <a:avLst/>
                <a:gdLst>
                  <a:gd name="T0" fmla="*/ 7 w 82"/>
                  <a:gd name="T1" fmla="*/ 74 h 74"/>
                  <a:gd name="T2" fmla="*/ 8 w 82"/>
                  <a:gd name="T3" fmla="*/ 74 h 74"/>
                  <a:gd name="T4" fmla="*/ 82 w 82"/>
                  <a:gd name="T5" fmla="*/ 0 h 74"/>
                  <a:gd name="T6" fmla="*/ 74 w 82"/>
                  <a:gd name="T7" fmla="*/ 0 h 74"/>
                  <a:gd name="T8" fmla="*/ 0 w 82"/>
                  <a:gd name="T9" fmla="*/ 74 h 74"/>
                  <a:gd name="T10" fmla="*/ 7 w 82"/>
                  <a:gd name="T11" fmla="*/ 74 h 74"/>
                </a:gdLst>
                <a:ahLst/>
                <a:cxnLst>
                  <a:cxn ang="0">
                    <a:pos x="T0" y="T1"/>
                  </a:cxn>
                  <a:cxn ang="0">
                    <a:pos x="T2" y="T3"/>
                  </a:cxn>
                  <a:cxn ang="0">
                    <a:pos x="T4" y="T5"/>
                  </a:cxn>
                  <a:cxn ang="0">
                    <a:pos x="T6" y="T7"/>
                  </a:cxn>
                  <a:cxn ang="0">
                    <a:pos x="T8" y="T9"/>
                  </a:cxn>
                  <a:cxn ang="0">
                    <a:pos x="T10" y="T11"/>
                  </a:cxn>
                </a:cxnLst>
                <a:rect l="0" t="0" r="r" b="b"/>
                <a:pathLst>
                  <a:path w="82" h="74">
                    <a:moveTo>
                      <a:pt x="7" y="74"/>
                    </a:moveTo>
                    <a:cubicBezTo>
                      <a:pt x="7" y="74"/>
                      <a:pt x="8" y="74"/>
                      <a:pt x="8" y="74"/>
                    </a:cubicBezTo>
                    <a:cubicBezTo>
                      <a:pt x="82" y="0"/>
                      <a:pt x="82" y="0"/>
                      <a:pt x="82" y="0"/>
                    </a:cubicBezTo>
                    <a:cubicBezTo>
                      <a:pt x="74" y="0"/>
                      <a:pt x="74" y="0"/>
                      <a:pt x="74" y="0"/>
                    </a:cubicBezTo>
                    <a:cubicBezTo>
                      <a:pt x="0" y="74"/>
                      <a:pt x="0" y="74"/>
                      <a:pt x="0" y="74"/>
                    </a:cubicBezTo>
                    <a:cubicBezTo>
                      <a:pt x="3" y="74"/>
                      <a:pt x="5" y="74"/>
                      <a:pt x="7"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2"/>
              <p:cNvSpPr/>
              <p:nvPr/>
            </p:nvSpPr>
            <p:spPr bwMode="auto">
              <a:xfrm>
                <a:off x="4673" y="1837"/>
                <a:ext cx="235" cy="233"/>
              </a:xfrm>
              <a:custGeom>
                <a:avLst/>
                <a:gdLst>
                  <a:gd name="T0" fmla="*/ 0 w 88"/>
                  <a:gd name="T1" fmla="*/ 87 h 87"/>
                  <a:gd name="T2" fmla="*/ 10 w 88"/>
                  <a:gd name="T3" fmla="*/ 83 h 87"/>
                  <a:gd name="T4" fmla="*/ 88 w 88"/>
                  <a:gd name="T5" fmla="*/ 4 h 87"/>
                  <a:gd name="T6" fmla="*/ 84 w 88"/>
                  <a:gd name="T7" fmla="*/ 0 h 87"/>
                  <a:gd name="T8" fmla="*/ 3 w 88"/>
                  <a:gd name="T9" fmla="*/ 81 h 87"/>
                  <a:gd name="T10" fmla="*/ 0 w 88"/>
                  <a:gd name="T11" fmla="*/ 87 h 87"/>
                </a:gdLst>
                <a:ahLst/>
                <a:cxnLst>
                  <a:cxn ang="0">
                    <a:pos x="T0" y="T1"/>
                  </a:cxn>
                  <a:cxn ang="0">
                    <a:pos x="T2" y="T3"/>
                  </a:cxn>
                  <a:cxn ang="0">
                    <a:pos x="T4" y="T5"/>
                  </a:cxn>
                  <a:cxn ang="0">
                    <a:pos x="T6" y="T7"/>
                  </a:cxn>
                  <a:cxn ang="0">
                    <a:pos x="T8" y="T9"/>
                  </a:cxn>
                  <a:cxn ang="0">
                    <a:pos x="T10" y="T11"/>
                  </a:cxn>
                </a:cxnLst>
                <a:rect l="0" t="0" r="r" b="b"/>
                <a:pathLst>
                  <a:path w="88" h="87">
                    <a:moveTo>
                      <a:pt x="0" y="87"/>
                    </a:moveTo>
                    <a:cubicBezTo>
                      <a:pt x="3" y="87"/>
                      <a:pt x="6" y="84"/>
                      <a:pt x="10" y="83"/>
                    </a:cubicBezTo>
                    <a:cubicBezTo>
                      <a:pt x="88" y="4"/>
                      <a:pt x="88" y="4"/>
                      <a:pt x="88" y="4"/>
                    </a:cubicBezTo>
                    <a:cubicBezTo>
                      <a:pt x="87" y="2"/>
                      <a:pt x="86" y="1"/>
                      <a:pt x="84" y="0"/>
                    </a:cubicBezTo>
                    <a:cubicBezTo>
                      <a:pt x="3" y="81"/>
                      <a:pt x="3" y="81"/>
                      <a:pt x="3" y="81"/>
                    </a:cubicBezTo>
                    <a:cubicBezTo>
                      <a:pt x="2" y="83"/>
                      <a:pt x="0" y="84"/>
                      <a:pt x="0" y="8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3"/>
              <p:cNvSpPr/>
              <p:nvPr/>
            </p:nvSpPr>
            <p:spPr bwMode="auto">
              <a:xfrm>
                <a:off x="4358" y="2086"/>
                <a:ext cx="313" cy="289"/>
              </a:xfrm>
              <a:custGeom>
                <a:avLst/>
                <a:gdLst>
                  <a:gd name="T0" fmla="*/ 115 w 117"/>
                  <a:gd name="T1" fmla="*/ 0 h 108"/>
                  <a:gd name="T2" fmla="*/ 113 w 117"/>
                  <a:gd name="T3" fmla="*/ 3 h 108"/>
                  <a:gd name="T4" fmla="*/ 108 w 117"/>
                  <a:gd name="T5" fmla="*/ 3 h 108"/>
                  <a:gd name="T6" fmla="*/ 107 w 117"/>
                  <a:gd name="T7" fmla="*/ 2 h 108"/>
                  <a:gd name="T8" fmla="*/ 0 w 117"/>
                  <a:gd name="T9" fmla="*/ 108 h 108"/>
                  <a:gd name="T10" fmla="*/ 8 w 117"/>
                  <a:gd name="T11" fmla="*/ 101 h 108"/>
                  <a:gd name="T12" fmla="*/ 9 w 117"/>
                  <a:gd name="T13" fmla="*/ 104 h 108"/>
                  <a:gd name="T14" fmla="*/ 11 w 117"/>
                  <a:gd name="T15" fmla="*/ 105 h 108"/>
                  <a:gd name="T16" fmla="*/ 12 w 117"/>
                  <a:gd name="T17" fmla="*/ 106 h 108"/>
                  <a:gd name="T18" fmla="*/ 117 w 117"/>
                  <a:gd name="T19" fmla="*/ 1 h 108"/>
                  <a:gd name="T20" fmla="*/ 115 w 117"/>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08">
                    <a:moveTo>
                      <a:pt x="115" y="0"/>
                    </a:moveTo>
                    <a:cubicBezTo>
                      <a:pt x="113" y="0"/>
                      <a:pt x="113" y="3"/>
                      <a:pt x="113" y="3"/>
                    </a:cubicBezTo>
                    <a:cubicBezTo>
                      <a:pt x="111" y="3"/>
                      <a:pt x="110" y="4"/>
                      <a:pt x="108" y="3"/>
                    </a:cubicBezTo>
                    <a:cubicBezTo>
                      <a:pt x="108" y="3"/>
                      <a:pt x="107" y="2"/>
                      <a:pt x="107" y="2"/>
                    </a:cubicBezTo>
                    <a:cubicBezTo>
                      <a:pt x="0" y="108"/>
                      <a:pt x="0" y="108"/>
                      <a:pt x="0" y="108"/>
                    </a:cubicBezTo>
                    <a:cubicBezTo>
                      <a:pt x="4" y="108"/>
                      <a:pt x="5" y="104"/>
                      <a:pt x="8" y="101"/>
                    </a:cubicBezTo>
                    <a:cubicBezTo>
                      <a:pt x="9" y="102"/>
                      <a:pt x="8" y="103"/>
                      <a:pt x="9" y="104"/>
                    </a:cubicBezTo>
                    <a:cubicBezTo>
                      <a:pt x="9" y="104"/>
                      <a:pt x="11" y="104"/>
                      <a:pt x="11" y="105"/>
                    </a:cubicBezTo>
                    <a:cubicBezTo>
                      <a:pt x="11" y="105"/>
                      <a:pt x="12" y="105"/>
                      <a:pt x="12" y="106"/>
                    </a:cubicBezTo>
                    <a:cubicBezTo>
                      <a:pt x="117" y="1"/>
                      <a:pt x="117" y="1"/>
                      <a:pt x="117" y="1"/>
                    </a:cubicBezTo>
                    <a:cubicBezTo>
                      <a:pt x="116" y="0"/>
                      <a:pt x="116" y="0"/>
                      <a:pt x="1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84"/>
              <p:cNvSpPr/>
              <p:nvPr/>
            </p:nvSpPr>
            <p:spPr bwMode="auto">
              <a:xfrm>
                <a:off x="4719" y="1864"/>
                <a:ext cx="197" cy="219"/>
              </a:xfrm>
              <a:custGeom>
                <a:avLst/>
                <a:gdLst>
                  <a:gd name="T0" fmla="*/ 1 w 74"/>
                  <a:gd name="T1" fmla="*/ 74 h 82"/>
                  <a:gd name="T2" fmla="*/ 1 w 74"/>
                  <a:gd name="T3" fmla="*/ 77 h 82"/>
                  <a:gd name="T4" fmla="*/ 0 w 74"/>
                  <a:gd name="T5" fmla="*/ 81 h 82"/>
                  <a:gd name="T6" fmla="*/ 0 w 74"/>
                  <a:gd name="T7" fmla="*/ 82 h 82"/>
                  <a:gd name="T8" fmla="*/ 70 w 74"/>
                  <a:gd name="T9" fmla="*/ 12 h 82"/>
                  <a:gd name="T10" fmla="*/ 71 w 74"/>
                  <a:gd name="T11" fmla="*/ 9 h 82"/>
                  <a:gd name="T12" fmla="*/ 74 w 74"/>
                  <a:gd name="T13" fmla="*/ 0 h 82"/>
                  <a:gd name="T14" fmla="*/ 74 w 74"/>
                  <a:gd name="T15" fmla="*/ 0 h 82"/>
                  <a:gd name="T16" fmla="*/ 0 w 74"/>
                  <a:gd name="T17" fmla="*/ 74 h 82"/>
                  <a:gd name="T18" fmla="*/ 1 w 74"/>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2">
                    <a:moveTo>
                      <a:pt x="1" y="74"/>
                    </a:moveTo>
                    <a:cubicBezTo>
                      <a:pt x="0" y="75"/>
                      <a:pt x="1" y="75"/>
                      <a:pt x="1" y="77"/>
                    </a:cubicBezTo>
                    <a:cubicBezTo>
                      <a:pt x="1" y="79"/>
                      <a:pt x="0" y="79"/>
                      <a:pt x="0" y="81"/>
                    </a:cubicBezTo>
                    <a:cubicBezTo>
                      <a:pt x="0" y="81"/>
                      <a:pt x="0" y="82"/>
                      <a:pt x="0" y="82"/>
                    </a:cubicBezTo>
                    <a:cubicBezTo>
                      <a:pt x="70" y="12"/>
                      <a:pt x="70" y="12"/>
                      <a:pt x="70" y="12"/>
                    </a:cubicBezTo>
                    <a:cubicBezTo>
                      <a:pt x="70" y="11"/>
                      <a:pt x="70" y="10"/>
                      <a:pt x="71" y="9"/>
                    </a:cubicBezTo>
                    <a:cubicBezTo>
                      <a:pt x="72" y="7"/>
                      <a:pt x="74" y="3"/>
                      <a:pt x="74" y="0"/>
                    </a:cubicBezTo>
                    <a:cubicBezTo>
                      <a:pt x="74" y="0"/>
                      <a:pt x="74" y="0"/>
                      <a:pt x="74" y="0"/>
                    </a:cubicBezTo>
                    <a:cubicBezTo>
                      <a:pt x="0" y="74"/>
                      <a:pt x="0" y="74"/>
                      <a:pt x="0" y="74"/>
                    </a:cubicBezTo>
                    <a:cubicBezTo>
                      <a:pt x="0" y="74"/>
                      <a:pt x="1" y="74"/>
                      <a:pt x="1" y="7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85"/>
              <p:cNvSpPr/>
              <p:nvPr/>
            </p:nvSpPr>
            <p:spPr bwMode="auto">
              <a:xfrm>
                <a:off x="4390" y="2129"/>
                <a:ext cx="273" cy="278"/>
              </a:xfrm>
              <a:custGeom>
                <a:avLst/>
                <a:gdLst>
                  <a:gd name="T0" fmla="*/ 102 w 102"/>
                  <a:gd name="T1" fmla="*/ 2 h 104"/>
                  <a:gd name="T2" fmla="*/ 98 w 102"/>
                  <a:gd name="T3" fmla="*/ 0 h 104"/>
                  <a:gd name="T4" fmla="*/ 0 w 102"/>
                  <a:gd name="T5" fmla="*/ 97 h 104"/>
                  <a:gd name="T6" fmla="*/ 2 w 102"/>
                  <a:gd name="T7" fmla="*/ 104 h 104"/>
                  <a:gd name="T8" fmla="*/ 102 w 102"/>
                  <a:gd name="T9" fmla="*/ 4 h 104"/>
                  <a:gd name="T10" fmla="*/ 102 w 102"/>
                  <a:gd name="T11" fmla="*/ 2 h 104"/>
                </a:gdLst>
                <a:ahLst/>
                <a:cxnLst>
                  <a:cxn ang="0">
                    <a:pos x="T0" y="T1"/>
                  </a:cxn>
                  <a:cxn ang="0">
                    <a:pos x="T2" y="T3"/>
                  </a:cxn>
                  <a:cxn ang="0">
                    <a:pos x="T4" y="T5"/>
                  </a:cxn>
                  <a:cxn ang="0">
                    <a:pos x="T6" y="T7"/>
                  </a:cxn>
                  <a:cxn ang="0">
                    <a:pos x="T8" y="T9"/>
                  </a:cxn>
                  <a:cxn ang="0">
                    <a:pos x="T10" y="T11"/>
                  </a:cxn>
                </a:cxnLst>
                <a:rect l="0" t="0" r="r" b="b"/>
                <a:pathLst>
                  <a:path w="102" h="104">
                    <a:moveTo>
                      <a:pt x="102" y="2"/>
                    </a:moveTo>
                    <a:cubicBezTo>
                      <a:pt x="101" y="2"/>
                      <a:pt x="99" y="1"/>
                      <a:pt x="98" y="0"/>
                    </a:cubicBezTo>
                    <a:cubicBezTo>
                      <a:pt x="0" y="97"/>
                      <a:pt x="0" y="97"/>
                      <a:pt x="0" y="97"/>
                    </a:cubicBezTo>
                    <a:cubicBezTo>
                      <a:pt x="1" y="99"/>
                      <a:pt x="1" y="101"/>
                      <a:pt x="2" y="104"/>
                    </a:cubicBezTo>
                    <a:cubicBezTo>
                      <a:pt x="102" y="4"/>
                      <a:pt x="102" y="4"/>
                      <a:pt x="102" y="4"/>
                    </a:cubicBezTo>
                    <a:cubicBezTo>
                      <a:pt x="102" y="3"/>
                      <a:pt x="102"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86"/>
              <p:cNvSpPr/>
              <p:nvPr/>
            </p:nvSpPr>
            <p:spPr bwMode="auto">
              <a:xfrm>
                <a:off x="4679" y="2091"/>
                <a:ext cx="10" cy="8"/>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0" y="3"/>
                      <a:pt x="0" y="3"/>
                      <a:pt x="0" y="3"/>
                    </a:cubicBezTo>
                    <a:cubicBezTo>
                      <a:pt x="2" y="3"/>
                      <a:pt x="3" y="2"/>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87"/>
              <p:cNvSpPr/>
              <p:nvPr/>
            </p:nvSpPr>
            <p:spPr bwMode="auto">
              <a:xfrm>
                <a:off x="5034" y="1543"/>
                <a:ext cx="216" cy="206"/>
              </a:xfrm>
              <a:custGeom>
                <a:avLst/>
                <a:gdLst>
                  <a:gd name="T0" fmla="*/ 5 w 81"/>
                  <a:gd name="T1" fmla="*/ 77 h 77"/>
                  <a:gd name="T2" fmla="*/ 7 w 81"/>
                  <a:gd name="T3" fmla="*/ 77 h 77"/>
                  <a:gd name="T4" fmla="*/ 81 w 81"/>
                  <a:gd name="T5" fmla="*/ 3 h 77"/>
                  <a:gd name="T6" fmla="*/ 76 w 81"/>
                  <a:gd name="T7" fmla="*/ 0 h 77"/>
                  <a:gd name="T8" fmla="*/ 75 w 81"/>
                  <a:gd name="T9" fmla="*/ 0 h 77"/>
                  <a:gd name="T10" fmla="*/ 0 w 81"/>
                  <a:gd name="T11" fmla="*/ 76 h 77"/>
                  <a:gd name="T12" fmla="*/ 5 w 81"/>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1" h="77">
                    <a:moveTo>
                      <a:pt x="5" y="77"/>
                    </a:moveTo>
                    <a:cubicBezTo>
                      <a:pt x="7" y="77"/>
                      <a:pt x="7" y="77"/>
                      <a:pt x="7" y="77"/>
                    </a:cubicBezTo>
                    <a:cubicBezTo>
                      <a:pt x="81" y="3"/>
                      <a:pt x="81" y="3"/>
                      <a:pt x="81" y="3"/>
                    </a:cubicBezTo>
                    <a:cubicBezTo>
                      <a:pt x="79" y="2"/>
                      <a:pt x="77" y="0"/>
                      <a:pt x="76" y="0"/>
                    </a:cubicBezTo>
                    <a:cubicBezTo>
                      <a:pt x="75" y="0"/>
                      <a:pt x="75" y="0"/>
                      <a:pt x="75" y="0"/>
                    </a:cubicBezTo>
                    <a:cubicBezTo>
                      <a:pt x="0" y="76"/>
                      <a:pt x="0" y="76"/>
                      <a:pt x="0" y="76"/>
                    </a:cubicBezTo>
                    <a:cubicBezTo>
                      <a:pt x="2" y="76"/>
                      <a:pt x="3" y="77"/>
                      <a:pt x="5"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88"/>
              <p:cNvSpPr/>
              <p:nvPr/>
            </p:nvSpPr>
            <p:spPr bwMode="auto">
              <a:xfrm>
                <a:off x="4735" y="2070"/>
                <a:ext cx="29" cy="37"/>
              </a:xfrm>
              <a:custGeom>
                <a:avLst/>
                <a:gdLst>
                  <a:gd name="T0" fmla="*/ 8 w 11"/>
                  <a:gd name="T1" fmla="*/ 1 h 14"/>
                  <a:gd name="T2" fmla="*/ 7 w 11"/>
                  <a:gd name="T3" fmla="*/ 0 h 14"/>
                  <a:gd name="T4" fmla="*/ 0 w 11"/>
                  <a:gd name="T5" fmla="*/ 7 h 14"/>
                  <a:gd name="T6" fmla="*/ 2 w 11"/>
                  <a:gd name="T7" fmla="*/ 9 h 14"/>
                  <a:gd name="T8" fmla="*/ 0 w 11"/>
                  <a:gd name="T9" fmla="*/ 11 h 14"/>
                  <a:gd name="T10" fmla="*/ 0 w 11"/>
                  <a:gd name="T11" fmla="*/ 12 h 14"/>
                  <a:gd name="T12" fmla="*/ 1 w 11"/>
                  <a:gd name="T13" fmla="*/ 13 h 14"/>
                  <a:gd name="T14" fmla="*/ 1 w 11"/>
                  <a:gd name="T15" fmla="*/ 14 h 14"/>
                  <a:gd name="T16" fmla="*/ 11 w 11"/>
                  <a:gd name="T17" fmla="*/ 5 h 14"/>
                  <a:gd name="T18" fmla="*/ 8 w 11"/>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
                    </a:moveTo>
                    <a:cubicBezTo>
                      <a:pt x="7" y="1"/>
                      <a:pt x="7" y="0"/>
                      <a:pt x="7" y="0"/>
                    </a:cubicBezTo>
                    <a:cubicBezTo>
                      <a:pt x="0" y="7"/>
                      <a:pt x="0" y="7"/>
                      <a:pt x="0" y="7"/>
                    </a:cubicBezTo>
                    <a:cubicBezTo>
                      <a:pt x="1" y="7"/>
                      <a:pt x="2" y="8"/>
                      <a:pt x="2" y="9"/>
                    </a:cubicBezTo>
                    <a:cubicBezTo>
                      <a:pt x="2" y="10"/>
                      <a:pt x="1" y="11"/>
                      <a:pt x="0" y="11"/>
                    </a:cubicBezTo>
                    <a:cubicBezTo>
                      <a:pt x="0" y="12"/>
                      <a:pt x="0" y="12"/>
                      <a:pt x="0" y="12"/>
                    </a:cubicBezTo>
                    <a:cubicBezTo>
                      <a:pt x="1" y="13"/>
                      <a:pt x="0" y="13"/>
                      <a:pt x="1" y="13"/>
                    </a:cubicBezTo>
                    <a:cubicBezTo>
                      <a:pt x="1" y="14"/>
                      <a:pt x="1" y="14"/>
                      <a:pt x="1" y="14"/>
                    </a:cubicBezTo>
                    <a:cubicBezTo>
                      <a:pt x="11" y="5"/>
                      <a:pt x="11" y="5"/>
                      <a:pt x="11" y="5"/>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89"/>
              <p:cNvSpPr/>
              <p:nvPr/>
            </p:nvSpPr>
            <p:spPr bwMode="auto">
              <a:xfrm>
                <a:off x="4521" y="2156"/>
                <a:ext cx="155" cy="158"/>
              </a:xfrm>
              <a:custGeom>
                <a:avLst/>
                <a:gdLst>
                  <a:gd name="T0" fmla="*/ 5 w 58"/>
                  <a:gd name="T1" fmla="*/ 59 h 59"/>
                  <a:gd name="T2" fmla="*/ 58 w 58"/>
                  <a:gd name="T3" fmla="*/ 5 h 59"/>
                  <a:gd name="T4" fmla="*/ 55 w 58"/>
                  <a:gd name="T5" fmla="*/ 0 h 59"/>
                  <a:gd name="T6" fmla="*/ 0 w 58"/>
                  <a:gd name="T7" fmla="*/ 55 h 59"/>
                  <a:gd name="T8" fmla="*/ 5 w 58"/>
                  <a:gd name="T9" fmla="*/ 56 h 59"/>
                  <a:gd name="T10" fmla="*/ 5 w 58"/>
                  <a:gd name="T11" fmla="*/ 59 h 59"/>
                </a:gdLst>
                <a:ahLst/>
                <a:cxnLst>
                  <a:cxn ang="0">
                    <a:pos x="T0" y="T1"/>
                  </a:cxn>
                  <a:cxn ang="0">
                    <a:pos x="T2" y="T3"/>
                  </a:cxn>
                  <a:cxn ang="0">
                    <a:pos x="T4" y="T5"/>
                  </a:cxn>
                  <a:cxn ang="0">
                    <a:pos x="T6" y="T7"/>
                  </a:cxn>
                  <a:cxn ang="0">
                    <a:pos x="T8" y="T9"/>
                  </a:cxn>
                  <a:cxn ang="0">
                    <a:pos x="T10" y="T11"/>
                  </a:cxn>
                </a:cxnLst>
                <a:rect l="0" t="0" r="r" b="b"/>
                <a:pathLst>
                  <a:path w="58" h="59">
                    <a:moveTo>
                      <a:pt x="5" y="59"/>
                    </a:moveTo>
                    <a:cubicBezTo>
                      <a:pt x="58" y="5"/>
                      <a:pt x="58" y="5"/>
                      <a:pt x="58" y="5"/>
                    </a:cubicBezTo>
                    <a:cubicBezTo>
                      <a:pt x="58" y="3"/>
                      <a:pt x="57" y="2"/>
                      <a:pt x="55" y="0"/>
                    </a:cubicBezTo>
                    <a:cubicBezTo>
                      <a:pt x="0" y="55"/>
                      <a:pt x="0" y="55"/>
                      <a:pt x="0" y="55"/>
                    </a:cubicBezTo>
                    <a:cubicBezTo>
                      <a:pt x="2" y="55"/>
                      <a:pt x="3" y="55"/>
                      <a:pt x="5" y="56"/>
                    </a:cubicBezTo>
                    <a:cubicBezTo>
                      <a:pt x="5" y="56"/>
                      <a:pt x="5" y="58"/>
                      <a:pt x="5"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0"/>
              <p:cNvSpPr/>
              <p:nvPr/>
            </p:nvSpPr>
            <p:spPr bwMode="auto">
              <a:xfrm>
                <a:off x="4398" y="2407"/>
                <a:ext cx="19" cy="38"/>
              </a:xfrm>
              <a:custGeom>
                <a:avLst/>
                <a:gdLst>
                  <a:gd name="T0" fmla="*/ 1 w 7"/>
                  <a:gd name="T1" fmla="*/ 14 h 14"/>
                  <a:gd name="T2" fmla="*/ 3 w 7"/>
                  <a:gd name="T3" fmla="*/ 13 h 14"/>
                  <a:gd name="T4" fmla="*/ 7 w 7"/>
                  <a:gd name="T5" fmla="*/ 3 h 14"/>
                  <a:gd name="T6" fmla="*/ 6 w 7"/>
                  <a:gd name="T7" fmla="*/ 0 h 14"/>
                  <a:gd name="T8" fmla="*/ 1 w 7"/>
                  <a:gd name="T9" fmla="*/ 6 h 14"/>
                  <a:gd name="T10" fmla="*/ 1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3" y="13"/>
                      <a:pt x="3" y="13"/>
                      <a:pt x="3" y="13"/>
                    </a:cubicBezTo>
                    <a:cubicBezTo>
                      <a:pt x="3" y="9"/>
                      <a:pt x="7" y="8"/>
                      <a:pt x="7" y="3"/>
                    </a:cubicBezTo>
                    <a:cubicBezTo>
                      <a:pt x="7" y="2"/>
                      <a:pt x="6" y="2"/>
                      <a:pt x="6" y="0"/>
                    </a:cubicBezTo>
                    <a:cubicBezTo>
                      <a:pt x="1" y="6"/>
                      <a:pt x="1" y="6"/>
                      <a:pt x="1" y="6"/>
                    </a:cubicBezTo>
                    <a:cubicBezTo>
                      <a:pt x="1" y="7"/>
                      <a:pt x="1" y="7"/>
                      <a:pt x="1" y="8"/>
                    </a:cubicBezTo>
                    <a:cubicBezTo>
                      <a:pt x="1" y="10"/>
                      <a:pt x="0" y="13"/>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91"/>
              <p:cNvSpPr/>
              <p:nvPr/>
            </p:nvSpPr>
            <p:spPr bwMode="auto">
              <a:xfrm>
                <a:off x="4398" y="244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92"/>
              <p:cNvSpPr/>
              <p:nvPr/>
            </p:nvSpPr>
            <p:spPr bwMode="auto">
              <a:xfrm>
                <a:off x="4419" y="2338"/>
                <a:ext cx="78" cy="77"/>
              </a:xfrm>
              <a:custGeom>
                <a:avLst/>
                <a:gdLst>
                  <a:gd name="T0" fmla="*/ 3 w 29"/>
                  <a:gd name="T1" fmla="*/ 26 h 29"/>
                  <a:gd name="T2" fmla="*/ 4 w 29"/>
                  <a:gd name="T3" fmla="*/ 29 h 29"/>
                  <a:gd name="T4" fmla="*/ 5 w 29"/>
                  <a:gd name="T5" fmla="*/ 29 h 29"/>
                  <a:gd name="T6" fmla="*/ 29 w 29"/>
                  <a:gd name="T7" fmla="*/ 5 h 29"/>
                  <a:gd name="T8" fmla="*/ 26 w 29"/>
                  <a:gd name="T9" fmla="*/ 1 h 29"/>
                  <a:gd name="T10" fmla="*/ 25 w 29"/>
                  <a:gd name="T11" fmla="*/ 0 h 29"/>
                  <a:gd name="T12" fmla="*/ 0 w 29"/>
                  <a:gd name="T13" fmla="*/ 25 h 29"/>
                  <a:gd name="T14" fmla="*/ 3 w 29"/>
                  <a:gd name="T15" fmla="*/ 2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3" y="26"/>
                    </a:moveTo>
                    <a:cubicBezTo>
                      <a:pt x="3" y="26"/>
                      <a:pt x="4" y="29"/>
                      <a:pt x="4" y="29"/>
                    </a:cubicBezTo>
                    <a:cubicBezTo>
                      <a:pt x="4" y="29"/>
                      <a:pt x="5" y="29"/>
                      <a:pt x="5" y="29"/>
                    </a:cubicBezTo>
                    <a:cubicBezTo>
                      <a:pt x="29" y="5"/>
                      <a:pt x="29" y="5"/>
                      <a:pt x="29" y="5"/>
                    </a:cubicBezTo>
                    <a:cubicBezTo>
                      <a:pt x="28" y="3"/>
                      <a:pt x="27" y="2"/>
                      <a:pt x="26" y="1"/>
                    </a:cubicBezTo>
                    <a:cubicBezTo>
                      <a:pt x="26" y="1"/>
                      <a:pt x="25" y="1"/>
                      <a:pt x="25" y="0"/>
                    </a:cubicBezTo>
                    <a:cubicBezTo>
                      <a:pt x="0" y="25"/>
                      <a:pt x="0" y="25"/>
                      <a:pt x="0" y="25"/>
                    </a:cubicBezTo>
                    <a:cubicBezTo>
                      <a:pt x="2" y="25"/>
                      <a:pt x="3" y="25"/>
                      <a:pt x="3"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93"/>
              <p:cNvSpPr/>
              <p:nvPr/>
            </p:nvSpPr>
            <p:spPr bwMode="auto">
              <a:xfrm>
                <a:off x="5117" y="1535"/>
                <a:ext cx="192" cy="171"/>
              </a:xfrm>
              <a:custGeom>
                <a:avLst/>
                <a:gdLst>
                  <a:gd name="T0" fmla="*/ 1 w 72"/>
                  <a:gd name="T1" fmla="*/ 64 h 64"/>
                  <a:gd name="T2" fmla="*/ 9 w 72"/>
                  <a:gd name="T3" fmla="*/ 63 h 64"/>
                  <a:gd name="T4" fmla="*/ 72 w 72"/>
                  <a:gd name="T5" fmla="*/ 1 h 64"/>
                  <a:gd name="T6" fmla="*/ 64 w 72"/>
                  <a:gd name="T7" fmla="*/ 0 h 64"/>
                  <a:gd name="T8" fmla="*/ 57 w 72"/>
                  <a:gd name="T9" fmla="*/ 7 h 64"/>
                  <a:gd name="T10" fmla="*/ 54 w 72"/>
                  <a:gd name="T11" fmla="*/ 10 h 64"/>
                  <a:gd name="T12" fmla="*/ 0 w 72"/>
                  <a:gd name="T13" fmla="*/ 64 h 64"/>
                  <a:gd name="T14" fmla="*/ 1 w 7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4">
                    <a:moveTo>
                      <a:pt x="1" y="64"/>
                    </a:moveTo>
                    <a:cubicBezTo>
                      <a:pt x="3" y="64"/>
                      <a:pt x="5" y="63"/>
                      <a:pt x="9" y="63"/>
                    </a:cubicBezTo>
                    <a:cubicBezTo>
                      <a:pt x="72" y="1"/>
                      <a:pt x="72" y="1"/>
                      <a:pt x="72" y="1"/>
                    </a:cubicBezTo>
                    <a:cubicBezTo>
                      <a:pt x="69" y="1"/>
                      <a:pt x="66" y="0"/>
                      <a:pt x="64" y="0"/>
                    </a:cubicBezTo>
                    <a:cubicBezTo>
                      <a:pt x="57" y="7"/>
                      <a:pt x="57" y="7"/>
                      <a:pt x="57" y="7"/>
                    </a:cubicBezTo>
                    <a:cubicBezTo>
                      <a:pt x="57" y="11"/>
                      <a:pt x="56" y="11"/>
                      <a:pt x="54" y="10"/>
                    </a:cubicBezTo>
                    <a:cubicBezTo>
                      <a:pt x="0" y="64"/>
                      <a:pt x="0" y="64"/>
                      <a:pt x="0" y="64"/>
                    </a:cubicBezTo>
                    <a:cubicBezTo>
                      <a:pt x="1" y="64"/>
                      <a:pt x="1" y="64"/>
                      <a:pt x="1"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4"/>
              <p:cNvSpPr/>
              <p:nvPr/>
            </p:nvSpPr>
            <p:spPr bwMode="auto">
              <a:xfrm>
                <a:off x="4807" y="1920"/>
                <a:ext cx="96" cy="99"/>
              </a:xfrm>
              <a:custGeom>
                <a:avLst/>
                <a:gdLst>
                  <a:gd name="T0" fmla="*/ 8 w 36"/>
                  <a:gd name="T1" fmla="*/ 36 h 37"/>
                  <a:gd name="T2" fmla="*/ 19 w 36"/>
                  <a:gd name="T3" fmla="*/ 25 h 37"/>
                  <a:gd name="T4" fmla="*/ 29 w 36"/>
                  <a:gd name="T5" fmla="*/ 11 h 37"/>
                  <a:gd name="T6" fmla="*/ 36 w 36"/>
                  <a:gd name="T7" fmla="*/ 0 h 37"/>
                  <a:gd name="T8" fmla="*/ 0 w 36"/>
                  <a:gd name="T9" fmla="*/ 36 h 37"/>
                  <a:gd name="T10" fmla="*/ 5 w 36"/>
                  <a:gd name="T11" fmla="*/ 37 h 37"/>
                  <a:gd name="T12" fmla="*/ 8 w 36"/>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6" h="37">
                    <a:moveTo>
                      <a:pt x="8" y="36"/>
                    </a:moveTo>
                    <a:cubicBezTo>
                      <a:pt x="19" y="25"/>
                      <a:pt x="19" y="25"/>
                      <a:pt x="19" y="25"/>
                    </a:cubicBezTo>
                    <a:cubicBezTo>
                      <a:pt x="23" y="20"/>
                      <a:pt x="26" y="14"/>
                      <a:pt x="29" y="11"/>
                    </a:cubicBezTo>
                    <a:cubicBezTo>
                      <a:pt x="32" y="9"/>
                      <a:pt x="35" y="4"/>
                      <a:pt x="36" y="0"/>
                    </a:cubicBezTo>
                    <a:cubicBezTo>
                      <a:pt x="0" y="36"/>
                      <a:pt x="0" y="36"/>
                      <a:pt x="0" y="36"/>
                    </a:cubicBezTo>
                    <a:cubicBezTo>
                      <a:pt x="2" y="36"/>
                      <a:pt x="4" y="37"/>
                      <a:pt x="5" y="37"/>
                    </a:cubicBezTo>
                    <a:cubicBezTo>
                      <a:pt x="6" y="37"/>
                      <a:pt x="7" y="36"/>
                      <a:pt x="8"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95"/>
              <p:cNvSpPr/>
              <p:nvPr/>
            </p:nvSpPr>
            <p:spPr bwMode="auto">
              <a:xfrm>
                <a:off x="4403" y="2455"/>
                <a:ext cx="16" cy="22"/>
              </a:xfrm>
              <a:custGeom>
                <a:avLst/>
                <a:gdLst>
                  <a:gd name="T0" fmla="*/ 3 w 6"/>
                  <a:gd name="T1" fmla="*/ 8 h 8"/>
                  <a:gd name="T2" fmla="*/ 6 w 6"/>
                  <a:gd name="T3" fmla="*/ 6 h 8"/>
                  <a:gd name="T4" fmla="*/ 6 w 6"/>
                  <a:gd name="T5" fmla="*/ 4 h 8"/>
                  <a:gd name="T6" fmla="*/ 6 w 6"/>
                  <a:gd name="T7" fmla="*/ 4 h 8"/>
                  <a:gd name="T8" fmla="*/ 3 w 6"/>
                  <a:gd name="T9" fmla="*/ 0 h 8"/>
                  <a:gd name="T10" fmla="*/ 0 w 6"/>
                  <a:gd name="T11" fmla="*/ 3 h 8"/>
                  <a:gd name="T12" fmla="*/ 3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3" y="8"/>
                    </a:moveTo>
                    <a:cubicBezTo>
                      <a:pt x="6" y="6"/>
                      <a:pt x="6" y="6"/>
                      <a:pt x="6" y="6"/>
                    </a:cubicBezTo>
                    <a:cubicBezTo>
                      <a:pt x="6" y="5"/>
                      <a:pt x="6" y="4"/>
                      <a:pt x="6" y="4"/>
                    </a:cubicBezTo>
                    <a:cubicBezTo>
                      <a:pt x="6" y="4"/>
                      <a:pt x="6" y="4"/>
                      <a:pt x="6" y="4"/>
                    </a:cubicBezTo>
                    <a:cubicBezTo>
                      <a:pt x="6" y="2"/>
                      <a:pt x="5" y="1"/>
                      <a:pt x="3" y="0"/>
                    </a:cubicBezTo>
                    <a:cubicBezTo>
                      <a:pt x="0" y="3"/>
                      <a:pt x="0" y="3"/>
                      <a:pt x="0" y="3"/>
                    </a:cubicBezTo>
                    <a:cubicBezTo>
                      <a:pt x="2" y="4"/>
                      <a:pt x="3" y="6"/>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96"/>
              <p:cNvSpPr/>
              <p:nvPr/>
            </p:nvSpPr>
            <p:spPr bwMode="auto">
              <a:xfrm>
                <a:off x="4446" y="2362"/>
                <a:ext cx="72" cy="72"/>
              </a:xfrm>
              <a:custGeom>
                <a:avLst/>
                <a:gdLst>
                  <a:gd name="T0" fmla="*/ 25 w 27"/>
                  <a:gd name="T1" fmla="*/ 2 h 27"/>
                  <a:gd name="T2" fmla="*/ 22 w 27"/>
                  <a:gd name="T3" fmla="*/ 0 h 27"/>
                  <a:gd name="T4" fmla="*/ 0 w 27"/>
                  <a:gd name="T5" fmla="*/ 22 h 27"/>
                  <a:gd name="T6" fmla="*/ 1 w 27"/>
                  <a:gd name="T7" fmla="*/ 23 h 27"/>
                  <a:gd name="T8" fmla="*/ 4 w 27"/>
                  <a:gd name="T9" fmla="*/ 27 h 27"/>
                  <a:gd name="T10" fmla="*/ 27 w 27"/>
                  <a:gd name="T11" fmla="*/ 4 h 27"/>
                  <a:gd name="T12" fmla="*/ 25 w 2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5" y="2"/>
                    </a:moveTo>
                    <a:cubicBezTo>
                      <a:pt x="24" y="2"/>
                      <a:pt x="23" y="1"/>
                      <a:pt x="22" y="0"/>
                    </a:cubicBezTo>
                    <a:cubicBezTo>
                      <a:pt x="0" y="22"/>
                      <a:pt x="0" y="22"/>
                      <a:pt x="0" y="22"/>
                    </a:cubicBezTo>
                    <a:cubicBezTo>
                      <a:pt x="1" y="22"/>
                      <a:pt x="1" y="22"/>
                      <a:pt x="1" y="23"/>
                    </a:cubicBezTo>
                    <a:cubicBezTo>
                      <a:pt x="3" y="24"/>
                      <a:pt x="2" y="26"/>
                      <a:pt x="4" y="27"/>
                    </a:cubicBezTo>
                    <a:cubicBezTo>
                      <a:pt x="27" y="4"/>
                      <a:pt x="27" y="4"/>
                      <a:pt x="27" y="4"/>
                    </a:cubicBezTo>
                    <a:cubicBezTo>
                      <a:pt x="26" y="3"/>
                      <a:pt x="26" y="3"/>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97"/>
              <p:cNvSpPr/>
              <p:nvPr/>
            </p:nvSpPr>
            <p:spPr bwMode="auto">
              <a:xfrm>
                <a:off x="4572" y="2188"/>
                <a:ext cx="107" cy="110"/>
              </a:xfrm>
              <a:custGeom>
                <a:avLst/>
                <a:gdLst>
                  <a:gd name="T0" fmla="*/ 38 w 40"/>
                  <a:gd name="T1" fmla="*/ 10 h 41"/>
                  <a:gd name="T2" fmla="*/ 40 w 40"/>
                  <a:gd name="T3" fmla="*/ 1 h 41"/>
                  <a:gd name="T4" fmla="*/ 40 w 40"/>
                  <a:gd name="T5" fmla="*/ 0 h 41"/>
                  <a:gd name="T6" fmla="*/ 0 w 40"/>
                  <a:gd name="T7" fmla="*/ 41 h 41"/>
                  <a:gd name="T8" fmla="*/ 2 w 40"/>
                  <a:gd name="T9" fmla="*/ 39 h 41"/>
                  <a:gd name="T10" fmla="*/ 4 w 40"/>
                  <a:gd name="T11" fmla="*/ 36 h 41"/>
                  <a:gd name="T12" fmla="*/ 8 w 40"/>
                  <a:gd name="T13" fmla="*/ 38 h 41"/>
                  <a:gd name="T14" fmla="*/ 12 w 40"/>
                  <a:gd name="T15" fmla="*/ 37 h 41"/>
                  <a:gd name="T16" fmla="*/ 31 w 40"/>
                  <a:gd name="T17" fmla="*/ 18 h 41"/>
                  <a:gd name="T18" fmla="*/ 38 w 40"/>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38" y="10"/>
                    </a:moveTo>
                    <a:cubicBezTo>
                      <a:pt x="38" y="7"/>
                      <a:pt x="40" y="5"/>
                      <a:pt x="40" y="1"/>
                    </a:cubicBezTo>
                    <a:cubicBezTo>
                      <a:pt x="40" y="0"/>
                      <a:pt x="40" y="0"/>
                      <a:pt x="40" y="0"/>
                    </a:cubicBezTo>
                    <a:cubicBezTo>
                      <a:pt x="0" y="41"/>
                      <a:pt x="0" y="41"/>
                      <a:pt x="0" y="41"/>
                    </a:cubicBezTo>
                    <a:cubicBezTo>
                      <a:pt x="1" y="41"/>
                      <a:pt x="2" y="40"/>
                      <a:pt x="2" y="39"/>
                    </a:cubicBezTo>
                    <a:cubicBezTo>
                      <a:pt x="2" y="39"/>
                      <a:pt x="4" y="36"/>
                      <a:pt x="4" y="36"/>
                    </a:cubicBezTo>
                    <a:cubicBezTo>
                      <a:pt x="6" y="36"/>
                      <a:pt x="7" y="38"/>
                      <a:pt x="8" y="38"/>
                    </a:cubicBezTo>
                    <a:cubicBezTo>
                      <a:pt x="9" y="38"/>
                      <a:pt x="11" y="38"/>
                      <a:pt x="12" y="37"/>
                    </a:cubicBezTo>
                    <a:cubicBezTo>
                      <a:pt x="31" y="18"/>
                      <a:pt x="31" y="18"/>
                      <a:pt x="31" y="18"/>
                    </a:cubicBezTo>
                    <a:cubicBezTo>
                      <a:pt x="32" y="15"/>
                      <a:pt x="36" y="11"/>
                      <a:pt x="38"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98"/>
              <p:cNvSpPr/>
              <p:nvPr/>
            </p:nvSpPr>
            <p:spPr bwMode="auto">
              <a:xfrm>
                <a:off x="4735" y="2097"/>
                <a:ext cx="34" cy="37"/>
              </a:xfrm>
              <a:custGeom>
                <a:avLst/>
                <a:gdLst>
                  <a:gd name="T0" fmla="*/ 0 w 13"/>
                  <a:gd name="T1" fmla="*/ 14 h 14"/>
                  <a:gd name="T2" fmla="*/ 2 w 13"/>
                  <a:gd name="T3" fmla="*/ 14 h 14"/>
                  <a:gd name="T4" fmla="*/ 5 w 13"/>
                  <a:gd name="T5" fmla="*/ 12 h 14"/>
                  <a:gd name="T6" fmla="*/ 10 w 13"/>
                  <a:gd name="T7" fmla="*/ 10 h 14"/>
                  <a:gd name="T8" fmla="*/ 13 w 13"/>
                  <a:gd name="T9" fmla="*/ 4 h 14"/>
                  <a:gd name="T10" fmla="*/ 13 w 13"/>
                  <a:gd name="T11" fmla="*/ 0 h 14"/>
                  <a:gd name="T12" fmla="*/ 0 w 13"/>
                  <a:gd name="T13" fmla="*/ 13 h 14"/>
                  <a:gd name="T14" fmla="*/ 0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14"/>
                    </a:moveTo>
                    <a:cubicBezTo>
                      <a:pt x="2" y="14"/>
                      <a:pt x="2" y="14"/>
                      <a:pt x="2" y="14"/>
                    </a:cubicBezTo>
                    <a:cubicBezTo>
                      <a:pt x="3" y="14"/>
                      <a:pt x="3" y="13"/>
                      <a:pt x="5" y="12"/>
                    </a:cubicBezTo>
                    <a:cubicBezTo>
                      <a:pt x="5" y="11"/>
                      <a:pt x="9" y="10"/>
                      <a:pt x="10" y="10"/>
                    </a:cubicBezTo>
                    <a:cubicBezTo>
                      <a:pt x="12" y="10"/>
                      <a:pt x="13" y="8"/>
                      <a:pt x="13" y="4"/>
                    </a:cubicBezTo>
                    <a:cubicBezTo>
                      <a:pt x="13" y="3"/>
                      <a:pt x="13" y="1"/>
                      <a:pt x="13" y="0"/>
                    </a:cubicBezTo>
                    <a:cubicBezTo>
                      <a:pt x="0" y="13"/>
                      <a:pt x="0" y="13"/>
                      <a:pt x="0" y="13"/>
                    </a:cubicBezTo>
                    <a:cubicBezTo>
                      <a:pt x="0" y="14"/>
                      <a:pt x="0" y="14"/>
                      <a:pt x="0"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99"/>
              <p:cNvSpPr/>
              <p:nvPr/>
            </p:nvSpPr>
            <p:spPr bwMode="auto">
              <a:xfrm>
                <a:off x="5090" y="1725"/>
                <a:ext cx="75" cy="75"/>
              </a:xfrm>
              <a:custGeom>
                <a:avLst/>
                <a:gdLst>
                  <a:gd name="T0" fmla="*/ 20 w 28"/>
                  <a:gd name="T1" fmla="*/ 4 h 28"/>
                  <a:gd name="T2" fmla="*/ 9 w 28"/>
                  <a:gd name="T3" fmla="*/ 17 h 28"/>
                  <a:gd name="T4" fmla="*/ 0 w 28"/>
                  <a:gd name="T5" fmla="*/ 28 h 28"/>
                  <a:gd name="T6" fmla="*/ 28 w 28"/>
                  <a:gd name="T7" fmla="*/ 0 h 28"/>
                  <a:gd name="T8" fmla="*/ 20 w 28"/>
                  <a:gd name="T9" fmla="*/ 4 h 28"/>
                </a:gdLst>
                <a:ahLst/>
                <a:cxnLst>
                  <a:cxn ang="0">
                    <a:pos x="T0" y="T1"/>
                  </a:cxn>
                  <a:cxn ang="0">
                    <a:pos x="T2" y="T3"/>
                  </a:cxn>
                  <a:cxn ang="0">
                    <a:pos x="T4" y="T5"/>
                  </a:cxn>
                  <a:cxn ang="0">
                    <a:pos x="T6" y="T7"/>
                  </a:cxn>
                  <a:cxn ang="0">
                    <a:pos x="T8" y="T9"/>
                  </a:cxn>
                </a:cxnLst>
                <a:rect l="0" t="0" r="r" b="b"/>
                <a:pathLst>
                  <a:path w="28" h="28">
                    <a:moveTo>
                      <a:pt x="20" y="4"/>
                    </a:moveTo>
                    <a:cubicBezTo>
                      <a:pt x="17" y="8"/>
                      <a:pt x="14" y="14"/>
                      <a:pt x="9" y="17"/>
                    </a:cubicBezTo>
                    <a:cubicBezTo>
                      <a:pt x="6" y="19"/>
                      <a:pt x="1" y="22"/>
                      <a:pt x="0" y="28"/>
                    </a:cubicBezTo>
                    <a:cubicBezTo>
                      <a:pt x="28" y="0"/>
                      <a:pt x="28" y="0"/>
                      <a:pt x="28" y="0"/>
                    </a:cubicBezTo>
                    <a:cubicBezTo>
                      <a:pt x="25" y="1"/>
                      <a:pt x="23" y="1"/>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00"/>
              <p:cNvSpPr/>
              <p:nvPr/>
            </p:nvSpPr>
            <p:spPr bwMode="auto">
              <a:xfrm>
                <a:off x="5146" y="1540"/>
                <a:ext cx="198" cy="182"/>
              </a:xfrm>
              <a:custGeom>
                <a:avLst/>
                <a:gdLst>
                  <a:gd name="T0" fmla="*/ 13 w 74"/>
                  <a:gd name="T1" fmla="*/ 56 h 68"/>
                  <a:gd name="T2" fmla="*/ 17 w 74"/>
                  <a:gd name="T3" fmla="*/ 59 h 68"/>
                  <a:gd name="T4" fmla="*/ 74 w 74"/>
                  <a:gd name="T5" fmla="*/ 2 h 68"/>
                  <a:gd name="T6" fmla="*/ 67 w 74"/>
                  <a:gd name="T7" fmla="*/ 0 h 68"/>
                  <a:gd name="T8" fmla="*/ 0 w 74"/>
                  <a:gd name="T9" fmla="*/ 68 h 68"/>
                  <a:gd name="T10" fmla="*/ 13 w 74"/>
                  <a:gd name="T11" fmla="*/ 56 h 68"/>
                </a:gdLst>
                <a:ahLst/>
                <a:cxnLst>
                  <a:cxn ang="0">
                    <a:pos x="T0" y="T1"/>
                  </a:cxn>
                  <a:cxn ang="0">
                    <a:pos x="T2" y="T3"/>
                  </a:cxn>
                  <a:cxn ang="0">
                    <a:pos x="T4" y="T5"/>
                  </a:cxn>
                  <a:cxn ang="0">
                    <a:pos x="T6" y="T7"/>
                  </a:cxn>
                  <a:cxn ang="0">
                    <a:pos x="T8" y="T9"/>
                  </a:cxn>
                  <a:cxn ang="0">
                    <a:pos x="T10" y="T11"/>
                  </a:cxn>
                </a:cxnLst>
                <a:rect l="0" t="0" r="r" b="b"/>
                <a:pathLst>
                  <a:path w="74" h="68">
                    <a:moveTo>
                      <a:pt x="13" y="56"/>
                    </a:moveTo>
                    <a:cubicBezTo>
                      <a:pt x="14" y="56"/>
                      <a:pt x="17" y="57"/>
                      <a:pt x="17" y="59"/>
                    </a:cubicBezTo>
                    <a:cubicBezTo>
                      <a:pt x="74" y="2"/>
                      <a:pt x="74" y="2"/>
                      <a:pt x="74" y="2"/>
                    </a:cubicBezTo>
                    <a:cubicBezTo>
                      <a:pt x="72" y="1"/>
                      <a:pt x="70" y="0"/>
                      <a:pt x="67" y="0"/>
                    </a:cubicBezTo>
                    <a:cubicBezTo>
                      <a:pt x="0" y="68"/>
                      <a:pt x="0" y="68"/>
                      <a:pt x="0" y="68"/>
                    </a:cubicBezTo>
                    <a:cubicBezTo>
                      <a:pt x="2" y="68"/>
                      <a:pt x="6" y="65"/>
                      <a:pt x="13"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1"/>
              <p:cNvSpPr/>
              <p:nvPr/>
            </p:nvSpPr>
            <p:spPr bwMode="auto">
              <a:xfrm>
                <a:off x="4470" y="2386"/>
                <a:ext cx="59" cy="72"/>
              </a:xfrm>
              <a:custGeom>
                <a:avLst/>
                <a:gdLst>
                  <a:gd name="T0" fmla="*/ 1 w 22"/>
                  <a:gd name="T1" fmla="*/ 21 h 27"/>
                  <a:gd name="T2" fmla="*/ 3 w 22"/>
                  <a:gd name="T3" fmla="*/ 23 h 27"/>
                  <a:gd name="T4" fmla="*/ 2 w 22"/>
                  <a:gd name="T5" fmla="*/ 26 h 27"/>
                  <a:gd name="T6" fmla="*/ 2 w 22"/>
                  <a:gd name="T7" fmla="*/ 27 h 27"/>
                  <a:gd name="T8" fmla="*/ 22 w 22"/>
                  <a:gd name="T9" fmla="*/ 7 h 27"/>
                  <a:gd name="T10" fmla="*/ 21 w 22"/>
                  <a:gd name="T11" fmla="*/ 0 h 27"/>
                  <a:gd name="T12" fmla="*/ 0 w 22"/>
                  <a:gd name="T13" fmla="*/ 21 h 27"/>
                  <a:gd name="T14" fmla="*/ 1 w 22"/>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 y="21"/>
                    </a:moveTo>
                    <a:cubicBezTo>
                      <a:pt x="2" y="22"/>
                      <a:pt x="2" y="23"/>
                      <a:pt x="3" y="23"/>
                    </a:cubicBezTo>
                    <a:cubicBezTo>
                      <a:pt x="2" y="24"/>
                      <a:pt x="2" y="24"/>
                      <a:pt x="2" y="26"/>
                    </a:cubicBezTo>
                    <a:cubicBezTo>
                      <a:pt x="2" y="26"/>
                      <a:pt x="2" y="27"/>
                      <a:pt x="2" y="27"/>
                    </a:cubicBezTo>
                    <a:cubicBezTo>
                      <a:pt x="22" y="7"/>
                      <a:pt x="22" y="7"/>
                      <a:pt x="22" y="7"/>
                    </a:cubicBezTo>
                    <a:cubicBezTo>
                      <a:pt x="22" y="5"/>
                      <a:pt x="22" y="2"/>
                      <a:pt x="21" y="0"/>
                    </a:cubicBezTo>
                    <a:cubicBezTo>
                      <a:pt x="0" y="21"/>
                      <a:pt x="0" y="21"/>
                      <a:pt x="0" y="21"/>
                    </a:cubicBezTo>
                    <a:cubicBezTo>
                      <a:pt x="0" y="21"/>
                      <a:pt x="1" y="21"/>
                      <a:pt x="1"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2"/>
              <p:cNvSpPr/>
              <p:nvPr/>
            </p:nvSpPr>
            <p:spPr bwMode="auto">
              <a:xfrm>
                <a:off x="5090" y="1551"/>
                <a:ext cx="286" cy="289"/>
              </a:xfrm>
              <a:custGeom>
                <a:avLst/>
                <a:gdLst>
                  <a:gd name="T0" fmla="*/ 0 w 107"/>
                  <a:gd name="T1" fmla="*/ 101 h 108"/>
                  <a:gd name="T2" fmla="*/ 1 w 107"/>
                  <a:gd name="T3" fmla="*/ 108 h 108"/>
                  <a:gd name="T4" fmla="*/ 34 w 107"/>
                  <a:gd name="T5" fmla="*/ 75 h 108"/>
                  <a:gd name="T6" fmla="*/ 42 w 107"/>
                  <a:gd name="T7" fmla="*/ 68 h 108"/>
                  <a:gd name="T8" fmla="*/ 107 w 107"/>
                  <a:gd name="T9" fmla="*/ 2 h 108"/>
                  <a:gd name="T10" fmla="*/ 101 w 107"/>
                  <a:gd name="T11" fmla="*/ 0 h 108"/>
                  <a:gd name="T12" fmla="*/ 0 w 107"/>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107" h="108">
                    <a:moveTo>
                      <a:pt x="0" y="101"/>
                    </a:moveTo>
                    <a:cubicBezTo>
                      <a:pt x="0" y="103"/>
                      <a:pt x="1" y="106"/>
                      <a:pt x="1" y="108"/>
                    </a:cubicBezTo>
                    <a:cubicBezTo>
                      <a:pt x="34" y="75"/>
                      <a:pt x="34" y="75"/>
                      <a:pt x="34" y="75"/>
                    </a:cubicBezTo>
                    <a:cubicBezTo>
                      <a:pt x="37" y="71"/>
                      <a:pt x="39" y="69"/>
                      <a:pt x="42" y="68"/>
                    </a:cubicBezTo>
                    <a:cubicBezTo>
                      <a:pt x="107" y="2"/>
                      <a:pt x="107" y="2"/>
                      <a:pt x="107" y="2"/>
                    </a:cubicBezTo>
                    <a:cubicBezTo>
                      <a:pt x="105" y="1"/>
                      <a:pt x="103" y="1"/>
                      <a:pt x="101" y="0"/>
                    </a:cubicBezTo>
                    <a:lnTo>
                      <a:pt x="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03"/>
              <p:cNvSpPr/>
              <p:nvPr/>
            </p:nvSpPr>
            <p:spPr bwMode="auto">
              <a:xfrm>
                <a:off x="4419" y="2482"/>
                <a:ext cx="24" cy="30"/>
              </a:xfrm>
              <a:custGeom>
                <a:avLst/>
                <a:gdLst>
                  <a:gd name="T0" fmla="*/ 4 w 9"/>
                  <a:gd name="T1" fmla="*/ 0 h 11"/>
                  <a:gd name="T2" fmla="*/ 0 w 9"/>
                  <a:gd name="T3" fmla="*/ 4 h 11"/>
                  <a:gd name="T4" fmla="*/ 1 w 9"/>
                  <a:gd name="T5" fmla="*/ 11 h 11"/>
                  <a:gd name="T6" fmla="*/ 9 w 9"/>
                  <a:gd name="T7" fmla="*/ 3 h 11"/>
                  <a:gd name="T8" fmla="*/ 4 w 9"/>
                  <a:gd name="T9" fmla="*/ 0 h 11"/>
                </a:gdLst>
                <a:ahLst/>
                <a:cxnLst>
                  <a:cxn ang="0">
                    <a:pos x="T0" y="T1"/>
                  </a:cxn>
                  <a:cxn ang="0">
                    <a:pos x="T2" y="T3"/>
                  </a:cxn>
                  <a:cxn ang="0">
                    <a:pos x="T4" y="T5"/>
                  </a:cxn>
                  <a:cxn ang="0">
                    <a:pos x="T6" y="T7"/>
                  </a:cxn>
                  <a:cxn ang="0">
                    <a:pos x="T8" y="T9"/>
                  </a:cxn>
                </a:cxnLst>
                <a:rect l="0" t="0" r="r" b="b"/>
                <a:pathLst>
                  <a:path w="9" h="11">
                    <a:moveTo>
                      <a:pt x="4" y="0"/>
                    </a:moveTo>
                    <a:cubicBezTo>
                      <a:pt x="0" y="4"/>
                      <a:pt x="0" y="4"/>
                      <a:pt x="0" y="4"/>
                    </a:cubicBezTo>
                    <a:cubicBezTo>
                      <a:pt x="0" y="6"/>
                      <a:pt x="1" y="8"/>
                      <a:pt x="1" y="11"/>
                    </a:cubicBezTo>
                    <a:cubicBezTo>
                      <a:pt x="9" y="3"/>
                      <a:pt x="9" y="3"/>
                      <a:pt x="9" y="3"/>
                    </a:cubicBezTo>
                    <a:cubicBezTo>
                      <a:pt x="7" y="2"/>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
              <p:cNvSpPr/>
              <p:nvPr/>
            </p:nvSpPr>
            <p:spPr bwMode="auto">
              <a:xfrm>
                <a:off x="4430" y="2501"/>
                <a:ext cx="29" cy="37"/>
              </a:xfrm>
              <a:custGeom>
                <a:avLst/>
                <a:gdLst>
                  <a:gd name="T0" fmla="*/ 10 w 11"/>
                  <a:gd name="T1" fmla="*/ 7 h 14"/>
                  <a:gd name="T2" fmla="*/ 11 w 11"/>
                  <a:gd name="T3" fmla="*/ 4 h 14"/>
                  <a:gd name="T4" fmla="*/ 10 w 11"/>
                  <a:gd name="T5" fmla="*/ 0 h 14"/>
                  <a:gd name="T6" fmla="*/ 0 w 11"/>
                  <a:gd name="T7" fmla="*/ 9 h 14"/>
                  <a:gd name="T8" fmla="*/ 4 w 11"/>
                  <a:gd name="T9" fmla="*/ 14 h 14"/>
                  <a:gd name="T10" fmla="*/ 10 w 11"/>
                  <a:gd name="T11" fmla="*/ 7 h 14"/>
                  <a:gd name="T12" fmla="*/ 10 w 1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0" y="7"/>
                    </a:moveTo>
                    <a:cubicBezTo>
                      <a:pt x="10" y="6"/>
                      <a:pt x="11" y="6"/>
                      <a:pt x="11" y="4"/>
                    </a:cubicBezTo>
                    <a:cubicBezTo>
                      <a:pt x="11" y="2"/>
                      <a:pt x="10" y="1"/>
                      <a:pt x="10" y="0"/>
                    </a:cubicBezTo>
                    <a:cubicBezTo>
                      <a:pt x="0" y="9"/>
                      <a:pt x="0" y="9"/>
                      <a:pt x="0" y="9"/>
                    </a:cubicBezTo>
                    <a:cubicBezTo>
                      <a:pt x="1" y="11"/>
                      <a:pt x="2" y="13"/>
                      <a:pt x="4" y="14"/>
                    </a:cubicBezTo>
                    <a:cubicBezTo>
                      <a:pt x="10" y="7"/>
                      <a:pt x="10" y="7"/>
                      <a:pt x="10" y="7"/>
                    </a:cubicBezTo>
                    <a:cubicBezTo>
                      <a:pt x="10" y="7"/>
                      <a:pt x="10" y="7"/>
                      <a:pt x="1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5"/>
              <p:cNvSpPr/>
              <p:nvPr/>
            </p:nvSpPr>
            <p:spPr bwMode="auto">
              <a:xfrm>
                <a:off x="5095" y="1786"/>
                <a:ext cx="75" cy="89"/>
              </a:xfrm>
              <a:custGeom>
                <a:avLst/>
                <a:gdLst>
                  <a:gd name="T0" fmla="*/ 8 w 28"/>
                  <a:gd name="T1" fmla="*/ 28 h 33"/>
                  <a:gd name="T2" fmla="*/ 15 w 28"/>
                  <a:gd name="T3" fmla="*/ 20 h 33"/>
                  <a:gd name="T4" fmla="*/ 16 w 28"/>
                  <a:gd name="T5" fmla="*/ 20 h 33"/>
                  <a:gd name="T6" fmla="*/ 22 w 28"/>
                  <a:gd name="T7" fmla="*/ 11 h 33"/>
                  <a:gd name="T8" fmla="*/ 28 w 28"/>
                  <a:gd name="T9" fmla="*/ 2 h 33"/>
                  <a:gd name="T10" fmla="*/ 28 w 28"/>
                  <a:gd name="T11" fmla="*/ 0 h 33"/>
                  <a:gd name="T12" fmla="*/ 0 w 28"/>
                  <a:gd name="T13" fmla="*/ 27 h 33"/>
                  <a:gd name="T14" fmla="*/ 3 w 28"/>
                  <a:gd name="T15" fmla="*/ 33 h 33"/>
                  <a:gd name="T16" fmla="*/ 8 w 28"/>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8" y="28"/>
                    </a:moveTo>
                    <a:cubicBezTo>
                      <a:pt x="10" y="24"/>
                      <a:pt x="12" y="21"/>
                      <a:pt x="15" y="20"/>
                    </a:cubicBezTo>
                    <a:cubicBezTo>
                      <a:pt x="16" y="20"/>
                      <a:pt x="16" y="20"/>
                      <a:pt x="16" y="20"/>
                    </a:cubicBezTo>
                    <a:cubicBezTo>
                      <a:pt x="16" y="16"/>
                      <a:pt x="22" y="15"/>
                      <a:pt x="22" y="11"/>
                    </a:cubicBezTo>
                    <a:cubicBezTo>
                      <a:pt x="22" y="6"/>
                      <a:pt x="28" y="5"/>
                      <a:pt x="28" y="2"/>
                    </a:cubicBezTo>
                    <a:cubicBezTo>
                      <a:pt x="28" y="1"/>
                      <a:pt x="28" y="1"/>
                      <a:pt x="28" y="0"/>
                    </a:cubicBezTo>
                    <a:cubicBezTo>
                      <a:pt x="0" y="27"/>
                      <a:pt x="0" y="27"/>
                      <a:pt x="0" y="27"/>
                    </a:cubicBezTo>
                    <a:cubicBezTo>
                      <a:pt x="1" y="29"/>
                      <a:pt x="2" y="32"/>
                      <a:pt x="3" y="33"/>
                    </a:cubicBezTo>
                    <a:lnTo>
                      <a:pt x="8"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6"/>
              <p:cNvSpPr/>
              <p:nvPr/>
            </p:nvSpPr>
            <p:spPr bwMode="auto">
              <a:xfrm>
                <a:off x="5226" y="1564"/>
                <a:ext cx="179" cy="171"/>
              </a:xfrm>
              <a:custGeom>
                <a:avLst/>
                <a:gdLst>
                  <a:gd name="T0" fmla="*/ 5 w 67"/>
                  <a:gd name="T1" fmla="*/ 64 h 64"/>
                  <a:gd name="T2" fmla="*/ 67 w 67"/>
                  <a:gd name="T3" fmla="*/ 3 h 64"/>
                  <a:gd name="T4" fmla="*/ 62 w 67"/>
                  <a:gd name="T5" fmla="*/ 0 h 64"/>
                  <a:gd name="T6" fmla="*/ 0 w 67"/>
                  <a:gd name="T7" fmla="*/ 62 h 64"/>
                  <a:gd name="T8" fmla="*/ 5 w 67"/>
                  <a:gd name="T9" fmla="*/ 64 h 64"/>
                </a:gdLst>
                <a:ahLst/>
                <a:cxnLst>
                  <a:cxn ang="0">
                    <a:pos x="T0" y="T1"/>
                  </a:cxn>
                  <a:cxn ang="0">
                    <a:pos x="T2" y="T3"/>
                  </a:cxn>
                  <a:cxn ang="0">
                    <a:pos x="T4" y="T5"/>
                  </a:cxn>
                  <a:cxn ang="0">
                    <a:pos x="T6" y="T7"/>
                  </a:cxn>
                  <a:cxn ang="0">
                    <a:pos x="T8" y="T9"/>
                  </a:cxn>
                </a:cxnLst>
                <a:rect l="0" t="0" r="r" b="b"/>
                <a:pathLst>
                  <a:path w="67" h="64">
                    <a:moveTo>
                      <a:pt x="5" y="64"/>
                    </a:moveTo>
                    <a:cubicBezTo>
                      <a:pt x="67" y="3"/>
                      <a:pt x="67" y="3"/>
                      <a:pt x="67" y="3"/>
                    </a:cubicBezTo>
                    <a:cubicBezTo>
                      <a:pt x="65" y="2"/>
                      <a:pt x="63" y="1"/>
                      <a:pt x="62" y="0"/>
                    </a:cubicBezTo>
                    <a:cubicBezTo>
                      <a:pt x="0" y="62"/>
                      <a:pt x="0" y="62"/>
                      <a:pt x="0" y="62"/>
                    </a:cubicBezTo>
                    <a:cubicBezTo>
                      <a:pt x="2" y="62"/>
                      <a:pt x="4" y="64"/>
                      <a:pt x="5" y="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7"/>
              <p:cNvSpPr/>
              <p:nvPr/>
            </p:nvSpPr>
            <p:spPr bwMode="auto">
              <a:xfrm>
                <a:off x="5261" y="1580"/>
                <a:ext cx="174" cy="155"/>
              </a:xfrm>
              <a:custGeom>
                <a:avLst/>
                <a:gdLst>
                  <a:gd name="T0" fmla="*/ 24 w 65"/>
                  <a:gd name="T1" fmla="*/ 43 h 58"/>
                  <a:gd name="T2" fmla="*/ 37 w 65"/>
                  <a:gd name="T3" fmla="*/ 30 h 58"/>
                  <a:gd name="T4" fmla="*/ 36 w 65"/>
                  <a:gd name="T5" fmla="*/ 29 h 58"/>
                  <a:gd name="T6" fmla="*/ 47 w 65"/>
                  <a:gd name="T7" fmla="*/ 20 h 58"/>
                  <a:gd name="T8" fmla="*/ 50 w 65"/>
                  <a:gd name="T9" fmla="*/ 14 h 58"/>
                  <a:gd name="T10" fmla="*/ 53 w 65"/>
                  <a:gd name="T11" fmla="*/ 15 h 58"/>
                  <a:gd name="T12" fmla="*/ 65 w 65"/>
                  <a:gd name="T13" fmla="*/ 2 h 58"/>
                  <a:gd name="T14" fmla="*/ 59 w 65"/>
                  <a:gd name="T15" fmla="*/ 0 h 58"/>
                  <a:gd name="T16" fmla="*/ 0 w 65"/>
                  <a:gd name="T17" fmla="*/ 58 h 58"/>
                  <a:gd name="T18" fmla="*/ 24 w 65"/>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8">
                    <a:moveTo>
                      <a:pt x="24" y="43"/>
                    </a:moveTo>
                    <a:cubicBezTo>
                      <a:pt x="37" y="30"/>
                      <a:pt x="37" y="30"/>
                      <a:pt x="37" y="30"/>
                    </a:cubicBezTo>
                    <a:cubicBezTo>
                      <a:pt x="37" y="30"/>
                      <a:pt x="36" y="29"/>
                      <a:pt x="36" y="29"/>
                    </a:cubicBezTo>
                    <a:cubicBezTo>
                      <a:pt x="36" y="22"/>
                      <a:pt x="45" y="23"/>
                      <a:pt x="47" y="20"/>
                    </a:cubicBezTo>
                    <a:cubicBezTo>
                      <a:pt x="48" y="18"/>
                      <a:pt x="47" y="14"/>
                      <a:pt x="50" y="14"/>
                    </a:cubicBezTo>
                    <a:cubicBezTo>
                      <a:pt x="51" y="14"/>
                      <a:pt x="52" y="14"/>
                      <a:pt x="53" y="15"/>
                    </a:cubicBezTo>
                    <a:cubicBezTo>
                      <a:pt x="65" y="2"/>
                      <a:pt x="65" y="2"/>
                      <a:pt x="65" y="2"/>
                    </a:cubicBezTo>
                    <a:cubicBezTo>
                      <a:pt x="63" y="1"/>
                      <a:pt x="61" y="0"/>
                      <a:pt x="59" y="0"/>
                    </a:cubicBezTo>
                    <a:cubicBezTo>
                      <a:pt x="0" y="58"/>
                      <a:pt x="0" y="58"/>
                      <a:pt x="0" y="58"/>
                    </a:cubicBezTo>
                    <a:cubicBezTo>
                      <a:pt x="9" y="56"/>
                      <a:pt x="16" y="47"/>
                      <a:pt x="2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8"/>
              <p:cNvSpPr/>
              <p:nvPr/>
            </p:nvSpPr>
            <p:spPr bwMode="auto">
              <a:xfrm>
                <a:off x="5416" y="1591"/>
                <a:ext cx="51" cy="45"/>
              </a:xfrm>
              <a:custGeom>
                <a:avLst/>
                <a:gdLst>
                  <a:gd name="T0" fmla="*/ 5 w 19"/>
                  <a:gd name="T1" fmla="*/ 17 h 17"/>
                  <a:gd name="T2" fmla="*/ 19 w 19"/>
                  <a:gd name="T3" fmla="*/ 3 h 17"/>
                  <a:gd name="T4" fmla="*/ 13 w 19"/>
                  <a:gd name="T5" fmla="*/ 0 h 17"/>
                  <a:gd name="T6" fmla="*/ 0 w 19"/>
                  <a:gd name="T7" fmla="*/ 13 h 17"/>
                  <a:gd name="T8" fmla="*/ 5 w 19"/>
                  <a:gd name="T9" fmla="*/ 17 h 17"/>
                </a:gdLst>
                <a:ahLst/>
                <a:cxnLst>
                  <a:cxn ang="0">
                    <a:pos x="T0" y="T1"/>
                  </a:cxn>
                  <a:cxn ang="0">
                    <a:pos x="T2" y="T3"/>
                  </a:cxn>
                  <a:cxn ang="0">
                    <a:pos x="T4" y="T5"/>
                  </a:cxn>
                  <a:cxn ang="0">
                    <a:pos x="T6" y="T7"/>
                  </a:cxn>
                  <a:cxn ang="0">
                    <a:pos x="T8" y="T9"/>
                  </a:cxn>
                </a:cxnLst>
                <a:rect l="0" t="0" r="r" b="b"/>
                <a:pathLst>
                  <a:path w="19" h="17">
                    <a:moveTo>
                      <a:pt x="5" y="17"/>
                    </a:moveTo>
                    <a:cubicBezTo>
                      <a:pt x="19" y="3"/>
                      <a:pt x="19" y="3"/>
                      <a:pt x="19" y="3"/>
                    </a:cubicBezTo>
                    <a:cubicBezTo>
                      <a:pt x="17" y="2"/>
                      <a:pt x="15" y="1"/>
                      <a:pt x="13" y="0"/>
                    </a:cubicBezTo>
                    <a:cubicBezTo>
                      <a:pt x="0" y="13"/>
                      <a:pt x="0" y="13"/>
                      <a:pt x="0" y="13"/>
                    </a:cubicBezTo>
                    <a:cubicBezTo>
                      <a:pt x="2" y="14"/>
                      <a:pt x="4" y="15"/>
                      <a:pt x="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9"/>
              <p:cNvSpPr/>
              <p:nvPr/>
            </p:nvSpPr>
            <p:spPr bwMode="auto">
              <a:xfrm>
                <a:off x="5352" y="1671"/>
                <a:ext cx="32" cy="19"/>
              </a:xfrm>
              <a:custGeom>
                <a:avLst/>
                <a:gdLst>
                  <a:gd name="T0" fmla="*/ 7 w 12"/>
                  <a:gd name="T1" fmla="*/ 0 h 7"/>
                  <a:gd name="T2" fmla="*/ 0 w 12"/>
                  <a:gd name="T3" fmla="*/ 7 h 7"/>
                  <a:gd name="T4" fmla="*/ 7 w 12"/>
                  <a:gd name="T5" fmla="*/ 0 h 7"/>
                </a:gdLst>
                <a:ahLst/>
                <a:cxnLst>
                  <a:cxn ang="0">
                    <a:pos x="T0" y="T1"/>
                  </a:cxn>
                  <a:cxn ang="0">
                    <a:pos x="T2" y="T3"/>
                  </a:cxn>
                  <a:cxn ang="0">
                    <a:pos x="T4" y="T5"/>
                  </a:cxn>
                </a:cxnLst>
                <a:rect l="0" t="0" r="r" b="b"/>
                <a:pathLst>
                  <a:path w="12" h="7">
                    <a:moveTo>
                      <a:pt x="7" y="0"/>
                    </a:moveTo>
                    <a:cubicBezTo>
                      <a:pt x="0" y="7"/>
                      <a:pt x="0" y="7"/>
                      <a:pt x="0" y="7"/>
                    </a:cubicBezTo>
                    <a:cubicBezTo>
                      <a:pt x="12" y="6"/>
                      <a:pt x="10"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10"/>
              <p:cNvSpPr/>
              <p:nvPr/>
            </p:nvSpPr>
            <p:spPr bwMode="auto">
              <a:xfrm>
                <a:off x="5443" y="1604"/>
                <a:ext cx="51" cy="48"/>
              </a:xfrm>
              <a:custGeom>
                <a:avLst/>
                <a:gdLst>
                  <a:gd name="T0" fmla="*/ 5 w 19"/>
                  <a:gd name="T1" fmla="*/ 18 h 18"/>
                  <a:gd name="T2" fmla="*/ 13 w 19"/>
                  <a:gd name="T3" fmla="*/ 11 h 18"/>
                  <a:gd name="T4" fmla="*/ 14 w 19"/>
                  <a:gd name="T5" fmla="*/ 10 h 18"/>
                  <a:gd name="T6" fmla="*/ 19 w 19"/>
                  <a:gd name="T7" fmla="*/ 4 h 18"/>
                  <a:gd name="T8" fmla="*/ 14 w 19"/>
                  <a:gd name="T9" fmla="*/ 0 h 18"/>
                  <a:gd name="T10" fmla="*/ 0 w 19"/>
                  <a:gd name="T11" fmla="*/ 15 h 18"/>
                  <a:gd name="T12" fmla="*/ 5 w 1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5" y="18"/>
                    </a:moveTo>
                    <a:cubicBezTo>
                      <a:pt x="13" y="11"/>
                      <a:pt x="13" y="11"/>
                      <a:pt x="13" y="11"/>
                    </a:cubicBezTo>
                    <a:cubicBezTo>
                      <a:pt x="13" y="10"/>
                      <a:pt x="13" y="10"/>
                      <a:pt x="14" y="10"/>
                    </a:cubicBezTo>
                    <a:cubicBezTo>
                      <a:pt x="19" y="4"/>
                      <a:pt x="19" y="4"/>
                      <a:pt x="19" y="4"/>
                    </a:cubicBezTo>
                    <a:cubicBezTo>
                      <a:pt x="18" y="3"/>
                      <a:pt x="16" y="2"/>
                      <a:pt x="14" y="0"/>
                    </a:cubicBezTo>
                    <a:cubicBezTo>
                      <a:pt x="0" y="15"/>
                      <a:pt x="0" y="15"/>
                      <a:pt x="0" y="15"/>
                    </a:cubicBezTo>
                    <a:cubicBezTo>
                      <a:pt x="1" y="17"/>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11"/>
              <p:cNvSpPr/>
              <p:nvPr/>
            </p:nvSpPr>
            <p:spPr bwMode="auto">
              <a:xfrm>
                <a:off x="3628" y="2182"/>
                <a:ext cx="8" cy="16"/>
              </a:xfrm>
              <a:custGeom>
                <a:avLst/>
                <a:gdLst>
                  <a:gd name="T0" fmla="*/ 2 w 3"/>
                  <a:gd name="T1" fmla="*/ 6 h 6"/>
                  <a:gd name="T2" fmla="*/ 3 w 3"/>
                  <a:gd name="T3" fmla="*/ 6 h 6"/>
                  <a:gd name="T4" fmla="*/ 0 w 3"/>
                  <a:gd name="T5" fmla="*/ 0 h 6"/>
                  <a:gd name="T6" fmla="*/ 0 w 3"/>
                  <a:gd name="T7" fmla="*/ 0 h 6"/>
                  <a:gd name="T8" fmla="*/ 2 w 3"/>
                  <a:gd name="T9" fmla="*/ 6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3" y="6"/>
                      <a:pt x="3" y="6"/>
                      <a:pt x="3" y="6"/>
                    </a:cubicBezTo>
                    <a:cubicBezTo>
                      <a:pt x="3" y="3"/>
                      <a:pt x="1" y="2"/>
                      <a:pt x="0" y="0"/>
                    </a:cubicBezTo>
                    <a:cubicBezTo>
                      <a:pt x="0" y="0"/>
                      <a:pt x="0" y="0"/>
                      <a:pt x="0" y="0"/>
                    </a:cubicBezTo>
                    <a:cubicBezTo>
                      <a:pt x="2" y="6"/>
                      <a:pt x="2" y="6"/>
                      <a:pt x="2" y="6"/>
                    </a:cubicBezTo>
                    <a:cubicBezTo>
                      <a:pt x="2" y="6"/>
                      <a:pt x="2" y="6"/>
                      <a:pt x="2"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12"/>
              <p:cNvSpPr/>
              <p:nvPr/>
            </p:nvSpPr>
            <p:spPr bwMode="auto">
              <a:xfrm>
                <a:off x="5363" y="1500"/>
                <a:ext cx="26" cy="19"/>
              </a:xfrm>
              <a:custGeom>
                <a:avLst/>
                <a:gdLst>
                  <a:gd name="T0" fmla="*/ 0 w 10"/>
                  <a:gd name="T1" fmla="*/ 5 h 7"/>
                  <a:gd name="T2" fmla="*/ 2 w 10"/>
                  <a:gd name="T3" fmla="*/ 7 h 7"/>
                  <a:gd name="T4" fmla="*/ 3 w 10"/>
                  <a:gd name="T5" fmla="*/ 7 h 7"/>
                  <a:gd name="T6" fmla="*/ 10 w 10"/>
                  <a:gd name="T7" fmla="*/ 0 h 7"/>
                  <a:gd name="T8" fmla="*/ 8 w 10"/>
                  <a:gd name="T9" fmla="*/ 0 h 7"/>
                  <a:gd name="T10" fmla="*/ 0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0" y="5"/>
                    </a:moveTo>
                    <a:cubicBezTo>
                      <a:pt x="0" y="6"/>
                      <a:pt x="1" y="7"/>
                      <a:pt x="2" y="7"/>
                    </a:cubicBezTo>
                    <a:cubicBezTo>
                      <a:pt x="2" y="7"/>
                      <a:pt x="2" y="7"/>
                      <a:pt x="3" y="7"/>
                    </a:cubicBezTo>
                    <a:cubicBezTo>
                      <a:pt x="10" y="0"/>
                      <a:pt x="10" y="0"/>
                      <a:pt x="10" y="0"/>
                    </a:cubicBezTo>
                    <a:cubicBezTo>
                      <a:pt x="9" y="0"/>
                      <a:pt x="8" y="0"/>
                      <a:pt x="8" y="0"/>
                    </a:cubicBezTo>
                    <a:cubicBezTo>
                      <a:pt x="5"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13"/>
              <p:cNvSpPr/>
              <p:nvPr/>
            </p:nvSpPr>
            <p:spPr bwMode="auto">
              <a:xfrm>
                <a:off x="5395" y="1508"/>
                <a:ext cx="10" cy="8"/>
              </a:xfrm>
              <a:custGeom>
                <a:avLst/>
                <a:gdLst>
                  <a:gd name="T0" fmla="*/ 4 w 4"/>
                  <a:gd name="T1" fmla="*/ 1 h 3"/>
                  <a:gd name="T2" fmla="*/ 3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1"/>
                      <a:pt x="4" y="0"/>
                      <a:pt x="3" y="0"/>
                    </a:cubicBezTo>
                    <a:cubicBezTo>
                      <a:pt x="0" y="3"/>
                      <a:pt x="0" y="3"/>
                      <a:pt x="0" y="3"/>
                    </a:cubicBezTo>
                    <a:cubicBezTo>
                      <a:pt x="2" y="3"/>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14"/>
              <p:cNvSpPr/>
              <p:nvPr/>
            </p:nvSpPr>
            <p:spPr bwMode="auto">
              <a:xfrm>
                <a:off x="5237" y="1537"/>
                <a:ext cx="16" cy="8"/>
              </a:xfrm>
              <a:custGeom>
                <a:avLst/>
                <a:gdLst>
                  <a:gd name="T0" fmla="*/ 4 w 6"/>
                  <a:gd name="T1" fmla="*/ 3 h 3"/>
                  <a:gd name="T2" fmla="*/ 6 w 6"/>
                  <a:gd name="T3" fmla="*/ 2 h 3"/>
                  <a:gd name="T4" fmla="*/ 5 w 6"/>
                  <a:gd name="T5" fmla="*/ 0 h 3"/>
                  <a:gd name="T6" fmla="*/ 2 w 6"/>
                  <a:gd name="T7" fmla="*/ 0 h 3"/>
                  <a:gd name="T8" fmla="*/ 0 w 6"/>
                  <a:gd name="T9" fmla="*/ 1 h 3"/>
                  <a:gd name="T10" fmla="*/ 4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4" y="3"/>
                    </a:moveTo>
                    <a:cubicBezTo>
                      <a:pt x="5" y="3"/>
                      <a:pt x="6" y="2"/>
                      <a:pt x="6" y="2"/>
                    </a:cubicBezTo>
                    <a:cubicBezTo>
                      <a:pt x="6" y="1"/>
                      <a:pt x="5" y="0"/>
                      <a:pt x="5" y="0"/>
                    </a:cubicBezTo>
                    <a:cubicBezTo>
                      <a:pt x="2" y="0"/>
                      <a:pt x="2" y="0"/>
                      <a:pt x="2" y="0"/>
                    </a:cubicBezTo>
                    <a:cubicBezTo>
                      <a:pt x="0" y="1"/>
                      <a:pt x="0" y="1"/>
                      <a:pt x="0" y="1"/>
                    </a:cubicBezTo>
                    <a:cubicBezTo>
                      <a:pt x="1" y="2"/>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15"/>
              <p:cNvSpPr/>
              <p:nvPr/>
            </p:nvSpPr>
            <p:spPr bwMode="auto">
              <a:xfrm>
                <a:off x="4842" y="1404"/>
                <a:ext cx="8" cy="8"/>
              </a:xfrm>
              <a:custGeom>
                <a:avLst/>
                <a:gdLst>
                  <a:gd name="T0" fmla="*/ 2 w 3"/>
                  <a:gd name="T1" fmla="*/ 3 h 3"/>
                  <a:gd name="T2" fmla="*/ 3 w 3"/>
                  <a:gd name="T3" fmla="*/ 1 h 3"/>
                  <a:gd name="T4" fmla="*/ 3 w 3"/>
                  <a:gd name="T5" fmla="*/ 1 h 3"/>
                  <a:gd name="T6" fmla="*/ 3 w 3"/>
                  <a:gd name="T7" fmla="*/ 1 h 3"/>
                  <a:gd name="T8" fmla="*/ 3 w 3"/>
                  <a:gd name="T9" fmla="*/ 0 h 3"/>
                  <a:gd name="T10" fmla="*/ 3 w 3"/>
                  <a:gd name="T11" fmla="*/ 0 h 3"/>
                  <a:gd name="T12" fmla="*/ 2 w 3"/>
                  <a:gd name="T13" fmla="*/ 0 h 3"/>
                  <a:gd name="T14" fmla="*/ 0 w 3"/>
                  <a:gd name="T15" fmla="*/ 1 h 3"/>
                  <a:gd name="T16" fmla="*/ 0 w 3"/>
                  <a:gd name="T17" fmla="*/ 1 h 3"/>
                  <a:gd name="T18" fmla="*/ 2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3"/>
                    </a:moveTo>
                    <a:cubicBezTo>
                      <a:pt x="3" y="3"/>
                      <a:pt x="3" y="1"/>
                      <a:pt x="3" y="1"/>
                    </a:cubicBezTo>
                    <a:cubicBezTo>
                      <a:pt x="3" y="1"/>
                      <a:pt x="3" y="1"/>
                      <a:pt x="3" y="1"/>
                    </a:cubicBezTo>
                    <a:cubicBezTo>
                      <a:pt x="3" y="1"/>
                      <a:pt x="3" y="1"/>
                      <a:pt x="3" y="1"/>
                    </a:cubicBezTo>
                    <a:cubicBezTo>
                      <a:pt x="3" y="0"/>
                      <a:pt x="3" y="0"/>
                      <a:pt x="3" y="0"/>
                    </a:cubicBezTo>
                    <a:cubicBezTo>
                      <a:pt x="3" y="0"/>
                      <a:pt x="3" y="0"/>
                      <a:pt x="3" y="0"/>
                    </a:cubicBezTo>
                    <a:cubicBezTo>
                      <a:pt x="2" y="0"/>
                      <a:pt x="2" y="0"/>
                      <a:pt x="2" y="0"/>
                    </a:cubicBezTo>
                    <a:cubicBezTo>
                      <a:pt x="0" y="1"/>
                      <a:pt x="0" y="1"/>
                      <a:pt x="0" y="1"/>
                    </a:cubicBezTo>
                    <a:cubicBezTo>
                      <a:pt x="0" y="1"/>
                      <a:pt x="0" y="1"/>
                      <a:pt x="0" y="1"/>
                    </a:cubicBezTo>
                    <a:cubicBezTo>
                      <a:pt x="0" y="2"/>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16"/>
              <p:cNvSpPr/>
              <p:nvPr/>
            </p:nvSpPr>
            <p:spPr bwMode="auto">
              <a:xfrm>
                <a:off x="4558" y="1433"/>
                <a:ext cx="16" cy="11"/>
              </a:xfrm>
              <a:custGeom>
                <a:avLst/>
                <a:gdLst>
                  <a:gd name="T0" fmla="*/ 0 w 6"/>
                  <a:gd name="T1" fmla="*/ 2 h 4"/>
                  <a:gd name="T2" fmla="*/ 3 w 6"/>
                  <a:gd name="T3" fmla="*/ 4 h 4"/>
                  <a:gd name="T4" fmla="*/ 6 w 6"/>
                  <a:gd name="T5" fmla="*/ 0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cubicBezTo>
                      <a:pt x="0" y="3"/>
                      <a:pt x="1" y="4"/>
                      <a:pt x="3" y="4"/>
                    </a:cubicBezTo>
                    <a:cubicBezTo>
                      <a:pt x="6" y="0"/>
                      <a:pt x="6" y="0"/>
                      <a:pt x="6" y="0"/>
                    </a:cubicBezTo>
                    <a:cubicBezTo>
                      <a:pt x="6" y="0"/>
                      <a:pt x="5" y="0"/>
                      <a:pt x="4" y="0"/>
                    </a:cubicBezTo>
                    <a:cubicBezTo>
                      <a:pt x="2"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17"/>
              <p:cNvSpPr/>
              <p:nvPr/>
            </p:nvSpPr>
            <p:spPr bwMode="auto">
              <a:xfrm>
                <a:off x="4414" y="1313"/>
                <a:ext cx="56" cy="37"/>
              </a:xfrm>
              <a:custGeom>
                <a:avLst/>
                <a:gdLst>
                  <a:gd name="T0" fmla="*/ 9 w 21"/>
                  <a:gd name="T1" fmla="*/ 12 h 14"/>
                  <a:gd name="T2" fmla="*/ 12 w 21"/>
                  <a:gd name="T3" fmla="*/ 11 h 14"/>
                  <a:gd name="T4" fmla="*/ 21 w 21"/>
                  <a:gd name="T5" fmla="*/ 2 h 14"/>
                  <a:gd name="T6" fmla="*/ 17 w 21"/>
                  <a:gd name="T7" fmla="*/ 1 h 14"/>
                  <a:gd name="T8" fmla="*/ 14 w 21"/>
                  <a:gd name="T9" fmla="*/ 2 h 14"/>
                  <a:gd name="T10" fmla="*/ 15 w 21"/>
                  <a:gd name="T11" fmla="*/ 0 h 14"/>
                  <a:gd name="T12" fmla="*/ 0 w 21"/>
                  <a:gd name="T13" fmla="*/ 14 h 14"/>
                  <a:gd name="T14" fmla="*/ 1 w 21"/>
                  <a:gd name="T15" fmla="*/ 14 h 14"/>
                  <a:gd name="T16" fmla="*/ 9 w 21"/>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9" y="12"/>
                    </a:moveTo>
                    <a:cubicBezTo>
                      <a:pt x="9" y="12"/>
                      <a:pt x="10" y="11"/>
                      <a:pt x="12" y="11"/>
                    </a:cubicBezTo>
                    <a:cubicBezTo>
                      <a:pt x="21" y="2"/>
                      <a:pt x="21" y="2"/>
                      <a:pt x="21" y="2"/>
                    </a:cubicBezTo>
                    <a:cubicBezTo>
                      <a:pt x="19" y="1"/>
                      <a:pt x="18" y="1"/>
                      <a:pt x="17" y="1"/>
                    </a:cubicBezTo>
                    <a:cubicBezTo>
                      <a:pt x="16" y="1"/>
                      <a:pt x="15" y="2"/>
                      <a:pt x="14" y="2"/>
                    </a:cubicBezTo>
                    <a:cubicBezTo>
                      <a:pt x="15" y="1"/>
                      <a:pt x="15" y="1"/>
                      <a:pt x="15" y="0"/>
                    </a:cubicBezTo>
                    <a:cubicBezTo>
                      <a:pt x="0" y="14"/>
                      <a:pt x="0" y="14"/>
                      <a:pt x="0" y="14"/>
                    </a:cubicBezTo>
                    <a:cubicBezTo>
                      <a:pt x="0" y="14"/>
                      <a:pt x="1" y="14"/>
                      <a:pt x="1" y="14"/>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18"/>
              <p:cNvSpPr/>
              <p:nvPr/>
            </p:nvSpPr>
            <p:spPr bwMode="auto">
              <a:xfrm>
                <a:off x="4467" y="1329"/>
                <a:ext cx="17"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0"/>
                      <a:pt x="5" y="0"/>
                    </a:cubicBezTo>
                    <a:cubicBezTo>
                      <a:pt x="0" y="5"/>
                      <a:pt x="0" y="5"/>
                      <a:pt x="0" y="5"/>
                    </a:cubicBezTo>
                    <a:cubicBezTo>
                      <a:pt x="3" y="4"/>
                      <a:pt x="6"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19"/>
              <p:cNvSpPr/>
              <p:nvPr/>
            </p:nvSpPr>
            <p:spPr bwMode="auto">
              <a:xfrm>
                <a:off x="4307" y="1288"/>
                <a:ext cx="16" cy="14"/>
              </a:xfrm>
              <a:custGeom>
                <a:avLst/>
                <a:gdLst>
                  <a:gd name="T0" fmla="*/ 4 w 6"/>
                  <a:gd name="T1" fmla="*/ 0 h 5"/>
                  <a:gd name="T2" fmla="*/ 0 w 6"/>
                  <a:gd name="T3" fmla="*/ 2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3" y="0"/>
                      <a:pt x="0" y="0"/>
                      <a:pt x="0" y="2"/>
                    </a:cubicBezTo>
                    <a:cubicBezTo>
                      <a:pt x="0" y="2"/>
                      <a:pt x="1" y="4"/>
                      <a:pt x="1" y="5"/>
                    </a:cubicBezTo>
                    <a:cubicBezTo>
                      <a:pt x="6" y="0"/>
                      <a:pt x="6" y="0"/>
                      <a:pt x="6"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20"/>
              <p:cNvSpPr/>
              <p:nvPr/>
            </p:nvSpPr>
            <p:spPr bwMode="auto">
              <a:xfrm>
                <a:off x="4315" y="1259"/>
                <a:ext cx="38" cy="27"/>
              </a:xfrm>
              <a:custGeom>
                <a:avLst/>
                <a:gdLst>
                  <a:gd name="T0" fmla="*/ 4 w 14"/>
                  <a:gd name="T1" fmla="*/ 10 h 10"/>
                  <a:gd name="T2" fmla="*/ 14 w 14"/>
                  <a:gd name="T3" fmla="*/ 0 h 10"/>
                  <a:gd name="T4" fmla="*/ 0 w 14"/>
                  <a:gd name="T5" fmla="*/ 9 h 10"/>
                  <a:gd name="T6" fmla="*/ 4 w 14"/>
                  <a:gd name="T7" fmla="*/ 10 h 10"/>
                </a:gdLst>
                <a:ahLst/>
                <a:cxnLst>
                  <a:cxn ang="0">
                    <a:pos x="T0" y="T1"/>
                  </a:cxn>
                  <a:cxn ang="0">
                    <a:pos x="T2" y="T3"/>
                  </a:cxn>
                  <a:cxn ang="0">
                    <a:pos x="T4" y="T5"/>
                  </a:cxn>
                  <a:cxn ang="0">
                    <a:pos x="T6" y="T7"/>
                  </a:cxn>
                </a:cxnLst>
                <a:rect l="0" t="0" r="r" b="b"/>
                <a:pathLst>
                  <a:path w="14" h="10">
                    <a:moveTo>
                      <a:pt x="4" y="10"/>
                    </a:moveTo>
                    <a:cubicBezTo>
                      <a:pt x="14" y="0"/>
                      <a:pt x="14" y="0"/>
                      <a:pt x="14" y="0"/>
                    </a:cubicBezTo>
                    <a:cubicBezTo>
                      <a:pt x="9" y="1"/>
                      <a:pt x="6" y="7"/>
                      <a:pt x="0" y="9"/>
                    </a:cubicBezTo>
                    <a:cubicBezTo>
                      <a:pt x="2" y="9"/>
                      <a:pt x="3" y="10"/>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21"/>
              <p:cNvSpPr/>
              <p:nvPr/>
            </p:nvSpPr>
            <p:spPr bwMode="auto">
              <a:xfrm>
                <a:off x="4334" y="1291"/>
                <a:ext cx="29" cy="22"/>
              </a:xfrm>
              <a:custGeom>
                <a:avLst/>
                <a:gdLst>
                  <a:gd name="T0" fmla="*/ 3 w 11"/>
                  <a:gd name="T1" fmla="*/ 8 h 8"/>
                  <a:gd name="T2" fmla="*/ 11 w 11"/>
                  <a:gd name="T3" fmla="*/ 0 h 8"/>
                  <a:gd name="T4" fmla="*/ 0 w 11"/>
                  <a:gd name="T5" fmla="*/ 5 h 8"/>
                  <a:gd name="T6" fmla="*/ 3 w 11"/>
                  <a:gd name="T7" fmla="*/ 8 h 8"/>
                </a:gdLst>
                <a:ahLst/>
                <a:cxnLst>
                  <a:cxn ang="0">
                    <a:pos x="T0" y="T1"/>
                  </a:cxn>
                  <a:cxn ang="0">
                    <a:pos x="T2" y="T3"/>
                  </a:cxn>
                  <a:cxn ang="0">
                    <a:pos x="T4" y="T5"/>
                  </a:cxn>
                  <a:cxn ang="0">
                    <a:pos x="T6" y="T7"/>
                  </a:cxn>
                </a:cxnLst>
                <a:rect l="0" t="0" r="r" b="b"/>
                <a:pathLst>
                  <a:path w="11" h="8">
                    <a:moveTo>
                      <a:pt x="3" y="8"/>
                    </a:moveTo>
                    <a:cubicBezTo>
                      <a:pt x="11" y="0"/>
                      <a:pt x="11" y="0"/>
                      <a:pt x="11" y="0"/>
                    </a:cubicBezTo>
                    <a:cubicBezTo>
                      <a:pt x="6" y="2"/>
                      <a:pt x="5" y="4"/>
                      <a:pt x="0" y="5"/>
                    </a:cubicBezTo>
                    <a:cubicBezTo>
                      <a:pt x="1" y="6"/>
                      <a:pt x="2" y="7"/>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22"/>
              <p:cNvSpPr/>
              <p:nvPr/>
            </p:nvSpPr>
            <p:spPr bwMode="auto">
              <a:xfrm>
                <a:off x="4342" y="1262"/>
                <a:ext cx="43" cy="29"/>
              </a:xfrm>
              <a:custGeom>
                <a:avLst/>
                <a:gdLst>
                  <a:gd name="T0" fmla="*/ 2 w 16"/>
                  <a:gd name="T1" fmla="*/ 11 h 11"/>
                  <a:gd name="T2" fmla="*/ 8 w 16"/>
                  <a:gd name="T3" fmla="*/ 11 h 11"/>
                  <a:gd name="T4" fmla="*/ 15 w 16"/>
                  <a:gd name="T5" fmla="*/ 5 h 11"/>
                  <a:gd name="T6" fmla="*/ 15 w 16"/>
                  <a:gd name="T7" fmla="*/ 5 h 11"/>
                  <a:gd name="T8" fmla="*/ 15 w 16"/>
                  <a:gd name="T9" fmla="*/ 5 h 11"/>
                  <a:gd name="T10" fmla="*/ 16 w 16"/>
                  <a:gd name="T11" fmla="*/ 4 h 11"/>
                  <a:gd name="T12" fmla="*/ 11 w 16"/>
                  <a:gd name="T13" fmla="*/ 0 h 11"/>
                  <a:gd name="T14" fmla="*/ 0 w 16"/>
                  <a:gd name="T15" fmla="*/ 11 h 11"/>
                  <a:gd name="T16" fmla="*/ 2 w 1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2" y="11"/>
                    </a:moveTo>
                    <a:cubicBezTo>
                      <a:pt x="3" y="11"/>
                      <a:pt x="7" y="11"/>
                      <a:pt x="8" y="11"/>
                    </a:cubicBezTo>
                    <a:cubicBezTo>
                      <a:pt x="15" y="5"/>
                      <a:pt x="15" y="5"/>
                      <a:pt x="15" y="5"/>
                    </a:cubicBezTo>
                    <a:cubicBezTo>
                      <a:pt x="15" y="5"/>
                      <a:pt x="15" y="5"/>
                      <a:pt x="15" y="5"/>
                    </a:cubicBezTo>
                    <a:cubicBezTo>
                      <a:pt x="15" y="5"/>
                      <a:pt x="15" y="5"/>
                      <a:pt x="15" y="5"/>
                    </a:cubicBezTo>
                    <a:cubicBezTo>
                      <a:pt x="16" y="4"/>
                      <a:pt x="16" y="4"/>
                      <a:pt x="16" y="4"/>
                    </a:cubicBezTo>
                    <a:cubicBezTo>
                      <a:pt x="14" y="3"/>
                      <a:pt x="13" y="1"/>
                      <a:pt x="11" y="0"/>
                    </a:cubicBezTo>
                    <a:cubicBezTo>
                      <a:pt x="0" y="11"/>
                      <a:pt x="0" y="11"/>
                      <a:pt x="0" y="11"/>
                    </a:cubicBezTo>
                    <a:cubicBezTo>
                      <a:pt x="1" y="11"/>
                      <a:pt x="1" y="11"/>
                      <a:pt x="2"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23"/>
              <p:cNvSpPr/>
              <p:nvPr/>
            </p:nvSpPr>
            <p:spPr bwMode="auto">
              <a:xfrm>
                <a:off x="4355" y="1291"/>
                <a:ext cx="48" cy="32"/>
              </a:xfrm>
              <a:custGeom>
                <a:avLst/>
                <a:gdLst>
                  <a:gd name="T0" fmla="*/ 8 w 18"/>
                  <a:gd name="T1" fmla="*/ 12 h 12"/>
                  <a:gd name="T2" fmla="*/ 18 w 18"/>
                  <a:gd name="T3" fmla="*/ 2 h 12"/>
                  <a:gd name="T4" fmla="*/ 18 w 18"/>
                  <a:gd name="T5" fmla="*/ 2 h 12"/>
                  <a:gd name="T6" fmla="*/ 15 w 18"/>
                  <a:gd name="T7" fmla="*/ 2 h 12"/>
                  <a:gd name="T8" fmla="*/ 11 w 18"/>
                  <a:gd name="T9" fmla="*/ 0 h 12"/>
                  <a:gd name="T10" fmla="*/ 0 w 18"/>
                  <a:gd name="T11" fmla="*/ 11 h 12"/>
                  <a:gd name="T12" fmla="*/ 8 w 1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8" y="12"/>
                    </a:moveTo>
                    <a:cubicBezTo>
                      <a:pt x="18" y="2"/>
                      <a:pt x="18" y="2"/>
                      <a:pt x="18" y="2"/>
                    </a:cubicBezTo>
                    <a:cubicBezTo>
                      <a:pt x="18" y="2"/>
                      <a:pt x="18" y="2"/>
                      <a:pt x="18" y="2"/>
                    </a:cubicBezTo>
                    <a:cubicBezTo>
                      <a:pt x="15" y="2"/>
                      <a:pt x="15" y="2"/>
                      <a:pt x="15" y="2"/>
                    </a:cubicBezTo>
                    <a:cubicBezTo>
                      <a:pt x="13" y="2"/>
                      <a:pt x="12" y="1"/>
                      <a:pt x="11" y="0"/>
                    </a:cubicBezTo>
                    <a:cubicBezTo>
                      <a:pt x="0" y="11"/>
                      <a:pt x="0" y="11"/>
                      <a:pt x="0" y="11"/>
                    </a:cubicBezTo>
                    <a:cubicBezTo>
                      <a:pt x="3" y="11"/>
                      <a:pt x="5" y="12"/>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24"/>
              <p:cNvSpPr/>
              <p:nvPr/>
            </p:nvSpPr>
            <p:spPr bwMode="auto">
              <a:xfrm>
                <a:off x="4393" y="1307"/>
                <a:ext cx="21" cy="22"/>
              </a:xfrm>
              <a:custGeom>
                <a:avLst/>
                <a:gdLst>
                  <a:gd name="T0" fmla="*/ 4 w 8"/>
                  <a:gd name="T1" fmla="*/ 8 h 8"/>
                  <a:gd name="T2" fmla="*/ 7 w 8"/>
                  <a:gd name="T3" fmla="*/ 5 h 8"/>
                  <a:gd name="T4" fmla="*/ 5 w 8"/>
                  <a:gd name="T5" fmla="*/ 4 h 8"/>
                  <a:gd name="T6" fmla="*/ 8 w 8"/>
                  <a:gd name="T7" fmla="*/ 1 h 8"/>
                  <a:gd name="T8" fmla="*/ 8 w 8"/>
                  <a:gd name="T9" fmla="*/ 0 h 8"/>
                  <a:gd name="T10" fmla="*/ 0 w 8"/>
                  <a:gd name="T11" fmla="*/ 8 h 8"/>
                  <a:gd name="T12" fmla="*/ 4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8"/>
                    </a:moveTo>
                    <a:cubicBezTo>
                      <a:pt x="5" y="8"/>
                      <a:pt x="7" y="7"/>
                      <a:pt x="7" y="5"/>
                    </a:cubicBezTo>
                    <a:cubicBezTo>
                      <a:pt x="7" y="4"/>
                      <a:pt x="6" y="4"/>
                      <a:pt x="5" y="4"/>
                    </a:cubicBezTo>
                    <a:cubicBezTo>
                      <a:pt x="6" y="3"/>
                      <a:pt x="8" y="3"/>
                      <a:pt x="8" y="1"/>
                    </a:cubicBezTo>
                    <a:cubicBezTo>
                      <a:pt x="8" y="1"/>
                      <a:pt x="8" y="0"/>
                      <a:pt x="8" y="0"/>
                    </a:cubicBezTo>
                    <a:cubicBezTo>
                      <a:pt x="0" y="8"/>
                      <a:pt x="0" y="8"/>
                      <a:pt x="0" y="8"/>
                    </a:cubicBezTo>
                    <a:cubicBezTo>
                      <a:pt x="1" y="8"/>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25"/>
              <p:cNvSpPr/>
              <p:nvPr/>
            </p:nvSpPr>
            <p:spPr bwMode="auto">
              <a:xfrm>
                <a:off x="4361" y="1371"/>
                <a:ext cx="10" cy="8"/>
              </a:xfrm>
              <a:custGeom>
                <a:avLst/>
                <a:gdLst>
                  <a:gd name="T0" fmla="*/ 0 w 4"/>
                  <a:gd name="T1" fmla="*/ 2 h 3"/>
                  <a:gd name="T2" fmla="*/ 1 w 4"/>
                  <a:gd name="T3" fmla="*/ 3 h 3"/>
                  <a:gd name="T4" fmla="*/ 2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0" y="3"/>
                      <a:pt x="1" y="3"/>
                    </a:cubicBezTo>
                    <a:cubicBezTo>
                      <a:pt x="1" y="3"/>
                      <a:pt x="1" y="3"/>
                      <a:pt x="2" y="3"/>
                    </a:cubicBezTo>
                    <a:cubicBezTo>
                      <a:pt x="4" y="0"/>
                      <a:pt x="4" y="0"/>
                      <a:pt x="4" y="0"/>
                    </a:cubicBezTo>
                    <a:cubicBezTo>
                      <a:pt x="2" y="0"/>
                      <a:pt x="2" y="0"/>
                      <a:pt x="2" y="0"/>
                    </a:cubicBezTo>
                    <a:cubicBezTo>
                      <a:pt x="1" y="0"/>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26"/>
              <p:cNvSpPr/>
              <p:nvPr/>
            </p:nvSpPr>
            <p:spPr bwMode="auto">
              <a:xfrm>
                <a:off x="4296" y="1259"/>
                <a:ext cx="11" cy="5"/>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cubicBezTo>
                      <a:pt x="4" y="0"/>
                      <a:pt x="4" y="0"/>
                      <a:pt x="4" y="0"/>
                    </a:cubicBezTo>
                    <a:cubicBezTo>
                      <a:pt x="0" y="0"/>
                      <a:pt x="0" y="0"/>
                      <a:pt x="0" y="0"/>
                    </a:cubicBezTo>
                    <a:cubicBezTo>
                      <a:pt x="0" y="2"/>
                      <a:pt x="1" y="2"/>
                      <a:pt x="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27"/>
              <p:cNvSpPr/>
              <p:nvPr/>
            </p:nvSpPr>
            <p:spPr bwMode="auto">
              <a:xfrm>
                <a:off x="3746" y="1270"/>
                <a:ext cx="24" cy="10"/>
              </a:xfrm>
              <a:custGeom>
                <a:avLst/>
                <a:gdLst>
                  <a:gd name="T0" fmla="*/ 0 w 9"/>
                  <a:gd name="T1" fmla="*/ 3 h 4"/>
                  <a:gd name="T2" fmla="*/ 3 w 9"/>
                  <a:gd name="T3" fmla="*/ 4 h 4"/>
                  <a:gd name="T4" fmla="*/ 6 w 9"/>
                  <a:gd name="T5" fmla="*/ 3 h 4"/>
                  <a:gd name="T6" fmla="*/ 9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1" y="3"/>
                      <a:pt x="2" y="4"/>
                      <a:pt x="3" y="4"/>
                    </a:cubicBezTo>
                    <a:cubicBezTo>
                      <a:pt x="4" y="4"/>
                      <a:pt x="5" y="3"/>
                      <a:pt x="6" y="3"/>
                    </a:cubicBezTo>
                    <a:cubicBezTo>
                      <a:pt x="9" y="0"/>
                      <a:pt x="9" y="0"/>
                      <a:pt x="9" y="0"/>
                    </a:cubicBezTo>
                    <a:cubicBezTo>
                      <a:pt x="5" y="0"/>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28"/>
              <p:cNvSpPr/>
              <p:nvPr/>
            </p:nvSpPr>
            <p:spPr bwMode="auto">
              <a:xfrm>
                <a:off x="3775" y="1270"/>
                <a:ext cx="38" cy="24"/>
              </a:xfrm>
              <a:custGeom>
                <a:avLst/>
                <a:gdLst>
                  <a:gd name="T0" fmla="*/ 3 w 14"/>
                  <a:gd name="T1" fmla="*/ 2 h 9"/>
                  <a:gd name="T2" fmla="*/ 3 w 14"/>
                  <a:gd name="T3" fmla="*/ 3 h 9"/>
                  <a:gd name="T4" fmla="*/ 1 w 14"/>
                  <a:gd name="T5" fmla="*/ 4 h 9"/>
                  <a:gd name="T6" fmla="*/ 3 w 14"/>
                  <a:gd name="T7" fmla="*/ 5 h 9"/>
                  <a:gd name="T8" fmla="*/ 0 w 14"/>
                  <a:gd name="T9" fmla="*/ 6 h 9"/>
                  <a:gd name="T10" fmla="*/ 4 w 14"/>
                  <a:gd name="T11" fmla="*/ 8 h 9"/>
                  <a:gd name="T12" fmla="*/ 4 w 14"/>
                  <a:gd name="T13" fmla="*/ 8 h 9"/>
                  <a:gd name="T14" fmla="*/ 5 w 14"/>
                  <a:gd name="T15" fmla="*/ 9 h 9"/>
                  <a:gd name="T16" fmla="*/ 14 w 14"/>
                  <a:gd name="T17" fmla="*/ 1 h 9"/>
                  <a:gd name="T18" fmla="*/ 10 w 14"/>
                  <a:gd name="T19" fmla="*/ 2 h 9"/>
                  <a:gd name="T20" fmla="*/ 5 w 14"/>
                  <a:gd name="T21" fmla="*/ 0 h 9"/>
                  <a:gd name="T22" fmla="*/ 3 w 14"/>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3" y="2"/>
                    </a:moveTo>
                    <a:cubicBezTo>
                      <a:pt x="3" y="2"/>
                      <a:pt x="3" y="3"/>
                      <a:pt x="3" y="3"/>
                    </a:cubicBezTo>
                    <a:cubicBezTo>
                      <a:pt x="1" y="4"/>
                      <a:pt x="1" y="4"/>
                      <a:pt x="1" y="4"/>
                    </a:cubicBezTo>
                    <a:cubicBezTo>
                      <a:pt x="2" y="4"/>
                      <a:pt x="2" y="5"/>
                      <a:pt x="3" y="5"/>
                    </a:cubicBezTo>
                    <a:cubicBezTo>
                      <a:pt x="2" y="5"/>
                      <a:pt x="1" y="6"/>
                      <a:pt x="0" y="6"/>
                    </a:cubicBezTo>
                    <a:cubicBezTo>
                      <a:pt x="0" y="8"/>
                      <a:pt x="2" y="8"/>
                      <a:pt x="4" y="8"/>
                    </a:cubicBezTo>
                    <a:cubicBezTo>
                      <a:pt x="4" y="8"/>
                      <a:pt x="4" y="8"/>
                      <a:pt x="4" y="8"/>
                    </a:cubicBezTo>
                    <a:cubicBezTo>
                      <a:pt x="4" y="8"/>
                      <a:pt x="5" y="9"/>
                      <a:pt x="5" y="9"/>
                    </a:cubicBezTo>
                    <a:cubicBezTo>
                      <a:pt x="14" y="1"/>
                      <a:pt x="14" y="1"/>
                      <a:pt x="14" y="1"/>
                    </a:cubicBezTo>
                    <a:cubicBezTo>
                      <a:pt x="13" y="1"/>
                      <a:pt x="11" y="2"/>
                      <a:pt x="10" y="2"/>
                    </a:cubicBezTo>
                    <a:cubicBezTo>
                      <a:pt x="8" y="2"/>
                      <a:pt x="7" y="1"/>
                      <a:pt x="5" y="0"/>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29"/>
              <p:cNvSpPr/>
              <p:nvPr/>
            </p:nvSpPr>
            <p:spPr bwMode="auto">
              <a:xfrm>
                <a:off x="3826" y="1275"/>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30"/>
              <p:cNvSpPr/>
              <p:nvPr/>
            </p:nvSpPr>
            <p:spPr bwMode="auto">
              <a:xfrm>
                <a:off x="3968" y="1254"/>
                <a:ext cx="26" cy="18"/>
              </a:xfrm>
              <a:custGeom>
                <a:avLst/>
                <a:gdLst>
                  <a:gd name="T0" fmla="*/ 2 w 10"/>
                  <a:gd name="T1" fmla="*/ 7 h 7"/>
                  <a:gd name="T2" fmla="*/ 9 w 10"/>
                  <a:gd name="T3" fmla="*/ 5 h 7"/>
                  <a:gd name="T4" fmla="*/ 10 w 10"/>
                  <a:gd name="T5" fmla="*/ 4 h 7"/>
                  <a:gd name="T6" fmla="*/ 8 w 10"/>
                  <a:gd name="T7" fmla="*/ 0 h 7"/>
                  <a:gd name="T8" fmla="*/ 5 w 10"/>
                  <a:gd name="T9" fmla="*/ 0 h 7"/>
                  <a:gd name="T10" fmla="*/ 0 w 10"/>
                  <a:gd name="T11" fmla="*/ 6 h 7"/>
                  <a:gd name="T12" fmla="*/ 2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2" y="7"/>
                    </a:moveTo>
                    <a:cubicBezTo>
                      <a:pt x="3" y="7"/>
                      <a:pt x="6" y="6"/>
                      <a:pt x="9" y="5"/>
                    </a:cubicBezTo>
                    <a:cubicBezTo>
                      <a:pt x="10" y="4"/>
                      <a:pt x="10" y="4"/>
                      <a:pt x="10" y="4"/>
                    </a:cubicBezTo>
                    <a:cubicBezTo>
                      <a:pt x="8" y="0"/>
                      <a:pt x="8" y="0"/>
                      <a:pt x="8" y="0"/>
                    </a:cubicBezTo>
                    <a:cubicBezTo>
                      <a:pt x="8" y="0"/>
                      <a:pt x="7" y="0"/>
                      <a:pt x="5"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31"/>
              <p:cNvSpPr/>
              <p:nvPr/>
            </p:nvSpPr>
            <p:spPr bwMode="auto">
              <a:xfrm>
                <a:off x="3928" y="1267"/>
                <a:ext cx="18" cy="16"/>
              </a:xfrm>
              <a:custGeom>
                <a:avLst/>
                <a:gdLst>
                  <a:gd name="T0" fmla="*/ 3 w 7"/>
                  <a:gd name="T1" fmla="*/ 2 h 6"/>
                  <a:gd name="T2" fmla="*/ 0 w 7"/>
                  <a:gd name="T3" fmla="*/ 6 h 6"/>
                  <a:gd name="T4" fmla="*/ 1 w 7"/>
                  <a:gd name="T5" fmla="*/ 6 h 6"/>
                  <a:gd name="T6" fmla="*/ 7 w 7"/>
                  <a:gd name="T7" fmla="*/ 0 h 6"/>
                  <a:gd name="T8" fmla="*/ 3 w 7"/>
                  <a:gd name="T9" fmla="*/ 0 h 6"/>
                  <a:gd name="T10" fmla="*/ 3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3" y="2"/>
                    </a:moveTo>
                    <a:cubicBezTo>
                      <a:pt x="1" y="3"/>
                      <a:pt x="0" y="4"/>
                      <a:pt x="0" y="6"/>
                    </a:cubicBezTo>
                    <a:cubicBezTo>
                      <a:pt x="0" y="6"/>
                      <a:pt x="0" y="6"/>
                      <a:pt x="1" y="6"/>
                    </a:cubicBezTo>
                    <a:cubicBezTo>
                      <a:pt x="7" y="0"/>
                      <a:pt x="7" y="0"/>
                      <a:pt x="7" y="0"/>
                    </a:cubicBezTo>
                    <a:cubicBezTo>
                      <a:pt x="3" y="0"/>
                      <a:pt x="3" y="0"/>
                      <a:pt x="3" y="0"/>
                    </a:cubicBezTo>
                    <a:cubicBezTo>
                      <a:pt x="3" y="0"/>
                      <a:pt x="3" y="1"/>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32"/>
              <p:cNvSpPr/>
              <p:nvPr/>
            </p:nvSpPr>
            <p:spPr bwMode="auto">
              <a:xfrm>
                <a:off x="3901" y="1283"/>
                <a:ext cx="16" cy="11"/>
              </a:xfrm>
              <a:custGeom>
                <a:avLst/>
                <a:gdLst>
                  <a:gd name="T0" fmla="*/ 6 w 6"/>
                  <a:gd name="T1" fmla="*/ 1 h 4"/>
                  <a:gd name="T2" fmla="*/ 4 w 6"/>
                  <a:gd name="T3" fmla="*/ 0 h 4"/>
                  <a:gd name="T4" fmla="*/ 0 w 6"/>
                  <a:gd name="T5" fmla="*/ 3 h 4"/>
                  <a:gd name="T6" fmla="*/ 1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cubicBezTo>
                      <a:pt x="6" y="1"/>
                      <a:pt x="5" y="0"/>
                      <a:pt x="4" y="0"/>
                    </a:cubicBezTo>
                    <a:cubicBezTo>
                      <a:pt x="0" y="3"/>
                      <a:pt x="0" y="3"/>
                      <a:pt x="0" y="3"/>
                    </a:cubicBezTo>
                    <a:cubicBezTo>
                      <a:pt x="0" y="3"/>
                      <a:pt x="1" y="4"/>
                      <a:pt x="1" y="4"/>
                    </a:cubicBezTo>
                    <a:cubicBezTo>
                      <a:pt x="3" y="4"/>
                      <a:pt x="3" y="1"/>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33"/>
              <p:cNvSpPr/>
              <p:nvPr/>
            </p:nvSpPr>
            <p:spPr bwMode="auto">
              <a:xfrm>
                <a:off x="3874" y="1243"/>
                <a:ext cx="43" cy="35"/>
              </a:xfrm>
              <a:custGeom>
                <a:avLst/>
                <a:gdLst>
                  <a:gd name="T0" fmla="*/ 8 w 16"/>
                  <a:gd name="T1" fmla="*/ 12 h 13"/>
                  <a:gd name="T2" fmla="*/ 11 w 16"/>
                  <a:gd name="T3" fmla="*/ 9 h 13"/>
                  <a:gd name="T4" fmla="*/ 7 w 16"/>
                  <a:gd name="T5" fmla="*/ 8 h 13"/>
                  <a:gd name="T6" fmla="*/ 14 w 16"/>
                  <a:gd name="T7" fmla="*/ 4 h 13"/>
                  <a:gd name="T8" fmla="*/ 16 w 16"/>
                  <a:gd name="T9" fmla="*/ 2 h 13"/>
                  <a:gd name="T10" fmla="*/ 15 w 16"/>
                  <a:gd name="T11" fmla="*/ 0 h 13"/>
                  <a:gd name="T12" fmla="*/ 13 w 16"/>
                  <a:gd name="T13" fmla="*/ 3 h 13"/>
                  <a:gd name="T14" fmla="*/ 6 w 16"/>
                  <a:gd name="T15" fmla="*/ 5 h 13"/>
                  <a:gd name="T16" fmla="*/ 4 w 16"/>
                  <a:gd name="T17" fmla="*/ 8 h 13"/>
                  <a:gd name="T18" fmla="*/ 6 w 16"/>
                  <a:gd name="T19" fmla="*/ 9 h 13"/>
                  <a:gd name="T20" fmla="*/ 2 w 16"/>
                  <a:gd name="T21" fmla="*/ 9 h 13"/>
                  <a:gd name="T22" fmla="*/ 0 w 16"/>
                  <a:gd name="T23" fmla="*/ 12 h 13"/>
                  <a:gd name="T24" fmla="*/ 5 w 16"/>
                  <a:gd name="T25" fmla="*/ 13 h 13"/>
                  <a:gd name="T26" fmla="*/ 8 w 16"/>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3">
                    <a:moveTo>
                      <a:pt x="8" y="12"/>
                    </a:moveTo>
                    <a:cubicBezTo>
                      <a:pt x="11" y="9"/>
                      <a:pt x="11" y="9"/>
                      <a:pt x="11" y="9"/>
                    </a:cubicBezTo>
                    <a:cubicBezTo>
                      <a:pt x="10" y="9"/>
                      <a:pt x="9" y="9"/>
                      <a:pt x="7" y="8"/>
                    </a:cubicBezTo>
                    <a:cubicBezTo>
                      <a:pt x="8" y="7"/>
                      <a:pt x="12" y="6"/>
                      <a:pt x="14" y="4"/>
                    </a:cubicBezTo>
                    <a:cubicBezTo>
                      <a:pt x="14" y="3"/>
                      <a:pt x="15" y="3"/>
                      <a:pt x="16" y="2"/>
                    </a:cubicBezTo>
                    <a:cubicBezTo>
                      <a:pt x="16" y="2"/>
                      <a:pt x="15" y="0"/>
                      <a:pt x="15" y="0"/>
                    </a:cubicBezTo>
                    <a:cubicBezTo>
                      <a:pt x="14" y="0"/>
                      <a:pt x="13" y="1"/>
                      <a:pt x="13" y="3"/>
                    </a:cubicBezTo>
                    <a:cubicBezTo>
                      <a:pt x="9" y="3"/>
                      <a:pt x="8" y="5"/>
                      <a:pt x="6" y="5"/>
                    </a:cubicBezTo>
                    <a:cubicBezTo>
                      <a:pt x="4" y="8"/>
                      <a:pt x="4" y="8"/>
                      <a:pt x="4" y="8"/>
                    </a:cubicBezTo>
                    <a:cubicBezTo>
                      <a:pt x="5" y="7"/>
                      <a:pt x="4" y="8"/>
                      <a:pt x="6" y="9"/>
                    </a:cubicBezTo>
                    <a:cubicBezTo>
                      <a:pt x="2" y="9"/>
                      <a:pt x="2" y="9"/>
                      <a:pt x="2" y="9"/>
                    </a:cubicBezTo>
                    <a:cubicBezTo>
                      <a:pt x="0" y="12"/>
                      <a:pt x="0" y="12"/>
                      <a:pt x="0" y="12"/>
                    </a:cubicBezTo>
                    <a:cubicBezTo>
                      <a:pt x="2" y="13"/>
                      <a:pt x="4" y="13"/>
                      <a:pt x="5" y="13"/>
                    </a:cubicBezTo>
                    <a:cubicBezTo>
                      <a:pt x="6" y="13"/>
                      <a:pt x="7" y="13"/>
                      <a:pt x="8"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34"/>
              <p:cNvSpPr/>
              <p:nvPr/>
            </p:nvSpPr>
            <p:spPr bwMode="auto">
              <a:xfrm>
                <a:off x="4866" y="1393"/>
                <a:ext cx="13" cy="13"/>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5" y="0"/>
                      <a:pt x="5" y="0"/>
                      <a:pt x="5" y="0"/>
                    </a:cubicBezTo>
                    <a:cubicBezTo>
                      <a:pt x="3" y="0"/>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35"/>
              <p:cNvSpPr/>
              <p:nvPr/>
            </p:nvSpPr>
            <p:spPr bwMode="auto">
              <a:xfrm>
                <a:off x="4871" y="1393"/>
                <a:ext cx="51" cy="35"/>
              </a:xfrm>
              <a:custGeom>
                <a:avLst/>
                <a:gdLst>
                  <a:gd name="T0" fmla="*/ 6 w 19"/>
                  <a:gd name="T1" fmla="*/ 13 h 13"/>
                  <a:gd name="T2" fmla="*/ 7 w 19"/>
                  <a:gd name="T3" fmla="*/ 12 h 13"/>
                  <a:gd name="T4" fmla="*/ 19 w 19"/>
                  <a:gd name="T5" fmla="*/ 1 h 13"/>
                  <a:gd name="T6" fmla="*/ 17 w 19"/>
                  <a:gd name="T7" fmla="*/ 0 h 13"/>
                  <a:gd name="T8" fmla="*/ 14 w 19"/>
                  <a:gd name="T9" fmla="*/ 5 h 13"/>
                  <a:gd name="T10" fmla="*/ 9 w 19"/>
                  <a:gd name="T11" fmla="*/ 2 h 13"/>
                  <a:gd name="T12" fmla="*/ 0 w 19"/>
                  <a:gd name="T13" fmla="*/ 11 h 13"/>
                  <a:gd name="T14" fmla="*/ 6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6" y="13"/>
                    </a:moveTo>
                    <a:cubicBezTo>
                      <a:pt x="6" y="13"/>
                      <a:pt x="7" y="13"/>
                      <a:pt x="7" y="12"/>
                    </a:cubicBezTo>
                    <a:cubicBezTo>
                      <a:pt x="19" y="1"/>
                      <a:pt x="19" y="1"/>
                      <a:pt x="19" y="1"/>
                    </a:cubicBezTo>
                    <a:cubicBezTo>
                      <a:pt x="18" y="1"/>
                      <a:pt x="17" y="0"/>
                      <a:pt x="17" y="0"/>
                    </a:cubicBezTo>
                    <a:cubicBezTo>
                      <a:pt x="15" y="0"/>
                      <a:pt x="14" y="2"/>
                      <a:pt x="14" y="5"/>
                    </a:cubicBezTo>
                    <a:cubicBezTo>
                      <a:pt x="12" y="5"/>
                      <a:pt x="11" y="3"/>
                      <a:pt x="9" y="2"/>
                    </a:cubicBezTo>
                    <a:cubicBezTo>
                      <a:pt x="0" y="11"/>
                      <a:pt x="0" y="11"/>
                      <a:pt x="0" y="11"/>
                    </a:cubicBezTo>
                    <a:cubicBezTo>
                      <a:pt x="2" y="12"/>
                      <a:pt x="4" y="13"/>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36"/>
              <p:cNvSpPr/>
              <p:nvPr/>
            </p:nvSpPr>
            <p:spPr bwMode="auto">
              <a:xfrm>
                <a:off x="4919" y="1398"/>
                <a:ext cx="38" cy="27"/>
              </a:xfrm>
              <a:custGeom>
                <a:avLst/>
                <a:gdLst>
                  <a:gd name="T0" fmla="*/ 1 w 14"/>
                  <a:gd name="T1" fmla="*/ 8 h 10"/>
                  <a:gd name="T2" fmla="*/ 3 w 14"/>
                  <a:gd name="T3" fmla="*/ 10 h 10"/>
                  <a:gd name="T4" fmla="*/ 7 w 14"/>
                  <a:gd name="T5" fmla="*/ 8 h 10"/>
                  <a:gd name="T6" fmla="*/ 8 w 14"/>
                  <a:gd name="T7" fmla="*/ 8 h 10"/>
                  <a:gd name="T8" fmla="*/ 14 w 14"/>
                  <a:gd name="T9" fmla="*/ 3 h 10"/>
                  <a:gd name="T10" fmla="*/ 7 w 14"/>
                  <a:gd name="T11" fmla="*/ 0 h 10"/>
                  <a:gd name="T12" fmla="*/ 0 w 14"/>
                  <a:gd name="T13" fmla="*/ 8 h 10"/>
                  <a:gd name="T14" fmla="*/ 1 w 1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8"/>
                    </a:moveTo>
                    <a:cubicBezTo>
                      <a:pt x="2" y="8"/>
                      <a:pt x="2" y="10"/>
                      <a:pt x="3" y="10"/>
                    </a:cubicBezTo>
                    <a:cubicBezTo>
                      <a:pt x="5" y="10"/>
                      <a:pt x="6" y="8"/>
                      <a:pt x="7" y="8"/>
                    </a:cubicBezTo>
                    <a:cubicBezTo>
                      <a:pt x="8" y="8"/>
                      <a:pt x="8" y="8"/>
                      <a:pt x="8" y="8"/>
                    </a:cubicBezTo>
                    <a:cubicBezTo>
                      <a:pt x="14" y="3"/>
                      <a:pt x="14" y="3"/>
                      <a:pt x="14" y="3"/>
                    </a:cubicBezTo>
                    <a:cubicBezTo>
                      <a:pt x="12" y="2"/>
                      <a:pt x="10" y="1"/>
                      <a:pt x="7" y="0"/>
                    </a:cubicBezTo>
                    <a:cubicBezTo>
                      <a:pt x="0" y="8"/>
                      <a:pt x="0" y="8"/>
                      <a:pt x="0" y="8"/>
                    </a:cubicBezTo>
                    <a:cubicBezTo>
                      <a:pt x="0" y="8"/>
                      <a:pt x="0"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37"/>
              <p:cNvSpPr/>
              <p:nvPr/>
            </p:nvSpPr>
            <p:spPr bwMode="auto">
              <a:xfrm>
                <a:off x="3604" y="2118"/>
                <a:ext cx="22" cy="14"/>
              </a:xfrm>
              <a:custGeom>
                <a:avLst/>
                <a:gdLst>
                  <a:gd name="T0" fmla="*/ 1 w 8"/>
                  <a:gd name="T1" fmla="*/ 4 h 5"/>
                  <a:gd name="T2" fmla="*/ 2 w 8"/>
                  <a:gd name="T3" fmla="*/ 5 h 5"/>
                  <a:gd name="T4" fmla="*/ 4 w 8"/>
                  <a:gd name="T5" fmla="*/ 5 h 5"/>
                  <a:gd name="T6" fmla="*/ 8 w 8"/>
                  <a:gd name="T7" fmla="*/ 0 h 5"/>
                  <a:gd name="T8" fmla="*/ 0 w 8"/>
                  <a:gd name="T9" fmla="*/ 3 h 5"/>
                  <a:gd name="T10" fmla="*/ 1 w 8"/>
                  <a:gd name="T11" fmla="*/ 4 h 5"/>
                </a:gdLst>
                <a:ahLst/>
                <a:cxnLst>
                  <a:cxn ang="0">
                    <a:pos x="T0" y="T1"/>
                  </a:cxn>
                  <a:cxn ang="0">
                    <a:pos x="T2" y="T3"/>
                  </a:cxn>
                  <a:cxn ang="0">
                    <a:pos x="T4" y="T5"/>
                  </a:cxn>
                  <a:cxn ang="0">
                    <a:pos x="T6" y="T7"/>
                  </a:cxn>
                  <a:cxn ang="0">
                    <a:pos x="T8" y="T9"/>
                  </a:cxn>
                  <a:cxn ang="0">
                    <a:pos x="T10" y="T11"/>
                  </a:cxn>
                </a:cxnLst>
                <a:rect l="0" t="0" r="r" b="b"/>
                <a:pathLst>
                  <a:path w="8" h="5">
                    <a:moveTo>
                      <a:pt x="1" y="4"/>
                    </a:moveTo>
                    <a:cubicBezTo>
                      <a:pt x="1" y="5"/>
                      <a:pt x="1" y="5"/>
                      <a:pt x="2" y="5"/>
                    </a:cubicBezTo>
                    <a:cubicBezTo>
                      <a:pt x="2" y="5"/>
                      <a:pt x="3" y="5"/>
                      <a:pt x="4" y="5"/>
                    </a:cubicBezTo>
                    <a:cubicBezTo>
                      <a:pt x="8" y="0"/>
                      <a:pt x="8" y="0"/>
                      <a:pt x="8" y="0"/>
                    </a:cubicBezTo>
                    <a:cubicBezTo>
                      <a:pt x="5" y="1"/>
                      <a:pt x="2" y="2"/>
                      <a:pt x="0" y="3"/>
                    </a:cubicBezTo>
                    <a:cubicBezTo>
                      <a:pt x="0" y="4"/>
                      <a:pt x="1"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38"/>
              <p:cNvSpPr/>
              <p:nvPr/>
            </p:nvSpPr>
            <p:spPr bwMode="auto">
              <a:xfrm>
                <a:off x="3802" y="1556"/>
                <a:ext cx="16" cy="11"/>
              </a:xfrm>
              <a:custGeom>
                <a:avLst/>
                <a:gdLst>
                  <a:gd name="T0" fmla="*/ 6 w 6"/>
                  <a:gd name="T1" fmla="*/ 0 h 4"/>
                  <a:gd name="T2" fmla="*/ 5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0"/>
                      <a:pt x="5" y="0"/>
                      <a:pt x="5" y="0"/>
                    </a:cubicBezTo>
                    <a:cubicBezTo>
                      <a:pt x="0" y="4"/>
                      <a:pt x="0" y="4"/>
                      <a:pt x="0" y="4"/>
                    </a:cubicBezTo>
                    <a:cubicBezTo>
                      <a:pt x="2" y="4"/>
                      <a:pt x="4" y="3"/>
                      <a:pt x="6" y="2"/>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39"/>
              <p:cNvSpPr/>
              <p:nvPr/>
            </p:nvSpPr>
            <p:spPr bwMode="auto">
              <a:xfrm>
                <a:off x="3917" y="1532"/>
                <a:ext cx="19" cy="13"/>
              </a:xfrm>
              <a:custGeom>
                <a:avLst/>
                <a:gdLst>
                  <a:gd name="T0" fmla="*/ 5 w 7"/>
                  <a:gd name="T1" fmla="*/ 5 h 5"/>
                  <a:gd name="T2" fmla="*/ 6 w 7"/>
                  <a:gd name="T3" fmla="*/ 5 h 5"/>
                  <a:gd name="T4" fmla="*/ 7 w 7"/>
                  <a:gd name="T5" fmla="*/ 4 h 5"/>
                  <a:gd name="T6" fmla="*/ 3 w 7"/>
                  <a:gd name="T7" fmla="*/ 0 h 5"/>
                  <a:gd name="T8" fmla="*/ 0 w 7"/>
                  <a:gd name="T9" fmla="*/ 3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cubicBezTo>
                      <a:pt x="5" y="5"/>
                      <a:pt x="6" y="5"/>
                      <a:pt x="6" y="5"/>
                    </a:cubicBezTo>
                    <a:cubicBezTo>
                      <a:pt x="7" y="4"/>
                      <a:pt x="7" y="4"/>
                      <a:pt x="7" y="4"/>
                    </a:cubicBezTo>
                    <a:cubicBezTo>
                      <a:pt x="7" y="2"/>
                      <a:pt x="5" y="1"/>
                      <a:pt x="3" y="0"/>
                    </a:cubicBezTo>
                    <a:cubicBezTo>
                      <a:pt x="0" y="3"/>
                      <a:pt x="0" y="3"/>
                      <a:pt x="0" y="3"/>
                    </a:cubicBezTo>
                    <a:cubicBezTo>
                      <a:pt x="1" y="4"/>
                      <a:pt x="4"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40"/>
              <p:cNvSpPr/>
              <p:nvPr/>
            </p:nvSpPr>
            <p:spPr bwMode="auto">
              <a:xfrm>
                <a:off x="4056" y="1460"/>
                <a:ext cx="8" cy="8"/>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0" y="3"/>
                      <a:pt x="0" y="3"/>
                      <a:pt x="0" y="3"/>
                    </a:cubicBezTo>
                    <a:cubicBezTo>
                      <a:pt x="3" y="0"/>
                      <a:pt x="3" y="0"/>
                      <a:pt x="3" y="0"/>
                    </a:cubicBezTo>
                    <a:cubicBezTo>
                      <a:pt x="3" y="0"/>
                      <a:pt x="3" y="0"/>
                      <a:pt x="3" y="0"/>
                    </a:cubicBezTo>
                    <a:cubicBezTo>
                      <a:pt x="1" y="0"/>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41"/>
              <p:cNvSpPr/>
              <p:nvPr/>
            </p:nvSpPr>
            <p:spPr bwMode="auto">
              <a:xfrm>
                <a:off x="4906" y="145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42"/>
              <p:cNvSpPr/>
              <p:nvPr/>
            </p:nvSpPr>
            <p:spPr bwMode="auto">
              <a:xfrm>
                <a:off x="4919" y="1449"/>
                <a:ext cx="21" cy="16"/>
              </a:xfrm>
              <a:custGeom>
                <a:avLst/>
                <a:gdLst>
                  <a:gd name="T0" fmla="*/ 4 w 8"/>
                  <a:gd name="T1" fmla="*/ 6 h 6"/>
                  <a:gd name="T2" fmla="*/ 8 w 8"/>
                  <a:gd name="T3" fmla="*/ 6 h 6"/>
                  <a:gd name="T4" fmla="*/ 8 w 8"/>
                  <a:gd name="T5" fmla="*/ 5 h 6"/>
                  <a:gd name="T6" fmla="*/ 5 w 8"/>
                  <a:gd name="T7" fmla="*/ 0 h 6"/>
                  <a:gd name="T8" fmla="*/ 0 w 8"/>
                  <a:gd name="T9" fmla="*/ 5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8" y="6"/>
                      <a:pt x="8" y="6"/>
                      <a:pt x="8" y="6"/>
                    </a:cubicBezTo>
                    <a:cubicBezTo>
                      <a:pt x="8" y="5"/>
                      <a:pt x="8" y="5"/>
                      <a:pt x="8" y="5"/>
                    </a:cubicBezTo>
                    <a:cubicBezTo>
                      <a:pt x="8" y="3"/>
                      <a:pt x="7" y="1"/>
                      <a:pt x="5" y="0"/>
                    </a:cubicBezTo>
                    <a:cubicBezTo>
                      <a:pt x="0" y="5"/>
                      <a:pt x="0" y="5"/>
                      <a:pt x="0" y="5"/>
                    </a:cubicBezTo>
                    <a:cubicBezTo>
                      <a:pt x="2" y="5"/>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43"/>
              <p:cNvSpPr/>
              <p:nvPr/>
            </p:nvSpPr>
            <p:spPr bwMode="auto">
              <a:xfrm>
                <a:off x="4978" y="1406"/>
                <a:ext cx="16" cy="14"/>
              </a:xfrm>
              <a:custGeom>
                <a:avLst/>
                <a:gdLst>
                  <a:gd name="T0" fmla="*/ 2 w 6"/>
                  <a:gd name="T1" fmla="*/ 2 h 5"/>
                  <a:gd name="T2" fmla="*/ 3 w 6"/>
                  <a:gd name="T3" fmla="*/ 5 h 5"/>
                  <a:gd name="T4" fmla="*/ 6 w 6"/>
                  <a:gd name="T5" fmla="*/ 2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cubicBezTo>
                      <a:pt x="2" y="3"/>
                      <a:pt x="2" y="4"/>
                      <a:pt x="3" y="5"/>
                    </a:cubicBezTo>
                    <a:cubicBezTo>
                      <a:pt x="6" y="2"/>
                      <a:pt x="6" y="2"/>
                      <a:pt x="6" y="2"/>
                    </a:cubicBezTo>
                    <a:cubicBezTo>
                      <a:pt x="3" y="1"/>
                      <a:pt x="0" y="1"/>
                      <a:pt x="0" y="0"/>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44"/>
              <p:cNvSpPr/>
              <p:nvPr/>
            </p:nvSpPr>
            <p:spPr bwMode="auto">
              <a:xfrm>
                <a:off x="5002" y="1414"/>
                <a:ext cx="29" cy="11"/>
              </a:xfrm>
              <a:custGeom>
                <a:avLst/>
                <a:gdLst>
                  <a:gd name="T0" fmla="*/ 10 w 11"/>
                  <a:gd name="T1" fmla="*/ 1 h 4"/>
                  <a:gd name="T2" fmla="*/ 4 w 11"/>
                  <a:gd name="T3" fmla="*/ 0 h 4"/>
                  <a:gd name="T4" fmla="*/ 0 w 11"/>
                  <a:gd name="T5" fmla="*/ 4 h 4"/>
                  <a:gd name="T6" fmla="*/ 4 w 11"/>
                  <a:gd name="T7" fmla="*/ 4 h 4"/>
                  <a:gd name="T8" fmla="*/ 8 w 11"/>
                  <a:gd name="T9" fmla="*/ 4 h 4"/>
                  <a:gd name="T10" fmla="*/ 11 w 11"/>
                  <a:gd name="T11" fmla="*/ 1 h 4"/>
                  <a:gd name="T12" fmla="*/ 10 w 1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1"/>
                    </a:moveTo>
                    <a:cubicBezTo>
                      <a:pt x="9" y="1"/>
                      <a:pt x="7" y="0"/>
                      <a:pt x="4" y="0"/>
                    </a:cubicBezTo>
                    <a:cubicBezTo>
                      <a:pt x="0" y="4"/>
                      <a:pt x="0" y="4"/>
                      <a:pt x="0" y="4"/>
                    </a:cubicBezTo>
                    <a:cubicBezTo>
                      <a:pt x="1" y="4"/>
                      <a:pt x="3" y="4"/>
                      <a:pt x="4" y="4"/>
                    </a:cubicBezTo>
                    <a:cubicBezTo>
                      <a:pt x="5" y="4"/>
                      <a:pt x="7" y="4"/>
                      <a:pt x="8" y="4"/>
                    </a:cubicBezTo>
                    <a:cubicBezTo>
                      <a:pt x="11" y="1"/>
                      <a:pt x="11" y="1"/>
                      <a:pt x="11" y="1"/>
                    </a:cubicBezTo>
                    <a:cubicBezTo>
                      <a:pt x="11" y="1"/>
                      <a:pt x="10"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5"/>
              <p:cNvSpPr/>
              <p:nvPr/>
            </p:nvSpPr>
            <p:spPr bwMode="auto">
              <a:xfrm>
                <a:off x="4900" y="1436"/>
                <a:ext cx="11" cy="13"/>
              </a:xfrm>
              <a:custGeom>
                <a:avLst/>
                <a:gdLst>
                  <a:gd name="T0" fmla="*/ 0 w 4"/>
                  <a:gd name="T1" fmla="*/ 3 h 5"/>
                  <a:gd name="T2" fmla="*/ 2 w 4"/>
                  <a:gd name="T3" fmla="*/ 5 h 5"/>
                  <a:gd name="T4" fmla="*/ 4 w 4"/>
                  <a:gd name="T5" fmla="*/ 3 h 5"/>
                  <a:gd name="T6" fmla="*/ 0 w 4"/>
                  <a:gd name="T7" fmla="*/ 3 h 5"/>
                </a:gdLst>
                <a:ahLst/>
                <a:cxnLst>
                  <a:cxn ang="0">
                    <a:pos x="T0" y="T1"/>
                  </a:cxn>
                  <a:cxn ang="0">
                    <a:pos x="T2" y="T3"/>
                  </a:cxn>
                  <a:cxn ang="0">
                    <a:pos x="T4" y="T5"/>
                  </a:cxn>
                  <a:cxn ang="0">
                    <a:pos x="T6" y="T7"/>
                  </a:cxn>
                </a:cxnLst>
                <a:rect l="0" t="0" r="r" b="b"/>
                <a:pathLst>
                  <a:path w="4" h="5">
                    <a:moveTo>
                      <a:pt x="0" y="3"/>
                    </a:moveTo>
                    <a:cubicBezTo>
                      <a:pt x="0" y="5"/>
                      <a:pt x="0" y="5"/>
                      <a:pt x="2" y="5"/>
                    </a:cubicBezTo>
                    <a:cubicBezTo>
                      <a:pt x="3" y="5"/>
                      <a:pt x="4" y="5"/>
                      <a:pt x="4" y="3"/>
                    </a:cubicBezTo>
                    <a:cubicBezTo>
                      <a:pt x="4" y="0"/>
                      <a:pt x="0" y="0"/>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46"/>
              <p:cNvSpPr/>
              <p:nvPr/>
            </p:nvSpPr>
            <p:spPr bwMode="auto">
              <a:xfrm>
                <a:off x="2463" y="2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47"/>
              <p:cNvSpPr/>
              <p:nvPr/>
            </p:nvSpPr>
            <p:spPr bwMode="auto">
              <a:xfrm>
                <a:off x="2327" y="3167"/>
                <a:ext cx="11" cy="14"/>
              </a:xfrm>
              <a:custGeom>
                <a:avLst/>
                <a:gdLst>
                  <a:gd name="T0" fmla="*/ 3 w 4"/>
                  <a:gd name="T1" fmla="*/ 5 h 5"/>
                  <a:gd name="T2" fmla="*/ 4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0"/>
                      <a:pt x="4" y="0"/>
                      <a:pt x="4" y="0"/>
                    </a:cubicBezTo>
                    <a:cubicBezTo>
                      <a:pt x="0" y="3"/>
                      <a:pt x="0" y="3"/>
                      <a:pt x="0" y="3"/>
                    </a:cubicBezTo>
                    <a:cubicBezTo>
                      <a:pt x="1" y="4"/>
                      <a:pt x="1"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48"/>
              <p:cNvSpPr/>
              <p:nvPr/>
            </p:nvSpPr>
            <p:spPr bwMode="auto">
              <a:xfrm>
                <a:off x="2439" y="3100"/>
                <a:ext cx="27" cy="22"/>
              </a:xfrm>
              <a:custGeom>
                <a:avLst/>
                <a:gdLst>
                  <a:gd name="T0" fmla="*/ 8 w 10"/>
                  <a:gd name="T1" fmla="*/ 2 h 8"/>
                  <a:gd name="T2" fmla="*/ 3 w 10"/>
                  <a:gd name="T3" fmla="*/ 0 h 8"/>
                  <a:gd name="T4" fmla="*/ 0 w 10"/>
                  <a:gd name="T5" fmla="*/ 3 h 8"/>
                  <a:gd name="T6" fmla="*/ 3 w 10"/>
                  <a:gd name="T7" fmla="*/ 8 h 8"/>
                  <a:gd name="T8" fmla="*/ 3 w 10"/>
                  <a:gd name="T9" fmla="*/ 8 h 8"/>
                  <a:gd name="T10" fmla="*/ 10 w 10"/>
                  <a:gd name="T11" fmla="*/ 2 h 8"/>
                  <a:gd name="T12" fmla="*/ 8 w 10"/>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2"/>
                    </a:moveTo>
                    <a:cubicBezTo>
                      <a:pt x="5" y="2"/>
                      <a:pt x="4" y="1"/>
                      <a:pt x="3" y="0"/>
                    </a:cubicBezTo>
                    <a:cubicBezTo>
                      <a:pt x="0" y="3"/>
                      <a:pt x="0" y="3"/>
                      <a:pt x="0" y="3"/>
                    </a:cubicBezTo>
                    <a:cubicBezTo>
                      <a:pt x="0" y="6"/>
                      <a:pt x="2" y="8"/>
                      <a:pt x="3" y="8"/>
                    </a:cubicBezTo>
                    <a:cubicBezTo>
                      <a:pt x="3" y="8"/>
                      <a:pt x="3" y="8"/>
                      <a:pt x="3" y="8"/>
                    </a:cubicBezTo>
                    <a:cubicBezTo>
                      <a:pt x="10" y="2"/>
                      <a:pt x="10" y="2"/>
                      <a:pt x="10" y="2"/>
                    </a:cubicBezTo>
                    <a:cubicBezTo>
                      <a:pt x="9" y="2"/>
                      <a:pt x="8"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49"/>
              <p:cNvSpPr/>
              <p:nvPr/>
            </p:nvSpPr>
            <p:spPr bwMode="auto">
              <a:xfrm>
                <a:off x="2442" y="3125"/>
                <a:ext cx="2"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50"/>
              <p:cNvSpPr/>
              <p:nvPr/>
            </p:nvSpPr>
            <p:spPr bwMode="auto">
              <a:xfrm>
                <a:off x="2469" y="3068"/>
                <a:ext cx="32" cy="32"/>
              </a:xfrm>
              <a:custGeom>
                <a:avLst/>
                <a:gdLst>
                  <a:gd name="T0" fmla="*/ 3 w 12"/>
                  <a:gd name="T1" fmla="*/ 2 h 12"/>
                  <a:gd name="T2" fmla="*/ 1 w 12"/>
                  <a:gd name="T3" fmla="*/ 11 h 12"/>
                  <a:gd name="T4" fmla="*/ 1 w 12"/>
                  <a:gd name="T5" fmla="*/ 12 h 12"/>
                  <a:gd name="T6" fmla="*/ 12 w 12"/>
                  <a:gd name="T7" fmla="*/ 1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4"/>
                      <a:pt x="3" y="9"/>
                      <a:pt x="1" y="11"/>
                    </a:cubicBezTo>
                    <a:cubicBezTo>
                      <a:pt x="1" y="12"/>
                      <a:pt x="1" y="12"/>
                      <a:pt x="1" y="12"/>
                    </a:cubicBezTo>
                    <a:cubicBezTo>
                      <a:pt x="12" y="1"/>
                      <a:pt x="12" y="1"/>
                      <a:pt x="12" y="1"/>
                    </a:cubicBezTo>
                    <a:cubicBezTo>
                      <a:pt x="9" y="2"/>
                      <a:pt x="4" y="0"/>
                      <a:pt x="3"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51"/>
              <p:cNvSpPr/>
              <p:nvPr/>
            </p:nvSpPr>
            <p:spPr bwMode="auto">
              <a:xfrm>
                <a:off x="2527" y="3012"/>
                <a:ext cx="27" cy="22"/>
              </a:xfrm>
              <a:custGeom>
                <a:avLst/>
                <a:gdLst>
                  <a:gd name="T0" fmla="*/ 3 w 10"/>
                  <a:gd name="T1" fmla="*/ 8 h 8"/>
                  <a:gd name="T2" fmla="*/ 10 w 10"/>
                  <a:gd name="T3" fmla="*/ 2 h 8"/>
                  <a:gd name="T4" fmla="*/ 4 w 10"/>
                  <a:gd name="T5" fmla="*/ 0 h 8"/>
                  <a:gd name="T6" fmla="*/ 3 w 10"/>
                  <a:gd name="T7" fmla="*/ 0 h 8"/>
                  <a:gd name="T8" fmla="*/ 0 w 10"/>
                  <a:gd name="T9" fmla="*/ 3 h 8"/>
                  <a:gd name="T10" fmla="*/ 1 w 10"/>
                  <a:gd name="T11" fmla="*/ 7 h 8"/>
                  <a:gd name="T12" fmla="*/ 3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3" y="8"/>
                    </a:moveTo>
                    <a:cubicBezTo>
                      <a:pt x="10" y="2"/>
                      <a:pt x="10" y="2"/>
                      <a:pt x="10" y="2"/>
                    </a:cubicBezTo>
                    <a:cubicBezTo>
                      <a:pt x="8" y="1"/>
                      <a:pt x="5" y="0"/>
                      <a:pt x="4" y="0"/>
                    </a:cubicBezTo>
                    <a:cubicBezTo>
                      <a:pt x="4" y="0"/>
                      <a:pt x="3" y="0"/>
                      <a:pt x="3" y="0"/>
                    </a:cubicBezTo>
                    <a:cubicBezTo>
                      <a:pt x="0" y="3"/>
                      <a:pt x="0" y="3"/>
                      <a:pt x="0" y="3"/>
                    </a:cubicBezTo>
                    <a:cubicBezTo>
                      <a:pt x="1" y="4"/>
                      <a:pt x="1" y="5"/>
                      <a:pt x="1" y="7"/>
                    </a:cubicBezTo>
                    <a:cubicBezTo>
                      <a:pt x="1" y="8"/>
                      <a:pt x="2" y="8"/>
                      <a:pt x="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52"/>
              <p:cNvSpPr/>
              <p:nvPr/>
            </p:nvSpPr>
            <p:spPr bwMode="auto">
              <a:xfrm>
                <a:off x="2279" y="2431"/>
                <a:ext cx="67" cy="62"/>
              </a:xfrm>
              <a:custGeom>
                <a:avLst/>
                <a:gdLst>
                  <a:gd name="T0" fmla="*/ 15 w 25"/>
                  <a:gd name="T1" fmla="*/ 3 h 23"/>
                  <a:gd name="T2" fmla="*/ 11 w 25"/>
                  <a:gd name="T3" fmla="*/ 7 h 23"/>
                  <a:gd name="T4" fmla="*/ 10 w 25"/>
                  <a:gd name="T5" fmla="*/ 11 h 23"/>
                  <a:gd name="T6" fmla="*/ 7 w 25"/>
                  <a:gd name="T7" fmla="*/ 13 h 23"/>
                  <a:gd name="T8" fmla="*/ 6 w 25"/>
                  <a:gd name="T9" fmla="*/ 14 h 23"/>
                  <a:gd name="T10" fmla="*/ 6 w 25"/>
                  <a:gd name="T11" fmla="*/ 15 h 23"/>
                  <a:gd name="T12" fmla="*/ 4 w 25"/>
                  <a:gd name="T13" fmla="*/ 15 h 23"/>
                  <a:gd name="T14" fmla="*/ 3 w 25"/>
                  <a:gd name="T15" fmla="*/ 16 h 23"/>
                  <a:gd name="T16" fmla="*/ 0 w 25"/>
                  <a:gd name="T17" fmla="*/ 19 h 23"/>
                  <a:gd name="T18" fmla="*/ 0 w 25"/>
                  <a:gd name="T19" fmla="*/ 20 h 23"/>
                  <a:gd name="T20" fmla="*/ 2 w 25"/>
                  <a:gd name="T21" fmla="*/ 23 h 23"/>
                  <a:gd name="T22" fmla="*/ 25 w 25"/>
                  <a:gd name="T23" fmla="*/ 0 h 23"/>
                  <a:gd name="T24" fmla="*/ 15 w 25"/>
                  <a:gd name="T2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15" y="3"/>
                    </a:moveTo>
                    <a:cubicBezTo>
                      <a:pt x="13" y="4"/>
                      <a:pt x="12" y="4"/>
                      <a:pt x="11" y="7"/>
                    </a:cubicBezTo>
                    <a:cubicBezTo>
                      <a:pt x="11" y="8"/>
                      <a:pt x="10" y="10"/>
                      <a:pt x="10" y="11"/>
                    </a:cubicBezTo>
                    <a:cubicBezTo>
                      <a:pt x="9" y="11"/>
                      <a:pt x="7" y="12"/>
                      <a:pt x="7" y="13"/>
                    </a:cubicBezTo>
                    <a:cubicBezTo>
                      <a:pt x="7" y="13"/>
                      <a:pt x="6" y="14"/>
                      <a:pt x="6" y="14"/>
                    </a:cubicBezTo>
                    <a:cubicBezTo>
                      <a:pt x="6" y="15"/>
                      <a:pt x="6" y="15"/>
                      <a:pt x="6" y="15"/>
                    </a:cubicBezTo>
                    <a:cubicBezTo>
                      <a:pt x="5" y="15"/>
                      <a:pt x="6" y="15"/>
                      <a:pt x="4" y="15"/>
                    </a:cubicBezTo>
                    <a:cubicBezTo>
                      <a:pt x="4" y="16"/>
                      <a:pt x="4" y="16"/>
                      <a:pt x="3" y="16"/>
                    </a:cubicBezTo>
                    <a:cubicBezTo>
                      <a:pt x="2" y="17"/>
                      <a:pt x="1" y="18"/>
                      <a:pt x="0" y="19"/>
                    </a:cubicBezTo>
                    <a:cubicBezTo>
                      <a:pt x="0" y="19"/>
                      <a:pt x="0" y="19"/>
                      <a:pt x="0" y="20"/>
                    </a:cubicBezTo>
                    <a:cubicBezTo>
                      <a:pt x="0" y="21"/>
                      <a:pt x="1" y="22"/>
                      <a:pt x="2" y="23"/>
                    </a:cubicBezTo>
                    <a:cubicBezTo>
                      <a:pt x="25" y="0"/>
                      <a:pt x="25" y="0"/>
                      <a:pt x="25" y="0"/>
                    </a:cubicBezTo>
                    <a:cubicBezTo>
                      <a:pt x="21" y="1"/>
                      <a:pt x="19" y="2"/>
                      <a:pt x="1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53"/>
              <p:cNvSpPr/>
              <p:nvPr/>
            </p:nvSpPr>
            <p:spPr bwMode="auto">
              <a:xfrm>
                <a:off x="2287" y="2442"/>
                <a:ext cx="72" cy="91"/>
              </a:xfrm>
              <a:custGeom>
                <a:avLst/>
                <a:gdLst>
                  <a:gd name="T0" fmla="*/ 0 w 27"/>
                  <a:gd name="T1" fmla="*/ 30 h 34"/>
                  <a:gd name="T2" fmla="*/ 0 w 27"/>
                  <a:gd name="T3" fmla="*/ 30 h 34"/>
                  <a:gd name="T4" fmla="*/ 0 w 27"/>
                  <a:gd name="T5" fmla="*/ 30 h 34"/>
                  <a:gd name="T6" fmla="*/ 0 w 27"/>
                  <a:gd name="T7" fmla="*/ 31 h 34"/>
                  <a:gd name="T8" fmla="*/ 1 w 27"/>
                  <a:gd name="T9" fmla="*/ 33 h 34"/>
                  <a:gd name="T10" fmla="*/ 1 w 27"/>
                  <a:gd name="T11" fmla="*/ 34 h 34"/>
                  <a:gd name="T12" fmla="*/ 27 w 27"/>
                  <a:gd name="T13" fmla="*/ 7 h 34"/>
                  <a:gd name="T14" fmla="*/ 26 w 27"/>
                  <a:gd name="T15" fmla="*/ 3 h 34"/>
                  <a:gd name="T16" fmla="*/ 26 w 27"/>
                  <a:gd name="T17" fmla="*/ 0 h 34"/>
                  <a:gd name="T18" fmla="*/ 0 w 27"/>
                  <a:gd name="T19" fmla="*/ 26 h 34"/>
                  <a:gd name="T20" fmla="*/ 0 w 27"/>
                  <a:gd name="T21" fmla="*/ 29 h 34"/>
                  <a:gd name="T22" fmla="*/ 0 w 27"/>
                  <a:gd name="T2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4">
                    <a:moveTo>
                      <a:pt x="0" y="30"/>
                    </a:moveTo>
                    <a:cubicBezTo>
                      <a:pt x="0" y="30"/>
                      <a:pt x="0" y="30"/>
                      <a:pt x="0" y="30"/>
                    </a:cubicBezTo>
                    <a:cubicBezTo>
                      <a:pt x="0" y="30"/>
                      <a:pt x="0" y="30"/>
                      <a:pt x="0" y="30"/>
                    </a:cubicBezTo>
                    <a:cubicBezTo>
                      <a:pt x="0" y="31"/>
                      <a:pt x="0" y="31"/>
                      <a:pt x="0" y="31"/>
                    </a:cubicBezTo>
                    <a:cubicBezTo>
                      <a:pt x="0" y="31"/>
                      <a:pt x="0" y="32"/>
                      <a:pt x="1" y="33"/>
                    </a:cubicBezTo>
                    <a:cubicBezTo>
                      <a:pt x="1" y="33"/>
                      <a:pt x="1" y="33"/>
                      <a:pt x="1" y="34"/>
                    </a:cubicBezTo>
                    <a:cubicBezTo>
                      <a:pt x="27" y="7"/>
                      <a:pt x="27" y="7"/>
                      <a:pt x="27" y="7"/>
                    </a:cubicBezTo>
                    <a:cubicBezTo>
                      <a:pt x="26" y="6"/>
                      <a:pt x="26" y="5"/>
                      <a:pt x="26" y="3"/>
                    </a:cubicBezTo>
                    <a:cubicBezTo>
                      <a:pt x="26" y="2"/>
                      <a:pt x="26" y="1"/>
                      <a:pt x="26" y="0"/>
                    </a:cubicBezTo>
                    <a:cubicBezTo>
                      <a:pt x="0" y="26"/>
                      <a:pt x="0" y="26"/>
                      <a:pt x="0" y="26"/>
                    </a:cubicBezTo>
                    <a:cubicBezTo>
                      <a:pt x="0" y="27"/>
                      <a:pt x="0" y="28"/>
                      <a:pt x="0" y="29"/>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54"/>
              <p:cNvSpPr/>
              <p:nvPr/>
            </p:nvSpPr>
            <p:spPr bwMode="auto">
              <a:xfrm>
                <a:off x="2271" y="2538"/>
                <a:ext cx="10" cy="14"/>
              </a:xfrm>
              <a:custGeom>
                <a:avLst/>
                <a:gdLst>
                  <a:gd name="T0" fmla="*/ 0 w 4"/>
                  <a:gd name="T1" fmla="*/ 3 h 5"/>
                  <a:gd name="T2" fmla="*/ 0 w 4"/>
                  <a:gd name="T3" fmla="*/ 5 h 5"/>
                  <a:gd name="T4" fmla="*/ 4 w 4"/>
                  <a:gd name="T5" fmla="*/ 0 h 5"/>
                  <a:gd name="T6" fmla="*/ 0 w 4"/>
                  <a:gd name="T7" fmla="*/ 3 h 5"/>
                </a:gdLst>
                <a:ahLst/>
                <a:cxnLst>
                  <a:cxn ang="0">
                    <a:pos x="T0" y="T1"/>
                  </a:cxn>
                  <a:cxn ang="0">
                    <a:pos x="T2" y="T3"/>
                  </a:cxn>
                  <a:cxn ang="0">
                    <a:pos x="T4" y="T5"/>
                  </a:cxn>
                  <a:cxn ang="0">
                    <a:pos x="T6" y="T7"/>
                  </a:cxn>
                </a:cxnLst>
                <a:rect l="0" t="0" r="r" b="b"/>
                <a:pathLst>
                  <a:path w="4" h="5">
                    <a:moveTo>
                      <a:pt x="0" y="3"/>
                    </a:moveTo>
                    <a:cubicBezTo>
                      <a:pt x="0" y="4"/>
                      <a:pt x="0" y="4"/>
                      <a:pt x="0" y="5"/>
                    </a:cubicBezTo>
                    <a:cubicBezTo>
                      <a:pt x="4" y="0"/>
                      <a:pt x="4" y="0"/>
                      <a:pt x="4" y="0"/>
                    </a:cubicBezTo>
                    <a:cubicBezTo>
                      <a:pt x="3" y="1"/>
                      <a:pt x="1"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55"/>
              <p:cNvSpPr/>
              <p:nvPr/>
            </p:nvSpPr>
            <p:spPr bwMode="auto">
              <a:xfrm>
                <a:off x="2362" y="2426"/>
                <a:ext cx="24" cy="29"/>
              </a:xfrm>
              <a:custGeom>
                <a:avLst/>
                <a:gdLst>
                  <a:gd name="T0" fmla="*/ 7 w 9"/>
                  <a:gd name="T1" fmla="*/ 1 h 11"/>
                  <a:gd name="T2" fmla="*/ 4 w 9"/>
                  <a:gd name="T3" fmla="*/ 0 h 11"/>
                  <a:gd name="T4" fmla="*/ 7 w 9"/>
                  <a:gd name="T5" fmla="*/ 3 h 11"/>
                  <a:gd name="T6" fmla="*/ 4 w 9"/>
                  <a:gd name="T7" fmla="*/ 3 h 11"/>
                  <a:gd name="T8" fmla="*/ 0 w 9"/>
                  <a:gd name="T9" fmla="*/ 6 h 11"/>
                  <a:gd name="T10" fmla="*/ 2 w 9"/>
                  <a:gd name="T11" fmla="*/ 11 h 11"/>
                  <a:gd name="T12" fmla="*/ 9 w 9"/>
                  <a:gd name="T13" fmla="*/ 3 h 11"/>
                  <a:gd name="T14" fmla="*/ 7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7" y="1"/>
                    </a:moveTo>
                    <a:cubicBezTo>
                      <a:pt x="4" y="0"/>
                      <a:pt x="4" y="0"/>
                      <a:pt x="4" y="0"/>
                    </a:cubicBezTo>
                    <a:cubicBezTo>
                      <a:pt x="4" y="2"/>
                      <a:pt x="7" y="2"/>
                      <a:pt x="7" y="3"/>
                    </a:cubicBezTo>
                    <a:cubicBezTo>
                      <a:pt x="4" y="3"/>
                      <a:pt x="4" y="3"/>
                      <a:pt x="4" y="3"/>
                    </a:cubicBezTo>
                    <a:cubicBezTo>
                      <a:pt x="2" y="5"/>
                      <a:pt x="0" y="4"/>
                      <a:pt x="0" y="6"/>
                    </a:cubicBezTo>
                    <a:cubicBezTo>
                      <a:pt x="0" y="8"/>
                      <a:pt x="1" y="9"/>
                      <a:pt x="2" y="11"/>
                    </a:cubicBezTo>
                    <a:cubicBezTo>
                      <a:pt x="9" y="3"/>
                      <a:pt x="9" y="3"/>
                      <a:pt x="9" y="3"/>
                    </a:cubicBezTo>
                    <a:cubicBezTo>
                      <a:pt x="8" y="2"/>
                      <a:pt x="7" y="2"/>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56"/>
              <p:cNvSpPr/>
              <p:nvPr/>
            </p:nvSpPr>
            <p:spPr bwMode="auto">
              <a:xfrm>
                <a:off x="2244" y="2442"/>
                <a:ext cx="174" cy="166"/>
              </a:xfrm>
              <a:custGeom>
                <a:avLst/>
                <a:gdLst>
                  <a:gd name="T0" fmla="*/ 60 w 65"/>
                  <a:gd name="T1" fmla="*/ 2 h 62"/>
                  <a:gd name="T2" fmla="*/ 58 w 65"/>
                  <a:gd name="T3" fmla="*/ 0 h 62"/>
                  <a:gd name="T4" fmla="*/ 0 w 65"/>
                  <a:gd name="T5" fmla="*/ 58 h 62"/>
                  <a:gd name="T6" fmla="*/ 3 w 65"/>
                  <a:gd name="T7" fmla="*/ 61 h 62"/>
                  <a:gd name="T8" fmla="*/ 5 w 65"/>
                  <a:gd name="T9" fmla="*/ 61 h 62"/>
                  <a:gd name="T10" fmla="*/ 5 w 65"/>
                  <a:gd name="T11" fmla="*/ 62 h 62"/>
                  <a:gd name="T12" fmla="*/ 65 w 65"/>
                  <a:gd name="T13" fmla="*/ 2 h 62"/>
                  <a:gd name="T14" fmla="*/ 60 w 65"/>
                  <a:gd name="T15" fmla="*/ 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60" y="2"/>
                    </a:moveTo>
                    <a:cubicBezTo>
                      <a:pt x="59" y="2"/>
                      <a:pt x="59" y="1"/>
                      <a:pt x="58" y="0"/>
                    </a:cubicBezTo>
                    <a:cubicBezTo>
                      <a:pt x="0" y="58"/>
                      <a:pt x="0" y="58"/>
                      <a:pt x="0" y="58"/>
                    </a:cubicBezTo>
                    <a:cubicBezTo>
                      <a:pt x="1" y="60"/>
                      <a:pt x="1" y="61"/>
                      <a:pt x="3" y="61"/>
                    </a:cubicBezTo>
                    <a:cubicBezTo>
                      <a:pt x="4" y="61"/>
                      <a:pt x="4" y="61"/>
                      <a:pt x="5" y="61"/>
                    </a:cubicBezTo>
                    <a:cubicBezTo>
                      <a:pt x="5" y="62"/>
                      <a:pt x="5" y="62"/>
                      <a:pt x="5" y="62"/>
                    </a:cubicBezTo>
                    <a:cubicBezTo>
                      <a:pt x="65" y="2"/>
                      <a:pt x="65" y="2"/>
                      <a:pt x="65" y="2"/>
                    </a:cubicBezTo>
                    <a:lnTo>
                      <a:pt x="6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57"/>
              <p:cNvSpPr/>
              <p:nvPr/>
            </p:nvSpPr>
            <p:spPr bwMode="auto">
              <a:xfrm>
                <a:off x="2244" y="2442"/>
                <a:ext cx="222" cy="214"/>
              </a:xfrm>
              <a:custGeom>
                <a:avLst/>
                <a:gdLst>
                  <a:gd name="T0" fmla="*/ 82 w 83"/>
                  <a:gd name="T1" fmla="*/ 1 h 80"/>
                  <a:gd name="T2" fmla="*/ 82 w 83"/>
                  <a:gd name="T3" fmla="*/ 1 h 80"/>
                  <a:gd name="T4" fmla="*/ 83 w 83"/>
                  <a:gd name="T5" fmla="*/ 0 h 80"/>
                  <a:gd name="T6" fmla="*/ 80 w 83"/>
                  <a:gd name="T7" fmla="*/ 0 h 80"/>
                  <a:gd name="T8" fmla="*/ 76 w 83"/>
                  <a:gd name="T9" fmla="*/ 1 h 80"/>
                  <a:gd name="T10" fmla="*/ 72 w 83"/>
                  <a:gd name="T11" fmla="*/ 3 h 80"/>
                  <a:gd name="T12" fmla="*/ 0 w 83"/>
                  <a:gd name="T13" fmla="*/ 75 h 80"/>
                  <a:gd name="T14" fmla="*/ 3 w 83"/>
                  <a:gd name="T15" fmla="*/ 79 h 80"/>
                  <a:gd name="T16" fmla="*/ 3 w 83"/>
                  <a:gd name="T17" fmla="*/ 80 h 80"/>
                  <a:gd name="T18" fmla="*/ 82 w 83"/>
                  <a:gd name="T19"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0">
                    <a:moveTo>
                      <a:pt x="82" y="1"/>
                    </a:moveTo>
                    <a:cubicBezTo>
                      <a:pt x="82" y="1"/>
                      <a:pt x="82" y="1"/>
                      <a:pt x="82" y="1"/>
                    </a:cubicBezTo>
                    <a:cubicBezTo>
                      <a:pt x="83" y="0"/>
                      <a:pt x="83" y="0"/>
                      <a:pt x="83" y="0"/>
                    </a:cubicBezTo>
                    <a:cubicBezTo>
                      <a:pt x="82" y="0"/>
                      <a:pt x="81" y="0"/>
                      <a:pt x="80" y="0"/>
                    </a:cubicBezTo>
                    <a:cubicBezTo>
                      <a:pt x="80" y="0"/>
                      <a:pt x="76" y="0"/>
                      <a:pt x="76" y="1"/>
                    </a:cubicBezTo>
                    <a:cubicBezTo>
                      <a:pt x="75" y="3"/>
                      <a:pt x="74" y="3"/>
                      <a:pt x="72" y="3"/>
                    </a:cubicBezTo>
                    <a:cubicBezTo>
                      <a:pt x="0" y="75"/>
                      <a:pt x="0" y="75"/>
                      <a:pt x="0" y="75"/>
                    </a:cubicBezTo>
                    <a:cubicBezTo>
                      <a:pt x="0" y="77"/>
                      <a:pt x="2" y="78"/>
                      <a:pt x="3" y="79"/>
                    </a:cubicBezTo>
                    <a:cubicBezTo>
                      <a:pt x="3" y="80"/>
                      <a:pt x="3" y="80"/>
                      <a:pt x="3" y="80"/>
                    </a:cubicBezTo>
                    <a:cubicBezTo>
                      <a:pt x="82" y="1"/>
                      <a:pt x="82" y="1"/>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58"/>
              <p:cNvSpPr/>
              <p:nvPr/>
            </p:nvSpPr>
            <p:spPr bwMode="auto">
              <a:xfrm>
                <a:off x="2263" y="2455"/>
                <a:ext cx="224" cy="225"/>
              </a:xfrm>
              <a:custGeom>
                <a:avLst/>
                <a:gdLst>
                  <a:gd name="T0" fmla="*/ 82 w 84"/>
                  <a:gd name="T1" fmla="*/ 1 h 84"/>
                  <a:gd name="T2" fmla="*/ 79 w 84"/>
                  <a:gd name="T3" fmla="*/ 0 h 84"/>
                  <a:gd name="T4" fmla="*/ 0 w 84"/>
                  <a:gd name="T5" fmla="*/ 80 h 84"/>
                  <a:gd name="T6" fmla="*/ 0 w 84"/>
                  <a:gd name="T7" fmla="*/ 80 h 84"/>
                  <a:gd name="T8" fmla="*/ 2 w 84"/>
                  <a:gd name="T9" fmla="*/ 81 h 84"/>
                  <a:gd name="T10" fmla="*/ 3 w 84"/>
                  <a:gd name="T11" fmla="*/ 84 h 84"/>
                  <a:gd name="T12" fmla="*/ 84 w 84"/>
                  <a:gd name="T13" fmla="*/ 4 h 84"/>
                  <a:gd name="T14" fmla="*/ 82 w 84"/>
                  <a:gd name="T15" fmla="*/ 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4">
                    <a:moveTo>
                      <a:pt x="82" y="1"/>
                    </a:moveTo>
                    <a:cubicBezTo>
                      <a:pt x="81" y="0"/>
                      <a:pt x="80" y="0"/>
                      <a:pt x="79" y="0"/>
                    </a:cubicBezTo>
                    <a:cubicBezTo>
                      <a:pt x="0" y="80"/>
                      <a:pt x="0" y="80"/>
                      <a:pt x="0" y="80"/>
                    </a:cubicBezTo>
                    <a:cubicBezTo>
                      <a:pt x="0" y="80"/>
                      <a:pt x="0" y="80"/>
                      <a:pt x="0" y="80"/>
                    </a:cubicBezTo>
                    <a:cubicBezTo>
                      <a:pt x="0" y="81"/>
                      <a:pt x="1" y="80"/>
                      <a:pt x="2" y="81"/>
                    </a:cubicBezTo>
                    <a:cubicBezTo>
                      <a:pt x="2" y="82"/>
                      <a:pt x="3" y="83"/>
                      <a:pt x="3" y="84"/>
                    </a:cubicBezTo>
                    <a:cubicBezTo>
                      <a:pt x="84" y="4"/>
                      <a:pt x="84" y="4"/>
                      <a:pt x="84" y="4"/>
                    </a:cubicBezTo>
                    <a:cubicBezTo>
                      <a:pt x="84" y="2"/>
                      <a:pt x="84" y="1"/>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59"/>
              <p:cNvSpPr/>
              <p:nvPr/>
            </p:nvSpPr>
            <p:spPr bwMode="auto">
              <a:xfrm>
                <a:off x="2279" y="2471"/>
                <a:ext cx="235" cy="241"/>
              </a:xfrm>
              <a:custGeom>
                <a:avLst/>
                <a:gdLst>
                  <a:gd name="T0" fmla="*/ 83 w 88"/>
                  <a:gd name="T1" fmla="*/ 0 h 90"/>
                  <a:gd name="T2" fmla="*/ 0 w 88"/>
                  <a:gd name="T3" fmla="*/ 84 h 90"/>
                  <a:gd name="T4" fmla="*/ 3 w 88"/>
                  <a:gd name="T5" fmla="*/ 90 h 90"/>
                  <a:gd name="T6" fmla="*/ 88 w 88"/>
                  <a:gd name="T7" fmla="*/ 4 h 90"/>
                  <a:gd name="T8" fmla="*/ 83 w 88"/>
                  <a:gd name="T9" fmla="*/ 0 h 90"/>
                </a:gdLst>
                <a:ahLst/>
                <a:cxnLst>
                  <a:cxn ang="0">
                    <a:pos x="T0" y="T1"/>
                  </a:cxn>
                  <a:cxn ang="0">
                    <a:pos x="T2" y="T3"/>
                  </a:cxn>
                  <a:cxn ang="0">
                    <a:pos x="T4" y="T5"/>
                  </a:cxn>
                  <a:cxn ang="0">
                    <a:pos x="T6" y="T7"/>
                  </a:cxn>
                  <a:cxn ang="0">
                    <a:pos x="T8" y="T9"/>
                  </a:cxn>
                </a:cxnLst>
                <a:rect l="0" t="0" r="r" b="b"/>
                <a:pathLst>
                  <a:path w="88" h="90">
                    <a:moveTo>
                      <a:pt x="83" y="0"/>
                    </a:moveTo>
                    <a:cubicBezTo>
                      <a:pt x="0" y="84"/>
                      <a:pt x="0" y="84"/>
                      <a:pt x="0" y="84"/>
                    </a:cubicBezTo>
                    <a:cubicBezTo>
                      <a:pt x="0" y="86"/>
                      <a:pt x="1" y="88"/>
                      <a:pt x="3" y="90"/>
                    </a:cubicBezTo>
                    <a:cubicBezTo>
                      <a:pt x="88" y="4"/>
                      <a:pt x="88" y="4"/>
                      <a:pt x="88" y="4"/>
                    </a:cubicBezTo>
                    <a:cubicBezTo>
                      <a:pt x="87" y="2"/>
                      <a:pt x="85" y="2"/>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60"/>
              <p:cNvSpPr/>
              <p:nvPr/>
            </p:nvSpPr>
            <p:spPr bwMode="auto">
              <a:xfrm>
                <a:off x="2292" y="2493"/>
                <a:ext cx="249" cy="249"/>
              </a:xfrm>
              <a:custGeom>
                <a:avLst/>
                <a:gdLst>
                  <a:gd name="T0" fmla="*/ 87 w 93"/>
                  <a:gd name="T1" fmla="*/ 0 h 93"/>
                  <a:gd name="T2" fmla="*/ 0 w 93"/>
                  <a:gd name="T3" fmla="*/ 87 h 93"/>
                  <a:gd name="T4" fmla="*/ 3 w 93"/>
                  <a:gd name="T5" fmla="*/ 92 h 93"/>
                  <a:gd name="T6" fmla="*/ 3 w 93"/>
                  <a:gd name="T7" fmla="*/ 93 h 93"/>
                  <a:gd name="T8" fmla="*/ 93 w 93"/>
                  <a:gd name="T9" fmla="*/ 3 h 93"/>
                  <a:gd name="T10" fmla="*/ 87 w 93"/>
                  <a:gd name="T11" fmla="*/ 0 h 93"/>
                </a:gdLst>
                <a:ahLst/>
                <a:cxnLst>
                  <a:cxn ang="0">
                    <a:pos x="T0" y="T1"/>
                  </a:cxn>
                  <a:cxn ang="0">
                    <a:pos x="T2" y="T3"/>
                  </a:cxn>
                  <a:cxn ang="0">
                    <a:pos x="T4" y="T5"/>
                  </a:cxn>
                  <a:cxn ang="0">
                    <a:pos x="T6" y="T7"/>
                  </a:cxn>
                  <a:cxn ang="0">
                    <a:pos x="T8" y="T9"/>
                  </a:cxn>
                  <a:cxn ang="0">
                    <a:pos x="T10" y="T11"/>
                  </a:cxn>
                </a:cxnLst>
                <a:rect l="0" t="0" r="r" b="b"/>
                <a:pathLst>
                  <a:path w="93" h="93">
                    <a:moveTo>
                      <a:pt x="87" y="0"/>
                    </a:moveTo>
                    <a:cubicBezTo>
                      <a:pt x="0" y="87"/>
                      <a:pt x="0" y="87"/>
                      <a:pt x="0" y="87"/>
                    </a:cubicBezTo>
                    <a:cubicBezTo>
                      <a:pt x="1" y="89"/>
                      <a:pt x="3" y="90"/>
                      <a:pt x="3" y="92"/>
                    </a:cubicBezTo>
                    <a:cubicBezTo>
                      <a:pt x="3" y="92"/>
                      <a:pt x="3" y="93"/>
                      <a:pt x="3" y="93"/>
                    </a:cubicBezTo>
                    <a:cubicBezTo>
                      <a:pt x="93" y="3"/>
                      <a:pt x="93" y="3"/>
                      <a:pt x="93" y="3"/>
                    </a:cubicBezTo>
                    <a:cubicBezTo>
                      <a:pt x="90" y="3"/>
                      <a:pt x="88" y="2"/>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61"/>
              <p:cNvSpPr/>
              <p:nvPr/>
            </p:nvSpPr>
            <p:spPr bwMode="auto">
              <a:xfrm>
                <a:off x="2306" y="2504"/>
                <a:ext cx="272" cy="262"/>
              </a:xfrm>
              <a:custGeom>
                <a:avLst/>
                <a:gdLst>
                  <a:gd name="T0" fmla="*/ 98 w 102"/>
                  <a:gd name="T1" fmla="*/ 0 h 98"/>
                  <a:gd name="T2" fmla="*/ 95 w 102"/>
                  <a:gd name="T3" fmla="*/ 0 h 98"/>
                  <a:gd name="T4" fmla="*/ 0 w 102"/>
                  <a:gd name="T5" fmla="*/ 95 h 98"/>
                  <a:gd name="T6" fmla="*/ 5 w 102"/>
                  <a:gd name="T7" fmla="*/ 98 h 98"/>
                  <a:gd name="T8" fmla="*/ 102 w 102"/>
                  <a:gd name="T9" fmla="*/ 1 h 98"/>
                  <a:gd name="T10" fmla="*/ 98 w 102"/>
                  <a:gd name="T11" fmla="*/ 0 h 98"/>
                </a:gdLst>
                <a:ahLst/>
                <a:cxnLst>
                  <a:cxn ang="0">
                    <a:pos x="T0" y="T1"/>
                  </a:cxn>
                  <a:cxn ang="0">
                    <a:pos x="T2" y="T3"/>
                  </a:cxn>
                  <a:cxn ang="0">
                    <a:pos x="T4" y="T5"/>
                  </a:cxn>
                  <a:cxn ang="0">
                    <a:pos x="T6" y="T7"/>
                  </a:cxn>
                  <a:cxn ang="0">
                    <a:pos x="T8" y="T9"/>
                  </a:cxn>
                  <a:cxn ang="0">
                    <a:pos x="T10" y="T11"/>
                  </a:cxn>
                </a:cxnLst>
                <a:rect l="0" t="0" r="r" b="b"/>
                <a:pathLst>
                  <a:path w="102" h="98">
                    <a:moveTo>
                      <a:pt x="98" y="0"/>
                    </a:moveTo>
                    <a:cubicBezTo>
                      <a:pt x="95" y="0"/>
                      <a:pt x="95" y="0"/>
                      <a:pt x="95" y="0"/>
                    </a:cubicBezTo>
                    <a:cubicBezTo>
                      <a:pt x="0" y="95"/>
                      <a:pt x="0" y="95"/>
                      <a:pt x="0" y="95"/>
                    </a:cubicBezTo>
                    <a:cubicBezTo>
                      <a:pt x="2" y="96"/>
                      <a:pt x="3" y="97"/>
                      <a:pt x="5" y="98"/>
                    </a:cubicBezTo>
                    <a:cubicBezTo>
                      <a:pt x="102" y="1"/>
                      <a:pt x="102" y="1"/>
                      <a:pt x="102" y="1"/>
                    </a:cubicBezTo>
                    <a:cubicBezTo>
                      <a:pt x="100" y="1"/>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62"/>
              <p:cNvSpPr/>
              <p:nvPr/>
            </p:nvSpPr>
            <p:spPr bwMode="auto">
              <a:xfrm>
                <a:off x="2335" y="2514"/>
                <a:ext cx="270" cy="268"/>
              </a:xfrm>
              <a:custGeom>
                <a:avLst/>
                <a:gdLst>
                  <a:gd name="T0" fmla="*/ 96 w 101"/>
                  <a:gd name="T1" fmla="*/ 0 h 100"/>
                  <a:gd name="T2" fmla="*/ 0 w 101"/>
                  <a:gd name="T3" fmla="*/ 97 h 100"/>
                  <a:gd name="T4" fmla="*/ 2 w 101"/>
                  <a:gd name="T5" fmla="*/ 99 h 100"/>
                  <a:gd name="T6" fmla="*/ 5 w 101"/>
                  <a:gd name="T7" fmla="*/ 100 h 100"/>
                  <a:gd name="T8" fmla="*/ 101 w 101"/>
                  <a:gd name="T9" fmla="*/ 4 h 100"/>
                  <a:gd name="T10" fmla="*/ 9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96" y="0"/>
                    </a:moveTo>
                    <a:cubicBezTo>
                      <a:pt x="0" y="97"/>
                      <a:pt x="0" y="97"/>
                      <a:pt x="0" y="97"/>
                    </a:cubicBezTo>
                    <a:cubicBezTo>
                      <a:pt x="0" y="97"/>
                      <a:pt x="1" y="98"/>
                      <a:pt x="2" y="99"/>
                    </a:cubicBezTo>
                    <a:cubicBezTo>
                      <a:pt x="3" y="99"/>
                      <a:pt x="4" y="100"/>
                      <a:pt x="5" y="100"/>
                    </a:cubicBezTo>
                    <a:cubicBezTo>
                      <a:pt x="101" y="4"/>
                      <a:pt x="101" y="4"/>
                      <a:pt x="101" y="4"/>
                    </a:cubicBezTo>
                    <a:cubicBezTo>
                      <a:pt x="100" y="3"/>
                      <a:pt x="98" y="1"/>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63"/>
              <p:cNvSpPr/>
              <p:nvPr/>
            </p:nvSpPr>
            <p:spPr bwMode="auto">
              <a:xfrm>
                <a:off x="2362" y="2541"/>
                <a:ext cx="259" cy="260"/>
              </a:xfrm>
              <a:custGeom>
                <a:avLst/>
                <a:gdLst>
                  <a:gd name="T0" fmla="*/ 94 w 97"/>
                  <a:gd name="T1" fmla="*/ 2 h 97"/>
                  <a:gd name="T2" fmla="*/ 93 w 97"/>
                  <a:gd name="T3" fmla="*/ 0 h 97"/>
                  <a:gd name="T4" fmla="*/ 0 w 97"/>
                  <a:gd name="T5" fmla="*/ 93 h 97"/>
                  <a:gd name="T6" fmla="*/ 4 w 97"/>
                  <a:gd name="T7" fmla="*/ 97 h 97"/>
                  <a:gd name="T8" fmla="*/ 97 w 97"/>
                  <a:gd name="T9" fmla="*/ 5 h 97"/>
                  <a:gd name="T10" fmla="*/ 94 w 97"/>
                  <a:gd name="T11" fmla="*/ 2 h 97"/>
                </a:gdLst>
                <a:ahLst/>
                <a:cxnLst>
                  <a:cxn ang="0">
                    <a:pos x="T0" y="T1"/>
                  </a:cxn>
                  <a:cxn ang="0">
                    <a:pos x="T2" y="T3"/>
                  </a:cxn>
                  <a:cxn ang="0">
                    <a:pos x="T4" y="T5"/>
                  </a:cxn>
                  <a:cxn ang="0">
                    <a:pos x="T6" y="T7"/>
                  </a:cxn>
                  <a:cxn ang="0">
                    <a:pos x="T8" y="T9"/>
                  </a:cxn>
                  <a:cxn ang="0">
                    <a:pos x="T10" y="T11"/>
                  </a:cxn>
                </a:cxnLst>
                <a:rect l="0" t="0" r="r" b="b"/>
                <a:pathLst>
                  <a:path w="97" h="97">
                    <a:moveTo>
                      <a:pt x="94" y="2"/>
                    </a:moveTo>
                    <a:cubicBezTo>
                      <a:pt x="94" y="2"/>
                      <a:pt x="93" y="1"/>
                      <a:pt x="93" y="0"/>
                    </a:cubicBezTo>
                    <a:cubicBezTo>
                      <a:pt x="0" y="93"/>
                      <a:pt x="0" y="93"/>
                      <a:pt x="0" y="93"/>
                    </a:cubicBezTo>
                    <a:cubicBezTo>
                      <a:pt x="2" y="94"/>
                      <a:pt x="3" y="95"/>
                      <a:pt x="4" y="97"/>
                    </a:cubicBezTo>
                    <a:cubicBezTo>
                      <a:pt x="97" y="5"/>
                      <a:pt x="97" y="5"/>
                      <a:pt x="97" y="5"/>
                    </a:cubicBezTo>
                    <a:cubicBezTo>
                      <a:pt x="96" y="4"/>
                      <a:pt x="95" y="4"/>
                      <a:pt x="9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64"/>
              <p:cNvSpPr/>
              <p:nvPr/>
            </p:nvSpPr>
            <p:spPr bwMode="auto">
              <a:xfrm>
                <a:off x="2375" y="2587"/>
                <a:ext cx="246" cy="251"/>
              </a:xfrm>
              <a:custGeom>
                <a:avLst/>
                <a:gdLst>
                  <a:gd name="T0" fmla="*/ 90 w 92"/>
                  <a:gd name="T1" fmla="*/ 3 h 94"/>
                  <a:gd name="T2" fmla="*/ 87 w 92"/>
                  <a:gd name="T3" fmla="*/ 0 h 94"/>
                  <a:gd name="T4" fmla="*/ 0 w 92"/>
                  <a:gd name="T5" fmla="*/ 87 h 94"/>
                  <a:gd name="T6" fmla="*/ 1 w 92"/>
                  <a:gd name="T7" fmla="*/ 94 h 94"/>
                  <a:gd name="T8" fmla="*/ 1 w 92"/>
                  <a:gd name="T9" fmla="*/ 94 h 94"/>
                  <a:gd name="T10" fmla="*/ 92 w 92"/>
                  <a:gd name="T11" fmla="*/ 3 h 94"/>
                  <a:gd name="T12" fmla="*/ 90 w 92"/>
                  <a:gd name="T13" fmla="*/ 3 h 94"/>
                </a:gdLst>
                <a:ahLst/>
                <a:cxnLst>
                  <a:cxn ang="0">
                    <a:pos x="T0" y="T1"/>
                  </a:cxn>
                  <a:cxn ang="0">
                    <a:pos x="T2" y="T3"/>
                  </a:cxn>
                  <a:cxn ang="0">
                    <a:pos x="T4" y="T5"/>
                  </a:cxn>
                  <a:cxn ang="0">
                    <a:pos x="T6" y="T7"/>
                  </a:cxn>
                  <a:cxn ang="0">
                    <a:pos x="T8" y="T9"/>
                  </a:cxn>
                  <a:cxn ang="0">
                    <a:pos x="T10" y="T11"/>
                  </a:cxn>
                  <a:cxn ang="0">
                    <a:pos x="T12" y="T13"/>
                  </a:cxn>
                </a:cxnLst>
                <a:rect l="0" t="0" r="r" b="b"/>
                <a:pathLst>
                  <a:path w="92" h="94">
                    <a:moveTo>
                      <a:pt x="90" y="3"/>
                    </a:moveTo>
                    <a:cubicBezTo>
                      <a:pt x="89" y="2"/>
                      <a:pt x="89" y="1"/>
                      <a:pt x="87" y="0"/>
                    </a:cubicBezTo>
                    <a:cubicBezTo>
                      <a:pt x="0" y="87"/>
                      <a:pt x="0" y="87"/>
                      <a:pt x="0" y="87"/>
                    </a:cubicBezTo>
                    <a:cubicBezTo>
                      <a:pt x="1" y="90"/>
                      <a:pt x="1" y="93"/>
                      <a:pt x="1" y="94"/>
                    </a:cubicBezTo>
                    <a:cubicBezTo>
                      <a:pt x="1" y="94"/>
                      <a:pt x="1" y="94"/>
                      <a:pt x="1" y="94"/>
                    </a:cubicBezTo>
                    <a:cubicBezTo>
                      <a:pt x="92" y="3"/>
                      <a:pt x="92" y="3"/>
                      <a:pt x="92" y="3"/>
                    </a:cubicBezTo>
                    <a:lnTo>
                      <a:pt x="9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65"/>
              <p:cNvSpPr/>
              <p:nvPr/>
            </p:nvSpPr>
            <p:spPr bwMode="auto">
              <a:xfrm>
                <a:off x="2372" y="2581"/>
                <a:ext cx="302" cy="308"/>
              </a:xfrm>
              <a:custGeom>
                <a:avLst/>
                <a:gdLst>
                  <a:gd name="T0" fmla="*/ 107 w 113"/>
                  <a:gd name="T1" fmla="*/ 0 h 115"/>
                  <a:gd name="T2" fmla="*/ 1 w 113"/>
                  <a:gd name="T3" fmla="*/ 106 h 115"/>
                  <a:gd name="T4" fmla="*/ 1 w 113"/>
                  <a:gd name="T5" fmla="*/ 112 h 115"/>
                  <a:gd name="T6" fmla="*/ 0 w 113"/>
                  <a:gd name="T7" fmla="*/ 115 h 115"/>
                  <a:gd name="T8" fmla="*/ 113 w 113"/>
                  <a:gd name="T9" fmla="*/ 3 h 115"/>
                  <a:gd name="T10" fmla="*/ 107 w 113"/>
                  <a:gd name="T11" fmla="*/ 0 h 115"/>
                </a:gdLst>
                <a:ahLst/>
                <a:cxnLst>
                  <a:cxn ang="0">
                    <a:pos x="T0" y="T1"/>
                  </a:cxn>
                  <a:cxn ang="0">
                    <a:pos x="T2" y="T3"/>
                  </a:cxn>
                  <a:cxn ang="0">
                    <a:pos x="T4" y="T5"/>
                  </a:cxn>
                  <a:cxn ang="0">
                    <a:pos x="T6" y="T7"/>
                  </a:cxn>
                  <a:cxn ang="0">
                    <a:pos x="T8" y="T9"/>
                  </a:cxn>
                  <a:cxn ang="0">
                    <a:pos x="T10" y="T11"/>
                  </a:cxn>
                </a:cxnLst>
                <a:rect l="0" t="0" r="r" b="b"/>
                <a:pathLst>
                  <a:path w="113" h="115">
                    <a:moveTo>
                      <a:pt x="107" y="0"/>
                    </a:moveTo>
                    <a:cubicBezTo>
                      <a:pt x="1" y="106"/>
                      <a:pt x="1" y="106"/>
                      <a:pt x="1" y="106"/>
                    </a:cubicBezTo>
                    <a:cubicBezTo>
                      <a:pt x="1" y="112"/>
                      <a:pt x="1" y="112"/>
                      <a:pt x="1" y="112"/>
                    </a:cubicBezTo>
                    <a:cubicBezTo>
                      <a:pt x="1" y="113"/>
                      <a:pt x="1" y="114"/>
                      <a:pt x="0" y="115"/>
                    </a:cubicBezTo>
                    <a:cubicBezTo>
                      <a:pt x="113" y="3"/>
                      <a:pt x="113" y="3"/>
                      <a:pt x="113" y="3"/>
                    </a:cubicBezTo>
                    <a:cubicBezTo>
                      <a:pt x="111" y="2"/>
                      <a:pt x="109"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66"/>
              <p:cNvSpPr/>
              <p:nvPr/>
            </p:nvSpPr>
            <p:spPr bwMode="auto">
              <a:xfrm>
                <a:off x="2362" y="2597"/>
                <a:ext cx="342" cy="348"/>
              </a:xfrm>
              <a:custGeom>
                <a:avLst/>
                <a:gdLst>
                  <a:gd name="T0" fmla="*/ 126 w 128"/>
                  <a:gd name="T1" fmla="*/ 2 h 130"/>
                  <a:gd name="T2" fmla="*/ 122 w 128"/>
                  <a:gd name="T3" fmla="*/ 4 h 130"/>
                  <a:gd name="T4" fmla="*/ 121 w 128"/>
                  <a:gd name="T5" fmla="*/ 4 h 130"/>
                  <a:gd name="T6" fmla="*/ 121 w 128"/>
                  <a:gd name="T7" fmla="*/ 0 h 130"/>
                  <a:gd name="T8" fmla="*/ 2 w 128"/>
                  <a:gd name="T9" fmla="*/ 119 h 130"/>
                  <a:gd name="T10" fmla="*/ 0 w 128"/>
                  <a:gd name="T11" fmla="*/ 129 h 130"/>
                  <a:gd name="T12" fmla="*/ 0 w 128"/>
                  <a:gd name="T13" fmla="*/ 130 h 130"/>
                  <a:gd name="T14" fmla="*/ 128 w 128"/>
                  <a:gd name="T15" fmla="*/ 2 h 130"/>
                  <a:gd name="T16" fmla="*/ 126 w 128"/>
                  <a:gd name="T1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30">
                    <a:moveTo>
                      <a:pt x="126" y="2"/>
                    </a:moveTo>
                    <a:cubicBezTo>
                      <a:pt x="124" y="2"/>
                      <a:pt x="124" y="2"/>
                      <a:pt x="122" y="4"/>
                    </a:cubicBezTo>
                    <a:cubicBezTo>
                      <a:pt x="121" y="4"/>
                      <a:pt x="121" y="4"/>
                      <a:pt x="121" y="4"/>
                    </a:cubicBezTo>
                    <a:cubicBezTo>
                      <a:pt x="121" y="2"/>
                      <a:pt x="121" y="1"/>
                      <a:pt x="121" y="0"/>
                    </a:cubicBezTo>
                    <a:cubicBezTo>
                      <a:pt x="2" y="119"/>
                      <a:pt x="2" y="119"/>
                      <a:pt x="2" y="119"/>
                    </a:cubicBezTo>
                    <a:cubicBezTo>
                      <a:pt x="1" y="122"/>
                      <a:pt x="0" y="125"/>
                      <a:pt x="0" y="129"/>
                    </a:cubicBezTo>
                    <a:cubicBezTo>
                      <a:pt x="0" y="129"/>
                      <a:pt x="0" y="130"/>
                      <a:pt x="0" y="130"/>
                    </a:cubicBezTo>
                    <a:cubicBezTo>
                      <a:pt x="128" y="2"/>
                      <a:pt x="128" y="2"/>
                      <a:pt x="128" y="2"/>
                    </a:cubicBezTo>
                    <a:cubicBezTo>
                      <a:pt x="127" y="2"/>
                      <a:pt x="126" y="2"/>
                      <a:pt x="12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67"/>
              <p:cNvSpPr/>
              <p:nvPr/>
            </p:nvSpPr>
            <p:spPr bwMode="auto">
              <a:xfrm>
                <a:off x="2359" y="2605"/>
                <a:ext cx="382" cy="386"/>
              </a:xfrm>
              <a:custGeom>
                <a:avLst/>
                <a:gdLst>
                  <a:gd name="T0" fmla="*/ 140 w 143"/>
                  <a:gd name="T1" fmla="*/ 0 h 144"/>
                  <a:gd name="T2" fmla="*/ 134 w 143"/>
                  <a:gd name="T3" fmla="*/ 1 h 144"/>
                  <a:gd name="T4" fmla="*/ 0 w 143"/>
                  <a:gd name="T5" fmla="*/ 136 h 144"/>
                  <a:gd name="T6" fmla="*/ 0 w 143"/>
                  <a:gd name="T7" fmla="*/ 144 h 144"/>
                  <a:gd name="T8" fmla="*/ 143 w 143"/>
                  <a:gd name="T9" fmla="*/ 1 h 144"/>
                  <a:gd name="T10" fmla="*/ 140 w 143"/>
                  <a:gd name="T11" fmla="*/ 0 h 144"/>
                </a:gdLst>
                <a:ahLst/>
                <a:cxnLst>
                  <a:cxn ang="0">
                    <a:pos x="T0" y="T1"/>
                  </a:cxn>
                  <a:cxn ang="0">
                    <a:pos x="T2" y="T3"/>
                  </a:cxn>
                  <a:cxn ang="0">
                    <a:pos x="T4" y="T5"/>
                  </a:cxn>
                  <a:cxn ang="0">
                    <a:pos x="T6" y="T7"/>
                  </a:cxn>
                  <a:cxn ang="0">
                    <a:pos x="T8" y="T9"/>
                  </a:cxn>
                  <a:cxn ang="0">
                    <a:pos x="T10" y="T11"/>
                  </a:cxn>
                </a:cxnLst>
                <a:rect l="0" t="0" r="r" b="b"/>
                <a:pathLst>
                  <a:path w="143" h="144">
                    <a:moveTo>
                      <a:pt x="140" y="0"/>
                    </a:moveTo>
                    <a:cubicBezTo>
                      <a:pt x="134" y="1"/>
                      <a:pt x="134" y="1"/>
                      <a:pt x="134" y="1"/>
                    </a:cubicBezTo>
                    <a:cubicBezTo>
                      <a:pt x="0" y="136"/>
                      <a:pt x="0" y="136"/>
                      <a:pt x="0" y="136"/>
                    </a:cubicBezTo>
                    <a:cubicBezTo>
                      <a:pt x="0" y="144"/>
                      <a:pt x="0" y="144"/>
                      <a:pt x="0" y="144"/>
                    </a:cubicBezTo>
                    <a:cubicBezTo>
                      <a:pt x="143" y="1"/>
                      <a:pt x="143" y="1"/>
                      <a:pt x="143" y="1"/>
                    </a:cubicBezTo>
                    <a:cubicBezTo>
                      <a:pt x="142" y="1"/>
                      <a:pt x="141" y="1"/>
                      <a:pt x="1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68"/>
              <p:cNvSpPr/>
              <p:nvPr/>
            </p:nvSpPr>
            <p:spPr bwMode="auto">
              <a:xfrm>
                <a:off x="2335" y="2616"/>
                <a:ext cx="430" cy="442"/>
              </a:xfrm>
              <a:custGeom>
                <a:avLst/>
                <a:gdLst>
                  <a:gd name="T0" fmla="*/ 157 w 161"/>
                  <a:gd name="T1" fmla="*/ 0 h 165"/>
                  <a:gd name="T2" fmla="*/ 8 w 161"/>
                  <a:gd name="T3" fmla="*/ 149 h 165"/>
                  <a:gd name="T4" fmla="*/ 7 w 161"/>
                  <a:gd name="T5" fmla="*/ 151 h 165"/>
                  <a:gd name="T6" fmla="*/ 6 w 161"/>
                  <a:gd name="T7" fmla="*/ 152 h 165"/>
                  <a:gd name="T8" fmla="*/ 4 w 161"/>
                  <a:gd name="T9" fmla="*/ 157 h 165"/>
                  <a:gd name="T10" fmla="*/ 0 w 161"/>
                  <a:gd name="T11" fmla="*/ 165 h 165"/>
                  <a:gd name="T12" fmla="*/ 161 w 161"/>
                  <a:gd name="T13" fmla="*/ 4 h 165"/>
                  <a:gd name="T14" fmla="*/ 157 w 161"/>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65">
                    <a:moveTo>
                      <a:pt x="157" y="0"/>
                    </a:moveTo>
                    <a:cubicBezTo>
                      <a:pt x="8" y="149"/>
                      <a:pt x="8" y="149"/>
                      <a:pt x="8" y="149"/>
                    </a:cubicBezTo>
                    <a:cubicBezTo>
                      <a:pt x="8" y="150"/>
                      <a:pt x="7" y="151"/>
                      <a:pt x="7" y="151"/>
                    </a:cubicBezTo>
                    <a:cubicBezTo>
                      <a:pt x="7" y="152"/>
                      <a:pt x="6" y="152"/>
                      <a:pt x="6" y="152"/>
                    </a:cubicBezTo>
                    <a:cubicBezTo>
                      <a:pt x="5" y="154"/>
                      <a:pt x="5" y="156"/>
                      <a:pt x="4" y="157"/>
                    </a:cubicBezTo>
                    <a:cubicBezTo>
                      <a:pt x="3" y="159"/>
                      <a:pt x="1" y="162"/>
                      <a:pt x="0" y="165"/>
                    </a:cubicBezTo>
                    <a:cubicBezTo>
                      <a:pt x="161" y="4"/>
                      <a:pt x="161" y="4"/>
                      <a:pt x="161" y="4"/>
                    </a:cubicBezTo>
                    <a:cubicBezTo>
                      <a:pt x="160" y="3"/>
                      <a:pt x="158" y="1"/>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69"/>
              <p:cNvSpPr/>
              <p:nvPr/>
            </p:nvSpPr>
            <p:spPr bwMode="auto">
              <a:xfrm>
                <a:off x="2332" y="2632"/>
                <a:ext cx="465" cy="474"/>
              </a:xfrm>
              <a:custGeom>
                <a:avLst/>
                <a:gdLst>
                  <a:gd name="T0" fmla="*/ 172 w 174"/>
                  <a:gd name="T1" fmla="*/ 1 h 177"/>
                  <a:gd name="T2" fmla="*/ 168 w 174"/>
                  <a:gd name="T3" fmla="*/ 1 h 177"/>
                  <a:gd name="T4" fmla="*/ 2 w 174"/>
                  <a:gd name="T5" fmla="*/ 166 h 177"/>
                  <a:gd name="T6" fmla="*/ 3 w 174"/>
                  <a:gd name="T7" fmla="*/ 168 h 177"/>
                  <a:gd name="T8" fmla="*/ 2 w 174"/>
                  <a:gd name="T9" fmla="*/ 169 h 177"/>
                  <a:gd name="T10" fmla="*/ 0 w 174"/>
                  <a:gd name="T11" fmla="*/ 176 h 177"/>
                  <a:gd name="T12" fmla="*/ 0 w 174"/>
                  <a:gd name="T13" fmla="*/ 177 h 177"/>
                  <a:gd name="T14" fmla="*/ 174 w 174"/>
                  <a:gd name="T15" fmla="*/ 3 h 177"/>
                  <a:gd name="T16" fmla="*/ 172 w 174"/>
                  <a:gd name="T17" fmla="*/ 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7">
                    <a:moveTo>
                      <a:pt x="172" y="1"/>
                    </a:moveTo>
                    <a:cubicBezTo>
                      <a:pt x="170" y="0"/>
                      <a:pt x="169" y="1"/>
                      <a:pt x="168" y="1"/>
                    </a:cubicBezTo>
                    <a:cubicBezTo>
                      <a:pt x="2" y="166"/>
                      <a:pt x="2" y="166"/>
                      <a:pt x="2" y="166"/>
                    </a:cubicBezTo>
                    <a:cubicBezTo>
                      <a:pt x="3" y="166"/>
                      <a:pt x="3" y="167"/>
                      <a:pt x="3" y="168"/>
                    </a:cubicBezTo>
                    <a:cubicBezTo>
                      <a:pt x="3" y="168"/>
                      <a:pt x="3" y="169"/>
                      <a:pt x="2" y="169"/>
                    </a:cubicBezTo>
                    <a:cubicBezTo>
                      <a:pt x="1" y="171"/>
                      <a:pt x="0" y="173"/>
                      <a:pt x="0" y="176"/>
                    </a:cubicBezTo>
                    <a:cubicBezTo>
                      <a:pt x="0" y="176"/>
                      <a:pt x="0" y="177"/>
                      <a:pt x="0" y="177"/>
                    </a:cubicBezTo>
                    <a:cubicBezTo>
                      <a:pt x="174" y="3"/>
                      <a:pt x="174" y="3"/>
                      <a:pt x="174" y="3"/>
                    </a:cubicBezTo>
                    <a:cubicBezTo>
                      <a:pt x="174" y="2"/>
                      <a:pt x="173" y="1"/>
                      <a:pt x="17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70"/>
              <p:cNvSpPr/>
              <p:nvPr/>
            </p:nvSpPr>
            <p:spPr bwMode="auto">
              <a:xfrm>
                <a:off x="2346" y="2656"/>
                <a:ext cx="457" cy="482"/>
              </a:xfrm>
              <a:custGeom>
                <a:avLst/>
                <a:gdLst>
                  <a:gd name="T0" fmla="*/ 171 w 171"/>
                  <a:gd name="T1" fmla="*/ 0 h 180"/>
                  <a:gd name="T2" fmla="*/ 1 w 171"/>
                  <a:gd name="T3" fmla="*/ 170 h 180"/>
                  <a:gd name="T4" fmla="*/ 2 w 171"/>
                  <a:gd name="T5" fmla="*/ 170 h 180"/>
                  <a:gd name="T6" fmla="*/ 2 w 171"/>
                  <a:gd name="T7" fmla="*/ 173 h 180"/>
                  <a:gd name="T8" fmla="*/ 0 w 171"/>
                  <a:gd name="T9" fmla="*/ 180 h 180"/>
                  <a:gd name="T10" fmla="*/ 166 w 171"/>
                  <a:gd name="T11" fmla="*/ 14 h 180"/>
                  <a:gd name="T12" fmla="*/ 171 w 17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71" h="180">
                    <a:moveTo>
                      <a:pt x="171" y="0"/>
                    </a:moveTo>
                    <a:cubicBezTo>
                      <a:pt x="1" y="170"/>
                      <a:pt x="1" y="170"/>
                      <a:pt x="1" y="170"/>
                    </a:cubicBezTo>
                    <a:cubicBezTo>
                      <a:pt x="1" y="170"/>
                      <a:pt x="1" y="170"/>
                      <a:pt x="2" y="170"/>
                    </a:cubicBezTo>
                    <a:cubicBezTo>
                      <a:pt x="2" y="173"/>
                      <a:pt x="2" y="173"/>
                      <a:pt x="2" y="173"/>
                    </a:cubicBezTo>
                    <a:cubicBezTo>
                      <a:pt x="0" y="180"/>
                      <a:pt x="0" y="180"/>
                      <a:pt x="0" y="180"/>
                    </a:cubicBezTo>
                    <a:cubicBezTo>
                      <a:pt x="166" y="14"/>
                      <a:pt x="166" y="14"/>
                      <a:pt x="166" y="14"/>
                    </a:cubicBezTo>
                    <a:cubicBezTo>
                      <a:pt x="169" y="10"/>
                      <a:pt x="171" y="7"/>
                      <a:pt x="1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71"/>
              <p:cNvSpPr/>
              <p:nvPr/>
            </p:nvSpPr>
            <p:spPr bwMode="auto">
              <a:xfrm>
                <a:off x="2316" y="2750"/>
                <a:ext cx="438" cy="460"/>
              </a:xfrm>
              <a:custGeom>
                <a:avLst/>
                <a:gdLst>
                  <a:gd name="T0" fmla="*/ 164 w 164"/>
                  <a:gd name="T1" fmla="*/ 5 h 172"/>
                  <a:gd name="T2" fmla="*/ 163 w 164"/>
                  <a:gd name="T3" fmla="*/ 0 h 172"/>
                  <a:gd name="T4" fmla="*/ 8 w 164"/>
                  <a:gd name="T5" fmla="*/ 156 h 172"/>
                  <a:gd name="T6" fmla="*/ 7 w 164"/>
                  <a:gd name="T7" fmla="*/ 161 h 172"/>
                  <a:gd name="T8" fmla="*/ 4 w 164"/>
                  <a:gd name="T9" fmla="*/ 159 h 172"/>
                  <a:gd name="T10" fmla="*/ 1 w 164"/>
                  <a:gd name="T11" fmla="*/ 162 h 172"/>
                  <a:gd name="T12" fmla="*/ 3 w 164"/>
                  <a:gd name="T13" fmla="*/ 167 h 172"/>
                  <a:gd name="T14" fmla="*/ 0 w 164"/>
                  <a:gd name="T15" fmla="*/ 172 h 172"/>
                  <a:gd name="T16" fmla="*/ 163 w 164"/>
                  <a:gd name="T17" fmla="*/ 9 h 172"/>
                  <a:gd name="T18" fmla="*/ 164 w 164"/>
                  <a:gd name="T1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72">
                    <a:moveTo>
                      <a:pt x="164" y="5"/>
                    </a:moveTo>
                    <a:cubicBezTo>
                      <a:pt x="164" y="3"/>
                      <a:pt x="163" y="2"/>
                      <a:pt x="163" y="0"/>
                    </a:cubicBezTo>
                    <a:cubicBezTo>
                      <a:pt x="8" y="156"/>
                      <a:pt x="8" y="156"/>
                      <a:pt x="8" y="156"/>
                    </a:cubicBezTo>
                    <a:cubicBezTo>
                      <a:pt x="7" y="161"/>
                      <a:pt x="7" y="161"/>
                      <a:pt x="7" y="161"/>
                    </a:cubicBezTo>
                    <a:cubicBezTo>
                      <a:pt x="5" y="161"/>
                      <a:pt x="5" y="160"/>
                      <a:pt x="4" y="159"/>
                    </a:cubicBezTo>
                    <a:cubicBezTo>
                      <a:pt x="1" y="162"/>
                      <a:pt x="1" y="162"/>
                      <a:pt x="1" y="162"/>
                    </a:cubicBezTo>
                    <a:cubicBezTo>
                      <a:pt x="2" y="164"/>
                      <a:pt x="3" y="166"/>
                      <a:pt x="3" y="167"/>
                    </a:cubicBezTo>
                    <a:cubicBezTo>
                      <a:pt x="3" y="169"/>
                      <a:pt x="1" y="170"/>
                      <a:pt x="0" y="172"/>
                    </a:cubicBezTo>
                    <a:cubicBezTo>
                      <a:pt x="163" y="9"/>
                      <a:pt x="163" y="9"/>
                      <a:pt x="163" y="9"/>
                    </a:cubicBezTo>
                    <a:cubicBezTo>
                      <a:pt x="163" y="8"/>
                      <a:pt x="164" y="6"/>
                      <a:pt x="16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2"/>
              <p:cNvSpPr/>
              <p:nvPr/>
            </p:nvSpPr>
            <p:spPr bwMode="auto">
              <a:xfrm>
                <a:off x="2693" y="2806"/>
                <a:ext cx="48" cy="48"/>
              </a:xfrm>
              <a:custGeom>
                <a:avLst/>
                <a:gdLst>
                  <a:gd name="T0" fmla="*/ 5 w 18"/>
                  <a:gd name="T1" fmla="*/ 18 h 18"/>
                  <a:gd name="T2" fmla="*/ 12 w 18"/>
                  <a:gd name="T3" fmla="*/ 14 h 18"/>
                  <a:gd name="T4" fmla="*/ 12 w 18"/>
                  <a:gd name="T5" fmla="*/ 10 h 18"/>
                  <a:gd name="T6" fmla="*/ 18 w 18"/>
                  <a:gd name="T7" fmla="*/ 2 h 18"/>
                  <a:gd name="T8" fmla="*/ 18 w 18"/>
                  <a:gd name="T9" fmla="*/ 0 h 18"/>
                  <a:gd name="T10" fmla="*/ 0 w 18"/>
                  <a:gd name="T11" fmla="*/ 18 h 18"/>
                  <a:gd name="T12" fmla="*/ 5 w 1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5" y="18"/>
                    </a:moveTo>
                    <a:cubicBezTo>
                      <a:pt x="7" y="18"/>
                      <a:pt x="11" y="16"/>
                      <a:pt x="12" y="14"/>
                    </a:cubicBezTo>
                    <a:cubicBezTo>
                      <a:pt x="12" y="13"/>
                      <a:pt x="12" y="11"/>
                      <a:pt x="12" y="10"/>
                    </a:cubicBezTo>
                    <a:cubicBezTo>
                      <a:pt x="15" y="7"/>
                      <a:pt x="16" y="6"/>
                      <a:pt x="18" y="2"/>
                    </a:cubicBezTo>
                    <a:cubicBezTo>
                      <a:pt x="18" y="2"/>
                      <a:pt x="18" y="1"/>
                      <a:pt x="18" y="0"/>
                    </a:cubicBezTo>
                    <a:cubicBezTo>
                      <a:pt x="0" y="18"/>
                      <a:pt x="0" y="18"/>
                      <a:pt x="0" y="18"/>
                    </a:cubicBezTo>
                    <a:cubicBezTo>
                      <a:pt x="1" y="18"/>
                      <a:pt x="3" y="18"/>
                      <a:pt x="5"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73"/>
              <p:cNvSpPr/>
              <p:nvPr/>
            </p:nvSpPr>
            <p:spPr bwMode="auto">
              <a:xfrm>
                <a:off x="2535" y="2913"/>
                <a:ext cx="102" cy="105"/>
              </a:xfrm>
              <a:custGeom>
                <a:avLst/>
                <a:gdLst>
                  <a:gd name="T0" fmla="*/ 7 w 38"/>
                  <a:gd name="T1" fmla="*/ 39 h 39"/>
                  <a:gd name="T2" fmla="*/ 30 w 38"/>
                  <a:gd name="T3" fmla="*/ 16 h 39"/>
                  <a:gd name="T4" fmla="*/ 32 w 38"/>
                  <a:gd name="T5" fmla="*/ 12 h 39"/>
                  <a:gd name="T6" fmla="*/ 32 w 38"/>
                  <a:gd name="T7" fmla="*/ 12 h 39"/>
                  <a:gd name="T8" fmla="*/ 38 w 38"/>
                  <a:gd name="T9" fmla="*/ 5 h 39"/>
                  <a:gd name="T10" fmla="*/ 38 w 38"/>
                  <a:gd name="T11" fmla="*/ 0 h 39"/>
                  <a:gd name="T12" fmla="*/ 0 w 38"/>
                  <a:gd name="T13" fmla="*/ 37 h 39"/>
                  <a:gd name="T14" fmla="*/ 1 w 38"/>
                  <a:gd name="T15" fmla="*/ 37 h 39"/>
                  <a:gd name="T16" fmla="*/ 7 w 38"/>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7" y="39"/>
                    </a:moveTo>
                    <a:cubicBezTo>
                      <a:pt x="30" y="16"/>
                      <a:pt x="30" y="16"/>
                      <a:pt x="30" y="16"/>
                    </a:cubicBezTo>
                    <a:cubicBezTo>
                      <a:pt x="30" y="15"/>
                      <a:pt x="30" y="14"/>
                      <a:pt x="32" y="12"/>
                    </a:cubicBezTo>
                    <a:cubicBezTo>
                      <a:pt x="32" y="12"/>
                      <a:pt x="32" y="12"/>
                      <a:pt x="32" y="12"/>
                    </a:cubicBezTo>
                    <a:cubicBezTo>
                      <a:pt x="33" y="9"/>
                      <a:pt x="35" y="6"/>
                      <a:pt x="38" y="5"/>
                    </a:cubicBezTo>
                    <a:cubicBezTo>
                      <a:pt x="38" y="0"/>
                      <a:pt x="38" y="0"/>
                      <a:pt x="38" y="0"/>
                    </a:cubicBezTo>
                    <a:cubicBezTo>
                      <a:pt x="0" y="37"/>
                      <a:pt x="0" y="37"/>
                      <a:pt x="0" y="37"/>
                    </a:cubicBezTo>
                    <a:cubicBezTo>
                      <a:pt x="1" y="37"/>
                      <a:pt x="1" y="37"/>
                      <a:pt x="1" y="37"/>
                    </a:cubicBezTo>
                    <a:cubicBezTo>
                      <a:pt x="2" y="37"/>
                      <a:pt x="5" y="38"/>
                      <a:pt x="7" y="3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74"/>
              <p:cNvSpPr/>
              <p:nvPr/>
            </p:nvSpPr>
            <p:spPr bwMode="auto">
              <a:xfrm>
                <a:off x="2447" y="3020"/>
                <a:ext cx="88" cy="86"/>
              </a:xfrm>
              <a:custGeom>
                <a:avLst/>
                <a:gdLst>
                  <a:gd name="T0" fmla="*/ 7 w 33"/>
                  <a:gd name="T1" fmla="*/ 32 h 32"/>
                  <a:gd name="T2" fmla="*/ 9 w 33"/>
                  <a:gd name="T3" fmla="*/ 30 h 32"/>
                  <a:gd name="T4" fmla="*/ 9 w 33"/>
                  <a:gd name="T5" fmla="*/ 29 h 32"/>
                  <a:gd name="T6" fmla="*/ 9 w 33"/>
                  <a:gd name="T7" fmla="*/ 28 h 32"/>
                  <a:gd name="T8" fmla="*/ 9 w 33"/>
                  <a:gd name="T9" fmla="*/ 29 h 32"/>
                  <a:gd name="T10" fmla="*/ 11 w 33"/>
                  <a:gd name="T11" fmla="*/ 20 h 32"/>
                  <a:gd name="T12" fmla="*/ 19 w 33"/>
                  <a:gd name="T13" fmla="*/ 19 h 32"/>
                  <a:gd name="T14" fmla="*/ 33 w 33"/>
                  <a:gd name="T15" fmla="*/ 5 h 32"/>
                  <a:gd name="T16" fmla="*/ 31 w 33"/>
                  <a:gd name="T17" fmla="*/ 4 h 32"/>
                  <a:gd name="T18" fmla="*/ 30 w 33"/>
                  <a:gd name="T19" fmla="*/ 0 h 32"/>
                  <a:gd name="T20" fmla="*/ 0 w 33"/>
                  <a:gd name="T21" fmla="*/ 30 h 32"/>
                  <a:gd name="T22" fmla="*/ 5 w 33"/>
                  <a:gd name="T23" fmla="*/ 32 h 32"/>
                  <a:gd name="T24" fmla="*/ 7 w 33"/>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7" y="32"/>
                    </a:moveTo>
                    <a:cubicBezTo>
                      <a:pt x="9" y="30"/>
                      <a:pt x="9" y="30"/>
                      <a:pt x="9" y="30"/>
                    </a:cubicBezTo>
                    <a:cubicBezTo>
                      <a:pt x="9" y="29"/>
                      <a:pt x="9" y="29"/>
                      <a:pt x="9" y="29"/>
                    </a:cubicBezTo>
                    <a:cubicBezTo>
                      <a:pt x="9" y="28"/>
                      <a:pt x="9" y="28"/>
                      <a:pt x="9" y="28"/>
                    </a:cubicBezTo>
                    <a:cubicBezTo>
                      <a:pt x="9" y="29"/>
                      <a:pt x="9" y="29"/>
                      <a:pt x="9" y="29"/>
                    </a:cubicBezTo>
                    <a:cubicBezTo>
                      <a:pt x="11" y="27"/>
                      <a:pt x="8" y="22"/>
                      <a:pt x="11" y="20"/>
                    </a:cubicBezTo>
                    <a:cubicBezTo>
                      <a:pt x="12" y="18"/>
                      <a:pt x="17" y="20"/>
                      <a:pt x="19" y="19"/>
                    </a:cubicBezTo>
                    <a:cubicBezTo>
                      <a:pt x="33" y="5"/>
                      <a:pt x="33" y="5"/>
                      <a:pt x="33" y="5"/>
                    </a:cubicBezTo>
                    <a:cubicBezTo>
                      <a:pt x="32" y="5"/>
                      <a:pt x="31" y="5"/>
                      <a:pt x="31" y="4"/>
                    </a:cubicBezTo>
                    <a:cubicBezTo>
                      <a:pt x="31" y="2"/>
                      <a:pt x="31" y="1"/>
                      <a:pt x="30" y="0"/>
                    </a:cubicBezTo>
                    <a:cubicBezTo>
                      <a:pt x="0" y="30"/>
                      <a:pt x="0" y="30"/>
                      <a:pt x="0" y="30"/>
                    </a:cubicBezTo>
                    <a:cubicBezTo>
                      <a:pt x="1" y="31"/>
                      <a:pt x="3" y="32"/>
                      <a:pt x="5" y="32"/>
                    </a:cubicBezTo>
                    <a:cubicBezTo>
                      <a:pt x="6" y="32"/>
                      <a:pt x="6" y="32"/>
                      <a:pt x="7"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75"/>
              <p:cNvSpPr/>
              <p:nvPr/>
            </p:nvSpPr>
            <p:spPr bwMode="auto">
              <a:xfrm>
                <a:off x="2319" y="3109"/>
                <a:ext cx="128" cy="141"/>
              </a:xfrm>
              <a:custGeom>
                <a:avLst/>
                <a:gdLst>
                  <a:gd name="T0" fmla="*/ 46 w 48"/>
                  <a:gd name="T1" fmla="*/ 6 h 53"/>
                  <a:gd name="T2" fmla="*/ 47 w 48"/>
                  <a:gd name="T3" fmla="*/ 7 h 53"/>
                  <a:gd name="T4" fmla="*/ 48 w 48"/>
                  <a:gd name="T5" fmla="*/ 5 h 53"/>
                  <a:gd name="T6" fmla="*/ 48 w 48"/>
                  <a:gd name="T7" fmla="*/ 5 h 53"/>
                  <a:gd name="T8" fmla="*/ 45 w 48"/>
                  <a:gd name="T9" fmla="*/ 0 h 53"/>
                  <a:gd name="T10" fmla="*/ 0 w 48"/>
                  <a:gd name="T11" fmla="*/ 45 h 53"/>
                  <a:gd name="T12" fmla="*/ 2 w 48"/>
                  <a:gd name="T13" fmla="*/ 51 h 53"/>
                  <a:gd name="T14" fmla="*/ 2 w 48"/>
                  <a:gd name="T15" fmla="*/ 53 h 53"/>
                  <a:gd name="T16" fmla="*/ 46 w 48"/>
                  <a:gd name="T17" fmla="*/ 8 h 53"/>
                  <a:gd name="T18" fmla="*/ 46 w 48"/>
                  <a:gd name="T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3">
                    <a:moveTo>
                      <a:pt x="46" y="6"/>
                    </a:moveTo>
                    <a:cubicBezTo>
                      <a:pt x="46" y="6"/>
                      <a:pt x="46" y="7"/>
                      <a:pt x="47" y="7"/>
                    </a:cubicBezTo>
                    <a:cubicBezTo>
                      <a:pt x="48" y="5"/>
                      <a:pt x="48" y="5"/>
                      <a:pt x="48" y="5"/>
                    </a:cubicBezTo>
                    <a:cubicBezTo>
                      <a:pt x="48" y="5"/>
                      <a:pt x="48" y="5"/>
                      <a:pt x="48" y="5"/>
                    </a:cubicBezTo>
                    <a:cubicBezTo>
                      <a:pt x="47" y="5"/>
                      <a:pt x="45" y="3"/>
                      <a:pt x="45" y="0"/>
                    </a:cubicBezTo>
                    <a:cubicBezTo>
                      <a:pt x="0" y="45"/>
                      <a:pt x="0" y="45"/>
                      <a:pt x="0" y="45"/>
                    </a:cubicBezTo>
                    <a:cubicBezTo>
                      <a:pt x="1" y="47"/>
                      <a:pt x="2" y="50"/>
                      <a:pt x="2" y="51"/>
                    </a:cubicBezTo>
                    <a:cubicBezTo>
                      <a:pt x="2" y="53"/>
                      <a:pt x="2" y="53"/>
                      <a:pt x="2" y="53"/>
                    </a:cubicBezTo>
                    <a:cubicBezTo>
                      <a:pt x="46" y="8"/>
                      <a:pt x="46" y="8"/>
                      <a:pt x="46" y="8"/>
                    </a:cubicBezTo>
                    <a:cubicBezTo>
                      <a:pt x="46" y="7"/>
                      <a:pt x="46" y="7"/>
                      <a:pt x="46"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6"/>
              <p:cNvSpPr/>
              <p:nvPr/>
            </p:nvSpPr>
            <p:spPr bwMode="auto">
              <a:xfrm>
                <a:off x="2428" y="3157"/>
                <a:ext cx="8" cy="5"/>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7"/>
              <p:cNvSpPr/>
              <p:nvPr/>
            </p:nvSpPr>
            <p:spPr bwMode="auto">
              <a:xfrm>
                <a:off x="2324" y="3181"/>
                <a:ext cx="99" cy="107"/>
              </a:xfrm>
              <a:custGeom>
                <a:avLst/>
                <a:gdLst>
                  <a:gd name="T0" fmla="*/ 33 w 37"/>
                  <a:gd name="T1" fmla="*/ 0 h 40"/>
                  <a:gd name="T2" fmla="*/ 2 w 37"/>
                  <a:gd name="T3" fmla="*/ 30 h 40"/>
                  <a:gd name="T4" fmla="*/ 3 w 37"/>
                  <a:gd name="T5" fmla="*/ 33 h 40"/>
                  <a:gd name="T6" fmla="*/ 2 w 37"/>
                  <a:gd name="T7" fmla="*/ 36 h 40"/>
                  <a:gd name="T8" fmla="*/ 3 w 37"/>
                  <a:gd name="T9" fmla="*/ 36 h 40"/>
                  <a:gd name="T10" fmla="*/ 0 w 37"/>
                  <a:gd name="T11" fmla="*/ 39 h 40"/>
                  <a:gd name="T12" fmla="*/ 1 w 37"/>
                  <a:gd name="T13" fmla="*/ 40 h 40"/>
                  <a:gd name="T14" fmla="*/ 37 w 37"/>
                  <a:gd name="T15" fmla="*/ 4 h 40"/>
                  <a:gd name="T16" fmla="*/ 33 w 3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0">
                    <a:moveTo>
                      <a:pt x="33" y="0"/>
                    </a:moveTo>
                    <a:cubicBezTo>
                      <a:pt x="2" y="30"/>
                      <a:pt x="2" y="30"/>
                      <a:pt x="2" y="30"/>
                    </a:cubicBezTo>
                    <a:cubicBezTo>
                      <a:pt x="3" y="31"/>
                      <a:pt x="3" y="32"/>
                      <a:pt x="3" y="33"/>
                    </a:cubicBezTo>
                    <a:cubicBezTo>
                      <a:pt x="3" y="34"/>
                      <a:pt x="3" y="35"/>
                      <a:pt x="2" y="36"/>
                    </a:cubicBezTo>
                    <a:cubicBezTo>
                      <a:pt x="3" y="36"/>
                      <a:pt x="3" y="36"/>
                      <a:pt x="3" y="36"/>
                    </a:cubicBezTo>
                    <a:cubicBezTo>
                      <a:pt x="3" y="38"/>
                      <a:pt x="0" y="38"/>
                      <a:pt x="0" y="39"/>
                    </a:cubicBezTo>
                    <a:cubicBezTo>
                      <a:pt x="0" y="39"/>
                      <a:pt x="1" y="40"/>
                      <a:pt x="1" y="40"/>
                    </a:cubicBezTo>
                    <a:cubicBezTo>
                      <a:pt x="37" y="4"/>
                      <a:pt x="37" y="4"/>
                      <a:pt x="37" y="4"/>
                    </a:cubicBezTo>
                    <a:cubicBezTo>
                      <a:pt x="35" y="3"/>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78"/>
              <p:cNvSpPr/>
              <p:nvPr/>
            </p:nvSpPr>
            <p:spPr bwMode="auto">
              <a:xfrm>
                <a:off x="2338" y="3224"/>
                <a:ext cx="74" cy="83"/>
              </a:xfrm>
              <a:custGeom>
                <a:avLst/>
                <a:gdLst>
                  <a:gd name="T0" fmla="*/ 19 w 28"/>
                  <a:gd name="T1" fmla="*/ 14 h 31"/>
                  <a:gd name="T2" fmla="*/ 22 w 28"/>
                  <a:gd name="T3" fmla="*/ 7 h 31"/>
                  <a:gd name="T4" fmla="*/ 27 w 28"/>
                  <a:gd name="T5" fmla="*/ 4 h 31"/>
                  <a:gd name="T6" fmla="*/ 28 w 28"/>
                  <a:gd name="T7" fmla="*/ 0 h 31"/>
                  <a:gd name="T8" fmla="*/ 0 w 28"/>
                  <a:gd name="T9" fmla="*/ 28 h 31"/>
                  <a:gd name="T10" fmla="*/ 5 w 28"/>
                  <a:gd name="T11" fmla="*/ 29 h 31"/>
                  <a:gd name="T12" fmla="*/ 6 w 28"/>
                  <a:gd name="T13" fmla="*/ 31 h 31"/>
                  <a:gd name="T14" fmla="*/ 20 w 28"/>
                  <a:gd name="T15" fmla="*/ 17 h 31"/>
                  <a:gd name="T16" fmla="*/ 19 w 28"/>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1">
                    <a:moveTo>
                      <a:pt x="19" y="14"/>
                    </a:moveTo>
                    <a:cubicBezTo>
                      <a:pt x="19" y="11"/>
                      <a:pt x="20" y="9"/>
                      <a:pt x="22" y="7"/>
                    </a:cubicBezTo>
                    <a:cubicBezTo>
                      <a:pt x="23" y="6"/>
                      <a:pt x="26" y="7"/>
                      <a:pt x="27" y="4"/>
                    </a:cubicBezTo>
                    <a:cubicBezTo>
                      <a:pt x="27" y="3"/>
                      <a:pt x="27" y="1"/>
                      <a:pt x="28" y="0"/>
                    </a:cubicBezTo>
                    <a:cubicBezTo>
                      <a:pt x="0" y="28"/>
                      <a:pt x="0" y="28"/>
                      <a:pt x="0" y="28"/>
                    </a:cubicBezTo>
                    <a:cubicBezTo>
                      <a:pt x="1" y="29"/>
                      <a:pt x="3" y="29"/>
                      <a:pt x="5" y="29"/>
                    </a:cubicBezTo>
                    <a:cubicBezTo>
                      <a:pt x="5" y="30"/>
                      <a:pt x="5" y="30"/>
                      <a:pt x="6" y="31"/>
                    </a:cubicBezTo>
                    <a:cubicBezTo>
                      <a:pt x="20" y="17"/>
                      <a:pt x="20" y="17"/>
                      <a:pt x="20" y="17"/>
                    </a:cubicBezTo>
                    <a:cubicBezTo>
                      <a:pt x="19" y="16"/>
                      <a:pt x="19" y="15"/>
                      <a:pt x="19"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79"/>
              <p:cNvSpPr/>
              <p:nvPr/>
            </p:nvSpPr>
            <p:spPr bwMode="auto">
              <a:xfrm>
                <a:off x="2420" y="3208"/>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2"/>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80"/>
              <p:cNvSpPr/>
              <p:nvPr/>
            </p:nvSpPr>
            <p:spPr bwMode="auto">
              <a:xfrm>
                <a:off x="2367" y="3280"/>
                <a:ext cx="37" cy="40"/>
              </a:xfrm>
              <a:custGeom>
                <a:avLst/>
                <a:gdLst>
                  <a:gd name="T0" fmla="*/ 12 w 14"/>
                  <a:gd name="T1" fmla="*/ 0 h 15"/>
                  <a:gd name="T2" fmla="*/ 0 w 14"/>
                  <a:gd name="T3" fmla="*/ 12 h 15"/>
                  <a:gd name="T4" fmla="*/ 4 w 14"/>
                  <a:gd name="T5" fmla="*/ 14 h 15"/>
                  <a:gd name="T6" fmla="*/ 6 w 14"/>
                  <a:gd name="T7" fmla="*/ 15 h 15"/>
                  <a:gd name="T8" fmla="*/ 14 w 14"/>
                  <a:gd name="T9" fmla="*/ 7 h 15"/>
                  <a:gd name="T10" fmla="*/ 12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12" y="0"/>
                    </a:moveTo>
                    <a:cubicBezTo>
                      <a:pt x="0" y="12"/>
                      <a:pt x="0" y="12"/>
                      <a:pt x="0" y="12"/>
                    </a:cubicBezTo>
                    <a:cubicBezTo>
                      <a:pt x="1" y="13"/>
                      <a:pt x="3" y="13"/>
                      <a:pt x="4" y="14"/>
                    </a:cubicBezTo>
                    <a:cubicBezTo>
                      <a:pt x="5" y="14"/>
                      <a:pt x="5" y="15"/>
                      <a:pt x="6" y="15"/>
                    </a:cubicBezTo>
                    <a:cubicBezTo>
                      <a:pt x="14" y="7"/>
                      <a:pt x="14" y="7"/>
                      <a:pt x="14" y="7"/>
                    </a:cubicBezTo>
                    <a:cubicBezTo>
                      <a:pt x="14" y="5"/>
                      <a:pt x="13" y="2"/>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81"/>
              <p:cNvSpPr/>
              <p:nvPr/>
            </p:nvSpPr>
            <p:spPr bwMode="auto">
              <a:xfrm>
                <a:off x="2394" y="3307"/>
                <a:ext cx="37" cy="21"/>
              </a:xfrm>
              <a:custGeom>
                <a:avLst/>
                <a:gdLst>
                  <a:gd name="T0" fmla="*/ 0 w 14"/>
                  <a:gd name="T1" fmla="*/ 8 h 8"/>
                  <a:gd name="T2" fmla="*/ 4 w 14"/>
                  <a:gd name="T3" fmla="*/ 8 h 8"/>
                  <a:gd name="T4" fmla="*/ 5 w 14"/>
                  <a:gd name="T5" fmla="*/ 8 h 8"/>
                  <a:gd name="T6" fmla="*/ 7 w 14"/>
                  <a:gd name="T7" fmla="*/ 8 h 8"/>
                  <a:gd name="T8" fmla="*/ 11 w 14"/>
                  <a:gd name="T9" fmla="*/ 6 h 8"/>
                  <a:gd name="T10" fmla="*/ 14 w 14"/>
                  <a:gd name="T11" fmla="*/ 3 h 8"/>
                  <a:gd name="T12" fmla="*/ 9 w 14"/>
                  <a:gd name="T13" fmla="*/ 0 h 8"/>
                  <a:gd name="T14" fmla="*/ 0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8"/>
                    </a:moveTo>
                    <a:cubicBezTo>
                      <a:pt x="4" y="8"/>
                      <a:pt x="4" y="8"/>
                      <a:pt x="4" y="8"/>
                    </a:cubicBezTo>
                    <a:cubicBezTo>
                      <a:pt x="5" y="8"/>
                      <a:pt x="5" y="8"/>
                      <a:pt x="5" y="8"/>
                    </a:cubicBezTo>
                    <a:cubicBezTo>
                      <a:pt x="7" y="8"/>
                      <a:pt x="7" y="8"/>
                      <a:pt x="7" y="8"/>
                    </a:cubicBezTo>
                    <a:cubicBezTo>
                      <a:pt x="8" y="8"/>
                      <a:pt x="9" y="7"/>
                      <a:pt x="11" y="6"/>
                    </a:cubicBezTo>
                    <a:cubicBezTo>
                      <a:pt x="14" y="3"/>
                      <a:pt x="14" y="3"/>
                      <a:pt x="14" y="3"/>
                    </a:cubicBezTo>
                    <a:cubicBezTo>
                      <a:pt x="12" y="2"/>
                      <a:pt x="10" y="1"/>
                      <a:pt x="9" y="0"/>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82"/>
              <p:cNvSpPr/>
              <p:nvPr/>
            </p:nvSpPr>
            <p:spPr bwMode="auto">
              <a:xfrm>
                <a:off x="2233" y="2458"/>
                <a:ext cx="40" cy="30"/>
              </a:xfrm>
              <a:custGeom>
                <a:avLst/>
                <a:gdLst>
                  <a:gd name="T0" fmla="*/ 12 w 15"/>
                  <a:gd name="T1" fmla="*/ 0 h 11"/>
                  <a:gd name="T2" fmla="*/ 4 w 15"/>
                  <a:gd name="T3" fmla="*/ 3 h 11"/>
                  <a:gd name="T4" fmla="*/ 0 w 15"/>
                  <a:gd name="T5" fmla="*/ 7 h 11"/>
                  <a:gd name="T6" fmla="*/ 0 w 15"/>
                  <a:gd name="T7" fmla="*/ 7 h 11"/>
                  <a:gd name="T8" fmla="*/ 5 w 15"/>
                  <a:gd name="T9" fmla="*/ 11 h 11"/>
                  <a:gd name="T10" fmla="*/ 7 w 15"/>
                  <a:gd name="T11" fmla="*/ 8 h 11"/>
                  <a:gd name="T12" fmla="*/ 7 w 15"/>
                  <a:gd name="T13" fmla="*/ 7 h 11"/>
                  <a:gd name="T14" fmla="*/ 12 w 15"/>
                  <a:gd name="T15" fmla="*/ 3 h 11"/>
                  <a:gd name="T16" fmla="*/ 15 w 15"/>
                  <a:gd name="T17" fmla="*/ 0 h 11"/>
                  <a:gd name="T18" fmla="*/ 12 w 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12" y="0"/>
                    </a:moveTo>
                    <a:cubicBezTo>
                      <a:pt x="9" y="0"/>
                      <a:pt x="7" y="2"/>
                      <a:pt x="4" y="3"/>
                    </a:cubicBezTo>
                    <a:cubicBezTo>
                      <a:pt x="0" y="7"/>
                      <a:pt x="0" y="7"/>
                      <a:pt x="0" y="7"/>
                    </a:cubicBezTo>
                    <a:cubicBezTo>
                      <a:pt x="0" y="7"/>
                      <a:pt x="0" y="7"/>
                      <a:pt x="0" y="7"/>
                    </a:cubicBezTo>
                    <a:cubicBezTo>
                      <a:pt x="1" y="8"/>
                      <a:pt x="3" y="10"/>
                      <a:pt x="5" y="11"/>
                    </a:cubicBezTo>
                    <a:cubicBezTo>
                      <a:pt x="7" y="8"/>
                      <a:pt x="7" y="8"/>
                      <a:pt x="7" y="8"/>
                    </a:cubicBezTo>
                    <a:cubicBezTo>
                      <a:pt x="7" y="8"/>
                      <a:pt x="7" y="8"/>
                      <a:pt x="7" y="7"/>
                    </a:cubicBezTo>
                    <a:cubicBezTo>
                      <a:pt x="7" y="6"/>
                      <a:pt x="11" y="3"/>
                      <a:pt x="12" y="3"/>
                    </a:cubicBezTo>
                    <a:cubicBezTo>
                      <a:pt x="15" y="0"/>
                      <a:pt x="15" y="0"/>
                      <a:pt x="15" y="0"/>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83"/>
              <p:cNvSpPr/>
              <p:nvPr/>
            </p:nvSpPr>
            <p:spPr bwMode="auto">
              <a:xfrm>
                <a:off x="2276" y="2469"/>
                <a:ext cx="13" cy="13"/>
              </a:xfrm>
              <a:custGeom>
                <a:avLst/>
                <a:gdLst>
                  <a:gd name="T0" fmla="*/ 1 w 5"/>
                  <a:gd name="T1" fmla="*/ 5 h 5"/>
                  <a:gd name="T2" fmla="*/ 4 w 5"/>
                  <a:gd name="T3" fmla="*/ 2 h 5"/>
                  <a:gd name="T4" fmla="*/ 5 w 5"/>
                  <a:gd name="T5" fmla="*/ 1 h 5"/>
                  <a:gd name="T6" fmla="*/ 4 w 5"/>
                  <a:gd name="T7" fmla="*/ 0 h 5"/>
                  <a:gd name="T8" fmla="*/ 0 w 5"/>
                  <a:gd name="T9" fmla="*/ 4 h 5"/>
                  <a:gd name="T10" fmla="*/ 1 w 5"/>
                  <a:gd name="T11" fmla="*/ 5 h 5"/>
                  <a:gd name="T12" fmla="*/ 1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5"/>
                    </a:moveTo>
                    <a:cubicBezTo>
                      <a:pt x="2" y="4"/>
                      <a:pt x="3" y="3"/>
                      <a:pt x="4" y="2"/>
                    </a:cubicBezTo>
                    <a:cubicBezTo>
                      <a:pt x="5" y="2"/>
                      <a:pt x="5" y="1"/>
                      <a:pt x="5" y="1"/>
                    </a:cubicBezTo>
                    <a:cubicBezTo>
                      <a:pt x="5" y="1"/>
                      <a:pt x="4" y="0"/>
                      <a:pt x="4" y="0"/>
                    </a:cubicBezTo>
                    <a:cubicBezTo>
                      <a:pt x="0" y="4"/>
                      <a:pt x="0" y="4"/>
                      <a:pt x="0" y="4"/>
                    </a:cubicBezTo>
                    <a:cubicBezTo>
                      <a:pt x="0" y="4"/>
                      <a:pt x="1" y="5"/>
                      <a:pt x="1"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84"/>
              <p:cNvSpPr/>
              <p:nvPr/>
            </p:nvSpPr>
            <p:spPr bwMode="auto">
              <a:xfrm>
                <a:off x="2279" y="2474"/>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2" y="1"/>
                      <a:pt x="1"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85"/>
              <p:cNvSpPr/>
              <p:nvPr/>
            </p:nvSpPr>
            <p:spPr bwMode="auto">
              <a:xfrm>
                <a:off x="3399" y="1304"/>
                <a:ext cx="8" cy="14"/>
              </a:xfrm>
              <a:custGeom>
                <a:avLst/>
                <a:gdLst>
                  <a:gd name="T0" fmla="*/ 3 w 3"/>
                  <a:gd name="T1" fmla="*/ 5 h 5"/>
                  <a:gd name="T2" fmla="*/ 2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cubicBezTo>
                      <a:pt x="3" y="4"/>
                      <a:pt x="2" y="2"/>
                      <a:pt x="2" y="0"/>
                    </a:cubicBezTo>
                    <a:cubicBezTo>
                      <a:pt x="0" y="2"/>
                      <a:pt x="0" y="2"/>
                      <a:pt x="0" y="2"/>
                    </a:cubicBezTo>
                    <a:cubicBezTo>
                      <a:pt x="1" y="3"/>
                      <a:pt x="2"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86"/>
              <p:cNvSpPr/>
              <p:nvPr/>
            </p:nvSpPr>
            <p:spPr bwMode="auto">
              <a:xfrm>
                <a:off x="3391" y="1355"/>
                <a:ext cx="21" cy="6"/>
              </a:xfrm>
              <a:custGeom>
                <a:avLst/>
                <a:gdLst>
                  <a:gd name="T0" fmla="*/ 8 w 8"/>
                  <a:gd name="T1" fmla="*/ 1 h 2"/>
                  <a:gd name="T2" fmla="*/ 2 w 8"/>
                  <a:gd name="T3" fmla="*/ 0 h 2"/>
                  <a:gd name="T4" fmla="*/ 0 w 8"/>
                  <a:gd name="T5" fmla="*/ 2 h 2"/>
                  <a:gd name="T6" fmla="*/ 3 w 8"/>
                  <a:gd name="T7" fmla="*/ 2 h 2"/>
                  <a:gd name="T8" fmla="*/ 8 w 8"/>
                  <a:gd name="T9" fmla="*/ 1 h 2"/>
                </a:gdLst>
                <a:ahLst/>
                <a:cxnLst>
                  <a:cxn ang="0">
                    <a:pos x="T0" y="T1"/>
                  </a:cxn>
                  <a:cxn ang="0">
                    <a:pos x="T2" y="T3"/>
                  </a:cxn>
                  <a:cxn ang="0">
                    <a:pos x="T4" y="T5"/>
                  </a:cxn>
                  <a:cxn ang="0">
                    <a:pos x="T6" y="T7"/>
                  </a:cxn>
                  <a:cxn ang="0">
                    <a:pos x="T8" y="T9"/>
                  </a:cxn>
                </a:cxnLst>
                <a:rect l="0" t="0" r="r" b="b"/>
                <a:pathLst>
                  <a:path w="8" h="2">
                    <a:moveTo>
                      <a:pt x="8" y="1"/>
                    </a:moveTo>
                    <a:cubicBezTo>
                      <a:pt x="8" y="0"/>
                      <a:pt x="4" y="0"/>
                      <a:pt x="2" y="0"/>
                    </a:cubicBezTo>
                    <a:cubicBezTo>
                      <a:pt x="0" y="2"/>
                      <a:pt x="0" y="2"/>
                      <a:pt x="0" y="2"/>
                    </a:cubicBezTo>
                    <a:cubicBezTo>
                      <a:pt x="2" y="2"/>
                      <a:pt x="3" y="2"/>
                      <a:pt x="3" y="2"/>
                    </a:cubicBezTo>
                    <a:cubicBezTo>
                      <a:pt x="5" y="1"/>
                      <a:pt x="6"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87"/>
              <p:cNvSpPr/>
              <p:nvPr/>
            </p:nvSpPr>
            <p:spPr bwMode="auto">
              <a:xfrm>
                <a:off x="3145" y="1781"/>
                <a:ext cx="5" cy="5"/>
              </a:xfrm>
              <a:custGeom>
                <a:avLst/>
                <a:gdLst>
                  <a:gd name="T0" fmla="*/ 1 w 2"/>
                  <a:gd name="T1" fmla="*/ 2 h 2"/>
                  <a:gd name="T2" fmla="*/ 2 w 2"/>
                  <a:gd name="T3" fmla="*/ 1 h 2"/>
                  <a:gd name="T4" fmla="*/ 1 w 2"/>
                  <a:gd name="T5" fmla="*/ 0 h 2"/>
                  <a:gd name="T6" fmla="*/ 0 w 2"/>
                  <a:gd name="T7" fmla="*/ 2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1"/>
                      <a:pt x="2" y="1"/>
                    </a:cubicBezTo>
                    <a:cubicBezTo>
                      <a:pt x="2" y="1"/>
                      <a:pt x="1" y="0"/>
                      <a:pt x="1" y="0"/>
                    </a:cubicBezTo>
                    <a:cubicBezTo>
                      <a:pt x="0" y="2"/>
                      <a:pt x="0" y="2"/>
                      <a:pt x="0" y="2"/>
                    </a:cubicBezTo>
                    <a:cubicBezTo>
                      <a:pt x="0" y="2"/>
                      <a:pt x="0" y="2"/>
                      <a:pt x="0" y="2"/>
                    </a:cubicBezTo>
                    <a:cubicBezTo>
                      <a:pt x="0" y="2"/>
                      <a:pt x="1"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88"/>
              <p:cNvSpPr/>
              <p:nvPr/>
            </p:nvSpPr>
            <p:spPr bwMode="auto">
              <a:xfrm>
                <a:off x="3153" y="1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89"/>
              <p:cNvSpPr/>
              <p:nvPr/>
            </p:nvSpPr>
            <p:spPr bwMode="auto">
              <a:xfrm>
                <a:off x="3145" y="1813"/>
                <a:ext cx="21" cy="40"/>
              </a:xfrm>
              <a:custGeom>
                <a:avLst/>
                <a:gdLst>
                  <a:gd name="T0" fmla="*/ 2 w 8"/>
                  <a:gd name="T1" fmla="*/ 9 h 15"/>
                  <a:gd name="T2" fmla="*/ 0 w 8"/>
                  <a:gd name="T3" fmla="*/ 12 h 15"/>
                  <a:gd name="T4" fmla="*/ 0 w 8"/>
                  <a:gd name="T5" fmla="*/ 15 h 15"/>
                  <a:gd name="T6" fmla="*/ 8 w 8"/>
                  <a:gd name="T7" fmla="*/ 7 h 15"/>
                  <a:gd name="T8" fmla="*/ 7 w 8"/>
                  <a:gd name="T9" fmla="*/ 7 h 15"/>
                  <a:gd name="T10" fmla="*/ 4 w 8"/>
                  <a:gd name="T11" fmla="*/ 6 h 15"/>
                  <a:gd name="T12" fmla="*/ 6 w 8"/>
                  <a:gd name="T13" fmla="*/ 2 h 15"/>
                  <a:gd name="T14" fmla="*/ 6 w 8"/>
                  <a:gd name="T15" fmla="*/ 0 h 15"/>
                  <a:gd name="T16" fmla="*/ 1 w 8"/>
                  <a:gd name="T17" fmla="*/ 5 h 15"/>
                  <a:gd name="T18" fmla="*/ 2 w 8"/>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2" y="9"/>
                    </a:moveTo>
                    <a:cubicBezTo>
                      <a:pt x="2" y="10"/>
                      <a:pt x="0" y="11"/>
                      <a:pt x="0" y="12"/>
                    </a:cubicBezTo>
                    <a:cubicBezTo>
                      <a:pt x="0" y="15"/>
                      <a:pt x="0" y="15"/>
                      <a:pt x="0" y="15"/>
                    </a:cubicBezTo>
                    <a:cubicBezTo>
                      <a:pt x="8" y="7"/>
                      <a:pt x="8" y="7"/>
                      <a:pt x="8" y="7"/>
                    </a:cubicBezTo>
                    <a:cubicBezTo>
                      <a:pt x="7" y="7"/>
                      <a:pt x="7" y="7"/>
                      <a:pt x="7" y="7"/>
                    </a:cubicBezTo>
                    <a:cubicBezTo>
                      <a:pt x="5" y="7"/>
                      <a:pt x="4" y="7"/>
                      <a:pt x="4" y="6"/>
                    </a:cubicBezTo>
                    <a:cubicBezTo>
                      <a:pt x="4" y="4"/>
                      <a:pt x="6" y="4"/>
                      <a:pt x="6" y="2"/>
                    </a:cubicBezTo>
                    <a:cubicBezTo>
                      <a:pt x="6" y="1"/>
                      <a:pt x="6" y="1"/>
                      <a:pt x="6" y="0"/>
                    </a:cubicBezTo>
                    <a:cubicBezTo>
                      <a:pt x="1" y="5"/>
                      <a:pt x="1" y="5"/>
                      <a:pt x="1" y="5"/>
                    </a:cubicBezTo>
                    <a:cubicBezTo>
                      <a:pt x="2" y="6"/>
                      <a:pt x="2"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90"/>
              <p:cNvSpPr/>
              <p:nvPr/>
            </p:nvSpPr>
            <p:spPr bwMode="auto">
              <a:xfrm>
                <a:off x="3476" y="15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1"/>
              <p:cNvSpPr/>
              <p:nvPr/>
            </p:nvSpPr>
            <p:spPr bwMode="auto">
              <a:xfrm>
                <a:off x="3484" y="1529"/>
                <a:ext cx="8" cy="6"/>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0" y="2"/>
                      <a:pt x="0" y="2"/>
                    </a:cubicBezTo>
                    <a:cubicBezTo>
                      <a:pt x="1" y="1"/>
                      <a:pt x="2"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92"/>
              <p:cNvSpPr/>
              <p:nvPr/>
            </p:nvSpPr>
            <p:spPr bwMode="auto">
              <a:xfrm>
                <a:off x="3171" y="1883"/>
                <a:ext cx="11" cy="5"/>
              </a:xfrm>
              <a:custGeom>
                <a:avLst/>
                <a:gdLst>
                  <a:gd name="T0" fmla="*/ 4 w 4"/>
                  <a:gd name="T1" fmla="*/ 1 h 2"/>
                  <a:gd name="T2" fmla="*/ 4 w 4"/>
                  <a:gd name="T3" fmla="*/ 0 h 2"/>
                  <a:gd name="T4" fmla="*/ 2 w 4"/>
                  <a:gd name="T5" fmla="*/ 1 h 2"/>
                  <a:gd name="T6" fmla="*/ 0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0"/>
                      <a:pt x="4" y="0"/>
                      <a:pt x="4" y="0"/>
                    </a:cubicBezTo>
                    <a:cubicBezTo>
                      <a:pt x="3" y="0"/>
                      <a:pt x="3" y="1"/>
                      <a:pt x="2" y="1"/>
                    </a:cubicBezTo>
                    <a:cubicBezTo>
                      <a:pt x="0" y="2"/>
                      <a:pt x="0" y="2"/>
                      <a:pt x="0" y="2"/>
                    </a:cubicBezTo>
                    <a:cubicBezTo>
                      <a:pt x="2" y="2"/>
                      <a:pt x="4" y="2"/>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93"/>
              <p:cNvSpPr/>
              <p:nvPr/>
            </p:nvSpPr>
            <p:spPr bwMode="auto">
              <a:xfrm>
                <a:off x="3222" y="18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94"/>
              <p:cNvSpPr/>
              <p:nvPr/>
            </p:nvSpPr>
            <p:spPr bwMode="auto">
              <a:xfrm>
                <a:off x="3340" y="1741"/>
                <a:ext cx="2"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95"/>
              <p:cNvSpPr/>
              <p:nvPr/>
            </p:nvSpPr>
            <p:spPr bwMode="auto">
              <a:xfrm>
                <a:off x="3420" y="1706"/>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96"/>
              <p:cNvSpPr/>
              <p:nvPr/>
            </p:nvSpPr>
            <p:spPr bwMode="auto">
              <a:xfrm>
                <a:off x="3265" y="1880"/>
                <a:ext cx="3"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97"/>
              <p:cNvSpPr/>
              <p:nvPr/>
            </p:nvSpPr>
            <p:spPr bwMode="auto">
              <a:xfrm>
                <a:off x="3447" y="1829"/>
                <a:ext cx="5" cy="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2"/>
                      <a:pt x="2" y="2"/>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98"/>
              <p:cNvSpPr/>
              <p:nvPr/>
            </p:nvSpPr>
            <p:spPr bwMode="auto">
              <a:xfrm>
                <a:off x="3639" y="1620"/>
                <a:ext cx="43" cy="35"/>
              </a:xfrm>
              <a:custGeom>
                <a:avLst/>
                <a:gdLst>
                  <a:gd name="T0" fmla="*/ 4 w 16"/>
                  <a:gd name="T1" fmla="*/ 13 h 13"/>
                  <a:gd name="T2" fmla="*/ 8 w 16"/>
                  <a:gd name="T3" fmla="*/ 9 h 13"/>
                  <a:gd name="T4" fmla="*/ 8 w 16"/>
                  <a:gd name="T5" fmla="*/ 8 h 13"/>
                  <a:gd name="T6" fmla="*/ 9 w 16"/>
                  <a:gd name="T7" fmla="*/ 8 h 13"/>
                  <a:gd name="T8" fmla="*/ 16 w 16"/>
                  <a:gd name="T9" fmla="*/ 1 h 13"/>
                  <a:gd name="T10" fmla="*/ 13 w 16"/>
                  <a:gd name="T11" fmla="*/ 1 h 13"/>
                  <a:gd name="T12" fmla="*/ 8 w 16"/>
                  <a:gd name="T13" fmla="*/ 0 h 13"/>
                  <a:gd name="T14" fmla="*/ 0 w 16"/>
                  <a:gd name="T15" fmla="*/ 8 h 13"/>
                  <a:gd name="T16" fmla="*/ 4 w 1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4" y="13"/>
                    </a:moveTo>
                    <a:cubicBezTo>
                      <a:pt x="8" y="9"/>
                      <a:pt x="8" y="9"/>
                      <a:pt x="8" y="9"/>
                    </a:cubicBezTo>
                    <a:cubicBezTo>
                      <a:pt x="8" y="8"/>
                      <a:pt x="8" y="8"/>
                      <a:pt x="8" y="8"/>
                    </a:cubicBezTo>
                    <a:cubicBezTo>
                      <a:pt x="8" y="8"/>
                      <a:pt x="8" y="8"/>
                      <a:pt x="9" y="8"/>
                    </a:cubicBezTo>
                    <a:cubicBezTo>
                      <a:pt x="16" y="1"/>
                      <a:pt x="16" y="1"/>
                      <a:pt x="16" y="1"/>
                    </a:cubicBezTo>
                    <a:cubicBezTo>
                      <a:pt x="15" y="1"/>
                      <a:pt x="14" y="1"/>
                      <a:pt x="13" y="1"/>
                    </a:cubicBezTo>
                    <a:cubicBezTo>
                      <a:pt x="11" y="0"/>
                      <a:pt x="10" y="0"/>
                      <a:pt x="8" y="0"/>
                    </a:cubicBezTo>
                    <a:cubicBezTo>
                      <a:pt x="0" y="8"/>
                      <a:pt x="0" y="8"/>
                      <a:pt x="0" y="8"/>
                    </a:cubicBezTo>
                    <a:cubicBezTo>
                      <a:pt x="1" y="10"/>
                      <a:pt x="2" y="12"/>
                      <a:pt x="4"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99"/>
              <p:cNvSpPr/>
              <p:nvPr/>
            </p:nvSpPr>
            <p:spPr bwMode="auto">
              <a:xfrm>
                <a:off x="3468" y="1832"/>
                <a:ext cx="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00"/>
              <p:cNvSpPr/>
              <p:nvPr/>
            </p:nvSpPr>
            <p:spPr bwMode="auto">
              <a:xfrm>
                <a:off x="3463" y="18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01"/>
              <p:cNvSpPr/>
              <p:nvPr/>
            </p:nvSpPr>
            <p:spPr bwMode="auto">
              <a:xfrm>
                <a:off x="3497" y="1773"/>
                <a:ext cx="14" cy="13"/>
              </a:xfrm>
              <a:custGeom>
                <a:avLst/>
                <a:gdLst>
                  <a:gd name="T0" fmla="*/ 1 w 5"/>
                  <a:gd name="T1" fmla="*/ 5 h 5"/>
                  <a:gd name="T2" fmla="*/ 4 w 5"/>
                  <a:gd name="T3" fmla="*/ 0 h 5"/>
                  <a:gd name="T4" fmla="*/ 0 w 5"/>
                  <a:gd name="T5" fmla="*/ 4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5" y="3"/>
                      <a:pt x="4" y="0"/>
                    </a:cubicBezTo>
                    <a:cubicBezTo>
                      <a:pt x="0" y="4"/>
                      <a:pt x="0" y="4"/>
                      <a:pt x="0" y="4"/>
                    </a:cubicBezTo>
                    <a:cubicBezTo>
                      <a:pt x="0"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02"/>
              <p:cNvSpPr/>
              <p:nvPr/>
            </p:nvSpPr>
            <p:spPr bwMode="auto">
              <a:xfrm>
                <a:off x="3361" y="1974"/>
                <a:ext cx="13" cy="10"/>
              </a:xfrm>
              <a:custGeom>
                <a:avLst/>
                <a:gdLst>
                  <a:gd name="T0" fmla="*/ 0 w 5"/>
                  <a:gd name="T1" fmla="*/ 3 h 4"/>
                  <a:gd name="T2" fmla="*/ 1 w 5"/>
                  <a:gd name="T3" fmla="*/ 3 h 4"/>
                  <a:gd name="T4" fmla="*/ 1 w 5"/>
                  <a:gd name="T5" fmla="*/ 4 h 4"/>
                  <a:gd name="T6" fmla="*/ 5 w 5"/>
                  <a:gd name="T7" fmla="*/ 0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0" y="3"/>
                      <a:pt x="1" y="3"/>
                      <a:pt x="1" y="3"/>
                    </a:cubicBezTo>
                    <a:cubicBezTo>
                      <a:pt x="1" y="4"/>
                      <a:pt x="1" y="4"/>
                      <a:pt x="1" y="4"/>
                    </a:cubicBezTo>
                    <a:cubicBezTo>
                      <a:pt x="5" y="0"/>
                      <a:pt x="5" y="0"/>
                      <a:pt x="5" y="0"/>
                    </a:cubicBezTo>
                    <a:cubicBezTo>
                      <a:pt x="3"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03"/>
              <p:cNvSpPr/>
              <p:nvPr/>
            </p:nvSpPr>
            <p:spPr bwMode="auto">
              <a:xfrm>
                <a:off x="3369" y="1984"/>
                <a:ext cx="30" cy="27"/>
              </a:xfrm>
              <a:custGeom>
                <a:avLst/>
                <a:gdLst>
                  <a:gd name="T0" fmla="*/ 1 w 11"/>
                  <a:gd name="T1" fmla="*/ 6 h 10"/>
                  <a:gd name="T2" fmla="*/ 5 w 11"/>
                  <a:gd name="T3" fmla="*/ 10 h 10"/>
                  <a:gd name="T4" fmla="*/ 11 w 11"/>
                  <a:gd name="T5" fmla="*/ 4 h 10"/>
                  <a:gd name="T6" fmla="*/ 9 w 11"/>
                  <a:gd name="T7" fmla="*/ 0 h 10"/>
                  <a:gd name="T8" fmla="*/ 6 w 11"/>
                  <a:gd name="T9" fmla="*/ 0 h 10"/>
                  <a:gd name="T10" fmla="*/ 0 w 11"/>
                  <a:gd name="T11" fmla="*/ 6 h 10"/>
                  <a:gd name="T12" fmla="*/ 1 w 11"/>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 y="6"/>
                    </a:moveTo>
                    <a:cubicBezTo>
                      <a:pt x="3" y="7"/>
                      <a:pt x="4" y="9"/>
                      <a:pt x="5" y="10"/>
                    </a:cubicBezTo>
                    <a:cubicBezTo>
                      <a:pt x="11" y="4"/>
                      <a:pt x="11" y="4"/>
                      <a:pt x="11" y="4"/>
                    </a:cubicBezTo>
                    <a:cubicBezTo>
                      <a:pt x="10" y="3"/>
                      <a:pt x="9" y="2"/>
                      <a:pt x="9" y="0"/>
                    </a:cubicBezTo>
                    <a:cubicBezTo>
                      <a:pt x="6" y="0"/>
                      <a:pt x="6" y="0"/>
                      <a:pt x="6" y="0"/>
                    </a:cubicBezTo>
                    <a:cubicBezTo>
                      <a:pt x="0" y="6"/>
                      <a:pt x="0" y="6"/>
                      <a:pt x="0" y="6"/>
                    </a:cubicBezTo>
                    <a:cubicBezTo>
                      <a:pt x="0" y="6"/>
                      <a:pt x="1" y="6"/>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04"/>
              <p:cNvSpPr/>
              <p:nvPr/>
            </p:nvSpPr>
            <p:spPr bwMode="auto">
              <a:xfrm>
                <a:off x="3497" y="193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05"/>
              <p:cNvSpPr/>
              <p:nvPr/>
            </p:nvSpPr>
            <p:spPr bwMode="auto">
              <a:xfrm>
                <a:off x="3388" y="2006"/>
                <a:ext cx="37" cy="27"/>
              </a:xfrm>
              <a:custGeom>
                <a:avLst/>
                <a:gdLst>
                  <a:gd name="T0" fmla="*/ 1 w 14"/>
                  <a:gd name="T1" fmla="*/ 9 h 10"/>
                  <a:gd name="T2" fmla="*/ 7 w 14"/>
                  <a:gd name="T3" fmla="*/ 9 h 10"/>
                  <a:gd name="T4" fmla="*/ 14 w 14"/>
                  <a:gd name="T5" fmla="*/ 2 h 10"/>
                  <a:gd name="T6" fmla="*/ 12 w 14"/>
                  <a:gd name="T7" fmla="*/ 0 h 10"/>
                  <a:gd name="T8" fmla="*/ 10 w 14"/>
                  <a:gd name="T9" fmla="*/ 0 h 10"/>
                  <a:gd name="T10" fmla="*/ 8 w 14"/>
                  <a:gd name="T11" fmla="*/ 0 h 10"/>
                  <a:gd name="T12" fmla="*/ 0 w 14"/>
                  <a:gd name="T13" fmla="*/ 8 h 10"/>
                  <a:gd name="T14" fmla="*/ 1 w 14"/>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 y="9"/>
                    </a:moveTo>
                    <a:cubicBezTo>
                      <a:pt x="3" y="10"/>
                      <a:pt x="5" y="9"/>
                      <a:pt x="7" y="9"/>
                    </a:cubicBezTo>
                    <a:cubicBezTo>
                      <a:pt x="14" y="2"/>
                      <a:pt x="14" y="2"/>
                      <a:pt x="14" y="2"/>
                    </a:cubicBezTo>
                    <a:cubicBezTo>
                      <a:pt x="13" y="2"/>
                      <a:pt x="12" y="1"/>
                      <a:pt x="12" y="0"/>
                    </a:cubicBezTo>
                    <a:cubicBezTo>
                      <a:pt x="10" y="0"/>
                      <a:pt x="10" y="0"/>
                      <a:pt x="10" y="0"/>
                    </a:cubicBezTo>
                    <a:cubicBezTo>
                      <a:pt x="9" y="0"/>
                      <a:pt x="9" y="0"/>
                      <a:pt x="8" y="0"/>
                    </a:cubicBezTo>
                    <a:cubicBezTo>
                      <a:pt x="0" y="8"/>
                      <a:pt x="0" y="8"/>
                      <a:pt x="0" y="8"/>
                    </a:cubicBezTo>
                    <a:cubicBezTo>
                      <a:pt x="0" y="8"/>
                      <a:pt x="1" y="8"/>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607"/>
            <p:cNvGrpSpPr/>
            <p:nvPr/>
          </p:nvGrpSpPr>
          <p:grpSpPr bwMode="auto">
            <a:xfrm>
              <a:off x="1925638" y="1952625"/>
              <a:ext cx="4046538" cy="2124075"/>
              <a:chOff x="1213" y="1230"/>
              <a:chExt cx="2549" cy="1338"/>
            </a:xfrm>
            <a:solidFill>
              <a:srgbClr val="0E80C9"/>
            </a:solidFill>
          </p:grpSpPr>
          <p:sp>
            <p:nvSpPr>
              <p:cNvPr id="273" name="Freeform 407"/>
              <p:cNvSpPr/>
              <p:nvPr/>
            </p:nvSpPr>
            <p:spPr bwMode="auto">
              <a:xfrm>
                <a:off x="3417" y="2019"/>
                <a:ext cx="32" cy="30"/>
              </a:xfrm>
              <a:custGeom>
                <a:avLst/>
                <a:gdLst>
                  <a:gd name="T0" fmla="*/ 0 w 12"/>
                  <a:gd name="T1" fmla="*/ 8 h 11"/>
                  <a:gd name="T2" fmla="*/ 5 w 12"/>
                  <a:gd name="T3" fmla="*/ 11 h 11"/>
                  <a:gd name="T4" fmla="*/ 12 w 12"/>
                  <a:gd name="T5" fmla="*/ 4 h 11"/>
                  <a:gd name="T6" fmla="*/ 8 w 12"/>
                  <a:gd name="T7" fmla="*/ 0 h 11"/>
                  <a:gd name="T8" fmla="*/ 0 w 12"/>
                  <a:gd name="T9" fmla="*/ 8 h 11"/>
                  <a:gd name="T10" fmla="*/ 0 w 12"/>
                  <a:gd name="T11" fmla="*/ 8 h 11"/>
                </a:gdLst>
                <a:ahLst/>
                <a:cxnLst>
                  <a:cxn ang="0">
                    <a:pos x="T0" y="T1"/>
                  </a:cxn>
                  <a:cxn ang="0">
                    <a:pos x="T2" y="T3"/>
                  </a:cxn>
                  <a:cxn ang="0">
                    <a:pos x="T4" y="T5"/>
                  </a:cxn>
                  <a:cxn ang="0">
                    <a:pos x="T6" y="T7"/>
                  </a:cxn>
                  <a:cxn ang="0">
                    <a:pos x="T8" y="T9"/>
                  </a:cxn>
                  <a:cxn ang="0">
                    <a:pos x="T10" y="T11"/>
                  </a:cxn>
                </a:cxnLst>
                <a:rect l="0" t="0" r="r" b="b"/>
                <a:pathLst>
                  <a:path w="12" h="11">
                    <a:moveTo>
                      <a:pt x="0" y="8"/>
                    </a:moveTo>
                    <a:cubicBezTo>
                      <a:pt x="2" y="9"/>
                      <a:pt x="4" y="10"/>
                      <a:pt x="5" y="11"/>
                    </a:cubicBezTo>
                    <a:cubicBezTo>
                      <a:pt x="12" y="4"/>
                      <a:pt x="12" y="4"/>
                      <a:pt x="12" y="4"/>
                    </a:cubicBezTo>
                    <a:cubicBezTo>
                      <a:pt x="11" y="3"/>
                      <a:pt x="10" y="1"/>
                      <a:pt x="8" y="0"/>
                    </a:cubicBezTo>
                    <a:cubicBezTo>
                      <a:pt x="0" y="8"/>
                      <a:pt x="0" y="8"/>
                      <a:pt x="0" y="8"/>
                    </a:cubicBezTo>
                    <a:cubicBezTo>
                      <a:pt x="0" y="8"/>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08"/>
              <p:cNvSpPr/>
              <p:nvPr/>
            </p:nvSpPr>
            <p:spPr bwMode="auto">
              <a:xfrm>
                <a:off x="3412" y="2051"/>
                <a:ext cx="16" cy="14"/>
              </a:xfrm>
              <a:custGeom>
                <a:avLst/>
                <a:gdLst>
                  <a:gd name="T0" fmla="*/ 0 w 6"/>
                  <a:gd name="T1" fmla="*/ 3 h 5"/>
                  <a:gd name="T2" fmla="*/ 2 w 6"/>
                  <a:gd name="T3" fmla="*/ 5 h 5"/>
                  <a:gd name="T4" fmla="*/ 6 w 6"/>
                  <a:gd name="T5" fmla="*/ 1 h 5"/>
                  <a:gd name="T6" fmla="*/ 4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0" y="4"/>
                      <a:pt x="1" y="4"/>
                      <a:pt x="2" y="5"/>
                    </a:cubicBezTo>
                    <a:cubicBezTo>
                      <a:pt x="6" y="1"/>
                      <a:pt x="6" y="1"/>
                      <a:pt x="6" y="1"/>
                    </a:cubicBezTo>
                    <a:cubicBezTo>
                      <a:pt x="5" y="0"/>
                      <a:pt x="4" y="0"/>
                      <a:pt x="4"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09"/>
              <p:cNvSpPr/>
              <p:nvPr/>
            </p:nvSpPr>
            <p:spPr bwMode="auto">
              <a:xfrm>
                <a:off x="3524" y="1931"/>
                <a:ext cx="13" cy="2"/>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10"/>
              <p:cNvSpPr/>
              <p:nvPr/>
            </p:nvSpPr>
            <p:spPr bwMode="auto">
              <a:xfrm>
                <a:off x="3166" y="1925"/>
                <a:ext cx="32" cy="22"/>
              </a:xfrm>
              <a:custGeom>
                <a:avLst/>
                <a:gdLst>
                  <a:gd name="T0" fmla="*/ 9 w 12"/>
                  <a:gd name="T1" fmla="*/ 2 h 8"/>
                  <a:gd name="T2" fmla="*/ 5 w 12"/>
                  <a:gd name="T3" fmla="*/ 0 h 8"/>
                  <a:gd name="T4" fmla="*/ 5 w 12"/>
                  <a:gd name="T5" fmla="*/ 1 h 8"/>
                  <a:gd name="T6" fmla="*/ 0 w 12"/>
                  <a:gd name="T7" fmla="*/ 5 h 8"/>
                  <a:gd name="T8" fmla="*/ 6 w 12"/>
                  <a:gd name="T9" fmla="*/ 8 h 8"/>
                  <a:gd name="T10" fmla="*/ 12 w 12"/>
                  <a:gd name="T11" fmla="*/ 2 h 8"/>
                  <a:gd name="T12" fmla="*/ 9 w 1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9" y="2"/>
                    </a:moveTo>
                    <a:cubicBezTo>
                      <a:pt x="8" y="2"/>
                      <a:pt x="5" y="1"/>
                      <a:pt x="5" y="0"/>
                    </a:cubicBezTo>
                    <a:cubicBezTo>
                      <a:pt x="5" y="0"/>
                      <a:pt x="5" y="0"/>
                      <a:pt x="5" y="1"/>
                    </a:cubicBezTo>
                    <a:cubicBezTo>
                      <a:pt x="0" y="5"/>
                      <a:pt x="0" y="5"/>
                      <a:pt x="0" y="5"/>
                    </a:cubicBezTo>
                    <a:cubicBezTo>
                      <a:pt x="1" y="6"/>
                      <a:pt x="4" y="7"/>
                      <a:pt x="6" y="8"/>
                    </a:cubicBezTo>
                    <a:cubicBezTo>
                      <a:pt x="12" y="2"/>
                      <a:pt x="12" y="2"/>
                      <a:pt x="12" y="2"/>
                    </a:cubicBezTo>
                    <a:cubicBezTo>
                      <a:pt x="11" y="2"/>
                      <a:pt x="10" y="2"/>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11"/>
              <p:cNvSpPr/>
              <p:nvPr/>
            </p:nvSpPr>
            <p:spPr bwMode="auto">
              <a:xfrm>
                <a:off x="3201" y="1915"/>
                <a:ext cx="8" cy="10"/>
              </a:xfrm>
              <a:custGeom>
                <a:avLst/>
                <a:gdLst>
                  <a:gd name="T0" fmla="*/ 0 w 3"/>
                  <a:gd name="T1" fmla="*/ 0 h 4"/>
                  <a:gd name="T2" fmla="*/ 0 w 3"/>
                  <a:gd name="T3" fmla="*/ 1 h 4"/>
                  <a:gd name="T4" fmla="*/ 1 w 3"/>
                  <a:gd name="T5" fmla="*/ 4 h 4"/>
                  <a:gd name="T6" fmla="*/ 3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1"/>
                      <a:pt x="0" y="1"/>
                    </a:cubicBezTo>
                    <a:cubicBezTo>
                      <a:pt x="0" y="1"/>
                      <a:pt x="0" y="4"/>
                      <a:pt x="1" y="4"/>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12"/>
              <p:cNvSpPr/>
              <p:nvPr/>
            </p:nvSpPr>
            <p:spPr bwMode="auto">
              <a:xfrm>
                <a:off x="3110" y="2006"/>
                <a:ext cx="13" cy="13"/>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4"/>
                      <a:pt x="0" y="4"/>
                      <a:pt x="0" y="5"/>
                    </a:cubicBezTo>
                    <a:cubicBezTo>
                      <a:pt x="5" y="0"/>
                      <a:pt x="5" y="0"/>
                      <a:pt x="5" y="0"/>
                    </a:cubicBezTo>
                    <a:cubicBezTo>
                      <a:pt x="3"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13"/>
              <p:cNvSpPr/>
              <p:nvPr/>
            </p:nvSpPr>
            <p:spPr bwMode="auto">
              <a:xfrm>
                <a:off x="3313" y="1781"/>
                <a:ext cx="27" cy="32"/>
              </a:xfrm>
              <a:custGeom>
                <a:avLst/>
                <a:gdLst>
                  <a:gd name="T0" fmla="*/ 10 w 10"/>
                  <a:gd name="T1" fmla="*/ 1 h 12"/>
                  <a:gd name="T2" fmla="*/ 10 w 10"/>
                  <a:gd name="T3" fmla="*/ 0 h 12"/>
                  <a:gd name="T4" fmla="*/ 0 w 10"/>
                  <a:gd name="T5" fmla="*/ 10 h 12"/>
                  <a:gd name="T6" fmla="*/ 0 w 10"/>
                  <a:gd name="T7" fmla="*/ 12 h 12"/>
                  <a:gd name="T8" fmla="*/ 10 w 10"/>
                  <a:gd name="T9" fmla="*/ 3 h 12"/>
                  <a:gd name="T10" fmla="*/ 1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10" y="1"/>
                    </a:moveTo>
                    <a:cubicBezTo>
                      <a:pt x="10" y="0"/>
                      <a:pt x="10" y="0"/>
                      <a:pt x="10" y="0"/>
                    </a:cubicBezTo>
                    <a:cubicBezTo>
                      <a:pt x="6" y="2"/>
                      <a:pt x="0" y="3"/>
                      <a:pt x="0" y="10"/>
                    </a:cubicBezTo>
                    <a:cubicBezTo>
                      <a:pt x="0" y="11"/>
                      <a:pt x="0" y="12"/>
                      <a:pt x="0" y="12"/>
                    </a:cubicBezTo>
                    <a:cubicBezTo>
                      <a:pt x="10" y="3"/>
                      <a:pt x="10" y="3"/>
                      <a:pt x="10" y="3"/>
                    </a:cubicBezTo>
                    <a:cubicBezTo>
                      <a:pt x="10" y="3"/>
                      <a:pt x="10" y="2"/>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14"/>
              <p:cNvSpPr/>
              <p:nvPr/>
            </p:nvSpPr>
            <p:spPr bwMode="auto">
              <a:xfrm>
                <a:off x="3342" y="1802"/>
                <a:ext cx="6" cy="6"/>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0" y="2"/>
                      <a:pt x="2"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15"/>
              <p:cNvSpPr/>
              <p:nvPr/>
            </p:nvSpPr>
            <p:spPr bwMode="auto">
              <a:xfrm>
                <a:off x="3193" y="1816"/>
                <a:ext cx="144" cy="152"/>
              </a:xfrm>
              <a:custGeom>
                <a:avLst/>
                <a:gdLst>
                  <a:gd name="T0" fmla="*/ 4 w 54"/>
                  <a:gd name="T1" fmla="*/ 56 h 57"/>
                  <a:gd name="T2" fmla="*/ 5 w 54"/>
                  <a:gd name="T3" fmla="*/ 57 h 57"/>
                  <a:gd name="T4" fmla="*/ 54 w 54"/>
                  <a:gd name="T5" fmla="*/ 8 h 57"/>
                  <a:gd name="T6" fmla="*/ 53 w 54"/>
                  <a:gd name="T7" fmla="*/ 8 h 57"/>
                  <a:gd name="T8" fmla="*/ 53 w 54"/>
                  <a:gd name="T9" fmla="*/ 6 h 57"/>
                  <a:gd name="T10" fmla="*/ 52 w 54"/>
                  <a:gd name="T11" fmla="*/ 3 h 57"/>
                  <a:gd name="T12" fmla="*/ 53 w 54"/>
                  <a:gd name="T13" fmla="*/ 0 h 57"/>
                  <a:gd name="T14" fmla="*/ 48 w 54"/>
                  <a:gd name="T15" fmla="*/ 5 h 57"/>
                  <a:gd name="T16" fmla="*/ 48 w 54"/>
                  <a:gd name="T17" fmla="*/ 6 h 57"/>
                  <a:gd name="T18" fmla="*/ 49 w 54"/>
                  <a:gd name="T19" fmla="*/ 10 h 57"/>
                  <a:gd name="T20" fmla="*/ 46 w 54"/>
                  <a:gd name="T21" fmla="*/ 13 h 57"/>
                  <a:gd name="T22" fmla="*/ 42 w 54"/>
                  <a:gd name="T23" fmla="*/ 13 h 57"/>
                  <a:gd name="T24" fmla="*/ 40 w 54"/>
                  <a:gd name="T25" fmla="*/ 14 h 57"/>
                  <a:gd name="T26" fmla="*/ 39 w 54"/>
                  <a:gd name="T27" fmla="*/ 14 h 57"/>
                  <a:gd name="T28" fmla="*/ 28 w 54"/>
                  <a:gd name="T29" fmla="*/ 24 h 57"/>
                  <a:gd name="T30" fmla="*/ 28 w 54"/>
                  <a:gd name="T31" fmla="*/ 25 h 57"/>
                  <a:gd name="T32" fmla="*/ 27 w 54"/>
                  <a:gd name="T33" fmla="*/ 26 h 57"/>
                  <a:gd name="T34" fmla="*/ 0 w 54"/>
                  <a:gd name="T35" fmla="*/ 52 h 57"/>
                  <a:gd name="T36" fmla="*/ 4 w 54"/>
                  <a:gd name="T3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7">
                    <a:moveTo>
                      <a:pt x="4" y="56"/>
                    </a:moveTo>
                    <a:cubicBezTo>
                      <a:pt x="4" y="56"/>
                      <a:pt x="4" y="56"/>
                      <a:pt x="5" y="57"/>
                    </a:cubicBezTo>
                    <a:cubicBezTo>
                      <a:pt x="54" y="8"/>
                      <a:pt x="54" y="8"/>
                      <a:pt x="54" y="8"/>
                    </a:cubicBezTo>
                    <a:cubicBezTo>
                      <a:pt x="54" y="8"/>
                      <a:pt x="53" y="8"/>
                      <a:pt x="53" y="8"/>
                    </a:cubicBezTo>
                    <a:cubicBezTo>
                      <a:pt x="54" y="7"/>
                      <a:pt x="53" y="7"/>
                      <a:pt x="53" y="6"/>
                    </a:cubicBezTo>
                    <a:cubicBezTo>
                      <a:pt x="52" y="6"/>
                      <a:pt x="52" y="5"/>
                      <a:pt x="52" y="3"/>
                    </a:cubicBezTo>
                    <a:cubicBezTo>
                      <a:pt x="52" y="2"/>
                      <a:pt x="52" y="1"/>
                      <a:pt x="53" y="0"/>
                    </a:cubicBezTo>
                    <a:cubicBezTo>
                      <a:pt x="48" y="5"/>
                      <a:pt x="48" y="5"/>
                      <a:pt x="48" y="5"/>
                    </a:cubicBezTo>
                    <a:cubicBezTo>
                      <a:pt x="48" y="5"/>
                      <a:pt x="48" y="6"/>
                      <a:pt x="48" y="6"/>
                    </a:cubicBezTo>
                    <a:cubicBezTo>
                      <a:pt x="48" y="6"/>
                      <a:pt x="49" y="9"/>
                      <a:pt x="49" y="10"/>
                    </a:cubicBezTo>
                    <a:cubicBezTo>
                      <a:pt x="49" y="11"/>
                      <a:pt x="47" y="13"/>
                      <a:pt x="46" y="13"/>
                    </a:cubicBezTo>
                    <a:cubicBezTo>
                      <a:pt x="44" y="13"/>
                      <a:pt x="43" y="12"/>
                      <a:pt x="42" y="13"/>
                    </a:cubicBezTo>
                    <a:cubicBezTo>
                      <a:pt x="41" y="13"/>
                      <a:pt x="41" y="14"/>
                      <a:pt x="40" y="14"/>
                    </a:cubicBezTo>
                    <a:cubicBezTo>
                      <a:pt x="40" y="14"/>
                      <a:pt x="40" y="14"/>
                      <a:pt x="39" y="14"/>
                    </a:cubicBezTo>
                    <a:cubicBezTo>
                      <a:pt x="28" y="24"/>
                      <a:pt x="28" y="24"/>
                      <a:pt x="28" y="24"/>
                    </a:cubicBezTo>
                    <a:cubicBezTo>
                      <a:pt x="28" y="25"/>
                      <a:pt x="28" y="25"/>
                      <a:pt x="28" y="25"/>
                    </a:cubicBezTo>
                    <a:cubicBezTo>
                      <a:pt x="28" y="25"/>
                      <a:pt x="27" y="26"/>
                      <a:pt x="27" y="26"/>
                    </a:cubicBezTo>
                    <a:cubicBezTo>
                      <a:pt x="0" y="52"/>
                      <a:pt x="0" y="52"/>
                      <a:pt x="0" y="52"/>
                    </a:cubicBezTo>
                    <a:cubicBezTo>
                      <a:pt x="1" y="54"/>
                      <a:pt x="2" y="56"/>
                      <a:pt x="4"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16"/>
              <p:cNvSpPr/>
              <p:nvPr/>
            </p:nvSpPr>
            <p:spPr bwMode="auto">
              <a:xfrm>
                <a:off x="3110" y="2006"/>
                <a:ext cx="56" cy="56"/>
              </a:xfrm>
              <a:custGeom>
                <a:avLst/>
                <a:gdLst>
                  <a:gd name="T0" fmla="*/ 18 w 21"/>
                  <a:gd name="T1" fmla="*/ 0 h 21"/>
                  <a:gd name="T2" fmla="*/ 15 w 21"/>
                  <a:gd name="T3" fmla="*/ 0 h 21"/>
                  <a:gd name="T4" fmla="*/ 13 w 21"/>
                  <a:gd name="T5" fmla="*/ 0 h 21"/>
                  <a:gd name="T6" fmla="*/ 1 w 21"/>
                  <a:gd name="T7" fmla="*/ 12 h 21"/>
                  <a:gd name="T8" fmla="*/ 0 w 21"/>
                  <a:gd name="T9" fmla="*/ 21 h 21"/>
                  <a:gd name="T10" fmla="*/ 21 w 21"/>
                  <a:gd name="T11" fmla="*/ 0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15" y="0"/>
                      <a:pt x="15" y="0"/>
                      <a:pt x="15" y="0"/>
                    </a:cubicBezTo>
                    <a:cubicBezTo>
                      <a:pt x="13" y="0"/>
                      <a:pt x="13" y="0"/>
                      <a:pt x="13" y="0"/>
                    </a:cubicBezTo>
                    <a:cubicBezTo>
                      <a:pt x="1" y="12"/>
                      <a:pt x="1" y="12"/>
                      <a:pt x="1" y="12"/>
                    </a:cubicBezTo>
                    <a:cubicBezTo>
                      <a:pt x="1" y="15"/>
                      <a:pt x="0" y="18"/>
                      <a:pt x="0" y="21"/>
                    </a:cubicBezTo>
                    <a:cubicBezTo>
                      <a:pt x="21" y="0"/>
                      <a:pt x="21" y="0"/>
                      <a:pt x="21"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17"/>
              <p:cNvSpPr/>
              <p:nvPr/>
            </p:nvSpPr>
            <p:spPr bwMode="auto">
              <a:xfrm>
                <a:off x="3115" y="1834"/>
                <a:ext cx="262" cy="265"/>
              </a:xfrm>
              <a:custGeom>
                <a:avLst/>
                <a:gdLst>
                  <a:gd name="T0" fmla="*/ 97 w 98"/>
                  <a:gd name="T1" fmla="*/ 2 h 99"/>
                  <a:gd name="T2" fmla="*/ 98 w 98"/>
                  <a:gd name="T3" fmla="*/ 0 h 99"/>
                  <a:gd name="T4" fmla="*/ 88 w 98"/>
                  <a:gd name="T5" fmla="*/ 3 h 99"/>
                  <a:gd name="T6" fmla="*/ 34 w 98"/>
                  <a:gd name="T7" fmla="*/ 57 h 99"/>
                  <a:gd name="T8" fmla="*/ 34 w 98"/>
                  <a:gd name="T9" fmla="*/ 58 h 99"/>
                  <a:gd name="T10" fmla="*/ 32 w 98"/>
                  <a:gd name="T11" fmla="*/ 65 h 99"/>
                  <a:gd name="T12" fmla="*/ 28 w 98"/>
                  <a:gd name="T13" fmla="*/ 65 h 99"/>
                  <a:gd name="T14" fmla="*/ 26 w 98"/>
                  <a:gd name="T15" fmla="*/ 65 h 99"/>
                  <a:gd name="T16" fmla="*/ 0 w 98"/>
                  <a:gd name="T17" fmla="*/ 92 h 99"/>
                  <a:gd name="T18" fmla="*/ 0 w 98"/>
                  <a:gd name="T19" fmla="*/ 92 h 99"/>
                  <a:gd name="T20" fmla="*/ 0 w 98"/>
                  <a:gd name="T21" fmla="*/ 98 h 99"/>
                  <a:gd name="T22" fmla="*/ 1 w 98"/>
                  <a:gd name="T23" fmla="*/ 99 h 99"/>
                  <a:gd name="T24" fmla="*/ 98 w 98"/>
                  <a:gd name="T25" fmla="*/ 2 h 99"/>
                  <a:gd name="T26" fmla="*/ 97 w 98"/>
                  <a:gd name="T27"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99">
                    <a:moveTo>
                      <a:pt x="97" y="2"/>
                    </a:moveTo>
                    <a:cubicBezTo>
                      <a:pt x="97" y="1"/>
                      <a:pt x="98" y="1"/>
                      <a:pt x="98" y="0"/>
                    </a:cubicBezTo>
                    <a:cubicBezTo>
                      <a:pt x="95" y="0"/>
                      <a:pt x="92" y="3"/>
                      <a:pt x="88" y="3"/>
                    </a:cubicBezTo>
                    <a:cubicBezTo>
                      <a:pt x="34" y="57"/>
                      <a:pt x="34" y="57"/>
                      <a:pt x="34" y="57"/>
                    </a:cubicBezTo>
                    <a:cubicBezTo>
                      <a:pt x="34" y="57"/>
                      <a:pt x="34" y="58"/>
                      <a:pt x="34" y="58"/>
                    </a:cubicBezTo>
                    <a:cubicBezTo>
                      <a:pt x="34" y="61"/>
                      <a:pt x="32" y="62"/>
                      <a:pt x="32" y="65"/>
                    </a:cubicBezTo>
                    <a:cubicBezTo>
                      <a:pt x="32" y="65"/>
                      <a:pt x="29" y="65"/>
                      <a:pt x="28" y="65"/>
                    </a:cubicBezTo>
                    <a:cubicBezTo>
                      <a:pt x="27" y="65"/>
                      <a:pt x="27" y="65"/>
                      <a:pt x="26" y="65"/>
                    </a:cubicBezTo>
                    <a:cubicBezTo>
                      <a:pt x="0" y="92"/>
                      <a:pt x="0" y="92"/>
                      <a:pt x="0" y="92"/>
                    </a:cubicBezTo>
                    <a:cubicBezTo>
                      <a:pt x="0" y="92"/>
                      <a:pt x="0" y="92"/>
                      <a:pt x="0" y="92"/>
                    </a:cubicBezTo>
                    <a:cubicBezTo>
                      <a:pt x="0" y="98"/>
                      <a:pt x="0" y="98"/>
                      <a:pt x="0" y="98"/>
                    </a:cubicBezTo>
                    <a:cubicBezTo>
                      <a:pt x="0" y="98"/>
                      <a:pt x="0" y="99"/>
                      <a:pt x="1" y="99"/>
                    </a:cubicBezTo>
                    <a:cubicBezTo>
                      <a:pt x="98" y="2"/>
                      <a:pt x="98" y="2"/>
                      <a:pt x="98" y="2"/>
                    </a:cubicBezTo>
                    <a:cubicBezTo>
                      <a:pt x="98" y="2"/>
                      <a:pt x="97" y="2"/>
                      <a:pt x="9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18"/>
              <p:cNvSpPr/>
              <p:nvPr/>
            </p:nvSpPr>
            <p:spPr bwMode="auto">
              <a:xfrm>
                <a:off x="3139" y="1829"/>
                <a:ext cx="292" cy="284"/>
              </a:xfrm>
              <a:custGeom>
                <a:avLst/>
                <a:gdLst>
                  <a:gd name="T0" fmla="*/ 107 w 109"/>
                  <a:gd name="T1" fmla="*/ 0 h 106"/>
                  <a:gd name="T2" fmla="*/ 101 w 109"/>
                  <a:gd name="T3" fmla="*/ 3 h 106"/>
                  <a:gd name="T4" fmla="*/ 97 w 109"/>
                  <a:gd name="T5" fmla="*/ 4 h 106"/>
                  <a:gd name="T6" fmla="*/ 0 w 109"/>
                  <a:gd name="T7" fmla="*/ 101 h 106"/>
                  <a:gd name="T8" fmla="*/ 3 w 109"/>
                  <a:gd name="T9" fmla="*/ 106 h 106"/>
                  <a:gd name="T10" fmla="*/ 109 w 109"/>
                  <a:gd name="T11" fmla="*/ 0 h 106"/>
                  <a:gd name="T12" fmla="*/ 107 w 10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09" h="106">
                    <a:moveTo>
                      <a:pt x="107" y="0"/>
                    </a:moveTo>
                    <a:cubicBezTo>
                      <a:pt x="105" y="0"/>
                      <a:pt x="102" y="2"/>
                      <a:pt x="101" y="3"/>
                    </a:cubicBezTo>
                    <a:cubicBezTo>
                      <a:pt x="100" y="3"/>
                      <a:pt x="98" y="3"/>
                      <a:pt x="97" y="4"/>
                    </a:cubicBezTo>
                    <a:cubicBezTo>
                      <a:pt x="0" y="101"/>
                      <a:pt x="0" y="101"/>
                      <a:pt x="0" y="101"/>
                    </a:cubicBezTo>
                    <a:cubicBezTo>
                      <a:pt x="1" y="102"/>
                      <a:pt x="2" y="105"/>
                      <a:pt x="3" y="106"/>
                    </a:cubicBezTo>
                    <a:cubicBezTo>
                      <a:pt x="109" y="0"/>
                      <a:pt x="109" y="0"/>
                      <a:pt x="109" y="0"/>
                    </a:cubicBezTo>
                    <a:cubicBezTo>
                      <a:pt x="109" y="0"/>
                      <a:pt x="108"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19"/>
              <p:cNvSpPr/>
              <p:nvPr/>
            </p:nvSpPr>
            <p:spPr bwMode="auto">
              <a:xfrm>
                <a:off x="3273" y="1832"/>
                <a:ext cx="198" cy="179"/>
              </a:xfrm>
              <a:custGeom>
                <a:avLst/>
                <a:gdLst>
                  <a:gd name="T0" fmla="*/ 73 w 74"/>
                  <a:gd name="T1" fmla="*/ 1 h 67"/>
                  <a:gd name="T2" fmla="*/ 73 w 74"/>
                  <a:gd name="T3" fmla="*/ 1 h 67"/>
                  <a:gd name="T4" fmla="*/ 72 w 74"/>
                  <a:gd name="T5" fmla="*/ 0 h 67"/>
                  <a:gd name="T6" fmla="*/ 71 w 74"/>
                  <a:gd name="T7" fmla="*/ 0 h 67"/>
                  <a:gd name="T8" fmla="*/ 67 w 74"/>
                  <a:gd name="T9" fmla="*/ 1 h 67"/>
                  <a:gd name="T10" fmla="*/ 67 w 74"/>
                  <a:gd name="T11" fmla="*/ 1 h 67"/>
                  <a:gd name="T12" fmla="*/ 65 w 74"/>
                  <a:gd name="T13" fmla="*/ 1 h 67"/>
                  <a:gd name="T14" fmla="*/ 0 w 74"/>
                  <a:gd name="T15" fmla="*/ 66 h 67"/>
                  <a:gd name="T16" fmla="*/ 6 w 74"/>
                  <a:gd name="T17" fmla="*/ 67 h 67"/>
                  <a:gd name="T18" fmla="*/ 7 w 74"/>
                  <a:gd name="T19" fmla="*/ 67 h 67"/>
                  <a:gd name="T20" fmla="*/ 74 w 74"/>
                  <a:gd name="T21" fmla="*/ 0 h 67"/>
                  <a:gd name="T22" fmla="*/ 73 w 74"/>
                  <a:gd name="T2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73" y="1"/>
                    </a:moveTo>
                    <a:cubicBezTo>
                      <a:pt x="73" y="1"/>
                      <a:pt x="73" y="1"/>
                      <a:pt x="73" y="1"/>
                    </a:cubicBezTo>
                    <a:cubicBezTo>
                      <a:pt x="72" y="1"/>
                      <a:pt x="72" y="0"/>
                      <a:pt x="72" y="0"/>
                    </a:cubicBezTo>
                    <a:cubicBezTo>
                      <a:pt x="71" y="0"/>
                      <a:pt x="71" y="0"/>
                      <a:pt x="71" y="0"/>
                    </a:cubicBezTo>
                    <a:cubicBezTo>
                      <a:pt x="70" y="0"/>
                      <a:pt x="69" y="0"/>
                      <a:pt x="67" y="1"/>
                    </a:cubicBezTo>
                    <a:cubicBezTo>
                      <a:pt x="67" y="1"/>
                      <a:pt x="67" y="1"/>
                      <a:pt x="67" y="1"/>
                    </a:cubicBezTo>
                    <a:cubicBezTo>
                      <a:pt x="67" y="1"/>
                      <a:pt x="66" y="1"/>
                      <a:pt x="65" y="1"/>
                    </a:cubicBezTo>
                    <a:cubicBezTo>
                      <a:pt x="0" y="66"/>
                      <a:pt x="0" y="66"/>
                      <a:pt x="0" y="66"/>
                    </a:cubicBezTo>
                    <a:cubicBezTo>
                      <a:pt x="2" y="67"/>
                      <a:pt x="4" y="67"/>
                      <a:pt x="6" y="67"/>
                    </a:cubicBezTo>
                    <a:cubicBezTo>
                      <a:pt x="7" y="67"/>
                      <a:pt x="7" y="67"/>
                      <a:pt x="7" y="67"/>
                    </a:cubicBezTo>
                    <a:cubicBezTo>
                      <a:pt x="74" y="0"/>
                      <a:pt x="74" y="0"/>
                      <a:pt x="74" y="0"/>
                    </a:cubicBezTo>
                    <a:cubicBezTo>
                      <a:pt x="74" y="0"/>
                      <a:pt x="73" y="1"/>
                      <a:pt x="7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20"/>
              <p:cNvSpPr/>
              <p:nvPr/>
            </p:nvSpPr>
            <p:spPr bwMode="auto">
              <a:xfrm>
                <a:off x="3244" y="2027"/>
                <a:ext cx="10" cy="11"/>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4" y="0"/>
                      <a:pt x="4" y="0"/>
                    </a:cubicBezTo>
                    <a:cubicBezTo>
                      <a:pt x="0" y="4"/>
                      <a:pt x="0" y="4"/>
                      <a:pt x="0" y="4"/>
                    </a:cubicBezTo>
                    <a:cubicBezTo>
                      <a:pt x="2" y="3"/>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21"/>
              <p:cNvSpPr/>
              <p:nvPr/>
            </p:nvSpPr>
            <p:spPr bwMode="auto">
              <a:xfrm>
                <a:off x="3179" y="2067"/>
                <a:ext cx="40" cy="38"/>
              </a:xfrm>
              <a:custGeom>
                <a:avLst/>
                <a:gdLst>
                  <a:gd name="T0" fmla="*/ 3 w 15"/>
                  <a:gd name="T1" fmla="*/ 14 h 14"/>
                  <a:gd name="T2" fmla="*/ 3 w 15"/>
                  <a:gd name="T3" fmla="*/ 13 h 14"/>
                  <a:gd name="T4" fmla="*/ 9 w 15"/>
                  <a:gd name="T5" fmla="*/ 9 h 14"/>
                  <a:gd name="T6" fmla="*/ 15 w 15"/>
                  <a:gd name="T7" fmla="*/ 3 h 14"/>
                  <a:gd name="T8" fmla="*/ 13 w 15"/>
                  <a:gd name="T9" fmla="*/ 1 h 14"/>
                  <a:gd name="T10" fmla="*/ 13 w 15"/>
                  <a:gd name="T11" fmla="*/ 0 h 14"/>
                  <a:gd name="T12" fmla="*/ 0 w 15"/>
                  <a:gd name="T13" fmla="*/ 14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3" y="13"/>
                      <a:pt x="3" y="13"/>
                      <a:pt x="3" y="13"/>
                    </a:cubicBezTo>
                    <a:cubicBezTo>
                      <a:pt x="8" y="14"/>
                      <a:pt x="7" y="10"/>
                      <a:pt x="9" y="9"/>
                    </a:cubicBezTo>
                    <a:cubicBezTo>
                      <a:pt x="12" y="8"/>
                      <a:pt x="13" y="6"/>
                      <a:pt x="15" y="3"/>
                    </a:cubicBezTo>
                    <a:cubicBezTo>
                      <a:pt x="14" y="2"/>
                      <a:pt x="13" y="2"/>
                      <a:pt x="13" y="1"/>
                    </a:cubicBezTo>
                    <a:cubicBezTo>
                      <a:pt x="13" y="0"/>
                      <a:pt x="13" y="0"/>
                      <a:pt x="13" y="0"/>
                    </a:cubicBezTo>
                    <a:cubicBezTo>
                      <a:pt x="0" y="14"/>
                      <a:pt x="0" y="14"/>
                      <a:pt x="0" y="14"/>
                    </a:cubicBezTo>
                    <a:cubicBezTo>
                      <a:pt x="1" y="13"/>
                      <a:pt x="2" y="13"/>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22"/>
              <p:cNvSpPr/>
              <p:nvPr/>
            </p:nvSpPr>
            <p:spPr bwMode="auto">
              <a:xfrm>
                <a:off x="3332" y="1832"/>
                <a:ext cx="168" cy="174"/>
              </a:xfrm>
              <a:custGeom>
                <a:avLst/>
                <a:gdLst>
                  <a:gd name="T0" fmla="*/ 12 w 63"/>
                  <a:gd name="T1" fmla="*/ 56 h 65"/>
                  <a:gd name="T2" fmla="*/ 11 w 63"/>
                  <a:gd name="T3" fmla="*/ 56 h 65"/>
                  <a:gd name="T4" fmla="*/ 16 w 63"/>
                  <a:gd name="T5" fmla="*/ 53 h 65"/>
                  <a:gd name="T6" fmla="*/ 63 w 63"/>
                  <a:gd name="T7" fmla="*/ 6 h 65"/>
                  <a:gd name="T8" fmla="*/ 60 w 63"/>
                  <a:gd name="T9" fmla="*/ 0 h 65"/>
                  <a:gd name="T10" fmla="*/ 0 w 63"/>
                  <a:gd name="T11" fmla="*/ 61 h 65"/>
                  <a:gd name="T12" fmla="*/ 4 w 63"/>
                  <a:gd name="T13" fmla="*/ 65 h 65"/>
                  <a:gd name="T14" fmla="*/ 12 w 63"/>
                  <a:gd name="T15" fmla="*/ 57 h 65"/>
                  <a:gd name="T16" fmla="*/ 12 w 63"/>
                  <a:gd name="T17"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2" y="56"/>
                    </a:moveTo>
                    <a:cubicBezTo>
                      <a:pt x="12" y="56"/>
                      <a:pt x="11" y="56"/>
                      <a:pt x="11" y="56"/>
                    </a:cubicBezTo>
                    <a:cubicBezTo>
                      <a:pt x="11" y="54"/>
                      <a:pt x="14" y="54"/>
                      <a:pt x="16" y="53"/>
                    </a:cubicBezTo>
                    <a:cubicBezTo>
                      <a:pt x="63" y="6"/>
                      <a:pt x="63" y="6"/>
                      <a:pt x="63" y="6"/>
                    </a:cubicBezTo>
                    <a:cubicBezTo>
                      <a:pt x="63" y="3"/>
                      <a:pt x="62" y="1"/>
                      <a:pt x="60" y="0"/>
                    </a:cubicBezTo>
                    <a:cubicBezTo>
                      <a:pt x="0" y="61"/>
                      <a:pt x="0" y="61"/>
                      <a:pt x="0" y="61"/>
                    </a:cubicBezTo>
                    <a:cubicBezTo>
                      <a:pt x="2" y="62"/>
                      <a:pt x="3" y="63"/>
                      <a:pt x="4" y="65"/>
                    </a:cubicBezTo>
                    <a:cubicBezTo>
                      <a:pt x="12" y="57"/>
                      <a:pt x="12" y="57"/>
                      <a:pt x="12" y="57"/>
                    </a:cubicBezTo>
                    <a:cubicBezTo>
                      <a:pt x="12" y="57"/>
                      <a:pt x="12" y="57"/>
                      <a:pt x="12" y="5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23"/>
              <p:cNvSpPr/>
              <p:nvPr/>
            </p:nvSpPr>
            <p:spPr bwMode="auto">
              <a:xfrm>
                <a:off x="3350" y="2000"/>
                <a:ext cx="32" cy="30"/>
              </a:xfrm>
              <a:custGeom>
                <a:avLst/>
                <a:gdLst>
                  <a:gd name="T0" fmla="*/ 8 w 12"/>
                  <a:gd name="T1" fmla="*/ 0 h 11"/>
                  <a:gd name="T2" fmla="*/ 7 w 12"/>
                  <a:gd name="T3" fmla="*/ 0 h 11"/>
                  <a:gd name="T4" fmla="*/ 0 w 12"/>
                  <a:gd name="T5" fmla="*/ 7 h 11"/>
                  <a:gd name="T6" fmla="*/ 0 w 12"/>
                  <a:gd name="T7" fmla="*/ 8 h 11"/>
                  <a:gd name="T8" fmla="*/ 4 w 12"/>
                  <a:gd name="T9" fmla="*/ 10 h 11"/>
                  <a:gd name="T10" fmla="*/ 4 w 12"/>
                  <a:gd name="T11" fmla="*/ 11 h 11"/>
                  <a:gd name="T12" fmla="*/ 12 w 12"/>
                  <a:gd name="T13" fmla="*/ 4 h 11"/>
                  <a:gd name="T14" fmla="*/ 8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8" y="0"/>
                    </a:moveTo>
                    <a:cubicBezTo>
                      <a:pt x="8" y="0"/>
                      <a:pt x="7" y="0"/>
                      <a:pt x="7" y="0"/>
                    </a:cubicBezTo>
                    <a:cubicBezTo>
                      <a:pt x="0" y="7"/>
                      <a:pt x="0" y="7"/>
                      <a:pt x="0" y="7"/>
                    </a:cubicBezTo>
                    <a:cubicBezTo>
                      <a:pt x="0" y="7"/>
                      <a:pt x="0" y="7"/>
                      <a:pt x="0" y="8"/>
                    </a:cubicBezTo>
                    <a:cubicBezTo>
                      <a:pt x="0" y="9"/>
                      <a:pt x="3" y="9"/>
                      <a:pt x="4" y="10"/>
                    </a:cubicBezTo>
                    <a:cubicBezTo>
                      <a:pt x="4" y="11"/>
                      <a:pt x="4" y="11"/>
                      <a:pt x="4" y="11"/>
                    </a:cubicBezTo>
                    <a:cubicBezTo>
                      <a:pt x="12" y="4"/>
                      <a:pt x="12" y="4"/>
                      <a:pt x="12" y="4"/>
                    </a:cubicBezTo>
                    <a:cubicBezTo>
                      <a:pt x="11" y="3"/>
                      <a:pt x="10" y="1"/>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24"/>
              <p:cNvSpPr/>
              <p:nvPr/>
            </p:nvSpPr>
            <p:spPr bwMode="auto">
              <a:xfrm>
                <a:off x="3385" y="1872"/>
                <a:ext cx="118" cy="123"/>
              </a:xfrm>
              <a:custGeom>
                <a:avLst/>
                <a:gdLst>
                  <a:gd name="T0" fmla="*/ 0 w 44"/>
                  <a:gd name="T1" fmla="*/ 42 h 46"/>
                  <a:gd name="T2" fmla="*/ 3 w 44"/>
                  <a:gd name="T3" fmla="*/ 42 h 46"/>
                  <a:gd name="T4" fmla="*/ 5 w 44"/>
                  <a:gd name="T5" fmla="*/ 46 h 46"/>
                  <a:gd name="T6" fmla="*/ 44 w 44"/>
                  <a:gd name="T7" fmla="*/ 6 h 46"/>
                  <a:gd name="T8" fmla="*/ 42 w 44"/>
                  <a:gd name="T9" fmla="*/ 0 h 46"/>
                  <a:gd name="T10" fmla="*/ 0 w 44"/>
                  <a:gd name="T11" fmla="*/ 42 h 46"/>
                </a:gdLst>
                <a:ahLst/>
                <a:cxnLst>
                  <a:cxn ang="0">
                    <a:pos x="T0" y="T1"/>
                  </a:cxn>
                  <a:cxn ang="0">
                    <a:pos x="T2" y="T3"/>
                  </a:cxn>
                  <a:cxn ang="0">
                    <a:pos x="T4" y="T5"/>
                  </a:cxn>
                  <a:cxn ang="0">
                    <a:pos x="T6" y="T7"/>
                  </a:cxn>
                  <a:cxn ang="0">
                    <a:pos x="T8" y="T9"/>
                  </a:cxn>
                  <a:cxn ang="0">
                    <a:pos x="T10" y="T11"/>
                  </a:cxn>
                </a:cxnLst>
                <a:rect l="0" t="0" r="r" b="b"/>
                <a:pathLst>
                  <a:path w="44" h="46">
                    <a:moveTo>
                      <a:pt x="0" y="42"/>
                    </a:moveTo>
                    <a:cubicBezTo>
                      <a:pt x="3" y="42"/>
                      <a:pt x="3" y="42"/>
                      <a:pt x="3" y="42"/>
                    </a:cubicBezTo>
                    <a:cubicBezTo>
                      <a:pt x="3" y="44"/>
                      <a:pt x="4" y="45"/>
                      <a:pt x="5" y="46"/>
                    </a:cubicBezTo>
                    <a:cubicBezTo>
                      <a:pt x="44" y="6"/>
                      <a:pt x="44" y="6"/>
                      <a:pt x="44" y="6"/>
                    </a:cubicBezTo>
                    <a:cubicBezTo>
                      <a:pt x="44" y="4"/>
                      <a:pt x="42" y="3"/>
                      <a:pt x="42" y="0"/>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25"/>
              <p:cNvSpPr/>
              <p:nvPr/>
            </p:nvSpPr>
            <p:spPr bwMode="auto">
              <a:xfrm>
                <a:off x="3374" y="2027"/>
                <a:ext cx="33" cy="19"/>
              </a:xfrm>
              <a:custGeom>
                <a:avLst/>
                <a:gdLst>
                  <a:gd name="T0" fmla="*/ 3 w 12"/>
                  <a:gd name="T1" fmla="*/ 6 h 7"/>
                  <a:gd name="T2" fmla="*/ 6 w 12"/>
                  <a:gd name="T3" fmla="*/ 7 h 7"/>
                  <a:gd name="T4" fmla="*/ 12 w 12"/>
                  <a:gd name="T5" fmla="*/ 1 h 7"/>
                  <a:gd name="T6" fmla="*/ 6 w 12"/>
                  <a:gd name="T7" fmla="*/ 1 h 7"/>
                  <a:gd name="T8" fmla="*/ 5 w 12"/>
                  <a:gd name="T9" fmla="*/ 0 h 7"/>
                  <a:gd name="T10" fmla="*/ 0 w 12"/>
                  <a:gd name="T11" fmla="*/ 5 h 7"/>
                  <a:gd name="T12" fmla="*/ 3 w 1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3" y="6"/>
                    </a:moveTo>
                    <a:cubicBezTo>
                      <a:pt x="3" y="6"/>
                      <a:pt x="5" y="7"/>
                      <a:pt x="6" y="7"/>
                    </a:cubicBezTo>
                    <a:cubicBezTo>
                      <a:pt x="12" y="1"/>
                      <a:pt x="12" y="1"/>
                      <a:pt x="12" y="1"/>
                    </a:cubicBezTo>
                    <a:cubicBezTo>
                      <a:pt x="10" y="1"/>
                      <a:pt x="8" y="2"/>
                      <a:pt x="6" y="1"/>
                    </a:cubicBezTo>
                    <a:cubicBezTo>
                      <a:pt x="6" y="0"/>
                      <a:pt x="5" y="0"/>
                      <a:pt x="5" y="0"/>
                    </a:cubicBezTo>
                    <a:cubicBezTo>
                      <a:pt x="0" y="5"/>
                      <a:pt x="0" y="5"/>
                      <a:pt x="0" y="5"/>
                    </a:cubicBezTo>
                    <a:cubicBezTo>
                      <a:pt x="1" y="5"/>
                      <a:pt x="2" y="5"/>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26"/>
              <p:cNvSpPr/>
              <p:nvPr/>
            </p:nvSpPr>
            <p:spPr bwMode="auto">
              <a:xfrm>
                <a:off x="3409" y="1925"/>
                <a:ext cx="91" cy="86"/>
              </a:xfrm>
              <a:custGeom>
                <a:avLst/>
                <a:gdLst>
                  <a:gd name="T0" fmla="*/ 29 w 34"/>
                  <a:gd name="T1" fmla="*/ 1 h 32"/>
                  <a:gd name="T2" fmla="*/ 29 w 34"/>
                  <a:gd name="T3" fmla="*/ 0 h 32"/>
                  <a:gd name="T4" fmla="*/ 0 w 34"/>
                  <a:gd name="T5" fmla="*/ 30 h 32"/>
                  <a:gd name="T6" fmla="*/ 2 w 34"/>
                  <a:gd name="T7" fmla="*/ 30 h 32"/>
                  <a:gd name="T8" fmla="*/ 4 w 34"/>
                  <a:gd name="T9" fmla="*/ 30 h 32"/>
                  <a:gd name="T10" fmla="*/ 6 w 34"/>
                  <a:gd name="T11" fmla="*/ 32 h 32"/>
                  <a:gd name="T12" fmla="*/ 34 w 34"/>
                  <a:gd name="T13" fmla="*/ 4 h 32"/>
                  <a:gd name="T14" fmla="*/ 33 w 34"/>
                  <a:gd name="T15" fmla="*/ 4 h 32"/>
                  <a:gd name="T16" fmla="*/ 29 w 34"/>
                  <a:gd name="T17"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9" y="1"/>
                    </a:moveTo>
                    <a:cubicBezTo>
                      <a:pt x="29" y="0"/>
                      <a:pt x="29" y="0"/>
                      <a:pt x="29" y="0"/>
                    </a:cubicBezTo>
                    <a:cubicBezTo>
                      <a:pt x="0" y="30"/>
                      <a:pt x="0" y="30"/>
                      <a:pt x="0" y="30"/>
                    </a:cubicBezTo>
                    <a:cubicBezTo>
                      <a:pt x="1" y="30"/>
                      <a:pt x="1" y="30"/>
                      <a:pt x="2" y="30"/>
                    </a:cubicBezTo>
                    <a:cubicBezTo>
                      <a:pt x="4" y="30"/>
                      <a:pt x="4" y="30"/>
                      <a:pt x="4" y="30"/>
                    </a:cubicBezTo>
                    <a:cubicBezTo>
                      <a:pt x="4" y="31"/>
                      <a:pt x="5" y="32"/>
                      <a:pt x="6" y="32"/>
                    </a:cubicBezTo>
                    <a:cubicBezTo>
                      <a:pt x="34" y="4"/>
                      <a:pt x="34" y="4"/>
                      <a:pt x="34" y="4"/>
                    </a:cubicBezTo>
                    <a:cubicBezTo>
                      <a:pt x="34" y="4"/>
                      <a:pt x="33" y="4"/>
                      <a:pt x="33" y="4"/>
                    </a:cubicBezTo>
                    <a:cubicBezTo>
                      <a:pt x="31" y="4"/>
                      <a:pt x="29" y="4"/>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27"/>
              <p:cNvSpPr/>
              <p:nvPr/>
            </p:nvSpPr>
            <p:spPr bwMode="auto">
              <a:xfrm>
                <a:off x="3401" y="2041"/>
                <a:ext cx="30" cy="32"/>
              </a:xfrm>
              <a:custGeom>
                <a:avLst/>
                <a:gdLst>
                  <a:gd name="T0" fmla="*/ 1 w 11"/>
                  <a:gd name="T1" fmla="*/ 7 h 12"/>
                  <a:gd name="T2" fmla="*/ 2 w 11"/>
                  <a:gd name="T3" fmla="*/ 11 h 12"/>
                  <a:gd name="T4" fmla="*/ 2 w 11"/>
                  <a:gd name="T5" fmla="*/ 12 h 12"/>
                  <a:gd name="T6" fmla="*/ 6 w 11"/>
                  <a:gd name="T7" fmla="*/ 9 h 12"/>
                  <a:gd name="T8" fmla="*/ 4 w 11"/>
                  <a:gd name="T9" fmla="*/ 7 h 12"/>
                  <a:gd name="T10" fmla="*/ 8 w 11"/>
                  <a:gd name="T11" fmla="*/ 4 h 12"/>
                  <a:gd name="T12" fmla="*/ 10 w 11"/>
                  <a:gd name="T13" fmla="*/ 5 h 12"/>
                  <a:gd name="T14" fmla="*/ 11 w 11"/>
                  <a:gd name="T15" fmla="*/ 3 h 12"/>
                  <a:gd name="T16" fmla="*/ 6 w 11"/>
                  <a:gd name="T17" fmla="*/ 0 h 12"/>
                  <a:gd name="T18" fmla="*/ 6 w 11"/>
                  <a:gd name="T19" fmla="*/ 0 h 12"/>
                  <a:gd name="T20" fmla="*/ 0 w 11"/>
                  <a:gd name="T21" fmla="*/ 6 h 12"/>
                  <a:gd name="T22" fmla="*/ 1 w 11"/>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 y="7"/>
                    </a:moveTo>
                    <a:cubicBezTo>
                      <a:pt x="1" y="8"/>
                      <a:pt x="2" y="9"/>
                      <a:pt x="2" y="11"/>
                    </a:cubicBezTo>
                    <a:cubicBezTo>
                      <a:pt x="2" y="12"/>
                      <a:pt x="2" y="12"/>
                      <a:pt x="2" y="12"/>
                    </a:cubicBezTo>
                    <a:cubicBezTo>
                      <a:pt x="6" y="9"/>
                      <a:pt x="6" y="9"/>
                      <a:pt x="6" y="9"/>
                    </a:cubicBezTo>
                    <a:cubicBezTo>
                      <a:pt x="5" y="8"/>
                      <a:pt x="4" y="8"/>
                      <a:pt x="4" y="7"/>
                    </a:cubicBezTo>
                    <a:cubicBezTo>
                      <a:pt x="4" y="5"/>
                      <a:pt x="6" y="4"/>
                      <a:pt x="8" y="4"/>
                    </a:cubicBezTo>
                    <a:cubicBezTo>
                      <a:pt x="8" y="4"/>
                      <a:pt x="9" y="4"/>
                      <a:pt x="10" y="5"/>
                    </a:cubicBezTo>
                    <a:cubicBezTo>
                      <a:pt x="11" y="3"/>
                      <a:pt x="11" y="3"/>
                      <a:pt x="11" y="3"/>
                    </a:cubicBezTo>
                    <a:cubicBezTo>
                      <a:pt x="10" y="2"/>
                      <a:pt x="8" y="1"/>
                      <a:pt x="6" y="0"/>
                    </a:cubicBezTo>
                    <a:cubicBezTo>
                      <a:pt x="6" y="0"/>
                      <a:pt x="6" y="0"/>
                      <a:pt x="6" y="0"/>
                    </a:cubicBezTo>
                    <a:cubicBezTo>
                      <a:pt x="0" y="6"/>
                      <a:pt x="0" y="6"/>
                      <a:pt x="0" y="6"/>
                    </a:cubicBezTo>
                    <a:cubicBezTo>
                      <a:pt x="0"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28"/>
              <p:cNvSpPr/>
              <p:nvPr/>
            </p:nvSpPr>
            <p:spPr bwMode="auto">
              <a:xfrm>
                <a:off x="3439" y="1931"/>
                <a:ext cx="107" cy="99"/>
              </a:xfrm>
              <a:custGeom>
                <a:avLst/>
                <a:gdLst>
                  <a:gd name="T0" fmla="*/ 0 w 40"/>
                  <a:gd name="T1" fmla="*/ 33 h 37"/>
                  <a:gd name="T2" fmla="*/ 4 w 40"/>
                  <a:gd name="T3" fmla="*/ 37 h 37"/>
                  <a:gd name="T4" fmla="*/ 40 w 40"/>
                  <a:gd name="T5" fmla="*/ 2 h 37"/>
                  <a:gd name="T6" fmla="*/ 37 w 40"/>
                  <a:gd name="T7" fmla="*/ 0 h 37"/>
                  <a:gd name="T8" fmla="*/ 32 w 40"/>
                  <a:gd name="T9" fmla="*/ 1 h 37"/>
                  <a:gd name="T10" fmla="*/ 0 w 40"/>
                  <a:gd name="T11" fmla="*/ 33 h 37"/>
                </a:gdLst>
                <a:ahLst/>
                <a:cxnLst>
                  <a:cxn ang="0">
                    <a:pos x="T0" y="T1"/>
                  </a:cxn>
                  <a:cxn ang="0">
                    <a:pos x="T2" y="T3"/>
                  </a:cxn>
                  <a:cxn ang="0">
                    <a:pos x="T4" y="T5"/>
                  </a:cxn>
                  <a:cxn ang="0">
                    <a:pos x="T6" y="T7"/>
                  </a:cxn>
                  <a:cxn ang="0">
                    <a:pos x="T8" y="T9"/>
                  </a:cxn>
                  <a:cxn ang="0">
                    <a:pos x="T10" y="T11"/>
                  </a:cxn>
                </a:cxnLst>
                <a:rect l="0" t="0" r="r" b="b"/>
                <a:pathLst>
                  <a:path w="40" h="37">
                    <a:moveTo>
                      <a:pt x="0" y="33"/>
                    </a:moveTo>
                    <a:cubicBezTo>
                      <a:pt x="2" y="34"/>
                      <a:pt x="3" y="36"/>
                      <a:pt x="4" y="37"/>
                    </a:cubicBezTo>
                    <a:cubicBezTo>
                      <a:pt x="40" y="2"/>
                      <a:pt x="40" y="2"/>
                      <a:pt x="40" y="2"/>
                    </a:cubicBezTo>
                    <a:cubicBezTo>
                      <a:pt x="39" y="1"/>
                      <a:pt x="38" y="0"/>
                      <a:pt x="37" y="0"/>
                    </a:cubicBezTo>
                    <a:cubicBezTo>
                      <a:pt x="35" y="0"/>
                      <a:pt x="34" y="0"/>
                      <a:pt x="32" y="1"/>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29"/>
              <p:cNvSpPr/>
              <p:nvPr/>
            </p:nvSpPr>
            <p:spPr bwMode="auto">
              <a:xfrm>
                <a:off x="3452" y="1950"/>
                <a:ext cx="110" cy="115"/>
              </a:xfrm>
              <a:custGeom>
                <a:avLst/>
                <a:gdLst>
                  <a:gd name="T0" fmla="*/ 4 w 41"/>
                  <a:gd name="T1" fmla="*/ 43 h 43"/>
                  <a:gd name="T2" fmla="*/ 41 w 41"/>
                  <a:gd name="T3" fmla="*/ 6 h 43"/>
                  <a:gd name="T4" fmla="*/ 41 w 41"/>
                  <a:gd name="T5" fmla="*/ 1 h 43"/>
                  <a:gd name="T6" fmla="*/ 38 w 41"/>
                  <a:gd name="T7" fmla="*/ 0 h 43"/>
                  <a:gd name="T8" fmla="*/ 0 w 41"/>
                  <a:gd name="T9" fmla="*/ 38 h 43"/>
                  <a:gd name="T10" fmla="*/ 4 w 41"/>
                  <a:gd name="T11" fmla="*/ 43 h 43"/>
                </a:gdLst>
                <a:ahLst/>
                <a:cxnLst>
                  <a:cxn ang="0">
                    <a:pos x="T0" y="T1"/>
                  </a:cxn>
                  <a:cxn ang="0">
                    <a:pos x="T2" y="T3"/>
                  </a:cxn>
                  <a:cxn ang="0">
                    <a:pos x="T4" y="T5"/>
                  </a:cxn>
                  <a:cxn ang="0">
                    <a:pos x="T6" y="T7"/>
                  </a:cxn>
                  <a:cxn ang="0">
                    <a:pos x="T8" y="T9"/>
                  </a:cxn>
                  <a:cxn ang="0">
                    <a:pos x="T10" y="T11"/>
                  </a:cxn>
                </a:cxnLst>
                <a:rect l="0" t="0" r="r" b="b"/>
                <a:pathLst>
                  <a:path w="41" h="43">
                    <a:moveTo>
                      <a:pt x="4" y="43"/>
                    </a:moveTo>
                    <a:cubicBezTo>
                      <a:pt x="41" y="6"/>
                      <a:pt x="41" y="6"/>
                      <a:pt x="41" y="6"/>
                    </a:cubicBezTo>
                    <a:cubicBezTo>
                      <a:pt x="41" y="1"/>
                      <a:pt x="41" y="1"/>
                      <a:pt x="41" y="1"/>
                    </a:cubicBezTo>
                    <a:cubicBezTo>
                      <a:pt x="39" y="1"/>
                      <a:pt x="38" y="1"/>
                      <a:pt x="38" y="0"/>
                    </a:cubicBezTo>
                    <a:cubicBezTo>
                      <a:pt x="0" y="38"/>
                      <a:pt x="0" y="38"/>
                      <a:pt x="0" y="38"/>
                    </a:cubicBezTo>
                    <a:cubicBezTo>
                      <a:pt x="1" y="40"/>
                      <a:pt x="2" y="41"/>
                      <a:pt x="4"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30"/>
              <p:cNvSpPr/>
              <p:nvPr/>
            </p:nvSpPr>
            <p:spPr bwMode="auto">
              <a:xfrm>
                <a:off x="3492" y="1976"/>
                <a:ext cx="78" cy="81"/>
              </a:xfrm>
              <a:custGeom>
                <a:avLst/>
                <a:gdLst>
                  <a:gd name="T0" fmla="*/ 3 w 29"/>
                  <a:gd name="T1" fmla="*/ 30 h 30"/>
                  <a:gd name="T2" fmla="*/ 3 w 29"/>
                  <a:gd name="T3" fmla="*/ 27 h 30"/>
                  <a:gd name="T4" fmla="*/ 9 w 29"/>
                  <a:gd name="T5" fmla="*/ 25 h 30"/>
                  <a:gd name="T6" fmla="*/ 11 w 29"/>
                  <a:gd name="T7" fmla="*/ 26 h 30"/>
                  <a:gd name="T8" fmla="*/ 21 w 29"/>
                  <a:gd name="T9" fmla="*/ 17 h 30"/>
                  <a:gd name="T10" fmla="*/ 26 w 29"/>
                  <a:gd name="T11" fmla="*/ 10 h 30"/>
                  <a:gd name="T12" fmla="*/ 26 w 29"/>
                  <a:gd name="T13" fmla="*/ 6 h 30"/>
                  <a:gd name="T14" fmla="*/ 26 w 29"/>
                  <a:gd name="T15" fmla="*/ 4 h 30"/>
                  <a:gd name="T16" fmla="*/ 29 w 29"/>
                  <a:gd name="T17" fmla="*/ 1 h 30"/>
                  <a:gd name="T18" fmla="*/ 29 w 29"/>
                  <a:gd name="T19" fmla="*/ 0 h 30"/>
                  <a:gd name="T20" fmla="*/ 0 w 29"/>
                  <a:gd name="T21" fmla="*/ 29 h 30"/>
                  <a:gd name="T22" fmla="*/ 3 w 29"/>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3" y="30"/>
                    </a:moveTo>
                    <a:cubicBezTo>
                      <a:pt x="4" y="29"/>
                      <a:pt x="4" y="28"/>
                      <a:pt x="3" y="27"/>
                    </a:cubicBezTo>
                    <a:cubicBezTo>
                      <a:pt x="5" y="26"/>
                      <a:pt x="6" y="25"/>
                      <a:pt x="9" y="25"/>
                    </a:cubicBezTo>
                    <a:cubicBezTo>
                      <a:pt x="10" y="25"/>
                      <a:pt x="11" y="25"/>
                      <a:pt x="11" y="26"/>
                    </a:cubicBezTo>
                    <a:cubicBezTo>
                      <a:pt x="21" y="17"/>
                      <a:pt x="21" y="17"/>
                      <a:pt x="21" y="17"/>
                    </a:cubicBezTo>
                    <a:cubicBezTo>
                      <a:pt x="21" y="15"/>
                      <a:pt x="26" y="12"/>
                      <a:pt x="26" y="10"/>
                    </a:cubicBezTo>
                    <a:cubicBezTo>
                      <a:pt x="26" y="6"/>
                      <a:pt x="26" y="6"/>
                      <a:pt x="26" y="6"/>
                    </a:cubicBezTo>
                    <a:cubicBezTo>
                      <a:pt x="26" y="5"/>
                      <a:pt x="26" y="6"/>
                      <a:pt x="26" y="4"/>
                    </a:cubicBezTo>
                    <a:cubicBezTo>
                      <a:pt x="26" y="2"/>
                      <a:pt x="28" y="2"/>
                      <a:pt x="29" y="1"/>
                    </a:cubicBezTo>
                    <a:cubicBezTo>
                      <a:pt x="29" y="1"/>
                      <a:pt x="29" y="0"/>
                      <a:pt x="29" y="0"/>
                    </a:cubicBezTo>
                    <a:cubicBezTo>
                      <a:pt x="0" y="29"/>
                      <a:pt x="0" y="29"/>
                      <a:pt x="0" y="29"/>
                    </a:cubicBezTo>
                    <a:cubicBezTo>
                      <a:pt x="1" y="29"/>
                      <a:pt x="2" y="30"/>
                      <a:pt x="3"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31"/>
              <p:cNvSpPr/>
              <p:nvPr/>
            </p:nvSpPr>
            <p:spPr bwMode="auto">
              <a:xfrm>
                <a:off x="3468" y="2059"/>
                <a:ext cx="27" cy="35"/>
              </a:xfrm>
              <a:custGeom>
                <a:avLst/>
                <a:gdLst>
                  <a:gd name="T0" fmla="*/ 1 w 10"/>
                  <a:gd name="T1" fmla="*/ 8 h 13"/>
                  <a:gd name="T2" fmla="*/ 4 w 10"/>
                  <a:gd name="T3" fmla="*/ 8 h 13"/>
                  <a:gd name="T4" fmla="*/ 2 w 10"/>
                  <a:gd name="T5" fmla="*/ 11 h 13"/>
                  <a:gd name="T6" fmla="*/ 2 w 10"/>
                  <a:gd name="T7" fmla="*/ 13 h 13"/>
                  <a:gd name="T8" fmla="*/ 10 w 10"/>
                  <a:gd name="T9" fmla="*/ 6 h 13"/>
                  <a:gd name="T10" fmla="*/ 9 w 10"/>
                  <a:gd name="T11" fmla="*/ 4 h 13"/>
                  <a:gd name="T12" fmla="*/ 9 w 10"/>
                  <a:gd name="T13" fmla="*/ 2 h 13"/>
                  <a:gd name="T14" fmla="*/ 7 w 10"/>
                  <a:gd name="T15" fmla="*/ 0 h 13"/>
                  <a:gd name="T16" fmla="*/ 0 w 10"/>
                  <a:gd name="T17" fmla="*/ 7 h 13"/>
                  <a:gd name="T18" fmla="*/ 1 w 10"/>
                  <a:gd name="T19" fmla="*/ 7 h 13"/>
                  <a:gd name="T20" fmla="*/ 1 w 10"/>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1" y="8"/>
                    </a:moveTo>
                    <a:cubicBezTo>
                      <a:pt x="4" y="8"/>
                      <a:pt x="4" y="8"/>
                      <a:pt x="4" y="8"/>
                    </a:cubicBezTo>
                    <a:cubicBezTo>
                      <a:pt x="3" y="10"/>
                      <a:pt x="2" y="10"/>
                      <a:pt x="2" y="11"/>
                    </a:cubicBezTo>
                    <a:cubicBezTo>
                      <a:pt x="2" y="12"/>
                      <a:pt x="2" y="12"/>
                      <a:pt x="2" y="13"/>
                    </a:cubicBezTo>
                    <a:cubicBezTo>
                      <a:pt x="10" y="6"/>
                      <a:pt x="10" y="6"/>
                      <a:pt x="10" y="6"/>
                    </a:cubicBezTo>
                    <a:cubicBezTo>
                      <a:pt x="9" y="5"/>
                      <a:pt x="9" y="4"/>
                      <a:pt x="9" y="4"/>
                    </a:cubicBezTo>
                    <a:cubicBezTo>
                      <a:pt x="9" y="4"/>
                      <a:pt x="9" y="3"/>
                      <a:pt x="9" y="2"/>
                    </a:cubicBezTo>
                    <a:cubicBezTo>
                      <a:pt x="7" y="0"/>
                      <a:pt x="7" y="0"/>
                      <a:pt x="7" y="0"/>
                    </a:cubicBezTo>
                    <a:cubicBezTo>
                      <a:pt x="0" y="7"/>
                      <a:pt x="0" y="7"/>
                      <a:pt x="0" y="7"/>
                    </a:cubicBezTo>
                    <a:cubicBezTo>
                      <a:pt x="0" y="7"/>
                      <a:pt x="1" y="7"/>
                      <a:pt x="1" y="7"/>
                    </a:cubicBezTo>
                    <a:cubicBezTo>
                      <a:pt x="1" y="7"/>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32"/>
              <p:cNvSpPr/>
              <p:nvPr/>
            </p:nvSpPr>
            <p:spPr bwMode="auto">
              <a:xfrm>
                <a:off x="3489" y="2099"/>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33"/>
              <p:cNvSpPr/>
              <p:nvPr/>
            </p:nvSpPr>
            <p:spPr bwMode="auto">
              <a:xfrm>
                <a:off x="3503" y="2083"/>
                <a:ext cx="5" cy="6"/>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0"/>
                    </a:cubicBezTo>
                    <a:cubicBezTo>
                      <a:pt x="0" y="2"/>
                      <a:pt x="0" y="2"/>
                      <a:pt x="0" y="2"/>
                    </a:cubicBezTo>
                    <a:cubicBezTo>
                      <a:pt x="0" y="1"/>
                      <a:pt x="1" y="2"/>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34"/>
              <p:cNvSpPr/>
              <p:nvPr/>
            </p:nvSpPr>
            <p:spPr bwMode="auto">
              <a:xfrm>
                <a:off x="3500" y="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35"/>
              <p:cNvSpPr/>
              <p:nvPr/>
            </p:nvSpPr>
            <p:spPr bwMode="auto">
              <a:xfrm>
                <a:off x="3278" y="1671"/>
                <a:ext cx="46" cy="46"/>
              </a:xfrm>
              <a:custGeom>
                <a:avLst/>
                <a:gdLst>
                  <a:gd name="T0" fmla="*/ 10 w 17"/>
                  <a:gd name="T1" fmla="*/ 4 h 17"/>
                  <a:gd name="T2" fmla="*/ 3 w 17"/>
                  <a:gd name="T3" fmla="*/ 10 h 17"/>
                  <a:gd name="T4" fmla="*/ 0 w 17"/>
                  <a:gd name="T5" fmla="*/ 13 h 17"/>
                  <a:gd name="T6" fmla="*/ 0 w 17"/>
                  <a:gd name="T7" fmla="*/ 17 h 17"/>
                  <a:gd name="T8" fmla="*/ 17 w 17"/>
                  <a:gd name="T9" fmla="*/ 0 h 17"/>
                  <a:gd name="T10" fmla="*/ 10 w 17"/>
                  <a:gd name="T11" fmla="*/ 4 h 17"/>
                </a:gdLst>
                <a:ahLst/>
                <a:cxnLst>
                  <a:cxn ang="0">
                    <a:pos x="T0" y="T1"/>
                  </a:cxn>
                  <a:cxn ang="0">
                    <a:pos x="T2" y="T3"/>
                  </a:cxn>
                  <a:cxn ang="0">
                    <a:pos x="T4" y="T5"/>
                  </a:cxn>
                  <a:cxn ang="0">
                    <a:pos x="T6" y="T7"/>
                  </a:cxn>
                  <a:cxn ang="0">
                    <a:pos x="T8" y="T9"/>
                  </a:cxn>
                  <a:cxn ang="0">
                    <a:pos x="T10" y="T11"/>
                  </a:cxn>
                </a:cxnLst>
                <a:rect l="0" t="0" r="r" b="b"/>
                <a:pathLst>
                  <a:path w="17" h="17">
                    <a:moveTo>
                      <a:pt x="10" y="4"/>
                    </a:moveTo>
                    <a:cubicBezTo>
                      <a:pt x="7" y="5"/>
                      <a:pt x="5" y="7"/>
                      <a:pt x="3" y="10"/>
                    </a:cubicBezTo>
                    <a:cubicBezTo>
                      <a:pt x="2" y="11"/>
                      <a:pt x="0" y="11"/>
                      <a:pt x="0" y="13"/>
                    </a:cubicBezTo>
                    <a:cubicBezTo>
                      <a:pt x="0" y="15"/>
                      <a:pt x="0" y="16"/>
                      <a:pt x="0" y="17"/>
                    </a:cubicBezTo>
                    <a:cubicBezTo>
                      <a:pt x="17" y="0"/>
                      <a:pt x="17" y="0"/>
                      <a:pt x="17" y="0"/>
                    </a:cubicBezTo>
                    <a:cubicBezTo>
                      <a:pt x="14" y="1"/>
                      <a:pt x="13" y="4"/>
                      <a:pt x="1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36"/>
              <p:cNvSpPr/>
              <p:nvPr/>
            </p:nvSpPr>
            <p:spPr bwMode="auto">
              <a:xfrm>
                <a:off x="3321" y="1663"/>
                <a:ext cx="11" cy="8"/>
              </a:xfrm>
              <a:custGeom>
                <a:avLst/>
                <a:gdLst>
                  <a:gd name="T0" fmla="*/ 0 w 4"/>
                  <a:gd name="T1" fmla="*/ 2 h 3"/>
                  <a:gd name="T2" fmla="*/ 2 w 4"/>
                  <a:gd name="T3" fmla="*/ 3 h 3"/>
                  <a:gd name="T4" fmla="*/ 4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2"/>
                      <a:pt x="2" y="3"/>
                    </a:cubicBezTo>
                    <a:cubicBezTo>
                      <a:pt x="4" y="0"/>
                      <a:pt x="4" y="0"/>
                      <a:pt x="4" y="0"/>
                    </a:cubicBezTo>
                    <a:cubicBezTo>
                      <a:pt x="3" y="1"/>
                      <a:pt x="1"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37"/>
              <p:cNvSpPr/>
              <p:nvPr/>
            </p:nvSpPr>
            <p:spPr bwMode="auto">
              <a:xfrm>
                <a:off x="3361" y="1543"/>
                <a:ext cx="91" cy="91"/>
              </a:xfrm>
              <a:custGeom>
                <a:avLst/>
                <a:gdLst>
                  <a:gd name="T0" fmla="*/ 11 w 34"/>
                  <a:gd name="T1" fmla="*/ 19 h 34"/>
                  <a:gd name="T2" fmla="*/ 4 w 34"/>
                  <a:gd name="T3" fmla="*/ 26 h 34"/>
                  <a:gd name="T4" fmla="*/ 2 w 34"/>
                  <a:gd name="T5" fmla="*/ 30 h 34"/>
                  <a:gd name="T6" fmla="*/ 0 w 34"/>
                  <a:gd name="T7" fmla="*/ 34 h 34"/>
                  <a:gd name="T8" fmla="*/ 34 w 34"/>
                  <a:gd name="T9" fmla="*/ 0 h 34"/>
                  <a:gd name="T10" fmla="*/ 28 w 34"/>
                  <a:gd name="T11" fmla="*/ 2 h 34"/>
                  <a:gd name="T12" fmla="*/ 29 w 34"/>
                  <a:gd name="T13" fmla="*/ 3 h 34"/>
                  <a:gd name="T14" fmla="*/ 26 w 34"/>
                  <a:gd name="T15" fmla="*/ 3 h 34"/>
                  <a:gd name="T16" fmla="*/ 22 w 34"/>
                  <a:gd name="T17" fmla="*/ 6 h 34"/>
                  <a:gd name="T18" fmla="*/ 25 w 34"/>
                  <a:gd name="T19" fmla="*/ 6 h 34"/>
                  <a:gd name="T20" fmla="*/ 22 w 34"/>
                  <a:gd name="T21" fmla="*/ 10 h 34"/>
                  <a:gd name="T22" fmla="*/ 17 w 34"/>
                  <a:gd name="T23" fmla="*/ 8 h 34"/>
                  <a:gd name="T24" fmla="*/ 14 w 34"/>
                  <a:gd name="T25" fmla="*/ 11 h 34"/>
                  <a:gd name="T26" fmla="*/ 20 w 34"/>
                  <a:gd name="T27" fmla="*/ 9 h 34"/>
                  <a:gd name="T28" fmla="*/ 11 w 34"/>
                  <a:gd name="T2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11" y="19"/>
                    </a:moveTo>
                    <a:cubicBezTo>
                      <a:pt x="8" y="21"/>
                      <a:pt x="5" y="23"/>
                      <a:pt x="4" y="26"/>
                    </a:cubicBezTo>
                    <a:cubicBezTo>
                      <a:pt x="4" y="26"/>
                      <a:pt x="2" y="30"/>
                      <a:pt x="2" y="30"/>
                    </a:cubicBezTo>
                    <a:cubicBezTo>
                      <a:pt x="1" y="30"/>
                      <a:pt x="1" y="32"/>
                      <a:pt x="0" y="34"/>
                    </a:cubicBezTo>
                    <a:cubicBezTo>
                      <a:pt x="34" y="0"/>
                      <a:pt x="34" y="0"/>
                      <a:pt x="34" y="0"/>
                    </a:cubicBezTo>
                    <a:cubicBezTo>
                      <a:pt x="33" y="0"/>
                      <a:pt x="29" y="0"/>
                      <a:pt x="28" y="2"/>
                    </a:cubicBezTo>
                    <a:cubicBezTo>
                      <a:pt x="29" y="2"/>
                      <a:pt x="28" y="2"/>
                      <a:pt x="29" y="3"/>
                    </a:cubicBezTo>
                    <a:cubicBezTo>
                      <a:pt x="28" y="3"/>
                      <a:pt x="27" y="3"/>
                      <a:pt x="26" y="3"/>
                    </a:cubicBezTo>
                    <a:cubicBezTo>
                      <a:pt x="24" y="3"/>
                      <a:pt x="23" y="4"/>
                      <a:pt x="22" y="6"/>
                    </a:cubicBezTo>
                    <a:cubicBezTo>
                      <a:pt x="24" y="6"/>
                      <a:pt x="24" y="6"/>
                      <a:pt x="25" y="6"/>
                    </a:cubicBezTo>
                    <a:cubicBezTo>
                      <a:pt x="24" y="6"/>
                      <a:pt x="23" y="10"/>
                      <a:pt x="22" y="10"/>
                    </a:cubicBezTo>
                    <a:cubicBezTo>
                      <a:pt x="20" y="10"/>
                      <a:pt x="19" y="9"/>
                      <a:pt x="17" y="8"/>
                    </a:cubicBezTo>
                    <a:cubicBezTo>
                      <a:pt x="14" y="11"/>
                      <a:pt x="14" y="11"/>
                      <a:pt x="14" y="11"/>
                    </a:cubicBezTo>
                    <a:cubicBezTo>
                      <a:pt x="16" y="11"/>
                      <a:pt x="17" y="10"/>
                      <a:pt x="20" y="9"/>
                    </a:cubicBezTo>
                    <a:cubicBezTo>
                      <a:pt x="19" y="13"/>
                      <a:pt x="14" y="18"/>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38"/>
              <p:cNvSpPr/>
              <p:nvPr/>
            </p:nvSpPr>
            <p:spPr bwMode="auto">
              <a:xfrm>
                <a:off x="3281" y="1519"/>
                <a:ext cx="240" cy="230"/>
              </a:xfrm>
              <a:custGeom>
                <a:avLst/>
                <a:gdLst>
                  <a:gd name="T0" fmla="*/ 1 w 90"/>
                  <a:gd name="T1" fmla="*/ 82 h 86"/>
                  <a:gd name="T2" fmla="*/ 0 w 90"/>
                  <a:gd name="T3" fmla="*/ 86 h 86"/>
                  <a:gd name="T4" fmla="*/ 5 w 90"/>
                  <a:gd name="T5" fmla="*/ 85 h 86"/>
                  <a:gd name="T6" fmla="*/ 90 w 90"/>
                  <a:gd name="T7" fmla="*/ 0 h 86"/>
                  <a:gd name="T8" fmla="*/ 82 w 90"/>
                  <a:gd name="T9" fmla="*/ 3 h 86"/>
                  <a:gd name="T10" fmla="*/ 80 w 90"/>
                  <a:gd name="T11" fmla="*/ 1 h 86"/>
                  <a:gd name="T12" fmla="*/ 77 w 90"/>
                  <a:gd name="T13" fmla="*/ 4 h 86"/>
                  <a:gd name="T14" fmla="*/ 79 w 90"/>
                  <a:gd name="T15" fmla="*/ 5 h 86"/>
                  <a:gd name="T16" fmla="*/ 76 w 90"/>
                  <a:gd name="T17" fmla="*/ 6 h 86"/>
                  <a:gd name="T18" fmla="*/ 73 w 90"/>
                  <a:gd name="T19" fmla="*/ 9 h 86"/>
                  <a:gd name="T20" fmla="*/ 73 w 90"/>
                  <a:gd name="T21" fmla="*/ 9 h 86"/>
                  <a:gd name="T22" fmla="*/ 73 w 90"/>
                  <a:gd name="T23" fmla="*/ 9 h 86"/>
                  <a:gd name="T24" fmla="*/ 1 w 90"/>
                  <a:gd name="T25" fmla="*/ 81 h 86"/>
                  <a:gd name="T26" fmla="*/ 1 w 90"/>
                  <a:gd name="T2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86">
                    <a:moveTo>
                      <a:pt x="1" y="82"/>
                    </a:moveTo>
                    <a:cubicBezTo>
                      <a:pt x="1" y="83"/>
                      <a:pt x="0" y="85"/>
                      <a:pt x="0" y="86"/>
                    </a:cubicBezTo>
                    <a:cubicBezTo>
                      <a:pt x="2" y="85"/>
                      <a:pt x="2" y="85"/>
                      <a:pt x="5" y="85"/>
                    </a:cubicBezTo>
                    <a:cubicBezTo>
                      <a:pt x="90" y="0"/>
                      <a:pt x="90" y="0"/>
                      <a:pt x="90" y="0"/>
                    </a:cubicBezTo>
                    <a:cubicBezTo>
                      <a:pt x="88" y="0"/>
                      <a:pt x="84" y="3"/>
                      <a:pt x="82" y="3"/>
                    </a:cubicBezTo>
                    <a:cubicBezTo>
                      <a:pt x="81" y="3"/>
                      <a:pt x="80" y="2"/>
                      <a:pt x="80" y="1"/>
                    </a:cubicBezTo>
                    <a:cubicBezTo>
                      <a:pt x="77" y="4"/>
                      <a:pt x="77" y="4"/>
                      <a:pt x="77" y="4"/>
                    </a:cubicBezTo>
                    <a:cubicBezTo>
                      <a:pt x="78" y="4"/>
                      <a:pt x="79" y="4"/>
                      <a:pt x="79" y="5"/>
                    </a:cubicBezTo>
                    <a:cubicBezTo>
                      <a:pt x="78" y="5"/>
                      <a:pt x="77" y="5"/>
                      <a:pt x="76" y="6"/>
                    </a:cubicBezTo>
                    <a:cubicBezTo>
                      <a:pt x="73" y="9"/>
                      <a:pt x="73" y="9"/>
                      <a:pt x="73" y="9"/>
                    </a:cubicBezTo>
                    <a:cubicBezTo>
                      <a:pt x="73" y="9"/>
                      <a:pt x="73" y="9"/>
                      <a:pt x="73" y="9"/>
                    </a:cubicBezTo>
                    <a:cubicBezTo>
                      <a:pt x="73" y="9"/>
                      <a:pt x="73" y="9"/>
                      <a:pt x="73" y="9"/>
                    </a:cubicBezTo>
                    <a:cubicBezTo>
                      <a:pt x="1" y="81"/>
                      <a:pt x="1" y="81"/>
                      <a:pt x="1" y="81"/>
                    </a:cubicBezTo>
                    <a:cubicBezTo>
                      <a:pt x="1" y="81"/>
                      <a:pt x="1" y="81"/>
                      <a:pt x="1" y="8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39"/>
              <p:cNvSpPr/>
              <p:nvPr/>
            </p:nvSpPr>
            <p:spPr bwMode="auto">
              <a:xfrm>
                <a:off x="3294" y="1516"/>
                <a:ext cx="268" cy="254"/>
              </a:xfrm>
              <a:custGeom>
                <a:avLst/>
                <a:gdLst>
                  <a:gd name="T0" fmla="*/ 9 w 100"/>
                  <a:gd name="T1" fmla="*/ 94 h 95"/>
                  <a:gd name="T2" fmla="*/ 17 w 100"/>
                  <a:gd name="T3" fmla="*/ 85 h 95"/>
                  <a:gd name="T4" fmla="*/ 18 w 100"/>
                  <a:gd name="T5" fmla="*/ 84 h 95"/>
                  <a:gd name="T6" fmla="*/ 18 w 100"/>
                  <a:gd name="T7" fmla="*/ 84 h 95"/>
                  <a:gd name="T8" fmla="*/ 100 w 100"/>
                  <a:gd name="T9" fmla="*/ 2 h 95"/>
                  <a:gd name="T10" fmla="*/ 100 w 100"/>
                  <a:gd name="T11" fmla="*/ 2 h 95"/>
                  <a:gd name="T12" fmla="*/ 97 w 100"/>
                  <a:gd name="T13" fmla="*/ 4 h 95"/>
                  <a:gd name="T14" fmla="*/ 96 w 100"/>
                  <a:gd name="T15" fmla="*/ 0 h 95"/>
                  <a:gd name="T16" fmla="*/ 90 w 100"/>
                  <a:gd name="T17" fmla="*/ 5 h 95"/>
                  <a:gd name="T18" fmla="*/ 90 w 100"/>
                  <a:gd name="T19" fmla="*/ 4 h 95"/>
                  <a:gd name="T20" fmla="*/ 0 w 100"/>
                  <a:gd name="T21" fmla="*/ 94 h 95"/>
                  <a:gd name="T22" fmla="*/ 3 w 100"/>
                  <a:gd name="T23" fmla="*/ 95 h 95"/>
                  <a:gd name="T24" fmla="*/ 9 w 100"/>
                  <a:gd name="T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5">
                    <a:moveTo>
                      <a:pt x="9" y="94"/>
                    </a:moveTo>
                    <a:cubicBezTo>
                      <a:pt x="17" y="85"/>
                      <a:pt x="17" y="85"/>
                      <a:pt x="17" y="85"/>
                    </a:cubicBezTo>
                    <a:cubicBezTo>
                      <a:pt x="18" y="85"/>
                      <a:pt x="18" y="84"/>
                      <a:pt x="18" y="84"/>
                    </a:cubicBezTo>
                    <a:cubicBezTo>
                      <a:pt x="18" y="84"/>
                      <a:pt x="18" y="84"/>
                      <a:pt x="18" y="84"/>
                    </a:cubicBezTo>
                    <a:cubicBezTo>
                      <a:pt x="100" y="2"/>
                      <a:pt x="100" y="2"/>
                      <a:pt x="100" y="2"/>
                    </a:cubicBezTo>
                    <a:cubicBezTo>
                      <a:pt x="100" y="2"/>
                      <a:pt x="100" y="2"/>
                      <a:pt x="100" y="2"/>
                    </a:cubicBezTo>
                    <a:cubicBezTo>
                      <a:pt x="98" y="2"/>
                      <a:pt x="98" y="3"/>
                      <a:pt x="97" y="4"/>
                    </a:cubicBezTo>
                    <a:cubicBezTo>
                      <a:pt x="96" y="4"/>
                      <a:pt x="96" y="3"/>
                      <a:pt x="96" y="0"/>
                    </a:cubicBezTo>
                    <a:cubicBezTo>
                      <a:pt x="93" y="2"/>
                      <a:pt x="92" y="3"/>
                      <a:pt x="90" y="5"/>
                    </a:cubicBezTo>
                    <a:cubicBezTo>
                      <a:pt x="90" y="5"/>
                      <a:pt x="90" y="4"/>
                      <a:pt x="90" y="4"/>
                    </a:cubicBezTo>
                    <a:cubicBezTo>
                      <a:pt x="0" y="94"/>
                      <a:pt x="0" y="94"/>
                      <a:pt x="0" y="94"/>
                    </a:cubicBezTo>
                    <a:cubicBezTo>
                      <a:pt x="1" y="94"/>
                      <a:pt x="3" y="95"/>
                      <a:pt x="3" y="95"/>
                    </a:cubicBezTo>
                    <a:cubicBezTo>
                      <a:pt x="5" y="95"/>
                      <a:pt x="7" y="95"/>
                      <a:pt x="9" y="9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40"/>
              <p:cNvSpPr/>
              <p:nvPr/>
            </p:nvSpPr>
            <p:spPr bwMode="auto">
              <a:xfrm>
                <a:off x="3348" y="1540"/>
                <a:ext cx="232" cy="233"/>
              </a:xfrm>
              <a:custGeom>
                <a:avLst/>
                <a:gdLst>
                  <a:gd name="T0" fmla="*/ 0 w 87"/>
                  <a:gd name="T1" fmla="*/ 81 h 87"/>
                  <a:gd name="T2" fmla="*/ 3 w 87"/>
                  <a:gd name="T3" fmla="*/ 87 h 87"/>
                  <a:gd name="T4" fmla="*/ 27 w 87"/>
                  <a:gd name="T5" fmla="*/ 63 h 87"/>
                  <a:gd name="T6" fmla="*/ 27 w 87"/>
                  <a:gd name="T7" fmla="*/ 63 h 87"/>
                  <a:gd name="T8" fmla="*/ 28 w 87"/>
                  <a:gd name="T9" fmla="*/ 62 h 87"/>
                  <a:gd name="T10" fmla="*/ 28 w 87"/>
                  <a:gd name="T11" fmla="*/ 62 h 87"/>
                  <a:gd name="T12" fmla="*/ 29 w 87"/>
                  <a:gd name="T13" fmla="*/ 56 h 87"/>
                  <a:gd name="T14" fmla="*/ 36 w 87"/>
                  <a:gd name="T15" fmla="*/ 51 h 87"/>
                  <a:gd name="T16" fmla="*/ 42 w 87"/>
                  <a:gd name="T17" fmla="*/ 47 h 87"/>
                  <a:gd name="T18" fmla="*/ 46 w 87"/>
                  <a:gd name="T19" fmla="*/ 44 h 87"/>
                  <a:gd name="T20" fmla="*/ 46 w 87"/>
                  <a:gd name="T21" fmla="*/ 43 h 87"/>
                  <a:gd name="T22" fmla="*/ 46 w 87"/>
                  <a:gd name="T23" fmla="*/ 39 h 87"/>
                  <a:gd name="T24" fmla="*/ 56 w 87"/>
                  <a:gd name="T25" fmla="*/ 33 h 87"/>
                  <a:gd name="T26" fmla="*/ 57 w 87"/>
                  <a:gd name="T27" fmla="*/ 33 h 87"/>
                  <a:gd name="T28" fmla="*/ 79 w 87"/>
                  <a:gd name="T29" fmla="*/ 11 h 87"/>
                  <a:gd name="T30" fmla="*/ 79 w 87"/>
                  <a:gd name="T31" fmla="*/ 10 h 87"/>
                  <a:gd name="T32" fmla="*/ 87 w 87"/>
                  <a:gd name="T33" fmla="*/ 2 h 87"/>
                  <a:gd name="T34" fmla="*/ 82 w 87"/>
                  <a:gd name="T35" fmla="*/ 1 h 87"/>
                  <a:gd name="T36" fmla="*/ 81 w 87"/>
                  <a:gd name="T37" fmla="*/ 0 h 87"/>
                  <a:gd name="T38" fmla="*/ 0 w 87"/>
                  <a:gd name="T39" fmla="*/ 81 h 87"/>
                  <a:gd name="T40" fmla="*/ 0 w 87"/>
                  <a:gd name="T41"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87">
                    <a:moveTo>
                      <a:pt x="0" y="81"/>
                    </a:moveTo>
                    <a:cubicBezTo>
                      <a:pt x="0" y="84"/>
                      <a:pt x="2" y="85"/>
                      <a:pt x="3" y="87"/>
                    </a:cubicBezTo>
                    <a:cubicBezTo>
                      <a:pt x="27" y="63"/>
                      <a:pt x="27" y="63"/>
                      <a:pt x="27" y="63"/>
                    </a:cubicBezTo>
                    <a:cubicBezTo>
                      <a:pt x="27" y="63"/>
                      <a:pt x="27" y="63"/>
                      <a:pt x="27" y="63"/>
                    </a:cubicBezTo>
                    <a:cubicBezTo>
                      <a:pt x="27" y="63"/>
                      <a:pt x="28" y="62"/>
                      <a:pt x="28" y="62"/>
                    </a:cubicBezTo>
                    <a:cubicBezTo>
                      <a:pt x="28" y="62"/>
                      <a:pt x="28" y="62"/>
                      <a:pt x="28" y="62"/>
                    </a:cubicBezTo>
                    <a:cubicBezTo>
                      <a:pt x="29" y="61"/>
                      <a:pt x="28" y="58"/>
                      <a:pt x="29" y="56"/>
                    </a:cubicBezTo>
                    <a:cubicBezTo>
                      <a:pt x="30" y="54"/>
                      <a:pt x="33" y="53"/>
                      <a:pt x="36" y="51"/>
                    </a:cubicBezTo>
                    <a:cubicBezTo>
                      <a:pt x="37" y="50"/>
                      <a:pt x="40" y="49"/>
                      <a:pt x="42" y="47"/>
                    </a:cubicBezTo>
                    <a:cubicBezTo>
                      <a:pt x="46" y="44"/>
                      <a:pt x="46" y="44"/>
                      <a:pt x="46" y="44"/>
                    </a:cubicBezTo>
                    <a:cubicBezTo>
                      <a:pt x="46" y="43"/>
                      <a:pt x="46" y="43"/>
                      <a:pt x="46" y="43"/>
                    </a:cubicBezTo>
                    <a:cubicBezTo>
                      <a:pt x="47" y="42"/>
                      <a:pt x="46" y="41"/>
                      <a:pt x="46" y="39"/>
                    </a:cubicBezTo>
                    <a:cubicBezTo>
                      <a:pt x="46" y="35"/>
                      <a:pt x="50" y="33"/>
                      <a:pt x="56" y="33"/>
                    </a:cubicBezTo>
                    <a:cubicBezTo>
                      <a:pt x="56" y="33"/>
                      <a:pt x="57" y="33"/>
                      <a:pt x="57" y="33"/>
                    </a:cubicBezTo>
                    <a:cubicBezTo>
                      <a:pt x="79" y="11"/>
                      <a:pt x="79" y="11"/>
                      <a:pt x="79" y="11"/>
                    </a:cubicBezTo>
                    <a:cubicBezTo>
                      <a:pt x="79" y="11"/>
                      <a:pt x="79" y="10"/>
                      <a:pt x="79" y="10"/>
                    </a:cubicBezTo>
                    <a:cubicBezTo>
                      <a:pt x="79" y="7"/>
                      <a:pt x="85" y="4"/>
                      <a:pt x="87" y="2"/>
                    </a:cubicBezTo>
                    <a:cubicBezTo>
                      <a:pt x="86" y="2"/>
                      <a:pt x="83" y="2"/>
                      <a:pt x="82" y="1"/>
                    </a:cubicBezTo>
                    <a:cubicBezTo>
                      <a:pt x="82" y="1"/>
                      <a:pt x="81" y="1"/>
                      <a:pt x="81" y="0"/>
                    </a:cubicBezTo>
                    <a:cubicBezTo>
                      <a:pt x="0" y="81"/>
                      <a:pt x="0" y="81"/>
                      <a:pt x="0" y="81"/>
                    </a:cubicBezTo>
                    <a:cubicBezTo>
                      <a:pt x="0" y="81"/>
                      <a:pt x="0" y="81"/>
                      <a:pt x="0" y="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41"/>
              <p:cNvSpPr/>
              <p:nvPr/>
            </p:nvSpPr>
            <p:spPr bwMode="auto">
              <a:xfrm>
                <a:off x="3465" y="1578"/>
                <a:ext cx="110" cy="123"/>
              </a:xfrm>
              <a:custGeom>
                <a:avLst/>
                <a:gdLst>
                  <a:gd name="T0" fmla="*/ 21 w 41"/>
                  <a:gd name="T1" fmla="*/ 23 h 46"/>
                  <a:gd name="T2" fmla="*/ 15 w 41"/>
                  <a:gd name="T3" fmla="*/ 28 h 46"/>
                  <a:gd name="T4" fmla="*/ 1 w 41"/>
                  <a:gd name="T5" fmla="*/ 39 h 46"/>
                  <a:gd name="T6" fmla="*/ 0 w 41"/>
                  <a:gd name="T7" fmla="*/ 39 h 46"/>
                  <a:gd name="T8" fmla="*/ 0 w 41"/>
                  <a:gd name="T9" fmla="*/ 42 h 46"/>
                  <a:gd name="T10" fmla="*/ 2 w 41"/>
                  <a:gd name="T11" fmla="*/ 46 h 46"/>
                  <a:gd name="T12" fmla="*/ 38 w 41"/>
                  <a:gd name="T13" fmla="*/ 10 h 46"/>
                  <a:gd name="T14" fmla="*/ 38 w 41"/>
                  <a:gd name="T15" fmla="*/ 9 h 46"/>
                  <a:gd name="T16" fmla="*/ 41 w 41"/>
                  <a:gd name="T17" fmla="*/ 2 h 46"/>
                  <a:gd name="T18" fmla="*/ 39 w 41"/>
                  <a:gd name="T19" fmla="*/ 0 h 46"/>
                  <a:gd name="T20" fmla="*/ 19 w 41"/>
                  <a:gd name="T21" fmla="*/ 20 h 46"/>
                  <a:gd name="T22" fmla="*/ 21 w 41"/>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6">
                    <a:moveTo>
                      <a:pt x="21" y="23"/>
                    </a:moveTo>
                    <a:cubicBezTo>
                      <a:pt x="21" y="26"/>
                      <a:pt x="17" y="27"/>
                      <a:pt x="15" y="28"/>
                    </a:cubicBezTo>
                    <a:cubicBezTo>
                      <a:pt x="11" y="30"/>
                      <a:pt x="7" y="39"/>
                      <a:pt x="1" y="39"/>
                    </a:cubicBezTo>
                    <a:cubicBezTo>
                      <a:pt x="0" y="39"/>
                      <a:pt x="0" y="39"/>
                      <a:pt x="0" y="39"/>
                    </a:cubicBezTo>
                    <a:cubicBezTo>
                      <a:pt x="1" y="40"/>
                      <a:pt x="0" y="41"/>
                      <a:pt x="0" y="42"/>
                    </a:cubicBezTo>
                    <a:cubicBezTo>
                      <a:pt x="0" y="43"/>
                      <a:pt x="1" y="45"/>
                      <a:pt x="2" y="46"/>
                    </a:cubicBezTo>
                    <a:cubicBezTo>
                      <a:pt x="38" y="10"/>
                      <a:pt x="38" y="10"/>
                      <a:pt x="38" y="10"/>
                    </a:cubicBezTo>
                    <a:cubicBezTo>
                      <a:pt x="38" y="10"/>
                      <a:pt x="38" y="10"/>
                      <a:pt x="38" y="9"/>
                    </a:cubicBezTo>
                    <a:cubicBezTo>
                      <a:pt x="38" y="6"/>
                      <a:pt x="41" y="5"/>
                      <a:pt x="41" y="2"/>
                    </a:cubicBezTo>
                    <a:cubicBezTo>
                      <a:pt x="41" y="2"/>
                      <a:pt x="40" y="1"/>
                      <a:pt x="39" y="0"/>
                    </a:cubicBezTo>
                    <a:cubicBezTo>
                      <a:pt x="19" y="20"/>
                      <a:pt x="19" y="20"/>
                      <a:pt x="19" y="20"/>
                    </a:cubicBezTo>
                    <a:cubicBezTo>
                      <a:pt x="20" y="21"/>
                      <a:pt x="21" y="22"/>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42"/>
              <p:cNvSpPr/>
              <p:nvPr/>
            </p:nvSpPr>
            <p:spPr bwMode="auto">
              <a:xfrm>
                <a:off x="3361" y="1725"/>
                <a:ext cx="78" cy="80"/>
              </a:xfrm>
              <a:custGeom>
                <a:avLst/>
                <a:gdLst>
                  <a:gd name="T0" fmla="*/ 1 w 29"/>
                  <a:gd name="T1" fmla="*/ 28 h 30"/>
                  <a:gd name="T2" fmla="*/ 2 w 29"/>
                  <a:gd name="T3" fmla="*/ 30 h 30"/>
                  <a:gd name="T4" fmla="*/ 29 w 29"/>
                  <a:gd name="T5" fmla="*/ 3 h 30"/>
                  <a:gd name="T6" fmla="*/ 24 w 29"/>
                  <a:gd name="T7" fmla="*/ 0 h 30"/>
                  <a:gd name="T8" fmla="*/ 0 w 29"/>
                  <a:gd name="T9" fmla="*/ 24 h 30"/>
                  <a:gd name="T10" fmla="*/ 2 w 29"/>
                  <a:gd name="T11" fmla="*/ 27 h 30"/>
                  <a:gd name="T12" fmla="*/ 1 w 29"/>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1" y="28"/>
                    </a:moveTo>
                    <a:cubicBezTo>
                      <a:pt x="1" y="28"/>
                      <a:pt x="1" y="29"/>
                      <a:pt x="2" y="30"/>
                    </a:cubicBezTo>
                    <a:cubicBezTo>
                      <a:pt x="29" y="3"/>
                      <a:pt x="29" y="3"/>
                      <a:pt x="29" y="3"/>
                    </a:cubicBezTo>
                    <a:cubicBezTo>
                      <a:pt x="28" y="2"/>
                      <a:pt x="26" y="1"/>
                      <a:pt x="24" y="0"/>
                    </a:cubicBezTo>
                    <a:cubicBezTo>
                      <a:pt x="0" y="24"/>
                      <a:pt x="0" y="24"/>
                      <a:pt x="0" y="24"/>
                    </a:cubicBezTo>
                    <a:cubicBezTo>
                      <a:pt x="0" y="25"/>
                      <a:pt x="1" y="26"/>
                      <a:pt x="2" y="27"/>
                    </a:cubicBezTo>
                    <a:cubicBezTo>
                      <a:pt x="2" y="27"/>
                      <a:pt x="1" y="28"/>
                      <a:pt x="1"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43"/>
              <p:cNvSpPr/>
              <p:nvPr/>
            </p:nvSpPr>
            <p:spPr bwMode="auto">
              <a:xfrm>
                <a:off x="3374" y="1781"/>
                <a:ext cx="43" cy="37"/>
              </a:xfrm>
              <a:custGeom>
                <a:avLst/>
                <a:gdLst>
                  <a:gd name="T0" fmla="*/ 7 w 16"/>
                  <a:gd name="T1" fmla="*/ 9 h 14"/>
                  <a:gd name="T2" fmla="*/ 12 w 16"/>
                  <a:gd name="T3" fmla="*/ 9 h 14"/>
                  <a:gd name="T4" fmla="*/ 16 w 16"/>
                  <a:gd name="T5" fmla="*/ 2 h 14"/>
                  <a:gd name="T6" fmla="*/ 14 w 16"/>
                  <a:gd name="T7" fmla="*/ 0 h 14"/>
                  <a:gd name="T8" fmla="*/ 0 w 16"/>
                  <a:gd name="T9" fmla="*/ 14 h 14"/>
                  <a:gd name="T10" fmla="*/ 7 w 16"/>
                  <a:gd name="T11" fmla="*/ 9 h 14"/>
                </a:gdLst>
                <a:ahLst/>
                <a:cxnLst>
                  <a:cxn ang="0">
                    <a:pos x="T0" y="T1"/>
                  </a:cxn>
                  <a:cxn ang="0">
                    <a:pos x="T2" y="T3"/>
                  </a:cxn>
                  <a:cxn ang="0">
                    <a:pos x="T4" y="T5"/>
                  </a:cxn>
                  <a:cxn ang="0">
                    <a:pos x="T6" y="T7"/>
                  </a:cxn>
                  <a:cxn ang="0">
                    <a:pos x="T8" y="T9"/>
                  </a:cxn>
                  <a:cxn ang="0">
                    <a:pos x="T10" y="T11"/>
                  </a:cxn>
                </a:cxnLst>
                <a:rect l="0" t="0" r="r" b="b"/>
                <a:pathLst>
                  <a:path w="16" h="14">
                    <a:moveTo>
                      <a:pt x="7" y="9"/>
                    </a:moveTo>
                    <a:cubicBezTo>
                      <a:pt x="12" y="9"/>
                      <a:pt x="12" y="9"/>
                      <a:pt x="12" y="9"/>
                    </a:cubicBezTo>
                    <a:cubicBezTo>
                      <a:pt x="12" y="8"/>
                      <a:pt x="16" y="6"/>
                      <a:pt x="16" y="2"/>
                    </a:cubicBezTo>
                    <a:cubicBezTo>
                      <a:pt x="16" y="2"/>
                      <a:pt x="14" y="1"/>
                      <a:pt x="14" y="0"/>
                    </a:cubicBezTo>
                    <a:cubicBezTo>
                      <a:pt x="0" y="14"/>
                      <a:pt x="0" y="14"/>
                      <a:pt x="0" y="14"/>
                    </a:cubicBezTo>
                    <a:cubicBezTo>
                      <a:pt x="4" y="14"/>
                      <a:pt x="5" y="9"/>
                      <a:pt x="7"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44"/>
              <p:cNvSpPr/>
              <p:nvPr/>
            </p:nvSpPr>
            <p:spPr bwMode="auto">
              <a:xfrm>
                <a:off x="3471" y="1620"/>
                <a:ext cx="104" cy="110"/>
              </a:xfrm>
              <a:custGeom>
                <a:avLst/>
                <a:gdLst>
                  <a:gd name="T0" fmla="*/ 5 w 39"/>
                  <a:gd name="T1" fmla="*/ 41 h 41"/>
                  <a:gd name="T2" fmla="*/ 38 w 39"/>
                  <a:gd name="T3" fmla="*/ 8 h 41"/>
                  <a:gd name="T4" fmla="*/ 37 w 39"/>
                  <a:gd name="T5" fmla="*/ 6 h 41"/>
                  <a:gd name="T6" fmla="*/ 39 w 39"/>
                  <a:gd name="T7" fmla="*/ 1 h 41"/>
                  <a:gd name="T8" fmla="*/ 39 w 39"/>
                  <a:gd name="T9" fmla="*/ 0 h 41"/>
                  <a:gd name="T10" fmla="*/ 0 w 39"/>
                  <a:gd name="T11" fmla="*/ 38 h 41"/>
                  <a:gd name="T12" fmla="*/ 5 w 3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5" y="41"/>
                    </a:moveTo>
                    <a:cubicBezTo>
                      <a:pt x="38" y="8"/>
                      <a:pt x="38" y="8"/>
                      <a:pt x="38" y="8"/>
                    </a:cubicBezTo>
                    <a:cubicBezTo>
                      <a:pt x="38" y="8"/>
                      <a:pt x="37" y="7"/>
                      <a:pt x="37" y="6"/>
                    </a:cubicBezTo>
                    <a:cubicBezTo>
                      <a:pt x="37" y="4"/>
                      <a:pt x="39" y="3"/>
                      <a:pt x="39" y="1"/>
                    </a:cubicBezTo>
                    <a:cubicBezTo>
                      <a:pt x="39" y="1"/>
                      <a:pt x="39" y="0"/>
                      <a:pt x="39" y="0"/>
                    </a:cubicBezTo>
                    <a:cubicBezTo>
                      <a:pt x="0" y="38"/>
                      <a:pt x="0" y="38"/>
                      <a:pt x="0" y="38"/>
                    </a:cubicBezTo>
                    <a:cubicBezTo>
                      <a:pt x="1" y="40"/>
                      <a:pt x="3" y="41"/>
                      <a:pt x="5"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45"/>
              <p:cNvSpPr/>
              <p:nvPr/>
            </p:nvSpPr>
            <p:spPr bwMode="auto">
              <a:xfrm>
                <a:off x="3500" y="1655"/>
                <a:ext cx="88" cy="80"/>
              </a:xfrm>
              <a:custGeom>
                <a:avLst/>
                <a:gdLst>
                  <a:gd name="T0" fmla="*/ 0 w 33"/>
                  <a:gd name="T1" fmla="*/ 30 h 30"/>
                  <a:gd name="T2" fmla="*/ 8 w 33"/>
                  <a:gd name="T3" fmla="*/ 28 h 30"/>
                  <a:gd name="T4" fmla="*/ 11 w 33"/>
                  <a:gd name="T5" fmla="*/ 28 h 30"/>
                  <a:gd name="T6" fmla="*/ 33 w 33"/>
                  <a:gd name="T7" fmla="*/ 6 h 30"/>
                  <a:gd name="T8" fmla="*/ 29 w 33"/>
                  <a:gd name="T9" fmla="*/ 3 h 30"/>
                  <a:gd name="T10" fmla="*/ 31 w 33"/>
                  <a:gd name="T11" fmla="*/ 1 h 30"/>
                  <a:gd name="T12" fmla="*/ 31 w 33"/>
                  <a:gd name="T13" fmla="*/ 0 h 30"/>
                  <a:gd name="T14" fmla="*/ 0 w 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0" y="30"/>
                    </a:moveTo>
                    <a:cubicBezTo>
                      <a:pt x="3" y="30"/>
                      <a:pt x="6" y="29"/>
                      <a:pt x="8" y="28"/>
                    </a:cubicBezTo>
                    <a:cubicBezTo>
                      <a:pt x="9" y="28"/>
                      <a:pt x="10" y="28"/>
                      <a:pt x="11" y="28"/>
                    </a:cubicBezTo>
                    <a:cubicBezTo>
                      <a:pt x="33" y="6"/>
                      <a:pt x="33" y="6"/>
                      <a:pt x="33" y="6"/>
                    </a:cubicBezTo>
                    <a:cubicBezTo>
                      <a:pt x="32" y="5"/>
                      <a:pt x="30" y="4"/>
                      <a:pt x="29" y="3"/>
                    </a:cubicBezTo>
                    <a:cubicBezTo>
                      <a:pt x="30" y="2"/>
                      <a:pt x="31" y="2"/>
                      <a:pt x="31" y="1"/>
                    </a:cubicBezTo>
                    <a:cubicBezTo>
                      <a:pt x="31" y="0"/>
                      <a:pt x="31" y="0"/>
                      <a:pt x="31" y="0"/>
                    </a:cubicBez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46"/>
              <p:cNvSpPr/>
              <p:nvPr/>
            </p:nvSpPr>
            <p:spPr bwMode="auto">
              <a:xfrm>
                <a:off x="3382" y="130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47"/>
              <p:cNvSpPr/>
              <p:nvPr/>
            </p:nvSpPr>
            <p:spPr bwMode="auto">
              <a:xfrm>
                <a:off x="3348" y="1299"/>
                <a:ext cx="29" cy="30"/>
              </a:xfrm>
              <a:custGeom>
                <a:avLst/>
                <a:gdLst>
                  <a:gd name="T0" fmla="*/ 2 w 11"/>
                  <a:gd name="T1" fmla="*/ 8 h 11"/>
                  <a:gd name="T2" fmla="*/ 3 w 11"/>
                  <a:gd name="T3" fmla="*/ 8 h 11"/>
                  <a:gd name="T4" fmla="*/ 4 w 11"/>
                  <a:gd name="T5" fmla="*/ 11 h 11"/>
                  <a:gd name="T6" fmla="*/ 11 w 11"/>
                  <a:gd name="T7" fmla="*/ 4 h 11"/>
                  <a:gd name="T8" fmla="*/ 9 w 11"/>
                  <a:gd name="T9" fmla="*/ 3 h 11"/>
                  <a:gd name="T10" fmla="*/ 11 w 11"/>
                  <a:gd name="T11" fmla="*/ 1 h 11"/>
                  <a:gd name="T12" fmla="*/ 6 w 11"/>
                  <a:gd name="T13" fmla="*/ 0 h 11"/>
                  <a:gd name="T14" fmla="*/ 0 w 11"/>
                  <a:gd name="T15" fmla="*/ 6 h 11"/>
                  <a:gd name="T16" fmla="*/ 2 w 1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2" y="8"/>
                    </a:moveTo>
                    <a:cubicBezTo>
                      <a:pt x="2" y="8"/>
                      <a:pt x="3" y="8"/>
                      <a:pt x="3" y="8"/>
                    </a:cubicBezTo>
                    <a:cubicBezTo>
                      <a:pt x="3" y="9"/>
                      <a:pt x="3" y="10"/>
                      <a:pt x="4" y="11"/>
                    </a:cubicBezTo>
                    <a:cubicBezTo>
                      <a:pt x="11" y="4"/>
                      <a:pt x="11" y="4"/>
                      <a:pt x="11" y="4"/>
                    </a:cubicBezTo>
                    <a:cubicBezTo>
                      <a:pt x="11" y="4"/>
                      <a:pt x="10" y="3"/>
                      <a:pt x="9" y="3"/>
                    </a:cubicBezTo>
                    <a:cubicBezTo>
                      <a:pt x="10" y="2"/>
                      <a:pt x="10" y="2"/>
                      <a:pt x="11" y="1"/>
                    </a:cubicBezTo>
                    <a:cubicBezTo>
                      <a:pt x="9" y="0"/>
                      <a:pt x="8" y="0"/>
                      <a:pt x="6" y="0"/>
                    </a:cubicBezTo>
                    <a:cubicBezTo>
                      <a:pt x="0" y="6"/>
                      <a:pt x="0" y="6"/>
                      <a:pt x="0" y="6"/>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48"/>
              <p:cNvSpPr/>
              <p:nvPr/>
            </p:nvSpPr>
            <p:spPr bwMode="auto">
              <a:xfrm>
                <a:off x="3369" y="1294"/>
                <a:ext cx="59" cy="48"/>
              </a:xfrm>
              <a:custGeom>
                <a:avLst/>
                <a:gdLst>
                  <a:gd name="T0" fmla="*/ 3 w 22"/>
                  <a:gd name="T1" fmla="*/ 18 h 18"/>
                  <a:gd name="T2" fmla="*/ 8 w 22"/>
                  <a:gd name="T3" fmla="*/ 13 h 18"/>
                  <a:gd name="T4" fmla="*/ 9 w 22"/>
                  <a:gd name="T5" fmla="*/ 13 h 18"/>
                  <a:gd name="T6" fmla="*/ 11 w 22"/>
                  <a:gd name="T7" fmla="*/ 15 h 18"/>
                  <a:gd name="T8" fmla="*/ 22 w 22"/>
                  <a:gd name="T9" fmla="*/ 3 h 18"/>
                  <a:gd name="T10" fmla="*/ 22 w 22"/>
                  <a:gd name="T11" fmla="*/ 3 h 18"/>
                  <a:gd name="T12" fmla="*/ 17 w 22"/>
                  <a:gd name="T13" fmla="*/ 0 h 18"/>
                  <a:gd name="T14" fmla="*/ 13 w 22"/>
                  <a:gd name="T15" fmla="*/ 4 h 18"/>
                  <a:gd name="T16" fmla="*/ 14 w 22"/>
                  <a:gd name="T17" fmla="*/ 9 h 18"/>
                  <a:gd name="T18" fmla="*/ 11 w 22"/>
                  <a:gd name="T19" fmla="*/ 6 h 18"/>
                  <a:gd name="T20" fmla="*/ 0 w 22"/>
                  <a:gd name="T21" fmla="*/ 17 h 18"/>
                  <a:gd name="T22" fmla="*/ 3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3" y="18"/>
                    </a:moveTo>
                    <a:cubicBezTo>
                      <a:pt x="7" y="18"/>
                      <a:pt x="7" y="14"/>
                      <a:pt x="8" y="13"/>
                    </a:cubicBezTo>
                    <a:cubicBezTo>
                      <a:pt x="9" y="13"/>
                      <a:pt x="9" y="13"/>
                      <a:pt x="9" y="13"/>
                    </a:cubicBezTo>
                    <a:cubicBezTo>
                      <a:pt x="10" y="14"/>
                      <a:pt x="10" y="14"/>
                      <a:pt x="11" y="15"/>
                    </a:cubicBezTo>
                    <a:cubicBezTo>
                      <a:pt x="22" y="3"/>
                      <a:pt x="22" y="3"/>
                      <a:pt x="22" y="3"/>
                    </a:cubicBezTo>
                    <a:cubicBezTo>
                      <a:pt x="22" y="3"/>
                      <a:pt x="22" y="3"/>
                      <a:pt x="22" y="3"/>
                    </a:cubicBezTo>
                    <a:cubicBezTo>
                      <a:pt x="22" y="2"/>
                      <a:pt x="19" y="1"/>
                      <a:pt x="17" y="0"/>
                    </a:cubicBezTo>
                    <a:cubicBezTo>
                      <a:pt x="13" y="4"/>
                      <a:pt x="13" y="4"/>
                      <a:pt x="13" y="4"/>
                    </a:cubicBezTo>
                    <a:cubicBezTo>
                      <a:pt x="13" y="6"/>
                      <a:pt x="14" y="8"/>
                      <a:pt x="14" y="9"/>
                    </a:cubicBezTo>
                    <a:cubicBezTo>
                      <a:pt x="13" y="9"/>
                      <a:pt x="12" y="7"/>
                      <a:pt x="11" y="6"/>
                    </a:cubicBezTo>
                    <a:cubicBezTo>
                      <a:pt x="0" y="17"/>
                      <a:pt x="0" y="17"/>
                      <a:pt x="0" y="17"/>
                    </a:cubicBezTo>
                    <a:cubicBezTo>
                      <a:pt x="1" y="18"/>
                      <a:pt x="2" y="18"/>
                      <a:pt x="3"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49"/>
              <p:cNvSpPr/>
              <p:nvPr/>
            </p:nvSpPr>
            <p:spPr bwMode="auto">
              <a:xfrm>
                <a:off x="3377" y="1347"/>
                <a:ext cx="8" cy="6"/>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3" y="0"/>
                      <a:pt x="3" y="0"/>
                      <a:pt x="3"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50"/>
              <p:cNvSpPr/>
              <p:nvPr/>
            </p:nvSpPr>
            <p:spPr bwMode="auto">
              <a:xfrm>
                <a:off x="3385" y="1313"/>
                <a:ext cx="70" cy="64"/>
              </a:xfrm>
              <a:custGeom>
                <a:avLst/>
                <a:gdLst>
                  <a:gd name="T0" fmla="*/ 22 w 26"/>
                  <a:gd name="T1" fmla="*/ 1 h 24"/>
                  <a:gd name="T2" fmla="*/ 20 w 26"/>
                  <a:gd name="T3" fmla="*/ 1 h 24"/>
                  <a:gd name="T4" fmla="*/ 20 w 26"/>
                  <a:gd name="T5" fmla="*/ 0 h 24"/>
                  <a:gd name="T6" fmla="*/ 4 w 26"/>
                  <a:gd name="T7" fmla="*/ 16 h 24"/>
                  <a:gd name="T8" fmla="*/ 10 w 26"/>
                  <a:gd name="T9" fmla="*/ 17 h 24"/>
                  <a:gd name="T10" fmla="*/ 5 w 26"/>
                  <a:gd name="T11" fmla="*/ 18 h 24"/>
                  <a:gd name="T12" fmla="*/ 2 w 26"/>
                  <a:gd name="T13" fmla="*/ 18 h 24"/>
                  <a:gd name="T14" fmla="*/ 0 w 26"/>
                  <a:gd name="T15" fmla="*/ 20 h 24"/>
                  <a:gd name="T16" fmla="*/ 5 w 26"/>
                  <a:gd name="T17" fmla="*/ 24 h 24"/>
                  <a:gd name="T18" fmla="*/ 26 w 26"/>
                  <a:gd name="T19" fmla="*/ 3 h 24"/>
                  <a:gd name="T20" fmla="*/ 22 w 26"/>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4">
                    <a:moveTo>
                      <a:pt x="22" y="1"/>
                    </a:moveTo>
                    <a:cubicBezTo>
                      <a:pt x="21" y="1"/>
                      <a:pt x="21" y="1"/>
                      <a:pt x="20" y="1"/>
                    </a:cubicBezTo>
                    <a:cubicBezTo>
                      <a:pt x="20" y="1"/>
                      <a:pt x="20" y="0"/>
                      <a:pt x="20" y="0"/>
                    </a:cubicBezTo>
                    <a:cubicBezTo>
                      <a:pt x="4" y="16"/>
                      <a:pt x="4" y="16"/>
                      <a:pt x="4" y="16"/>
                    </a:cubicBezTo>
                    <a:cubicBezTo>
                      <a:pt x="6" y="16"/>
                      <a:pt x="10" y="16"/>
                      <a:pt x="10" y="17"/>
                    </a:cubicBezTo>
                    <a:cubicBezTo>
                      <a:pt x="8" y="17"/>
                      <a:pt x="7" y="17"/>
                      <a:pt x="5" y="18"/>
                    </a:cubicBezTo>
                    <a:cubicBezTo>
                      <a:pt x="5" y="18"/>
                      <a:pt x="4" y="18"/>
                      <a:pt x="2" y="18"/>
                    </a:cubicBezTo>
                    <a:cubicBezTo>
                      <a:pt x="0" y="20"/>
                      <a:pt x="0" y="20"/>
                      <a:pt x="0" y="20"/>
                    </a:cubicBezTo>
                    <a:cubicBezTo>
                      <a:pt x="1" y="22"/>
                      <a:pt x="3" y="23"/>
                      <a:pt x="5" y="24"/>
                    </a:cubicBezTo>
                    <a:cubicBezTo>
                      <a:pt x="26" y="3"/>
                      <a:pt x="26" y="3"/>
                      <a:pt x="26" y="3"/>
                    </a:cubicBezTo>
                    <a:cubicBezTo>
                      <a:pt x="24" y="2"/>
                      <a:pt x="23"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51"/>
              <p:cNvSpPr/>
              <p:nvPr/>
            </p:nvSpPr>
            <p:spPr bwMode="auto">
              <a:xfrm>
                <a:off x="3463" y="1329"/>
                <a:ext cx="18" cy="21"/>
              </a:xfrm>
              <a:custGeom>
                <a:avLst/>
                <a:gdLst>
                  <a:gd name="T0" fmla="*/ 4 w 7"/>
                  <a:gd name="T1" fmla="*/ 2 h 8"/>
                  <a:gd name="T2" fmla="*/ 5 w 7"/>
                  <a:gd name="T3" fmla="*/ 2 h 8"/>
                  <a:gd name="T4" fmla="*/ 2 w 7"/>
                  <a:gd name="T5" fmla="*/ 0 h 8"/>
                  <a:gd name="T6" fmla="*/ 0 w 7"/>
                  <a:gd name="T7" fmla="*/ 2 h 8"/>
                  <a:gd name="T8" fmla="*/ 2 w 7"/>
                  <a:gd name="T9" fmla="*/ 3 h 8"/>
                  <a:gd name="T10" fmla="*/ 0 w 7"/>
                  <a:gd name="T11" fmla="*/ 4 h 8"/>
                  <a:gd name="T12" fmla="*/ 3 w 7"/>
                  <a:gd name="T13" fmla="*/ 8 h 8"/>
                  <a:gd name="T14" fmla="*/ 7 w 7"/>
                  <a:gd name="T15" fmla="*/ 3 h 8"/>
                  <a:gd name="T16" fmla="*/ 7 w 7"/>
                  <a:gd name="T17" fmla="*/ 2 h 8"/>
                  <a:gd name="T18" fmla="*/ 4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2"/>
                    </a:moveTo>
                    <a:cubicBezTo>
                      <a:pt x="4" y="2"/>
                      <a:pt x="5" y="2"/>
                      <a:pt x="5" y="2"/>
                    </a:cubicBezTo>
                    <a:cubicBezTo>
                      <a:pt x="5" y="1"/>
                      <a:pt x="4" y="1"/>
                      <a:pt x="2" y="0"/>
                    </a:cubicBezTo>
                    <a:cubicBezTo>
                      <a:pt x="0" y="2"/>
                      <a:pt x="0" y="2"/>
                      <a:pt x="0" y="2"/>
                    </a:cubicBezTo>
                    <a:cubicBezTo>
                      <a:pt x="0" y="3"/>
                      <a:pt x="1" y="3"/>
                      <a:pt x="2" y="3"/>
                    </a:cubicBezTo>
                    <a:cubicBezTo>
                      <a:pt x="1" y="3"/>
                      <a:pt x="1" y="3"/>
                      <a:pt x="0" y="4"/>
                    </a:cubicBezTo>
                    <a:cubicBezTo>
                      <a:pt x="0" y="5"/>
                      <a:pt x="2" y="7"/>
                      <a:pt x="3" y="8"/>
                    </a:cubicBezTo>
                    <a:cubicBezTo>
                      <a:pt x="7" y="3"/>
                      <a:pt x="7" y="3"/>
                      <a:pt x="7" y="3"/>
                    </a:cubicBezTo>
                    <a:cubicBezTo>
                      <a:pt x="7" y="3"/>
                      <a:pt x="7" y="2"/>
                      <a:pt x="7" y="2"/>
                    </a:cubicBezTo>
                    <a:cubicBezTo>
                      <a:pt x="6" y="2"/>
                      <a:pt x="5"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52"/>
              <p:cNvSpPr/>
              <p:nvPr/>
            </p:nvSpPr>
            <p:spPr bwMode="auto">
              <a:xfrm>
                <a:off x="3412" y="1374"/>
                <a:ext cx="11" cy="13"/>
              </a:xfrm>
              <a:custGeom>
                <a:avLst/>
                <a:gdLst>
                  <a:gd name="T0" fmla="*/ 2 w 4"/>
                  <a:gd name="T1" fmla="*/ 5 h 5"/>
                  <a:gd name="T2" fmla="*/ 4 w 4"/>
                  <a:gd name="T3" fmla="*/ 0 h 5"/>
                  <a:gd name="T4" fmla="*/ 0 w 4"/>
                  <a:gd name="T5" fmla="*/ 4 h 5"/>
                  <a:gd name="T6" fmla="*/ 2 w 4"/>
                  <a:gd name="T7" fmla="*/ 5 h 5"/>
                </a:gdLst>
                <a:ahLst/>
                <a:cxnLst>
                  <a:cxn ang="0">
                    <a:pos x="T0" y="T1"/>
                  </a:cxn>
                  <a:cxn ang="0">
                    <a:pos x="T2" y="T3"/>
                  </a:cxn>
                  <a:cxn ang="0">
                    <a:pos x="T4" y="T5"/>
                  </a:cxn>
                  <a:cxn ang="0">
                    <a:pos x="T6" y="T7"/>
                  </a:cxn>
                </a:cxnLst>
                <a:rect l="0" t="0" r="r" b="b"/>
                <a:pathLst>
                  <a:path w="4" h="5">
                    <a:moveTo>
                      <a:pt x="2" y="5"/>
                    </a:moveTo>
                    <a:cubicBezTo>
                      <a:pt x="3" y="4"/>
                      <a:pt x="3" y="2"/>
                      <a:pt x="4" y="0"/>
                    </a:cubicBezTo>
                    <a:cubicBezTo>
                      <a:pt x="0" y="4"/>
                      <a:pt x="0" y="4"/>
                      <a:pt x="0" y="4"/>
                    </a:cubicBezTo>
                    <a:cubicBezTo>
                      <a:pt x="1" y="4"/>
                      <a:pt x="1" y="5"/>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53"/>
              <p:cNvSpPr/>
              <p:nvPr/>
            </p:nvSpPr>
            <p:spPr bwMode="auto">
              <a:xfrm>
                <a:off x="3479" y="1345"/>
                <a:ext cx="29" cy="26"/>
              </a:xfrm>
              <a:custGeom>
                <a:avLst/>
                <a:gdLst>
                  <a:gd name="T0" fmla="*/ 2 w 11"/>
                  <a:gd name="T1" fmla="*/ 7 h 10"/>
                  <a:gd name="T2" fmla="*/ 2 w 11"/>
                  <a:gd name="T3" fmla="*/ 10 h 10"/>
                  <a:gd name="T4" fmla="*/ 10 w 11"/>
                  <a:gd name="T5" fmla="*/ 5 h 10"/>
                  <a:gd name="T6" fmla="*/ 11 w 11"/>
                  <a:gd name="T7" fmla="*/ 4 h 10"/>
                  <a:gd name="T8" fmla="*/ 6 w 11"/>
                  <a:gd name="T9" fmla="*/ 0 h 10"/>
                  <a:gd name="T10" fmla="*/ 0 w 11"/>
                  <a:gd name="T11" fmla="*/ 7 h 10"/>
                  <a:gd name="T12" fmla="*/ 2 w 1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7"/>
                    </a:moveTo>
                    <a:cubicBezTo>
                      <a:pt x="2" y="8"/>
                      <a:pt x="2" y="8"/>
                      <a:pt x="2" y="10"/>
                    </a:cubicBezTo>
                    <a:cubicBezTo>
                      <a:pt x="5" y="9"/>
                      <a:pt x="7" y="6"/>
                      <a:pt x="10" y="5"/>
                    </a:cubicBezTo>
                    <a:cubicBezTo>
                      <a:pt x="11" y="4"/>
                      <a:pt x="11" y="4"/>
                      <a:pt x="11" y="4"/>
                    </a:cubicBezTo>
                    <a:cubicBezTo>
                      <a:pt x="10" y="2"/>
                      <a:pt x="7" y="2"/>
                      <a:pt x="6" y="0"/>
                    </a:cubicBezTo>
                    <a:cubicBezTo>
                      <a:pt x="0" y="7"/>
                      <a:pt x="0" y="7"/>
                      <a:pt x="0" y="7"/>
                    </a:cubicBezTo>
                    <a:cubicBezTo>
                      <a:pt x="1" y="7"/>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54"/>
              <p:cNvSpPr/>
              <p:nvPr/>
            </p:nvSpPr>
            <p:spPr bwMode="auto">
              <a:xfrm>
                <a:off x="3449" y="1280"/>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55"/>
              <p:cNvSpPr/>
              <p:nvPr/>
            </p:nvSpPr>
            <p:spPr bwMode="auto">
              <a:xfrm>
                <a:off x="3431" y="1288"/>
                <a:ext cx="10" cy="8"/>
              </a:xfrm>
              <a:custGeom>
                <a:avLst/>
                <a:gdLst>
                  <a:gd name="T0" fmla="*/ 2 w 4"/>
                  <a:gd name="T1" fmla="*/ 0 h 3"/>
                  <a:gd name="T2" fmla="*/ 0 w 4"/>
                  <a:gd name="T3" fmla="*/ 0 h 3"/>
                  <a:gd name="T4" fmla="*/ 2 w 4"/>
                  <a:gd name="T5" fmla="*/ 3 h 3"/>
                  <a:gd name="T6" fmla="*/ 4 w 4"/>
                  <a:gd name="T7" fmla="*/ 0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0" y="0"/>
                      <a:pt x="0" y="0"/>
                      <a:pt x="0" y="0"/>
                    </a:cubicBezTo>
                    <a:cubicBezTo>
                      <a:pt x="0" y="1"/>
                      <a:pt x="1" y="2"/>
                      <a:pt x="2" y="3"/>
                    </a:cubicBezTo>
                    <a:cubicBezTo>
                      <a:pt x="4" y="0"/>
                      <a:pt x="4"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56"/>
              <p:cNvSpPr/>
              <p:nvPr/>
            </p:nvSpPr>
            <p:spPr bwMode="auto">
              <a:xfrm>
                <a:off x="3449" y="1280"/>
                <a:ext cx="46" cy="27"/>
              </a:xfrm>
              <a:custGeom>
                <a:avLst/>
                <a:gdLst>
                  <a:gd name="T0" fmla="*/ 1 w 17"/>
                  <a:gd name="T1" fmla="*/ 8 h 10"/>
                  <a:gd name="T2" fmla="*/ 8 w 17"/>
                  <a:gd name="T3" fmla="*/ 8 h 10"/>
                  <a:gd name="T4" fmla="*/ 4 w 17"/>
                  <a:gd name="T5" fmla="*/ 9 h 10"/>
                  <a:gd name="T6" fmla="*/ 1 w 17"/>
                  <a:gd name="T7" fmla="*/ 9 h 10"/>
                  <a:gd name="T8" fmla="*/ 3 w 17"/>
                  <a:gd name="T9" fmla="*/ 10 h 10"/>
                  <a:gd name="T10" fmla="*/ 7 w 17"/>
                  <a:gd name="T11" fmla="*/ 10 h 10"/>
                  <a:gd name="T12" fmla="*/ 17 w 17"/>
                  <a:gd name="T13" fmla="*/ 0 h 10"/>
                  <a:gd name="T14" fmla="*/ 17 w 17"/>
                  <a:gd name="T15" fmla="*/ 0 h 10"/>
                  <a:gd name="T16" fmla="*/ 15 w 17"/>
                  <a:gd name="T17" fmla="*/ 0 h 10"/>
                  <a:gd name="T18" fmla="*/ 11 w 17"/>
                  <a:gd name="T19" fmla="*/ 3 h 10"/>
                  <a:gd name="T20" fmla="*/ 7 w 17"/>
                  <a:gd name="T21" fmla="*/ 2 h 10"/>
                  <a:gd name="T22" fmla="*/ 0 w 17"/>
                  <a:gd name="T23" fmla="*/ 8 h 10"/>
                  <a:gd name="T24" fmla="*/ 1 w 1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 y="8"/>
                    </a:moveTo>
                    <a:cubicBezTo>
                      <a:pt x="1" y="8"/>
                      <a:pt x="7" y="8"/>
                      <a:pt x="8" y="8"/>
                    </a:cubicBezTo>
                    <a:cubicBezTo>
                      <a:pt x="7" y="9"/>
                      <a:pt x="6" y="9"/>
                      <a:pt x="4" y="9"/>
                    </a:cubicBezTo>
                    <a:cubicBezTo>
                      <a:pt x="4" y="9"/>
                      <a:pt x="2" y="8"/>
                      <a:pt x="1" y="9"/>
                    </a:cubicBezTo>
                    <a:cubicBezTo>
                      <a:pt x="1" y="10"/>
                      <a:pt x="2" y="10"/>
                      <a:pt x="3" y="10"/>
                    </a:cubicBezTo>
                    <a:cubicBezTo>
                      <a:pt x="7" y="10"/>
                      <a:pt x="7" y="10"/>
                      <a:pt x="7" y="10"/>
                    </a:cubicBezTo>
                    <a:cubicBezTo>
                      <a:pt x="17" y="0"/>
                      <a:pt x="17" y="0"/>
                      <a:pt x="17" y="0"/>
                    </a:cubicBezTo>
                    <a:cubicBezTo>
                      <a:pt x="17" y="0"/>
                      <a:pt x="17" y="0"/>
                      <a:pt x="17" y="0"/>
                    </a:cubicBezTo>
                    <a:cubicBezTo>
                      <a:pt x="15" y="0"/>
                      <a:pt x="15" y="0"/>
                      <a:pt x="15" y="0"/>
                    </a:cubicBezTo>
                    <a:cubicBezTo>
                      <a:pt x="14" y="0"/>
                      <a:pt x="13" y="3"/>
                      <a:pt x="11" y="3"/>
                    </a:cubicBezTo>
                    <a:cubicBezTo>
                      <a:pt x="10" y="3"/>
                      <a:pt x="8" y="3"/>
                      <a:pt x="7" y="2"/>
                    </a:cubicBezTo>
                    <a:cubicBezTo>
                      <a:pt x="0" y="8"/>
                      <a:pt x="0" y="8"/>
                      <a:pt x="0" y="8"/>
                    </a:cubicBezTo>
                    <a:cubicBezTo>
                      <a:pt x="0" y="8"/>
                      <a:pt x="1" y="8"/>
                      <a:pt x="1"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57"/>
              <p:cNvSpPr/>
              <p:nvPr/>
            </p:nvSpPr>
            <p:spPr bwMode="auto">
              <a:xfrm>
                <a:off x="3484" y="1288"/>
                <a:ext cx="45" cy="30"/>
              </a:xfrm>
              <a:custGeom>
                <a:avLst/>
                <a:gdLst>
                  <a:gd name="T0" fmla="*/ 5 w 17"/>
                  <a:gd name="T1" fmla="*/ 11 h 11"/>
                  <a:gd name="T2" fmla="*/ 7 w 17"/>
                  <a:gd name="T3" fmla="*/ 11 h 11"/>
                  <a:gd name="T4" fmla="*/ 17 w 17"/>
                  <a:gd name="T5" fmla="*/ 0 h 11"/>
                  <a:gd name="T6" fmla="*/ 14 w 17"/>
                  <a:gd name="T7" fmla="*/ 0 h 11"/>
                  <a:gd name="T8" fmla="*/ 9 w 17"/>
                  <a:gd name="T9" fmla="*/ 0 h 11"/>
                  <a:gd name="T10" fmla="*/ 0 w 17"/>
                  <a:gd name="T11" fmla="*/ 9 h 11"/>
                  <a:gd name="T12" fmla="*/ 5 w 1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5" y="11"/>
                    </a:moveTo>
                    <a:cubicBezTo>
                      <a:pt x="5" y="11"/>
                      <a:pt x="6" y="11"/>
                      <a:pt x="7" y="11"/>
                    </a:cubicBezTo>
                    <a:cubicBezTo>
                      <a:pt x="17" y="0"/>
                      <a:pt x="17" y="0"/>
                      <a:pt x="17" y="0"/>
                    </a:cubicBezTo>
                    <a:cubicBezTo>
                      <a:pt x="16" y="0"/>
                      <a:pt x="15" y="0"/>
                      <a:pt x="14" y="0"/>
                    </a:cubicBezTo>
                    <a:cubicBezTo>
                      <a:pt x="9" y="0"/>
                      <a:pt x="9" y="0"/>
                      <a:pt x="9" y="0"/>
                    </a:cubicBezTo>
                    <a:cubicBezTo>
                      <a:pt x="0" y="9"/>
                      <a:pt x="0" y="9"/>
                      <a:pt x="0" y="9"/>
                    </a:cubicBezTo>
                    <a:cubicBezTo>
                      <a:pt x="1" y="11"/>
                      <a:pt x="2" y="11"/>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58"/>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459"/>
              <p:cNvSpPr/>
              <p:nvPr/>
            </p:nvSpPr>
            <p:spPr bwMode="auto">
              <a:xfrm>
                <a:off x="3342" y="1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460"/>
              <p:cNvSpPr/>
              <p:nvPr/>
            </p:nvSpPr>
            <p:spPr bwMode="auto">
              <a:xfrm>
                <a:off x="3337" y="1326"/>
                <a:ext cx="16" cy="13"/>
              </a:xfrm>
              <a:custGeom>
                <a:avLst/>
                <a:gdLst>
                  <a:gd name="T0" fmla="*/ 2 w 6"/>
                  <a:gd name="T1" fmla="*/ 0 h 5"/>
                  <a:gd name="T2" fmla="*/ 4 w 6"/>
                  <a:gd name="T3" fmla="*/ 5 h 5"/>
                  <a:gd name="T4" fmla="*/ 6 w 6"/>
                  <a:gd name="T5" fmla="*/ 3 h 5"/>
                  <a:gd name="T6" fmla="*/ 2 w 6"/>
                  <a:gd name="T7" fmla="*/ 0 h 5"/>
                </a:gdLst>
                <a:ahLst/>
                <a:cxnLst>
                  <a:cxn ang="0">
                    <a:pos x="T0" y="T1"/>
                  </a:cxn>
                  <a:cxn ang="0">
                    <a:pos x="T2" y="T3"/>
                  </a:cxn>
                  <a:cxn ang="0">
                    <a:pos x="T4" y="T5"/>
                  </a:cxn>
                  <a:cxn ang="0">
                    <a:pos x="T6" y="T7"/>
                  </a:cxn>
                </a:cxnLst>
                <a:rect l="0" t="0" r="r" b="b"/>
                <a:pathLst>
                  <a:path w="6" h="5">
                    <a:moveTo>
                      <a:pt x="2" y="0"/>
                    </a:moveTo>
                    <a:cubicBezTo>
                      <a:pt x="0" y="1"/>
                      <a:pt x="2" y="3"/>
                      <a:pt x="4" y="5"/>
                    </a:cubicBezTo>
                    <a:cubicBezTo>
                      <a:pt x="6" y="3"/>
                      <a:pt x="6" y="3"/>
                      <a:pt x="6" y="3"/>
                    </a:cubicBezTo>
                    <a:cubicBezTo>
                      <a:pt x="5" y="2"/>
                      <a:pt x="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461"/>
              <p:cNvSpPr/>
              <p:nvPr/>
            </p:nvSpPr>
            <p:spPr bwMode="auto">
              <a:xfrm>
                <a:off x="3099" y="1818"/>
                <a:ext cx="35" cy="33"/>
              </a:xfrm>
              <a:custGeom>
                <a:avLst/>
                <a:gdLst>
                  <a:gd name="T0" fmla="*/ 11 w 13"/>
                  <a:gd name="T1" fmla="*/ 0 h 12"/>
                  <a:gd name="T2" fmla="*/ 6 w 13"/>
                  <a:gd name="T3" fmla="*/ 3 h 12"/>
                  <a:gd name="T4" fmla="*/ 7 w 13"/>
                  <a:gd name="T5" fmla="*/ 6 h 12"/>
                  <a:gd name="T6" fmla="*/ 2 w 13"/>
                  <a:gd name="T7" fmla="*/ 8 h 12"/>
                  <a:gd name="T8" fmla="*/ 0 w 13"/>
                  <a:gd name="T9" fmla="*/ 10 h 12"/>
                  <a:gd name="T10" fmla="*/ 1 w 13"/>
                  <a:gd name="T11" fmla="*/ 12 h 12"/>
                  <a:gd name="T12" fmla="*/ 13 w 13"/>
                  <a:gd name="T13" fmla="*/ 0 h 12"/>
                  <a:gd name="T14" fmla="*/ 11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1" y="0"/>
                    </a:moveTo>
                    <a:cubicBezTo>
                      <a:pt x="9" y="0"/>
                      <a:pt x="6" y="2"/>
                      <a:pt x="6" y="3"/>
                    </a:cubicBezTo>
                    <a:cubicBezTo>
                      <a:pt x="6" y="4"/>
                      <a:pt x="6" y="5"/>
                      <a:pt x="7" y="6"/>
                    </a:cubicBezTo>
                    <a:cubicBezTo>
                      <a:pt x="6" y="7"/>
                      <a:pt x="3" y="8"/>
                      <a:pt x="2" y="8"/>
                    </a:cubicBezTo>
                    <a:cubicBezTo>
                      <a:pt x="2" y="8"/>
                      <a:pt x="0" y="8"/>
                      <a:pt x="0" y="10"/>
                    </a:cubicBezTo>
                    <a:cubicBezTo>
                      <a:pt x="0" y="10"/>
                      <a:pt x="1" y="11"/>
                      <a:pt x="1" y="12"/>
                    </a:cubicBezTo>
                    <a:cubicBezTo>
                      <a:pt x="13" y="0"/>
                      <a:pt x="13" y="0"/>
                      <a:pt x="13" y="0"/>
                    </a:cubicBez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462"/>
              <p:cNvSpPr/>
              <p:nvPr/>
            </p:nvSpPr>
            <p:spPr bwMode="auto">
              <a:xfrm>
                <a:off x="3097" y="1826"/>
                <a:ext cx="53" cy="59"/>
              </a:xfrm>
              <a:custGeom>
                <a:avLst/>
                <a:gdLst>
                  <a:gd name="T0" fmla="*/ 20 w 20"/>
                  <a:gd name="T1" fmla="*/ 4 h 22"/>
                  <a:gd name="T2" fmla="*/ 19 w 20"/>
                  <a:gd name="T3" fmla="*/ 0 h 22"/>
                  <a:gd name="T4" fmla="*/ 0 w 20"/>
                  <a:gd name="T5" fmla="*/ 19 h 22"/>
                  <a:gd name="T6" fmla="*/ 4 w 20"/>
                  <a:gd name="T7" fmla="*/ 22 h 22"/>
                  <a:gd name="T8" fmla="*/ 6 w 20"/>
                  <a:gd name="T9" fmla="*/ 22 h 22"/>
                  <a:gd name="T10" fmla="*/ 18 w 20"/>
                  <a:gd name="T11" fmla="*/ 10 h 22"/>
                  <a:gd name="T12" fmla="*/ 18 w 20"/>
                  <a:gd name="T13" fmla="*/ 7 h 22"/>
                  <a:gd name="T14" fmla="*/ 20 w 20"/>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0" y="4"/>
                    </a:moveTo>
                    <a:cubicBezTo>
                      <a:pt x="20" y="3"/>
                      <a:pt x="20" y="1"/>
                      <a:pt x="19" y="0"/>
                    </a:cubicBezTo>
                    <a:cubicBezTo>
                      <a:pt x="0" y="19"/>
                      <a:pt x="0" y="19"/>
                      <a:pt x="0" y="19"/>
                    </a:cubicBezTo>
                    <a:cubicBezTo>
                      <a:pt x="0" y="20"/>
                      <a:pt x="2" y="22"/>
                      <a:pt x="4" y="22"/>
                    </a:cubicBezTo>
                    <a:cubicBezTo>
                      <a:pt x="4" y="22"/>
                      <a:pt x="5" y="22"/>
                      <a:pt x="6" y="22"/>
                    </a:cubicBezTo>
                    <a:cubicBezTo>
                      <a:pt x="18" y="10"/>
                      <a:pt x="18" y="10"/>
                      <a:pt x="18" y="10"/>
                    </a:cubicBezTo>
                    <a:cubicBezTo>
                      <a:pt x="18" y="7"/>
                      <a:pt x="18" y="7"/>
                      <a:pt x="18" y="7"/>
                    </a:cubicBezTo>
                    <a:cubicBezTo>
                      <a:pt x="18" y="6"/>
                      <a:pt x="20" y="5"/>
                      <a:pt x="2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463"/>
              <p:cNvSpPr/>
              <p:nvPr/>
            </p:nvSpPr>
            <p:spPr bwMode="auto">
              <a:xfrm>
                <a:off x="3131" y="1768"/>
                <a:ext cx="8" cy="8"/>
              </a:xfrm>
              <a:custGeom>
                <a:avLst/>
                <a:gdLst>
                  <a:gd name="T0" fmla="*/ 0 w 3"/>
                  <a:gd name="T1" fmla="*/ 2 h 3"/>
                  <a:gd name="T2" fmla="*/ 0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0" y="3"/>
                    </a:cubicBezTo>
                    <a:cubicBezTo>
                      <a:pt x="3" y="0"/>
                      <a:pt x="3" y="0"/>
                      <a:pt x="3" y="0"/>
                    </a:cubicBezTo>
                    <a:cubicBezTo>
                      <a:pt x="2" y="1"/>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464"/>
              <p:cNvSpPr/>
              <p:nvPr/>
            </p:nvSpPr>
            <p:spPr bwMode="auto">
              <a:xfrm>
                <a:off x="3142" y="1765"/>
                <a:ext cx="37" cy="37"/>
              </a:xfrm>
              <a:custGeom>
                <a:avLst/>
                <a:gdLst>
                  <a:gd name="T0" fmla="*/ 2 w 14"/>
                  <a:gd name="T1" fmla="*/ 11 h 14"/>
                  <a:gd name="T2" fmla="*/ 1 w 14"/>
                  <a:gd name="T3" fmla="*/ 13 h 14"/>
                  <a:gd name="T4" fmla="*/ 3 w 14"/>
                  <a:gd name="T5" fmla="*/ 14 h 14"/>
                  <a:gd name="T6" fmla="*/ 10 w 14"/>
                  <a:gd name="T7" fmla="*/ 7 h 14"/>
                  <a:gd name="T8" fmla="*/ 10 w 14"/>
                  <a:gd name="T9" fmla="*/ 6 h 14"/>
                  <a:gd name="T10" fmla="*/ 14 w 14"/>
                  <a:gd name="T11" fmla="*/ 1 h 14"/>
                  <a:gd name="T12" fmla="*/ 12 w 14"/>
                  <a:gd name="T13" fmla="*/ 0 h 14"/>
                  <a:gd name="T14" fmla="*/ 8 w 14"/>
                  <a:gd name="T15" fmla="*/ 0 h 14"/>
                  <a:gd name="T16" fmla="*/ 4 w 14"/>
                  <a:gd name="T17" fmla="*/ 4 h 14"/>
                  <a:gd name="T18" fmla="*/ 4 w 14"/>
                  <a:gd name="T19" fmla="*/ 4 h 14"/>
                  <a:gd name="T20" fmla="*/ 4 w 14"/>
                  <a:gd name="T21" fmla="*/ 4 h 14"/>
                  <a:gd name="T22" fmla="*/ 2 w 14"/>
                  <a:gd name="T23" fmla="*/ 6 h 14"/>
                  <a:gd name="T24" fmla="*/ 3 w 14"/>
                  <a:gd name="T25" fmla="*/ 7 h 14"/>
                  <a:gd name="T26" fmla="*/ 2 w 14"/>
                  <a:gd name="T27" fmla="*/ 8 h 14"/>
                  <a:gd name="T28" fmla="*/ 1 w 14"/>
                  <a:gd name="T29" fmla="*/ 8 h 14"/>
                  <a:gd name="T30" fmla="*/ 1 w 14"/>
                  <a:gd name="T31" fmla="*/ 8 h 14"/>
                  <a:gd name="T32" fmla="*/ 0 w 14"/>
                  <a:gd name="T33" fmla="*/ 9 h 14"/>
                  <a:gd name="T34" fmla="*/ 2 w 14"/>
                  <a:gd name="T35" fmla="*/ 9 h 14"/>
                  <a:gd name="T36" fmla="*/ 2 w 14"/>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2" y="11"/>
                    </a:moveTo>
                    <a:cubicBezTo>
                      <a:pt x="2" y="11"/>
                      <a:pt x="1" y="12"/>
                      <a:pt x="1" y="13"/>
                    </a:cubicBezTo>
                    <a:cubicBezTo>
                      <a:pt x="1" y="13"/>
                      <a:pt x="2" y="14"/>
                      <a:pt x="3" y="14"/>
                    </a:cubicBezTo>
                    <a:cubicBezTo>
                      <a:pt x="10" y="7"/>
                      <a:pt x="10" y="7"/>
                      <a:pt x="10" y="7"/>
                    </a:cubicBezTo>
                    <a:cubicBezTo>
                      <a:pt x="10" y="6"/>
                      <a:pt x="10" y="6"/>
                      <a:pt x="10" y="6"/>
                    </a:cubicBezTo>
                    <a:cubicBezTo>
                      <a:pt x="10" y="3"/>
                      <a:pt x="14" y="4"/>
                      <a:pt x="14" y="1"/>
                    </a:cubicBezTo>
                    <a:cubicBezTo>
                      <a:pt x="14" y="1"/>
                      <a:pt x="13" y="0"/>
                      <a:pt x="12" y="0"/>
                    </a:cubicBezTo>
                    <a:cubicBezTo>
                      <a:pt x="8" y="0"/>
                      <a:pt x="8" y="0"/>
                      <a:pt x="8" y="0"/>
                    </a:cubicBezTo>
                    <a:cubicBezTo>
                      <a:pt x="4" y="4"/>
                      <a:pt x="4" y="4"/>
                      <a:pt x="4" y="4"/>
                    </a:cubicBezTo>
                    <a:cubicBezTo>
                      <a:pt x="4" y="4"/>
                      <a:pt x="4" y="4"/>
                      <a:pt x="4" y="4"/>
                    </a:cubicBezTo>
                    <a:cubicBezTo>
                      <a:pt x="4" y="4"/>
                      <a:pt x="4" y="4"/>
                      <a:pt x="4" y="4"/>
                    </a:cubicBezTo>
                    <a:cubicBezTo>
                      <a:pt x="2" y="6"/>
                      <a:pt x="2" y="6"/>
                      <a:pt x="2" y="6"/>
                    </a:cubicBezTo>
                    <a:cubicBezTo>
                      <a:pt x="2" y="6"/>
                      <a:pt x="3" y="7"/>
                      <a:pt x="3" y="7"/>
                    </a:cubicBezTo>
                    <a:cubicBezTo>
                      <a:pt x="3" y="7"/>
                      <a:pt x="3" y="8"/>
                      <a:pt x="2" y="8"/>
                    </a:cubicBezTo>
                    <a:cubicBezTo>
                      <a:pt x="2" y="8"/>
                      <a:pt x="1" y="8"/>
                      <a:pt x="1" y="8"/>
                    </a:cubicBezTo>
                    <a:cubicBezTo>
                      <a:pt x="1" y="8"/>
                      <a:pt x="1" y="8"/>
                      <a:pt x="1" y="8"/>
                    </a:cubicBezTo>
                    <a:cubicBezTo>
                      <a:pt x="0" y="9"/>
                      <a:pt x="0" y="9"/>
                      <a:pt x="0" y="9"/>
                    </a:cubicBezTo>
                    <a:cubicBezTo>
                      <a:pt x="0" y="9"/>
                      <a:pt x="1" y="9"/>
                      <a:pt x="2" y="9"/>
                    </a:cubicBezTo>
                    <a:lnTo>
                      <a:pt x="2"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465"/>
              <p:cNvSpPr/>
              <p:nvPr/>
            </p:nvSpPr>
            <p:spPr bwMode="auto">
              <a:xfrm>
                <a:off x="3155" y="1786"/>
                <a:ext cx="40" cy="46"/>
              </a:xfrm>
              <a:custGeom>
                <a:avLst/>
                <a:gdLst>
                  <a:gd name="T0" fmla="*/ 2 w 15"/>
                  <a:gd name="T1" fmla="*/ 12 h 17"/>
                  <a:gd name="T2" fmla="*/ 0 w 15"/>
                  <a:gd name="T3" fmla="*/ 16 h 17"/>
                  <a:gd name="T4" fmla="*/ 3 w 15"/>
                  <a:gd name="T5" fmla="*/ 17 h 17"/>
                  <a:gd name="T6" fmla="*/ 3 w 15"/>
                  <a:gd name="T7" fmla="*/ 17 h 17"/>
                  <a:gd name="T8" fmla="*/ 11 w 15"/>
                  <a:gd name="T9" fmla="*/ 9 h 17"/>
                  <a:gd name="T10" fmla="*/ 9 w 15"/>
                  <a:gd name="T11" fmla="*/ 9 h 17"/>
                  <a:gd name="T12" fmla="*/ 10 w 15"/>
                  <a:gd name="T13" fmla="*/ 8 h 17"/>
                  <a:gd name="T14" fmla="*/ 14 w 15"/>
                  <a:gd name="T15" fmla="*/ 0 h 17"/>
                  <a:gd name="T16" fmla="*/ 12 w 15"/>
                  <a:gd name="T17" fmla="*/ 0 h 17"/>
                  <a:gd name="T18" fmla="*/ 2 w 15"/>
                  <a:gd name="T19" fmla="*/ 10 h 17"/>
                  <a:gd name="T20" fmla="*/ 2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2" y="12"/>
                    </a:moveTo>
                    <a:cubicBezTo>
                      <a:pt x="2" y="14"/>
                      <a:pt x="0" y="14"/>
                      <a:pt x="0" y="16"/>
                    </a:cubicBezTo>
                    <a:cubicBezTo>
                      <a:pt x="0" y="17"/>
                      <a:pt x="1" y="17"/>
                      <a:pt x="3" y="17"/>
                    </a:cubicBezTo>
                    <a:cubicBezTo>
                      <a:pt x="3" y="17"/>
                      <a:pt x="3" y="17"/>
                      <a:pt x="3" y="17"/>
                    </a:cubicBezTo>
                    <a:cubicBezTo>
                      <a:pt x="11" y="9"/>
                      <a:pt x="11" y="9"/>
                      <a:pt x="11" y="9"/>
                    </a:cubicBezTo>
                    <a:cubicBezTo>
                      <a:pt x="11" y="9"/>
                      <a:pt x="10" y="9"/>
                      <a:pt x="9" y="9"/>
                    </a:cubicBezTo>
                    <a:cubicBezTo>
                      <a:pt x="9" y="8"/>
                      <a:pt x="10" y="9"/>
                      <a:pt x="10" y="8"/>
                    </a:cubicBezTo>
                    <a:cubicBezTo>
                      <a:pt x="10" y="5"/>
                      <a:pt x="15" y="4"/>
                      <a:pt x="14" y="0"/>
                    </a:cubicBezTo>
                    <a:cubicBezTo>
                      <a:pt x="12" y="0"/>
                      <a:pt x="12" y="0"/>
                      <a:pt x="12" y="0"/>
                    </a:cubicBezTo>
                    <a:cubicBezTo>
                      <a:pt x="2" y="10"/>
                      <a:pt x="2" y="10"/>
                      <a:pt x="2" y="10"/>
                    </a:cubicBezTo>
                    <a:cubicBezTo>
                      <a:pt x="2" y="11"/>
                      <a:pt x="2" y="11"/>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466"/>
              <p:cNvSpPr/>
              <p:nvPr/>
            </p:nvSpPr>
            <p:spPr bwMode="auto">
              <a:xfrm>
                <a:off x="3155" y="1821"/>
                <a:ext cx="51" cy="62"/>
              </a:xfrm>
              <a:custGeom>
                <a:avLst/>
                <a:gdLst>
                  <a:gd name="T0" fmla="*/ 17 w 19"/>
                  <a:gd name="T1" fmla="*/ 3 h 23"/>
                  <a:gd name="T2" fmla="*/ 16 w 19"/>
                  <a:gd name="T3" fmla="*/ 0 h 23"/>
                  <a:gd name="T4" fmla="*/ 8 w 19"/>
                  <a:gd name="T5" fmla="*/ 7 h 23"/>
                  <a:gd name="T6" fmla="*/ 11 w 19"/>
                  <a:gd name="T7" fmla="*/ 7 h 23"/>
                  <a:gd name="T8" fmla="*/ 11 w 19"/>
                  <a:gd name="T9" fmla="*/ 10 h 23"/>
                  <a:gd name="T10" fmla="*/ 4 w 19"/>
                  <a:gd name="T11" fmla="*/ 13 h 23"/>
                  <a:gd name="T12" fmla="*/ 5 w 19"/>
                  <a:gd name="T13" fmla="*/ 17 h 23"/>
                  <a:gd name="T14" fmla="*/ 0 w 19"/>
                  <a:gd name="T15" fmla="*/ 22 h 23"/>
                  <a:gd name="T16" fmla="*/ 1 w 19"/>
                  <a:gd name="T17" fmla="*/ 23 h 23"/>
                  <a:gd name="T18" fmla="*/ 19 w 19"/>
                  <a:gd name="T19" fmla="*/ 4 h 23"/>
                  <a:gd name="T20" fmla="*/ 17 w 19"/>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7" y="3"/>
                    </a:moveTo>
                    <a:cubicBezTo>
                      <a:pt x="16" y="2"/>
                      <a:pt x="16" y="1"/>
                      <a:pt x="16" y="0"/>
                    </a:cubicBezTo>
                    <a:cubicBezTo>
                      <a:pt x="8" y="7"/>
                      <a:pt x="8" y="7"/>
                      <a:pt x="8" y="7"/>
                    </a:cubicBezTo>
                    <a:cubicBezTo>
                      <a:pt x="9" y="7"/>
                      <a:pt x="9" y="7"/>
                      <a:pt x="11" y="7"/>
                    </a:cubicBezTo>
                    <a:cubicBezTo>
                      <a:pt x="11" y="10"/>
                      <a:pt x="11" y="10"/>
                      <a:pt x="11" y="10"/>
                    </a:cubicBezTo>
                    <a:cubicBezTo>
                      <a:pt x="11" y="11"/>
                      <a:pt x="6" y="13"/>
                      <a:pt x="4" y="13"/>
                    </a:cubicBezTo>
                    <a:cubicBezTo>
                      <a:pt x="4" y="14"/>
                      <a:pt x="5" y="15"/>
                      <a:pt x="5" y="17"/>
                    </a:cubicBezTo>
                    <a:cubicBezTo>
                      <a:pt x="5" y="20"/>
                      <a:pt x="0" y="20"/>
                      <a:pt x="0" y="22"/>
                    </a:cubicBezTo>
                    <a:cubicBezTo>
                      <a:pt x="0" y="22"/>
                      <a:pt x="1" y="23"/>
                      <a:pt x="1" y="23"/>
                    </a:cubicBezTo>
                    <a:cubicBezTo>
                      <a:pt x="19" y="4"/>
                      <a:pt x="19" y="4"/>
                      <a:pt x="19" y="4"/>
                    </a:cubicBezTo>
                    <a:cubicBezTo>
                      <a:pt x="19" y="4"/>
                      <a:pt x="18" y="3"/>
                      <a:pt x="1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467"/>
              <p:cNvSpPr/>
              <p:nvPr/>
            </p:nvSpPr>
            <p:spPr bwMode="auto">
              <a:xfrm>
                <a:off x="3155" y="1842"/>
                <a:ext cx="70" cy="65"/>
              </a:xfrm>
              <a:custGeom>
                <a:avLst/>
                <a:gdLst>
                  <a:gd name="T0" fmla="*/ 26 w 26"/>
                  <a:gd name="T1" fmla="*/ 7 h 24"/>
                  <a:gd name="T2" fmla="*/ 26 w 26"/>
                  <a:gd name="T3" fmla="*/ 7 h 24"/>
                  <a:gd name="T4" fmla="*/ 26 w 26"/>
                  <a:gd name="T5" fmla="*/ 6 h 24"/>
                  <a:gd name="T6" fmla="*/ 26 w 26"/>
                  <a:gd name="T7" fmla="*/ 6 h 24"/>
                  <a:gd name="T8" fmla="*/ 24 w 26"/>
                  <a:gd name="T9" fmla="*/ 2 h 24"/>
                  <a:gd name="T10" fmla="*/ 23 w 26"/>
                  <a:gd name="T11" fmla="*/ 0 h 24"/>
                  <a:gd name="T12" fmla="*/ 8 w 26"/>
                  <a:gd name="T13" fmla="*/ 16 h 24"/>
                  <a:gd name="T14" fmla="*/ 10 w 26"/>
                  <a:gd name="T15" fmla="*/ 15 h 24"/>
                  <a:gd name="T16" fmla="*/ 10 w 26"/>
                  <a:gd name="T17" fmla="*/ 16 h 24"/>
                  <a:gd name="T18" fmla="*/ 6 w 26"/>
                  <a:gd name="T19" fmla="*/ 17 h 24"/>
                  <a:gd name="T20" fmla="*/ 0 w 26"/>
                  <a:gd name="T21" fmla="*/ 24 h 24"/>
                  <a:gd name="T22" fmla="*/ 0 w 26"/>
                  <a:gd name="T23" fmla="*/ 24 h 24"/>
                  <a:gd name="T24" fmla="*/ 3 w 26"/>
                  <a:gd name="T25" fmla="*/ 24 h 24"/>
                  <a:gd name="T26" fmla="*/ 5 w 26"/>
                  <a:gd name="T27" fmla="*/ 24 h 24"/>
                  <a:gd name="T28" fmla="*/ 7 w 26"/>
                  <a:gd name="T29" fmla="*/ 21 h 24"/>
                  <a:gd name="T30" fmla="*/ 10 w 26"/>
                  <a:gd name="T31" fmla="*/ 21 h 24"/>
                  <a:gd name="T32" fmla="*/ 12 w 26"/>
                  <a:gd name="T33" fmla="*/ 21 h 24"/>
                  <a:gd name="T34" fmla="*/ 26 w 26"/>
                  <a:gd name="T3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4">
                    <a:moveTo>
                      <a:pt x="26" y="7"/>
                    </a:moveTo>
                    <a:cubicBezTo>
                      <a:pt x="26" y="7"/>
                      <a:pt x="26" y="7"/>
                      <a:pt x="26" y="7"/>
                    </a:cubicBezTo>
                    <a:cubicBezTo>
                      <a:pt x="26" y="6"/>
                      <a:pt x="26" y="6"/>
                      <a:pt x="26" y="6"/>
                    </a:cubicBezTo>
                    <a:cubicBezTo>
                      <a:pt x="26" y="6"/>
                      <a:pt x="26" y="6"/>
                      <a:pt x="26" y="6"/>
                    </a:cubicBezTo>
                    <a:cubicBezTo>
                      <a:pt x="26" y="4"/>
                      <a:pt x="24" y="3"/>
                      <a:pt x="24" y="2"/>
                    </a:cubicBezTo>
                    <a:cubicBezTo>
                      <a:pt x="24" y="1"/>
                      <a:pt x="24" y="1"/>
                      <a:pt x="23" y="0"/>
                    </a:cubicBezTo>
                    <a:cubicBezTo>
                      <a:pt x="8" y="16"/>
                      <a:pt x="8" y="16"/>
                      <a:pt x="8" y="16"/>
                    </a:cubicBezTo>
                    <a:cubicBezTo>
                      <a:pt x="9" y="16"/>
                      <a:pt x="9" y="15"/>
                      <a:pt x="10" y="15"/>
                    </a:cubicBezTo>
                    <a:cubicBezTo>
                      <a:pt x="10" y="15"/>
                      <a:pt x="10" y="15"/>
                      <a:pt x="10" y="16"/>
                    </a:cubicBezTo>
                    <a:cubicBezTo>
                      <a:pt x="10" y="17"/>
                      <a:pt x="8" y="17"/>
                      <a:pt x="6" y="17"/>
                    </a:cubicBezTo>
                    <a:cubicBezTo>
                      <a:pt x="0" y="24"/>
                      <a:pt x="0" y="24"/>
                      <a:pt x="0" y="24"/>
                    </a:cubicBezTo>
                    <a:cubicBezTo>
                      <a:pt x="0" y="24"/>
                      <a:pt x="0" y="24"/>
                      <a:pt x="0" y="24"/>
                    </a:cubicBezTo>
                    <a:cubicBezTo>
                      <a:pt x="3" y="24"/>
                      <a:pt x="3" y="24"/>
                      <a:pt x="3" y="24"/>
                    </a:cubicBezTo>
                    <a:cubicBezTo>
                      <a:pt x="5" y="24"/>
                      <a:pt x="5" y="24"/>
                      <a:pt x="5" y="24"/>
                    </a:cubicBezTo>
                    <a:cubicBezTo>
                      <a:pt x="5" y="22"/>
                      <a:pt x="6" y="21"/>
                      <a:pt x="7" y="21"/>
                    </a:cubicBezTo>
                    <a:cubicBezTo>
                      <a:pt x="8" y="21"/>
                      <a:pt x="9" y="21"/>
                      <a:pt x="10" y="21"/>
                    </a:cubicBezTo>
                    <a:cubicBezTo>
                      <a:pt x="11" y="21"/>
                      <a:pt x="11" y="21"/>
                      <a:pt x="12" y="21"/>
                    </a:cubicBezTo>
                    <a:cubicBezTo>
                      <a:pt x="26" y="7"/>
                      <a:pt x="26"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468"/>
              <p:cNvSpPr/>
              <p:nvPr/>
            </p:nvSpPr>
            <p:spPr bwMode="auto">
              <a:xfrm>
                <a:off x="3211" y="1867"/>
                <a:ext cx="27" cy="26"/>
              </a:xfrm>
              <a:custGeom>
                <a:avLst/>
                <a:gdLst>
                  <a:gd name="T0" fmla="*/ 9 w 10"/>
                  <a:gd name="T1" fmla="*/ 9 h 10"/>
                  <a:gd name="T2" fmla="*/ 9 w 10"/>
                  <a:gd name="T3" fmla="*/ 8 h 10"/>
                  <a:gd name="T4" fmla="*/ 6 w 10"/>
                  <a:gd name="T5" fmla="*/ 7 h 10"/>
                  <a:gd name="T6" fmla="*/ 10 w 10"/>
                  <a:gd name="T7" fmla="*/ 1 h 10"/>
                  <a:gd name="T8" fmla="*/ 10 w 10"/>
                  <a:gd name="T9" fmla="*/ 0 h 10"/>
                  <a:gd name="T10" fmla="*/ 0 w 10"/>
                  <a:gd name="T11" fmla="*/ 10 h 10"/>
                  <a:gd name="T12" fmla="*/ 4 w 10"/>
                  <a:gd name="T13" fmla="*/ 10 h 10"/>
                  <a:gd name="T14" fmla="*/ 9 w 10"/>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9"/>
                    </a:moveTo>
                    <a:cubicBezTo>
                      <a:pt x="9" y="8"/>
                      <a:pt x="9" y="8"/>
                      <a:pt x="9" y="8"/>
                    </a:cubicBezTo>
                    <a:cubicBezTo>
                      <a:pt x="8" y="8"/>
                      <a:pt x="7" y="7"/>
                      <a:pt x="6" y="7"/>
                    </a:cubicBezTo>
                    <a:cubicBezTo>
                      <a:pt x="7" y="5"/>
                      <a:pt x="10" y="3"/>
                      <a:pt x="10" y="1"/>
                    </a:cubicBezTo>
                    <a:cubicBezTo>
                      <a:pt x="10" y="0"/>
                      <a:pt x="10" y="0"/>
                      <a:pt x="10" y="0"/>
                    </a:cubicBezTo>
                    <a:cubicBezTo>
                      <a:pt x="0" y="10"/>
                      <a:pt x="0" y="10"/>
                      <a:pt x="0" y="10"/>
                    </a:cubicBezTo>
                    <a:cubicBezTo>
                      <a:pt x="4" y="10"/>
                      <a:pt x="4" y="10"/>
                      <a:pt x="4" y="10"/>
                    </a:cubicBezTo>
                    <a:cubicBezTo>
                      <a:pt x="6" y="10"/>
                      <a:pt x="8" y="10"/>
                      <a:pt x="9"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469"/>
              <p:cNvSpPr/>
              <p:nvPr/>
            </p:nvSpPr>
            <p:spPr bwMode="auto">
              <a:xfrm>
                <a:off x="3366" y="2086"/>
                <a:ext cx="30" cy="13"/>
              </a:xfrm>
              <a:custGeom>
                <a:avLst/>
                <a:gdLst>
                  <a:gd name="T0" fmla="*/ 2 w 11"/>
                  <a:gd name="T1" fmla="*/ 0 h 5"/>
                  <a:gd name="T2" fmla="*/ 0 w 11"/>
                  <a:gd name="T3" fmla="*/ 2 h 5"/>
                  <a:gd name="T4" fmla="*/ 2 w 11"/>
                  <a:gd name="T5" fmla="*/ 2 h 5"/>
                  <a:gd name="T6" fmla="*/ 6 w 11"/>
                  <a:gd name="T7" fmla="*/ 5 h 5"/>
                  <a:gd name="T8" fmla="*/ 11 w 11"/>
                  <a:gd name="T9" fmla="*/ 0 h 5"/>
                  <a:gd name="T10" fmla="*/ 7 w 11"/>
                  <a:gd name="T11" fmla="*/ 1 h 5"/>
                  <a:gd name="T12" fmla="*/ 2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2" y="0"/>
                    </a:moveTo>
                    <a:cubicBezTo>
                      <a:pt x="0" y="2"/>
                      <a:pt x="0" y="2"/>
                      <a:pt x="0" y="2"/>
                    </a:cubicBezTo>
                    <a:cubicBezTo>
                      <a:pt x="1" y="2"/>
                      <a:pt x="2" y="2"/>
                      <a:pt x="2" y="2"/>
                    </a:cubicBezTo>
                    <a:cubicBezTo>
                      <a:pt x="3" y="3"/>
                      <a:pt x="5" y="4"/>
                      <a:pt x="6" y="5"/>
                    </a:cubicBezTo>
                    <a:cubicBezTo>
                      <a:pt x="11" y="0"/>
                      <a:pt x="11" y="0"/>
                      <a:pt x="11" y="0"/>
                    </a:cubicBezTo>
                    <a:cubicBezTo>
                      <a:pt x="9" y="0"/>
                      <a:pt x="9" y="1"/>
                      <a:pt x="7" y="1"/>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470"/>
              <p:cNvSpPr/>
              <p:nvPr/>
            </p:nvSpPr>
            <p:spPr bwMode="auto">
              <a:xfrm>
                <a:off x="3318" y="2016"/>
                <a:ext cx="11" cy="11"/>
              </a:xfrm>
              <a:custGeom>
                <a:avLst/>
                <a:gdLst>
                  <a:gd name="T0" fmla="*/ 1 w 4"/>
                  <a:gd name="T1" fmla="*/ 2 h 4"/>
                  <a:gd name="T2" fmla="*/ 0 w 4"/>
                  <a:gd name="T3" fmla="*/ 2 h 4"/>
                  <a:gd name="T4" fmla="*/ 1 w 4"/>
                  <a:gd name="T5" fmla="*/ 4 h 4"/>
                  <a:gd name="T6" fmla="*/ 4 w 4"/>
                  <a:gd name="T7" fmla="*/ 1 h 4"/>
                  <a:gd name="T8" fmla="*/ 4 w 4"/>
                  <a:gd name="T9" fmla="*/ 0 h 4"/>
                  <a:gd name="T10" fmla="*/ 1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1" y="2"/>
                    </a:moveTo>
                    <a:cubicBezTo>
                      <a:pt x="1" y="2"/>
                      <a:pt x="1" y="2"/>
                      <a:pt x="0" y="2"/>
                    </a:cubicBezTo>
                    <a:cubicBezTo>
                      <a:pt x="1" y="2"/>
                      <a:pt x="1" y="3"/>
                      <a:pt x="1" y="4"/>
                    </a:cubicBezTo>
                    <a:cubicBezTo>
                      <a:pt x="4" y="1"/>
                      <a:pt x="4" y="1"/>
                      <a:pt x="4" y="1"/>
                    </a:cubicBezTo>
                    <a:cubicBezTo>
                      <a:pt x="4" y="1"/>
                      <a:pt x="4" y="0"/>
                      <a:pt x="4" y="0"/>
                    </a:cubicBezTo>
                    <a:cubicBezTo>
                      <a:pt x="3" y="0"/>
                      <a:pt x="2" y="2"/>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471"/>
              <p:cNvSpPr/>
              <p:nvPr/>
            </p:nvSpPr>
            <p:spPr bwMode="auto">
              <a:xfrm>
                <a:off x="3318" y="2043"/>
                <a:ext cx="16" cy="30"/>
              </a:xfrm>
              <a:custGeom>
                <a:avLst/>
                <a:gdLst>
                  <a:gd name="T0" fmla="*/ 5 w 6"/>
                  <a:gd name="T1" fmla="*/ 0 h 11"/>
                  <a:gd name="T2" fmla="*/ 4 w 6"/>
                  <a:gd name="T3" fmla="*/ 0 h 11"/>
                  <a:gd name="T4" fmla="*/ 0 w 6"/>
                  <a:gd name="T5" fmla="*/ 3 h 11"/>
                  <a:gd name="T6" fmla="*/ 1 w 6"/>
                  <a:gd name="T7" fmla="*/ 5 h 11"/>
                  <a:gd name="T8" fmla="*/ 0 w 6"/>
                  <a:gd name="T9" fmla="*/ 8 h 11"/>
                  <a:gd name="T10" fmla="*/ 1 w 6"/>
                  <a:gd name="T11" fmla="*/ 11 h 11"/>
                  <a:gd name="T12" fmla="*/ 6 w 6"/>
                  <a:gd name="T13" fmla="*/ 6 h 11"/>
                  <a:gd name="T14" fmla="*/ 5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5" y="0"/>
                    </a:moveTo>
                    <a:cubicBezTo>
                      <a:pt x="4" y="0"/>
                      <a:pt x="4" y="0"/>
                      <a:pt x="4" y="0"/>
                    </a:cubicBezTo>
                    <a:cubicBezTo>
                      <a:pt x="0" y="3"/>
                      <a:pt x="0" y="3"/>
                      <a:pt x="0" y="3"/>
                    </a:cubicBezTo>
                    <a:cubicBezTo>
                      <a:pt x="0" y="3"/>
                      <a:pt x="1" y="4"/>
                      <a:pt x="1" y="5"/>
                    </a:cubicBezTo>
                    <a:cubicBezTo>
                      <a:pt x="1" y="6"/>
                      <a:pt x="0" y="6"/>
                      <a:pt x="0" y="8"/>
                    </a:cubicBezTo>
                    <a:cubicBezTo>
                      <a:pt x="0" y="9"/>
                      <a:pt x="0" y="10"/>
                      <a:pt x="1" y="11"/>
                    </a:cubicBezTo>
                    <a:cubicBezTo>
                      <a:pt x="6" y="6"/>
                      <a:pt x="6" y="6"/>
                      <a:pt x="6" y="6"/>
                    </a:cubicBezTo>
                    <a:cubicBezTo>
                      <a:pt x="6" y="4"/>
                      <a:pt x="6"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472"/>
              <p:cNvSpPr/>
              <p:nvPr/>
            </p:nvSpPr>
            <p:spPr bwMode="auto">
              <a:xfrm>
                <a:off x="3337" y="1813"/>
                <a:ext cx="11" cy="13"/>
              </a:xfrm>
              <a:custGeom>
                <a:avLst/>
                <a:gdLst>
                  <a:gd name="T0" fmla="*/ 2 w 4"/>
                  <a:gd name="T1" fmla="*/ 0 h 5"/>
                  <a:gd name="T2" fmla="*/ 0 w 4"/>
                  <a:gd name="T3" fmla="*/ 0 h 5"/>
                  <a:gd name="T4" fmla="*/ 0 w 4"/>
                  <a:gd name="T5" fmla="*/ 1 h 5"/>
                  <a:gd name="T6" fmla="*/ 0 w 4"/>
                  <a:gd name="T7" fmla="*/ 3 h 5"/>
                  <a:gd name="T8" fmla="*/ 4 w 4"/>
                  <a:gd name="T9" fmla="*/ 5 h 5"/>
                  <a:gd name="T10" fmla="*/ 4 w 4"/>
                  <a:gd name="T11" fmla="*/ 4 h 5"/>
                  <a:gd name="T12" fmla="*/ 4 w 4"/>
                  <a:gd name="T13" fmla="*/ 4 h 5"/>
                  <a:gd name="T14" fmla="*/ 2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0"/>
                    </a:moveTo>
                    <a:cubicBezTo>
                      <a:pt x="0" y="0"/>
                      <a:pt x="0" y="0"/>
                      <a:pt x="0" y="0"/>
                    </a:cubicBezTo>
                    <a:cubicBezTo>
                      <a:pt x="0" y="1"/>
                      <a:pt x="0" y="1"/>
                      <a:pt x="0" y="1"/>
                    </a:cubicBezTo>
                    <a:cubicBezTo>
                      <a:pt x="0" y="3"/>
                      <a:pt x="0" y="3"/>
                      <a:pt x="0" y="3"/>
                    </a:cubicBezTo>
                    <a:cubicBezTo>
                      <a:pt x="0" y="4"/>
                      <a:pt x="1" y="5"/>
                      <a:pt x="4" y="5"/>
                    </a:cubicBezTo>
                    <a:cubicBezTo>
                      <a:pt x="4" y="4"/>
                      <a:pt x="4" y="4"/>
                      <a:pt x="4" y="4"/>
                    </a:cubicBezTo>
                    <a:cubicBezTo>
                      <a:pt x="4" y="4"/>
                      <a:pt x="4" y="4"/>
                      <a:pt x="4" y="4"/>
                    </a:cubicBezTo>
                    <a:cubicBezTo>
                      <a:pt x="4" y="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473"/>
              <p:cNvSpPr/>
              <p:nvPr/>
            </p:nvSpPr>
            <p:spPr bwMode="auto">
              <a:xfrm>
                <a:off x="3348" y="1805"/>
                <a:ext cx="16" cy="16"/>
              </a:xfrm>
              <a:custGeom>
                <a:avLst/>
                <a:gdLst>
                  <a:gd name="T0" fmla="*/ 3 w 6"/>
                  <a:gd name="T1" fmla="*/ 0 h 6"/>
                  <a:gd name="T2" fmla="*/ 0 w 6"/>
                  <a:gd name="T3" fmla="*/ 4 h 6"/>
                  <a:gd name="T4" fmla="*/ 1 w 6"/>
                  <a:gd name="T5" fmla="*/ 6 h 6"/>
                  <a:gd name="T6" fmla="*/ 6 w 6"/>
                  <a:gd name="T7" fmla="*/ 1 h 6"/>
                  <a:gd name="T8" fmla="*/ 3 w 6"/>
                  <a:gd name="T9" fmla="*/ 0 h 6"/>
                </a:gdLst>
                <a:ahLst/>
                <a:cxnLst>
                  <a:cxn ang="0">
                    <a:pos x="T0" y="T1"/>
                  </a:cxn>
                  <a:cxn ang="0">
                    <a:pos x="T2" y="T3"/>
                  </a:cxn>
                  <a:cxn ang="0">
                    <a:pos x="T4" y="T5"/>
                  </a:cxn>
                  <a:cxn ang="0">
                    <a:pos x="T6" y="T7"/>
                  </a:cxn>
                  <a:cxn ang="0">
                    <a:pos x="T8" y="T9"/>
                  </a:cxn>
                </a:cxnLst>
                <a:rect l="0" t="0" r="r" b="b"/>
                <a:pathLst>
                  <a:path w="6" h="6">
                    <a:moveTo>
                      <a:pt x="3" y="0"/>
                    </a:moveTo>
                    <a:cubicBezTo>
                      <a:pt x="2" y="0"/>
                      <a:pt x="0" y="4"/>
                      <a:pt x="0" y="4"/>
                    </a:cubicBezTo>
                    <a:cubicBezTo>
                      <a:pt x="0" y="5"/>
                      <a:pt x="1" y="5"/>
                      <a:pt x="1" y="6"/>
                    </a:cubicBezTo>
                    <a:cubicBezTo>
                      <a:pt x="6" y="1"/>
                      <a:pt x="6" y="1"/>
                      <a:pt x="6" y="1"/>
                    </a:cubicBezTo>
                    <a:cubicBezTo>
                      <a:pt x="6" y="0"/>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474"/>
              <p:cNvSpPr/>
              <p:nvPr/>
            </p:nvSpPr>
            <p:spPr bwMode="auto">
              <a:xfrm>
                <a:off x="3433" y="1773"/>
                <a:ext cx="8" cy="11"/>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0"/>
                      <a:pt x="3" y="0"/>
                      <a:pt x="3" y="0"/>
                    </a:cubicBezTo>
                    <a:cubicBezTo>
                      <a:pt x="3" y="0"/>
                      <a:pt x="3" y="0"/>
                      <a:pt x="3" y="0"/>
                    </a:cubicBezTo>
                    <a:cubicBezTo>
                      <a:pt x="1"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475"/>
              <p:cNvSpPr/>
              <p:nvPr/>
            </p:nvSpPr>
            <p:spPr bwMode="auto">
              <a:xfrm>
                <a:off x="3476" y="1751"/>
                <a:ext cx="16" cy="19"/>
              </a:xfrm>
              <a:custGeom>
                <a:avLst/>
                <a:gdLst>
                  <a:gd name="T0" fmla="*/ 2 w 6"/>
                  <a:gd name="T1" fmla="*/ 7 h 7"/>
                  <a:gd name="T2" fmla="*/ 5 w 6"/>
                  <a:gd name="T3" fmla="*/ 6 h 7"/>
                  <a:gd name="T4" fmla="*/ 5 w 6"/>
                  <a:gd name="T5" fmla="*/ 4 h 7"/>
                  <a:gd name="T6" fmla="*/ 6 w 6"/>
                  <a:gd name="T7" fmla="*/ 2 h 7"/>
                  <a:gd name="T8" fmla="*/ 4 w 6"/>
                  <a:gd name="T9" fmla="*/ 0 h 7"/>
                  <a:gd name="T10" fmla="*/ 3 w 6"/>
                  <a:gd name="T11" fmla="*/ 2 h 7"/>
                  <a:gd name="T12" fmla="*/ 4 w 6"/>
                  <a:gd name="T13" fmla="*/ 4 h 7"/>
                  <a:gd name="T14" fmla="*/ 0 w 6"/>
                  <a:gd name="T15" fmla="*/ 5 h 7"/>
                  <a:gd name="T16" fmla="*/ 2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7"/>
                    </a:moveTo>
                    <a:cubicBezTo>
                      <a:pt x="3" y="7"/>
                      <a:pt x="5" y="6"/>
                      <a:pt x="5" y="6"/>
                    </a:cubicBezTo>
                    <a:cubicBezTo>
                      <a:pt x="5" y="4"/>
                      <a:pt x="5" y="4"/>
                      <a:pt x="5" y="4"/>
                    </a:cubicBezTo>
                    <a:cubicBezTo>
                      <a:pt x="5" y="4"/>
                      <a:pt x="6" y="3"/>
                      <a:pt x="6" y="2"/>
                    </a:cubicBezTo>
                    <a:cubicBezTo>
                      <a:pt x="5" y="2"/>
                      <a:pt x="5" y="1"/>
                      <a:pt x="4" y="0"/>
                    </a:cubicBezTo>
                    <a:cubicBezTo>
                      <a:pt x="4" y="0"/>
                      <a:pt x="3" y="1"/>
                      <a:pt x="3" y="2"/>
                    </a:cubicBezTo>
                    <a:cubicBezTo>
                      <a:pt x="3" y="3"/>
                      <a:pt x="3" y="3"/>
                      <a:pt x="4" y="4"/>
                    </a:cubicBezTo>
                    <a:cubicBezTo>
                      <a:pt x="2" y="4"/>
                      <a:pt x="1" y="5"/>
                      <a:pt x="0" y="5"/>
                    </a:cubicBezTo>
                    <a:cubicBezTo>
                      <a:pt x="0" y="6"/>
                      <a:pt x="0"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476"/>
              <p:cNvSpPr/>
              <p:nvPr/>
            </p:nvSpPr>
            <p:spPr bwMode="auto">
              <a:xfrm>
                <a:off x="3559" y="1545"/>
                <a:ext cx="24" cy="24"/>
              </a:xfrm>
              <a:custGeom>
                <a:avLst/>
                <a:gdLst>
                  <a:gd name="T0" fmla="*/ 0 w 9"/>
                  <a:gd name="T1" fmla="*/ 8 h 9"/>
                  <a:gd name="T2" fmla="*/ 0 w 9"/>
                  <a:gd name="T3" fmla="*/ 9 h 9"/>
                  <a:gd name="T4" fmla="*/ 9 w 9"/>
                  <a:gd name="T5" fmla="*/ 0 h 9"/>
                  <a:gd name="T6" fmla="*/ 8 w 9"/>
                  <a:gd name="T7" fmla="*/ 0 h 9"/>
                  <a:gd name="T8" fmla="*/ 0 w 9"/>
                  <a:gd name="T9" fmla="*/ 8 h 9"/>
                </a:gdLst>
                <a:ahLst/>
                <a:cxnLst>
                  <a:cxn ang="0">
                    <a:pos x="T0" y="T1"/>
                  </a:cxn>
                  <a:cxn ang="0">
                    <a:pos x="T2" y="T3"/>
                  </a:cxn>
                  <a:cxn ang="0">
                    <a:pos x="T4" y="T5"/>
                  </a:cxn>
                  <a:cxn ang="0">
                    <a:pos x="T6" y="T7"/>
                  </a:cxn>
                  <a:cxn ang="0">
                    <a:pos x="T8" y="T9"/>
                  </a:cxn>
                </a:cxnLst>
                <a:rect l="0" t="0" r="r" b="b"/>
                <a:pathLst>
                  <a:path w="9" h="9">
                    <a:moveTo>
                      <a:pt x="0" y="8"/>
                    </a:moveTo>
                    <a:cubicBezTo>
                      <a:pt x="0" y="8"/>
                      <a:pt x="0" y="9"/>
                      <a:pt x="0" y="9"/>
                    </a:cubicBezTo>
                    <a:cubicBezTo>
                      <a:pt x="9" y="0"/>
                      <a:pt x="9" y="0"/>
                      <a:pt x="9" y="0"/>
                    </a:cubicBezTo>
                    <a:cubicBezTo>
                      <a:pt x="8" y="0"/>
                      <a:pt x="8" y="0"/>
                      <a:pt x="8" y="0"/>
                    </a:cubicBezTo>
                    <a:cubicBezTo>
                      <a:pt x="6" y="2"/>
                      <a:pt x="0" y="5"/>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477"/>
              <p:cNvSpPr/>
              <p:nvPr/>
            </p:nvSpPr>
            <p:spPr bwMode="auto">
              <a:xfrm>
                <a:off x="3567" y="1548"/>
                <a:ext cx="51" cy="56"/>
              </a:xfrm>
              <a:custGeom>
                <a:avLst/>
                <a:gdLst>
                  <a:gd name="T0" fmla="*/ 3 w 19"/>
                  <a:gd name="T1" fmla="*/ 13 h 21"/>
                  <a:gd name="T2" fmla="*/ 0 w 19"/>
                  <a:gd name="T3" fmla="*/ 20 h 21"/>
                  <a:gd name="T4" fmla="*/ 0 w 19"/>
                  <a:gd name="T5" fmla="*/ 21 h 21"/>
                  <a:gd name="T6" fmla="*/ 19 w 19"/>
                  <a:gd name="T7" fmla="*/ 2 h 21"/>
                  <a:gd name="T8" fmla="*/ 13 w 19"/>
                  <a:gd name="T9" fmla="*/ 0 h 21"/>
                  <a:gd name="T10" fmla="*/ 1 w 19"/>
                  <a:gd name="T11" fmla="*/ 11 h 21"/>
                  <a:gd name="T12" fmla="*/ 3 w 19"/>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19" h="21">
                    <a:moveTo>
                      <a:pt x="3" y="13"/>
                    </a:moveTo>
                    <a:cubicBezTo>
                      <a:pt x="3" y="16"/>
                      <a:pt x="0" y="17"/>
                      <a:pt x="0" y="20"/>
                    </a:cubicBezTo>
                    <a:cubicBezTo>
                      <a:pt x="0" y="21"/>
                      <a:pt x="0" y="21"/>
                      <a:pt x="0" y="21"/>
                    </a:cubicBezTo>
                    <a:cubicBezTo>
                      <a:pt x="19" y="2"/>
                      <a:pt x="19" y="2"/>
                      <a:pt x="19" y="2"/>
                    </a:cubicBezTo>
                    <a:cubicBezTo>
                      <a:pt x="17" y="1"/>
                      <a:pt x="15" y="0"/>
                      <a:pt x="13" y="0"/>
                    </a:cubicBezTo>
                    <a:cubicBezTo>
                      <a:pt x="1" y="11"/>
                      <a:pt x="1" y="11"/>
                      <a:pt x="1" y="11"/>
                    </a:cubicBezTo>
                    <a:cubicBezTo>
                      <a:pt x="2" y="12"/>
                      <a:pt x="3" y="13"/>
                      <a:pt x="3"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478"/>
              <p:cNvSpPr/>
              <p:nvPr/>
            </p:nvSpPr>
            <p:spPr bwMode="auto">
              <a:xfrm>
                <a:off x="3570" y="1559"/>
                <a:ext cx="80" cy="83"/>
              </a:xfrm>
              <a:custGeom>
                <a:avLst/>
                <a:gdLst>
                  <a:gd name="T0" fmla="*/ 2 w 30"/>
                  <a:gd name="T1" fmla="*/ 24 h 31"/>
                  <a:gd name="T2" fmla="*/ 0 w 30"/>
                  <a:gd name="T3" fmla="*/ 29 h 31"/>
                  <a:gd name="T4" fmla="*/ 1 w 30"/>
                  <a:gd name="T5" fmla="*/ 31 h 31"/>
                  <a:gd name="T6" fmla="*/ 30 w 30"/>
                  <a:gd name="T7" fmla="*/ 3 h 31"/>
                  <a:gd name="T8" fmla="*/ 24 w 30"/>
                  <a:gd name="T9" fmla="*/ 0 h 31"/>
                  <a:gd name="T10" fmla="*/ 2 w 30"/>
                  <a:gd name="T11" fmla="*/ 23 h 31"/>
                  <a:gd name="T12" fmla="*/ 2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 y="24"/>
                    </a:moveTo>
                    <a:cubicBezTo>
                      <a:pt x="2" y="26"/>
                      <a:pt x="0" y="27"/>
                      <a:pt x="0" y="29"/>
                    </a:cubicBezTo>
                    <a:cubicBezTo>
                      <a:pt x="0" y="30"/>
                      <a:pt x="1" y="31"/>
                      <a:pt x="1" y="31"/>
                    </a:cubicBezTo>
                    <a:cubicBezTo>
                      <a:pt x="30" y="3"/>
                      <a:pt x="30" y="3"/>
                      <a:pt x="30" y="3"/>
                    </a:cubicBezTo>
                    <a:cubicBezTo>
                      <a:pt x="28" y="2"/>
                      <a:pt x="26" y="1"/>
                      <a:pt x="24" y="0"/>
                    </a:cubicBezTo>
                    <a:cubicBezTo>
                      <a:pt x="2" y="23"/>
                      <a:pt x="2" y="23"/>
                      <a:pt x="2" y="23"/>
                    </a:cubicBezTo>
                    <a:cubicBezTo>
                      <a:pt x="2" y="23"/>
                      <a:pt x="2" y="24"/>
                      <a:pt x="2"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479"/>
              <p:cNvSpPr/>
              <p:nvPr/>
            </p:nvSpPr>
            <p:spPr bwMode="auto">
              <a:xfrm>
                <a:off x="3489" y="1743"/>
                <a:ext cx="27" cy="19"/>
              </a:xfrm>
              <a:custGeom>
                <a:avLst/>
                <a:gdLst>
                  <a:gd name="T0" fmla="*/ 2 w 10"/>
                  <a:gd name="T1" fmla="*/ 5 h 7"/>
                  <a:gd name="T2" fmla="*/ 4 w 10"/>
                  <a:gd name="T3" fmla="*/ 7 h 7"/>
                  <a:gd name="T4" fmla="*/ 10 w 10"/>
                  <a:gd name="T5" fmla="*/ 0 h 7"/>
                  <a:gd name="T6" fmla="*/ 2 w 10"/>
                  <a:gd name="T7" fmla="*/ 5 h 7"/>
                </a:gdLst>
                <a:ahLst/>
                <a:cxnLst>
                  <a:cxn ang="0">
                    <a:pos x="T0" y="T1"/>
                  </a:cxn>
                  <a:cxn ang="0">
                    <a:pos x="T2" y="T3"/>
                  </a:cxn>
                  <a:cxn ang="0">
                    <a:pos x="T4" y="T5"/>
                  </a:cxn>
                  <a:cxn ang="0">
                    <a:pos x="T6" y="T7"/>
                  </a:cxn>
                </a:cxnLst>
                <a:rect l="0" t="0" r="r" b="b"/>
                <a:pathLst>
                  <a:path w="10" h="7">
                    <a:moveTo>
                      <a:pt x="2" y="5"/>
                    </a:moveTo>
                    <a:cubicBezTo>
                      <a:pt x="3" y="6"/>
                      <a:pt x="3" y="6"/>
                      <a:pt x="4" y="7"/>
                    </a:cubicBezTo>
                    <a:cubicBezTo>
                      <a:pt x="10" y="0"/>
                      <a:pt x="10" y="0"/>
                      <a:pt x="10" y="0"/>
                    </a:cubicBezTo>
                    <a:cubicBezTo>
                      <a:pt x="6" y="0"/>
                      <a:pt x="0" y="3"/>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480"/>
              <p:cNvSpPr/>
              <p:nvPr/>
            </p:nvSpPr>
            <p:spPr bwMode="auto">
              <a:xfrm>
                <a:off x="3578" y="1572"/>
                <a:ext cx="104" cy="99"/>
              </a:xfrm>
              <a:custGeom>
                <a:avLst/>
                <a:gdLst>
                  <a:gd name="T0" fmla="*/ 2 w 39"/>
                  <a:gd name="T1" fmla="*/ 32 h 37"/>
                  <a:gd name="T2" fmla="*/ 0 w 39"/>
                  <a:gd name="T3" fmla="*/ 34 h 37"/>
                  <a:gd name="T4" fmla="*/ 4 w 39"/>
                  <a:gd name="T5" fmla="*/ 37 h 37"/>
                  <a:gd name="T6" fmla="*/ 21 w 39"/>
                  <a:gd name="T7" fmla="*/ 21 h 37"/>
                  <a:gd name="T8" fmla="*/ 19 w 39"/>
                  <a:gd name="T9" fmla="*/ 17 h 37"/>
                  <a:gd name="T10" fmla="*/ 24 w 39"/>
                  <a:gd name="T11" fmla="*/ 17 h 37"/>
                  <a:gd name="T12" fmla="*/ 39 w 39"/>
                  <a:gd name="T13" fmla="*/ 3 h 37"/>
                  <a:gd name="T14" fmla="*/ 35 w 39"/>
                  <a:gd name="T15" fmla="*/ 1 h 37"/>
                  <a:gd name="T16" fmla="*/ 32 w 39"/>
                  <a:gd name="T17" fmla="*/ 0 h 37"/>
                  <a:gd name="T18" fmla="*/ 2 w 39"/>
                  <a:gd name="T19" fmla="*/ 31 h 37"/>
                  <a:gd name="T20" fmla="*/ 2 w 39"/>
                  <a:gd name="T2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7">
                    <a:moveTo>
                      <a:pt x="2" y="32"/>
                    </a:moveTo>
                    <a:cubicBezTo>
                      <a:pt x="2" y="33"/>
                      <a:pt x="1" y="33"/>
                      <a:pt x="0" y="34"/>
                    </a:cubicBezTo>
                    <a:cubicBezTo>
                      <a:pt x="1" y="35"/>
                      <a:pt x="3" y="36"/>
                      <a:pt x="4" y="37"/>
                    </a:cubicBezTo>
                    <a:cubicBezTo>
                      <a:pt x="21" y="21"/>
                      <a:pt x="21" y="21"/>
                      <a:pt x="21" y="21"/>
                    </a:cubicBezTo>
                    <a:cubicBezTo>
                      <a:pt x="20" y="19"/>
                      <a:pt x="20" y="18"/>
                      <a:pt x="19" y="17"/>
                    </a:cubicBezTo>
                    <a:cubicBezTo>
                      <a:pt x="21" y="17"/>
                      <a:pt x="23" y="17"/>
                      <a:pt x="24" y="17"/>
                    </a:cubicBezTo>
                    <a:cubicBezTo>
                      <a:pt x="39" y="3"/>
                      <a:pt x="39" y="3"/>
                      <a:pt x="39" y="3"/>
                    </a:cubicBezTo>
                    <a:cubicBezTo>
                      <a:pt x="38" y="2"/>
                      <a:pt x="37" y="2"/>
                      <a:pt x="35" y="1"/>
                    </a:cubicBezTo>
                    <a:cubicBezTo>
                      <a:pt x="34" y="1"/>
                      <a:pt x="33" y="1"/>
                      <a:pt x="32" y="0"/>
                    </a:cubicBezTo>
                    <a:cubicBezTo>
                      <a:pt x="2" y="31"/>
                      <a:pt x="2" y="31"/>
                      <a:pt x="2" y="31"/>
                    </a:cubicBezTo>
                    <a:cubicBezTo>
                      <a:pt x="2" y="31"/>
                      <a:pt x="2" y="31"/>
                      <a:pt x="2"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481"/>
              <p:cNvSpPr/>
              <p:nvPr/>
            </p:nvSpPr>
            <p:spPr bwMode="auto">
              <a:xfrm>
                <a:off x="3471" y="1776"/>
                <a:ext cx="13" cy="13"/>
              </a:xfrm>
              <a:custGeom>
                <a:avLst/>
                <a:gdLst>
                  <a:gd name="T0" fmla="*/ 5 w 5"/>
                  <a:gd name="T1" fmla="*/ 0 h 5"/>
                  <a:gd name="T2" fmla="*/ 0 w 5"/>
                  <a:gd name="T3" fmla="*/ 5 h 5"/>
                  <a:gd name="T4" fmla="*/ 5 w 5"/>
                  <a:gd name="T5" fmla="*/ 0 h 5"/>
                  <a:gd name="T6" fmla="*/ 5 w 5"/>
                  <a:gd name="T7" fmla="*/ 0 h 5"/>
                </a:gdLst>
                <a:ahLst/>
                <a:cxnLst>
                  <a:cxn ang="0">
                    <a:pos x="T0" y="T1"/>
                  </a:cxn>
                  <a:cxn ang="0">
                    <a:pos x="T2" y="T3"/>
                  </a:cxn>
                  <a:cxn ang="0">
                    <a:pos x="T4" y="T5"/>
                  </a:cxn>
                  <a:cxn ang="0">
                    <a:pos x="T6" y="T7"/>
                  </a:cxn>
                </a:cxnLst>
                <a:rect l="0" t="0" r="r" b="b"/>
                <a:pathLst>
                  <a:path w="5" h="5">
                    <a:moveTo>
                      <a:pt x="5" y="0"/>
                    </a:moveTo>
                    <a:cubicBezTo>
                      <a:pt x="3" y="0"/>
                      <a:pt x="1" y="2"/>
                      <a:pt x="0" y="5"/>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82"/>
              <p:cNvSpPr/>
              <p:nvPr/>
            </p:nvSpPr>
            <p:spPr bwMode="auto">
              <a:xfrm>
                <a:off x="3660" y="1586"/>
                <a:ext cx="49" cy="37"/>
              </a:xfrm>
              <a:custGeom>
                <a:avLst/>
                <a:gdLst>
                  <a:gd name="T0" fmla="*/ 5 w 18"/>
                  <a:gd name="T1" fmla="*/ 14 h 14"/>
                  <a:gd name="T2" fmla="*/ 8 w 18"/>
                  <a:gd name="T3" fmla="*/ 14 h 14"/>
                  <a:gd name="T4" fmla="*/ 18 w 18"/>
                  <a:gd name="T5" fmla="*/ 4 h 14"/>
                  <a:gd name="T6" fmla="*/ 13 w 18"/>
                  <a:gd name="T7" fmla="*/ 0 h 14"/>
                  <a:gd name="T8" fmla="*/ 0 w 18"/>
                  <a:gd name="T9" fmla="*/ 13 h 14"/>
                  <a:gd name="T10" fmla="*/ 5 w 18"/>
                  <a:gd name="T11" fmla="*/ 14 h 14"/>
                </a:gdLst>
                <a:ahLst/>
                <a:cxnLst>
                  <a:cxn ang="0">
                    <a:pos x="T0" y="T1"/>
                  </a:cxn>
                  <a:cxn ang="0">
                    <a:pos x="T2" y="T3"/>
                  </a:cxn>
                  <a:cxn ang="0">
                    <a:pos x="T4" y="T5"/>
                  </a:cxn>
                  <a:cxn ang="0">
                    <a:pos x="T6" y="T7"/>
                  </a:cxn>
                  <a:cxn ang="0">
                    <a:pos x="T8" y="T9"/>
                  </a:cxn>
                  <a:cxn ang="0">
                    <a:pos x="T10" y="T11"/>
                  </a:cxn>
                </a:cxnLst>
                <a:rect l="0" t="0" r="r" b="b"/>
                <a:pathLst>
                  <a:path w="18" h="14">
                    <a:moveTo>
                      <a:pt x="5" y="14"/>
                    </a:moveTo>
                    <a:cubicBezTo>
                      <a:pt x="6" y="14"/>
                      <a:pt x="7" y="14"/>
                      <a:pt x="8" y="14"/>
                    </a:cubicBezTo>
                    <a:cubicBezTo>
                      <a:pt x="18" y="4"/>
                      <a:pt x="18" y="4"/>
                      <a:pt x="18" y="4"/>
                    </a:cubicBezTo>
                    <a:cubicBezTo>
                      <a:pt x="17" y="3"/>
                      <a:pt x="15" y="1"/>
                      <a:pt x="13" y="0"/>
                    </a:cubicBezTo>
                    <a:cubicBezTo>
                      <a:pt x="0" y="13"/>
                      <a:pt x="0" y="13"/>
                      <a:pt x="0" y="13"/>
                    </a:cubicBezTo>
                    <a:cubicBezTo>
                      <a:pt x="2" y="13"/>
                      <a:pt x="3" y="13"/>
                      <a:pt x="5"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83"/>
              <p:cNvSpPr/>
              <p:nvPr/>
            </p:nvSpPr>
            <p:spPr bwMode="auto">
              <a:xfrm>
                <a:off x="3738" y="1567"/>
                <a:ext cx="24" cy="37"/>
              </a:xfrm>
              <a:custGeom>
                <a:avLst/>
                <a:gdLst>
                  <a:gd name="T0" fmla="*/ 2 w 9"/>
                  <a:gd name="T1" fmla="*/ 14 h 14"/>
                  <a:gd name="T2" fmla="*/ 9 w 9"/>
                  <a:gd name="T3" fmla="*/ 7 h 14"/>
                  <a:gd name="T4" fmla="*/ 7 w 9"/>
                  <a:gd name="T5" fmla="*/ 0 h 14"/>
                  <a:gd name="T6" fmla="*/ 3 w 9"/>
                  <a:gd name="T7" fmla="*/ 5 h 14"/>
                  <a:gd name="T8" fmla="*/ 0 w 9"/>
                  <a:gd name="T9" fmla="*/ 11 h 14"/>
                  <a:gd name="T10" fmla="*/ 2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2" y="14"/>
                    </a:moveTo>
                    <a:cubicBezTo>
                      <a:pt x="9" y="7"/>
                      <a:pt x="9" y="7"/>
                      <a:pt x="9" y="7"/>
                    </a:cubicBezTo>
                    <a:cubicBezTo>
                      <a:pt x="9" y="4"/>
                      <a:pt x="9" y="1"/>
                      <a:pt x="7" y="0"/>
                    </a:cubicBezTo>
                    <a:cubicBezTo>
                      <a:pt x="3" y="5"/>
                      <a:pt x="3" y="5"/>
                      <a:pt x="3" y="5"/>
                    </a:cubicBezTo>
                    <a:cubicBezTo>
                      <a:pt x="2" y="6"/>
                      <a:pt x="1" y="8"/>
                      <a:pt x="0" y="11"/>
                    </a:cubicBezTo>
                    <a:cubicBezTo>
                      <a:pt x="0" y="12"/>
                      <a:pt x="1" y="13"/>
                      <a:pt x="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84"/>
              <p:cNvSpPr/>
              <p:nvPr/>
            </p:nvSpPr>
            <p:spPr bwMode="auto">
              <a:xfrm>
                <a:off x="3452" y="1832"/>
                <a:ext cx="11" cy="2"/>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85"/>
              <p:cNvSpPr/>
              <p:nvPr/>
            </p:nvSpPr>
            <p:spPr bwMode="auto">
              <a:xfrm>
                <a:off x="3465" y="183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86"/>
              <p:cNvSpPr/>
              <p:nvPr/>
            </p:nvSpPr>
            <p:spPr bwMode="auto">
              <a:xfrm>
                <a:off x="3492" y="1832"/>
                <a:ext cx="8" cy="16"/>
              </a:xfrm>
              <a:custGeom>
                <a:avLst/>
                <a:gdLst>
                  <a:gd name="T0" fmla="*/ 3 w 3"/>
                  <a:gd name="T1" fmla="*/ 6 h 6"/>
                  <a:gd name="T2" fmla="*/ 3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cubicBezTo>
                      <a:pt x="3" y="6"/>
                      <a:pt x="3" y="6"/>
                      <a:pt x="3" y="6"/>
                    </a:cubicBezTo>
                    <a:cubicBezTo>
                      <a:pt x="3" y="3"/>
                      <a:pt x="2" y="1"/>
                      <a:pt x="0" y="0"/>
                    </a:cubicBezTo>
                    <a:cubicBezTo>
                      <a:pt x="2" y="1"/>
                      <a:pt x="3" y="3"/>
                      <a:pt x="3"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87"/>
              <p:cNvSpPr/>
              <p:nvPr/>
            </p:nvSpPr>
            <p:spPr bwMode="auto">
              <a:xfrm>
                <a:off x="3497" y="1872"/>
                <a:ext cx="6" cy="16"/>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3"/>
                      <a:pt x="2" y="4"/>
                      <a:pt x="2" y="6"/>
                    </a:cubicBezTo>
                    <a:cubicBezTo>
                      <a:pt x="2" y="6"/>
                      <a:pt x="2" y="6"/>
                      <a:pt x="2" y="6"/>
                    </a:cubicBezTo>
                    <a:cubicBezTo>
                      <a:pt x="2" y="4"/>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88"/>
              <p:cNvSpPr/>
              <p:nvPr/>
            </p:nvSpPr>
            <p:spPr bwMode="auto">
              <a:xfrm>
                <a:off x="3487" y="1925"/>
                <a:ext cx="10" cy="11"/>
              </a:xfrm>
              <a:custGeom>
                <a:avLst/>
                <a:gdLst>
                  <a:gd name="T0" fmla="*/ 0 w 4"/>
                  <a:gd name="T1" fmla="*/ 1 h 4"/>
                  <a:gd name="T2" fmla="*/ 4 w 4"/>
                  <a:gd name="T3" fmla="*/ 4 h 4"/>
                  <a:gd name="T4" fmla="*/ 1 w 4"/>
                  <a:gd name="T5" fmla="*/ 1 h 4"/>
                  <a:gd name="T6" fmla="*/ 1 w 4"/>
                  <a:gd name="T7" fmla="*/ 0 h 4"/>
                  <a:gd name="T8" fmla="*/ 0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0" y="4"/>
                      <a:pt x="2" y="4"/>
                      <a:pt x="4" y="4"/>
                    </a:cubicBezTo>
                    <a:cubicBezTo>
                      <a:pt x="2" y="4"/>
                      <a:pt x="1" y="4"/>
                      <a:pt x="1" y="1"/>
                    </a:cubicBez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89"/>
              <p:cNvSpPr/>
              <p:nvPr/>
            </p:nvSpPr>
            <p:spPr bwMode="auto">
              <a:xfrm>
                <a:off x="3048" y="1248"/>
                <a:ext cx="19" cy="16"/>
              </a:xfrm>
              <a:custGeom>
                <a:avLst/>
                <a:gdLst>
                  <a:gd name="T0" fmla="*/ 3 w 7"/>
                  <a:gd name="T1" fmla="*/ 4 h 6"/>
                  <a:gd name="T2" fmla="*/ 7 w 7"/>
                  <a:gd name="T3" fmla="*/ 1 h 6"/>
                  <a:gd name="T4" fmla="*/ 6 w 7"/>
                  <a:gd name="T5" fmla="*/ 0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4" y="4"/>
                      <a:pt x="7" y="3"/>
                      <a:pt x="7" y="1"/>
                    </a:cubicBezTo>
                    <a:cubicBezTo>
                      <a:pt x="7" y="0"/>
                      <a:pt x="6" y="0"/>
                      <a:pt x="6" y="0"/>
                    </a:cubicBezTo>
                    <a:cubicBezTo>
                      <a:pt x="0" y="6"/>
                      <a:pt x="0" y="6"/>
                      <a:pt x="0" y="6"/>
                    </a:cubicBezTo>
                    <a:cubicBezTo>
                      <a:pt x="1" y="5"/>
                      <a:pt x="2"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90"/>
              <p:cNvSpPr/>
              <p:nvPr/>
            </p:nvSpPr>
            <p:spPr bwMode="auto">
              <a:xfrm>
                <a:off x="2990" y="1417"/>
                <a:ext cx="13" cy="11"/>
              </a:xfrm>
              <a:custGeom>
                <a:avLst/>
                <a:gdLst>
                  <a:gd name="T0" fmla="*/ 1 w 5"/>
                  <a:gd name="T1" fmla="*/ 0 h 4"/>
                  <a:gd name="T2" fmla="*/ 0 w 5"/>
                  <a:gd name="T3" fmla="*/ 2 h 4"/>
                  <a:gd name="T4" fmla="*/ 2 w 5"/>
                  <a:gd name="T5" fmla="*/ 4 h 4"/>
                  <a:gd name="T6" fmla="*/ 3 w 5"/>
                  <a:gd name="T7" fmla="*/ 4 h 4"/>
                  <a:gd name="T8" fmla="*/ 5 w 5"/>
                  <a:gd name="T9" fmla="*/ 1 h 4"/>
                  <a:gd name="T10" fmla="*/ 5 w 5"/>
                  <a:gd name="T11" fmla="*/ 0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0"/>
                      <a:pt x="0" y="1"/>
                      <a:pt x="0" y="2"/>
                    </a:cubicBezTo>
                    <a:cubicBezTo>
                      <a:pt x="0" y="3"/>
                      <a:pt x="1" y="4"/>
                      <a:pt x="2" y="4"/>
                    </a:cubicBezTo>
                    <a:cubicBezTo>
                      <a:pt x="2" y="4"/>
                      <a:pt x="2" y="4"/>
                      <a:pt x="3" y="4"/>
                    </a:cubicBezTo>
                    <a:cubicBezTo>
                      <a:pt x="5" y="1"/>
                      <a:pt x="5" y="1"/>
                      <a:pt x="5" y="1"/>
                    </a:cubicBezTo>
                    <a:cubicBezTo>
                      <a:pt x="5" y="0"/>
                      <a:pt x="5" y="0"/>
                      <a:pt x="5"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1"/>
              <p:cNvSpPr/>
              <p:nvPr/>
            </p:nvSpPr>
            <p:spPr bwMode="auto">
              <a:xfrm>
                <a:off x="1237" y="1610"/>
                <a:ext cx="29" cy="21"/>
              </a:xfrm>
              <a:custGeom>
                <a:avLst/>
                <a:gdLst>
                  <a:gd name="T0" fmla="*/ 4 w 11"/>
                  <a:gd name="T1" fmla="*/ 4 h 8"/>
                  <a:gd name="T2" fmla="*/ 5 w 11"/>
                  <a:gd name="T3" fmla="*/ 8 h 8"/>
                  <a:gd name="T4" fmla="*/ 11 w 11"/>
                  <a:gd name="T5" fmla="*/ 2 h 8"/>
                  <a:gd name="T6" fmla="*/ 5 w 11"/>
                  <a:gd name="T7" fmla="*/ 0 h 8"/>
                  <a:gd name="T8" fmla="*/ 0 w 11"/>
                  <a:gd name="T9" fmla="*/ 5 h 8"/>
                  <a:gd name="T10" fmla="*/ 1 w 11"/>
                  <a:gd name="T11" fmla="*/ 4 h 8"/>
                  <a:gd name="T12" fmla="*/ 4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4"/>
                    </a:moveTo>
                    <a:cubicBezTo>
                      <a:pt x="4" y="7"/>
                      <a:pt x="4" y="8"/>
                      <a:pt x="5" y="8"/>
                    </a:cubicBezTo>
                    <a:cubicBezTo>
                      <a:pt x="11" y="2"/>
                      <a:pt x="11" y="2"/>
                      <a:pt x="11" y="2"/>
                    </a:cubicBezTo>
                    <a:cubicBezTo>
                      <a:pt x="9" y="1"/>
                      <a:pt x="7" y="1"/>
                      <a:pt x="5" y="0"/>
                    </a:cubicBezTo>
                    <a:cubicBezTo>
                      <a:pt x="0" y="5"/>
                      <a:pt x="0" y="5"/>
                      <a:pt x="0" y="5"/>
                    </a:cubicBezTo>
                    <a:cubicBezTo>
                      <a:pt x="0" y="5"/>
                      <a:pt x="1" y="4"/>
                      <a:pt x="1"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92"/>
              <p:cNvSpPr/>
              <p:nvPr/>
            </p:nvSpPr>
            <p:spPr bwMode="auto">
              <a:xfrm>
                <a:off x="1285"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93"/>
              <p:cNvSpPr/>
              <p:nvPr/>
            </p:nvSpPr>
            <p:spPr bwMode="auto">
              <a:xfrm>
                <a:off x="1261" y="1666"/>
                <a:ext cx="24" cy="21"/>
              </a:xfrm>
              <a:custGeom>
                <a:avLst/>
                <a:gdLst>
                  <a:gd name="T0" fmla="*/ 9 w 9"/>
                  <a:gd name="T1" fmla="*/ 3 h 8"/>
                  <a:gd name="T2" fmla="*/ 7 w 9"/>
                  <a:gd name="T3" fmla="*/ 0 h 8"/>
                  <a:gd name="T4" fmla="*/ 0 w 9"/>
                  <a:gd name="T5" fmla="*/ 8 h 8"/>
                  <a:gd name="T6" fmla="*/ 9 w 9"/>
                  <a:gd name="T7" fmla="*/ 3 h 8"/>
                </a:gdLst>
                <a:ahLst/>
                <a:cxnLst>
                  <a:cxn ang="0">
                    <a:pos x="T0" y="T1"/>
                  </a:cxn>
                  <a:cxn ang="0">
                    <a:pos x="T2" y="T3"/>
                  </a:cxn>
                  <a:cxn ang="0">
                    <a:pos x="T4" y="T5"/>
                  </a:cxn>
                  <a:cxn ang="0">
                    <a:pos x="T6" y="T7"/>
                  </a:cxn>
                </a:cxnLst>
                <a:rect l="0" t="0" r="r" b="b"/>
                <a:pathLst>
                  <a:path w="9" h="8">
                    <a:moveTo>
                      <a:pt x="9" y="3"/>
                    </a:moveTo>
                    <a:cubicBezTo>
                      <a:pt x="9" y="2"/>
                      <a:pt x="8" y="1"/>
                      <a:pt x="7" y="0"/>
                    </a:cubicBezTo>
                    <a:cubicBezTo>
                      <a:pt x="0" y="8"/>
                      <a:pt x="0" y="8"/>
                      <a:pt x="0" y="8"/>
                    </a:cubicBezTo>
                    <a:cubicBezTo>
                      <a:pt x="3" y="7"/>
                      <a:pt x="9" y="4"/>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94"/>
              <p:cNvSpPr/>
              <p:nvPr/>
            </p:nvSpPr>
            <p:spPr bwMode="auto">
              <a:xfrm>
                <a:off x="1811" y="1377"/>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95"/>
              <p:cNvSpPr/>
              <p:nvPr/>
            </p:nvSpPr>
            <p:spPr bwMode="auto">
              <a:xfrm>
                <a:off x="1816" y="1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96"/>
              <p:cNvSpPr/>
              <p:nvPr/>
            </p:nvSpPr>
            <p:spPr bwMode="auto">
              <a:xfrm>
                <a:off x="1827"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97"/>
              <p:cNvSpPr/>
              <p:nvPr/>
            </p:nvSpPr>
            <p:spPr bwMode="auto">
              <a:xfrm>
                <a:off x="1664" y="1543"/>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98"/>
              <p:cNvSpPr/>
              <p:nvPr/>
            </p:nvSpPr>
            <p:spPr bwMode="auto">
              <a:xfrm>
                <a:off x="1859" y="1347"/>
                <a:ext cx="27" cy="3"/>
              </a:xfrm>
              <a:custGeom>
                <a:avLst/>
                <a:gdLst>
                  <a:gd name="T0" fmla="*/ 9 w 10"/>
                  <a:gd name="T1" fmla="*/ 1 h 1"/>
                  <a:gd name="T2" fmla="*/ 10 w 10"/>
                  <a:gd name="T3" fmla="*/ 0 h 1"/>
                  <a:gd name="T4" fmla="*/ 9 w 10"/>
                  <a:gd name="T5" fmla="*/ 0 h 1"/>
                  <a:gd name="T6" fmla="*/ 2 w 10"/>
                  <a:gd name="T7" fmla="*/ 0 h 1"/>
                  <a:gd name="T8" fmla="*/ 1 w 10"/>
                  <a:gd name="T9" fmla="*/ 0 h 1"/>
                  <a:gd name="T10" fmla="*/ 0 w 10"/>
                  <a:gd name="T11" fmla="*/ 1 h 1"/>
                  <a:gd name="T12" fmla="*/ 8 w 10"/>
                  <a:gd name="T13" fmla="*/ 1 h 1"/>
                  <a:gd name="T14" fmla="*/ 9 w 10"/>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
                    <a:moveTo>
                      <a:pt x="9" y="1"/>
                    </a:moveTo>
                    <a:cubicBezTo>
                      <a:pt x="10" y="0"/>
                      <a:pt x="10" y="0"/>
                      <a:pt x="10" y="0"/>
                    </a:cubicBezTo>
                    <a:cubicBezTo>
                      <a:pt x="10" y="0"/>
                      <a:pt x="9" y="0"/>
                      <a:pt x="9" y="0"/>
                    </a:cubicBezTo>
                    <a:cubicBezTo>
                      <a:pt x="2" y="0"/>
                      <a:pt x="2" y="0"/>
                      <a:pt x="2" y="0"/>
                    </a:cubicBezTo>
                    <a:cubicBezTo>
                      <a:pt x="2" y="0"/>
                      <a:pt x="2" y="0"/>
                      <a:pt x="1" y="0"/>
                    </a:cubicBezTo>
                    <a:cubicBezTo>
                      <a:pt x="0" y="1"/>
                      <a:pt x="0" y="1"/>
                      <a:pt x="0" y="1"/>
                    </a:cubicBezTo>
                    <a:cubicBezTo>
                      <a:pt x="3" y="1"/>
                      <a:pt x="7" y="1"/>
                      <a:pt x="8" y="1"/>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9"/>
              <p:cNvSpPr/>
              <p:nvPr/>
            </p:nvSpPr>
            <p:spPr bwMode="auto">
              <a:xfrm>
                <a:off x="1870" y="1361"/>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0"/>
              <p:cNvSpPr/>
              <p:nvPr/>
            </p:nvSpPr>
            <p:spPr bwMode="auto">
              <a:xfrm>
                <a:off x="1886" y="1401"/>
                <a:ext cx="13" cy="13"/>
              </a:xfrm>
              <a:custGeom>
                <a:avLst/>
                <a:gdLst>
                  <a:gd name="T0" fmla="*/ 5 w 5"/>
                  <a:gd name="T1" fmla="*/ 3 h 5"/>
                  <a:gd name="T2" fmla="*/ 2 w 5"/>
                  <a:gd name="T3" fmla="*/ 3 h 5"/>
                  <a:gd name="T4" fmla="*/ 5 w 5"/>
                  <a:gd name="T5" fmla="*/ 2 h 5"/>
                  <a:gd name="T6" fmla="*/ 5 w 5"/>
                  <a:gd name="T7" fmla="*/ 0 h 5"/>
                  <a:gd name="T8" fmla="*/ 0 w 5"/>
                  <a:gd name="T9" fmla="*/ 5 h 5"/>
                  <a:gd name="T10" fmla="*/ 2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3" y="3"/>
                      <a:pt x="3" y="3"/>
                      <a:pt x="2" y="3"/>
                    </a:cubicBezTo>
                    <a:cubicBezTo>
                      <a:pt x="3" y="2"/>
                      <a:pt x="4" y="2"/>
                      <a:pt x="5" y="2"/>
                    </a:cubicBezTo>
                    <a:cubicBezTo>
                      <a:pt x="5" y="0"/>
                      <a:pt x="5" y="0"/>
                      <a:pt x="5" y="0"/>
                    </a:cubicBezTo>
                    <a:cubicBezTo>
                      <a:pt x="0" y="5"/>
                      <a:pt x="0" y="5"/>
                      <a:pt x="0" y="5"/>
                    </a:cubicBezTo>
                    <a:cubicBezTo>
                      <a:pt x="1" y="5"/>
                      <a:pt x="1" y="5"/>
                      <a:pt x="2" y="5"/>
                    </a:cubicBezTo>
                    <a:cubicBezTo>
                      <a:pt x="4" y="5"/>
                      <a:pt x="4" y="5"/>
                      <a:pt x="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01"/>
              <p:cNvSpPr/>
              <p:nvPr/>
            </p:nvSpPr>
            <p:spPr bwMode="auto">
              <a:xfrm>
                <a:off x="1825" y="1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02"/>
              <p:cNvSpPr/>
              <p:nvPr/>
            </p:nvSpPr>
            <p:spPr bwMode="auto">
              <a:xfrm>
                <a:off x="1851" y="1535"/>
                <a:ext cx="6" cy="2"/>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03"/>
              <p:cNvSpPr/>
              <p:nvPr/>
            </p:nvSpPr>
            <p:spPr bwMode="auto">
              <a:xfrm>
                <a:off x="1902" y="1478"/>
                <a:ext cx="13" cy="25"/>
              </a:xfrm>
              <a:custGeom>
                <a:avLst/>
                <a:gdLst>
                  <a:gd name="T0" fmla="*/ 0 w 5"/>
                  <a:gd name="T1" fmla="*/ 2 h 9"/>
                  <a:gd name="T2" fmla="*/ 2 w 5"/>
                  <a:gd name="T3" fmla="*/ 4 h 9"/>
                  <a:gd name="T4" fmla="*/ 2 w 5"/>
                  <a:gd name="T5" fmla="*/ 9 h 9"/>
                  <a:gd name="T6" fmla="*/ 5 w 5"/>
                  <a:gd name="T7" fmla="*/ 6 h 9"/>
                  <a:gd name="T8" fmla="*/ 3 w 5"/>
                  <a:gd name="T9" fmla="*/ 0 h 9"/>
                  <a:gd name="T10" fmla="*/ 0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0" y="2"/>
                    </a:moveTo>
                    <a:cubicBezTo>
                      <a:pt x="1" y="3"/>
                      <a:pt x="1" y="4"/>
                      <a:pt x="2" y="4"/>
                    </a:cubicBezTo>
                    <a:cubicBezTo>
                      <a:pt x="2" y="5"/>
                      <a:pt x="2" y="7"/>
                      <a:pt x="2" y="9"/>
                    </a:cubicBezTo>
                    <a:cubicBezTo>
                      <a:pt x="5" y="6"/>
                      <a:pt x="5" y="6"/>
                      <a:pt x="5" y="6"/>
                    </a:cubicBezTo>
                    <a:cubicBezTo>
                      <a:pt x="4" y="4"/>
                      <a:pt x="3" y="1"/>
                      <a:pt x="3"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04"/>
              <p:cNvSpPr/>
              <p:nvPr/>
            </p:nvSpPr>
            <p:spPr bwMode="auto">
              <a:xfrm>
                <a:off x="1993" y="1390"/>
                <a:ext cx="19" cy="14"/>
              </a:xfrm>
              <a:custGeom>
                <a:avLst/>
                <a:gdLst>
                  <a:gd name="T0" fmla="*/ 7 w 7"/>
                  <a:gd name="T1" fmla="*/ 4 h 5"/>
                  <a:gd name="T2" fmla="*/ 7 w 7"/>
                  <a:gd name="T3" fmla="*/ 1 h 5"/>
                  <a:gd name="T4" fmla="*/ 2 w 7"/>
                  <a:gd name="T5" fmla="*/ 0 h 5"/>
                  <a:gd name="T6" fmla="*/ 0 w 7"/>
                  <a:gd name="T7" fmla="*/ 2 h 5"/>
                  <a:gd name="T8" fmla="*/ 6 w 7"/>
                  <a:gd name="T9" fmla="*/ 5 h 5"/>
                  <a:gd name="T10" fmla="*/ 7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7" y="4"/>
                    </a:moveTo>
                    <a:cubicBezTo>
                      <a:pt x="7" y="1"/>
                      <a:pt x="7" y="1"/>
                      <a:pt x="7" y="1"/>
                    </a:cubicBezTo>
                    <a:cubicBezTo>
                      <a:pt x="4" y="1"/>
                      <a:pt x="3" y="1"/>
                      <a:pt x="2" y="0"/>
                    </a:cubicBezTo>
                    <a:cubicBezTo>
                      <a:pt x="0" y="2"/>
                      <a:pt x="0" y="2"/>
                      <a:pt x="0" y="2"/>
                    </a:cubicBezTo>
                    <a:cubicBezTo>
                      <a:pt x="1" y="3"/>
                      <a:pt x="3" y="4"/>
                      <a:pt x="6" y="5"/>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05"/>
              <p:cNvSpPr/>
              <p:nvPr/>
            </p:nvSpPr>
            <p:spPr bwMode="auto">
              <a:xfrm>
                <a:off x="2132" y="1251"/>
                <a:ext cx="5" cy="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2"/>
                      <a:pt x="0" y="2"/>
                      <a:pt x="0"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06"/>
              <p:cNvSpPr/>
              <p:nvPr/>
            </p:nvSpPr>
            <p:spPr bwMode="auto">
              <a:xfrm>
                <a:off x="1985" y="1398"/>
                <a:ext cx="11" cy="8"/>
              </a:xfrm>
              <a:custGeom>
                <a:avLst/>
                <a:gdLst>
                  <a:gd name="T0" fmla="*/ 4 w 4"/>
                  <a:gd name="T1" fmla="*/ 3 h 3"/>
                  <a:gd name="T2" fmla="*/ 2 w 4"/>
                  <a:gd name="T3" fmla="*/ 0 h 3"/>
                  <a:gd name="T4" fmla="*/ 2 w 4"/>
                  <a:gd name="T5" fmla="*/ 0 h 3"/>
                  <a:gd name="T6" fmla="*/ 0 w 4"/>
                  <a:gd name="T7" fmla="*/ 2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3" y="2"/>
                      <a:pt x="2" y="1"/>
                      <a:pt x="2" y="0"/>
                    </a:cubicBezTo>
                    <a:cubicBezTo>
                      <a:pt x="2" y="0"/>
                      <a:pt x="2" y="0"/>
                      <a:pt x="2" y="0"/>
                    </a:cubicBezTo>
                    <a:cubicBezTo>
                      <a:pt x="0" y="2"/>
                      <a:pt x="0" y="2"/>
                      <a:pt x="0" y="2"/>
                    </a:cubicBezTo>
                    <a:cubicBezTo>
                      <a:pt x="2" y="3"/>
                      <a:pt x="3" y="3"/>
                      <a:pt x="4"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07"/>
              <p:cNvSpPr/>
              <p:nvPr/>
            </p:nvSpPr>
            <p:spPr bwMode="auto">
              <a:xfrm>
                <a:off x="2110" y="1318"/>
                <a:ext cx="11" cy="3"/>
              </a:xfrm>
              <a:custGeom>
                <a:avLst/>
                <a:gdLst>
                  <a:gd name="T0" fmla="*/ 4 w 4"/>
                  <a:gd name="T1" fmla="*/ 1 h 1"/>
                  <a:gd name="T2" fmla="*/ 1 w 4"/>
                  <a:gd name="T3" fmla="*/ 0 h 1"/>
                  <a:gd name="T4" fmla="*/ 0 w 4"/>
                  <a:gd name="T5" fmla="*/ 1 h 1"/>
                  <a:gd name="T6" fmla="*/ 4 w 4"/>
                  <a:gd name="T7" fmla="*/ 1 h 1"/>
                </a:gdLst>
                <a:ahLst/>
                <a:cxnLst>
                  <a:cxn ang="0">
                    <a:pos x="T0" y="T1"/>
                  </a:cxn>
                  <a:cxn ang="0">
                    <a:pos x="T2" y="T3"/>
                  </a:cxn>
                  <a:cxn ang="0">
                    <a:pos x="T4" y="T5"/>
                  </a:cxn>
                  <a:cxn ang="0">
                    <a:pos x="T6" y="T7"/>
                  </a:cxn>
                </a:cxnLst>
                <a:rect l="0" t="0" r="r" b="b"/>
                <a:pathLst>
                  <a:path w="4" h="1">
                    <a:moveTo>
                      <a:pt x="4" y="1"/>
                    </a:moveTo>
                    <a:cubicBezTo>
                      <a:pt x="3" y="0"/>
                      <a:pt x="2" y="0"/>
                      <a:pt x="1" y="0"/>
                    </a:cubicBezTo>
                    <a:cubicBezTo>
                      <a:pt x="0" y="1"/>
                      <a:pt x="0" y="1"/>
                      <a:pt x="0" y="1"/>
                    </a:cubicBezTo>
                    <a:cubicBezTo>
                      <a:pt x="2" y="1"/>
                      <a:pt x="4" y="1"/>
                      <a:pt x="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08"/>
              <p:cNvSpPr/>
              <p:nvPr/>
            </p:nvSpPr>
            <p:spPr bwMode="auto">
              <a:xfrm>
                <a:off x="1996" y="1470"/>
                <a:ext cx="16" cy="11"/>
              </a:xfrm>
              <a:custGeom>
                <a:avLst/>
                <a:gdLst>
                  <a:gd name="T0" fmla="*/ 6 w 6"/>
                  <a:gd name="T1" fmla="*/ 4 h 4"/>
                  <a:gd name="T2" fmla="*/ 6 w 6"/>
                  <a:gd name="T3" fmla="*/ 1 h 4"/>
                  <a:gd name="T4" fmla="*/ 4 w 6"/>
                  <a:gd name="T5" fmla="*/ 0 h 4"/>
                  <a:gd name="T6" fmla="*/ 0 w 6"/>
                  <a:gd name="T7" fmla="*/ 4 h 4"/>
                  <a:gd name="T8" fmla="*/ 2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1"/>
                      <a:pt x="6" y="1"/>
                      <a:pt x="6" y="1"/>
                    </a:cubicBezTo>
                    <a:cubicBezTo>
                      <a:pt x="4" y="0"/>
                      <a:pt x="4" y="0"/>
                      <a:pt x="4" y="0"/>
                    </a:cubicBezTo>
                    <a:cubicBezTo>
                      <a:pt x="0" y="4"/>
                      <a:pt x="0" y="4"/>
                      <a:pt x="0" y="4"/>
                    </a:cubicBezTo>
                    <a:cubicBezTo>
                      <a:pt x="1" y="4"/>
                      <a:pt x="2" y="4"/>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09"/>
              <p:cNvSpPr/>
              <p:nvPr/>
            </p:nvSpPr>
            <p:spPr bwMode="auto">
              <a:xfrm>
                <a:off x="1979" y="1548"/>
                <a:ext cx="14" cy="8"/>
              </a:xfrm>
              <a:custGeom>
                <a:avLst/>
                <a:gdLst>
                  <a:gd name="T0" fmla="*/ 2 w 5"/>
                  <a:gd name="T1" fmla="*/ 0 h 3"/>
                  <a:gd name="T2" fmla="*/ 0 w 5"/>
                  <a:gd name="T3" fmla="*/ 2 h 3"/>
                  <a:gd name="T4" fmla="*/ 2 w 5"/>
                  <a:gd name="T5" fmla="*/ 3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cubicBezTo>
                      <a:pt x="1" y="0"/>
                      <a:pt x="0" y="1"/>
                      <a:pt x="0" y="2"/>
                    </a:cubicBezTo>
                    <a:cubicBezTo>
                      <a:pt x="0" y="3"/>
                      <a:pt x="1" y="3"/>
                      <a:pt x="2" y="3"/>
                    </a:cubicBezTo>
                    <a:cubicBezTo>
                      <a:pt x="2" y="3"/>
                      <a:pt x="2" y="3"/>
                      <a:pt x="2" y="3"/>
                    </a:cubicBezTo>
                    <a:cubicBezTo>
                      <a:pt x="5" y="0"/>
                      <a:pt x="5" y="0"/>
                      <a:pt x="5" y="0"/>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10"/>
              <p:cNvSpPr/>
              <p:nvPr/>
            </p:nvSpPr>
            <p:spPr bwMode="auto">
              <a:xfrm>
                <a:off x="1915" y="16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11"/>
              <p:cNvSpPr/>
              <p:nvPr/>
            </p:nvSpPr>
            <p:spPr bwMode="auto">
              <a:xfrm>
                <a:off x="2231" y="1275"/>
                <a:ext cx="26" cy="13"/>
              </a:xfrm>
              <a:custGeom>
                <a:avLst/>
                <a:gdLst>
                  <a:gd name="T0" fmla="*/ 2 w 10"/>
                  <a:gd name="T1" fmla="*/ 5 h 5"/>
                  <a:gd name="T2" fmla="*/ 10 w 10"/>
                  <a:gd name="T3" fmla="*/ 0 h 5"/>
                  <a:gd name="T4" fmla="*/ 7 w 10"/>
                  <a:gd name="T5" fmla="*/ 0 h 5"/>
                  <a:gd name="T6" fmla="*/ 2 w 10"/>
                  <a:gd name="T7" fmla="*/ 3 h 5"/>
                  <a:gd name="T8" fmla="*/ 0 w 10"/>
                  <a:gd name="T9" fmla="*/ 5 h 5"/>
                  <a:gd name="T10" fmla="*/ 2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2" y="5"/>
                    </a:moveTo>
                    <a:cubicBezTo>
                      <a:pt x="5" y="3"/>
                      <a:pt x="8" y="2"/>
                      <a:pt x="10" y="0"/>
                    </a:cubicBezTo>
                    <a:cubicBezTo>
                      <a:pt x="7" y="0"/>
                      <a:pt x="7" y="0"/>
                      <a:pt x="7" y="0"/>
                    </a:cubicBezTo>
                    <a:cubicBezTo>
                      <a:pt x="6" y="1"/>
                      <a:pt x="4" y="2"/>
                      <a:pt x="2" y="3"/>
                    </a:cubicBezTo>
                    <a:cubicBezTo>
                      <a:pt x="0" y="5"/>
                      <a:pt x="0" y="5"/>
                      <a:pt x="0" y="5"/>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12"/>
              <p:cNvSpPr/>
              <p:nvPr/>
            </p:nvSpPr>
            <p:spPr bwMode="auto">
              <a:xfrm>
                <a:off x="2191" y="1321"/>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13"/>
              <p:cNvSpPr/>
              <p:nvPr/>
            </p:nvSpPr>
            <p:spPr bwMode="auto">
              <a:xfrm>
                <a:off x="2217" y="1299"/>
                <a:ext cx="11" cy="5"/>
              </a:xfrm>
              <a:custGeom>
                <a:avLst/>
                <a:gdLst>
                  <a:gd name="T0" fmla="*/ 4 w 4"/>
                  <a:gd name="T1" fmla="*/ 2 h 2"/>
                  <a:gd name="T2" fmla="*/ 1 w 4"/>
                  <a:gd name="T3" fmla="*/ 0 h 2"/>
                  <a:gd name="T4" fmla="*/ 0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2" y="1"/>
                      <a:pt x="1" y="0"/>
                    </a:cubicBezTo>
                    <a:cubicBezTo>
                      <a:pt x="0" y="1"/>
                      <a:pt x="0" y="1"/>
                      <a:pt x="0" y="1"/>
                    </a:cubicBezTo>
                    <a:cubicBezTo>
                      <a:pt x="1" y="2"/>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14"/>
              <p:cNvSpPr/>
              <p:nvPr/>
            </p:nvSpPr>
            <p:spPr bwMode="auto">
              <a:xfrm>
                <a:off x="2196" y="1366"/>
                <a:ext cx="3"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15"/>
              <p:cNvSpPr/>
              <p:nvPr/>
            </p:nvSpPr>
            <p:spPr bwMode="auto">
              <a:xfrm>
                <a:off x="2306" y="1310"/>
                <a:ext cx="13" cy="5"/>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3" y="2"/>
                      <a:pt x="3" y="2"/>
                      <a:pt x="3" y="2"/>
                    </a:cubicBezTo>
                    <a:cubicBezTo>
                      <a:pt x="5" y="0"/>
                      <a:pt x="5" y="0"/>
                      <a:pt x="5" y="0"/>
                    </a:cubicBezTo>
                    <a:cubicBezTo>
                      <a:pt x="3" y="1"/>
                      <a:pt x="1"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16"/>
              <p:cNvSpPr/>
              <p:nvPr/>
            </p:nvSpPr>
            <p:spPr bwMode="auto">
              <a:xfrm>
                <a:off x="2303" y="132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7"/>
              <p:cNvSpPr/>
              <p:nvPr/>
            </p:nvSpPr>
            <p:spPr bwMode="auto">
              <a:xfrm>
                <a:off x="2367" y="1363"/>
                <a:ext cx="32" cy="11"/>
              </a:xfrm>
              <a:custGeom>
                <a:avLst/>
                <a:gdLst>
                  <a:gd name="T0" fmla="*/ 2 w 12"/>
                  <a:gd name="T1" fmla="*/ 3 h 4"/>
                  <a:gd name="T2" fmla="*/ 6 w 12"/>
                  <a:gd name="T3" fmla="*/ 3 h 4"/>
                  <a:gd name="T4" fmla="*/ 9 w 12"/>
                  <a:gd name="T5" fmla="*/ 3 h 4"/>
                  <a:gd name="T6" fmla="*/ 12 w 12"/>
                  <a:gd name="T7" fmla="*/ 0 h 4"/>
                  <a:gd name="T8" fmla="*/ 6 w 12"/>
                  <a:gd name="T9" fmla="*/ 0 h 4"/>
                  <a:gd name="T10" fmla="*/ 4 w 12"/>
                  <a:gd name="T11" fmla="*/ 0 h 4"/>
                  <a:gd name="T12" fmla="*/ 0 w 12"/>
                  <a:gd name="T13" fmla="*/ 4 h 4"/>
                  <a:gd name="T14" fmla="*/ 2 w 1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2" y="3"/>
                    </a:moveTo>
                    <a:cubicBezTo>
                      <a:pt x="6" y="3"/>
                      <a:pt x="6" y="3"/>
                      <a:pt x="6" y="3"/>
                    </a:cubicBezTo>
                    <a:cubicBezTo>
                      <a:pt x="9" y="3"/>
                      <a:pt x="9" y="3"/>
                      <a:pt x="9" y="3"/>
                    </a:cubicBezTo>
                    <a:cubicBezTo>
                      <a:pt x="12" y="0"/>
                      <a:pt x="12" y="0"/>
                      <a:pt x="12" y="0"/>
                    </a:cubicBezTo>
                    <a:cubicBezTo>
                      <a:pt x="6" y="0"/>
                      <a:pt x="6" y="0"/>
                      <a:pt x="6" y="0"/>
                    </a:cubicBezTo>
                    <a:cubicBezTo>
                      <a:pt x="6" y="0"/>
                      <a:pt x="5" y="0"/>
                      <a:pt x="4" y="0"/>
                    </a:cubicBezTo>
                    <a:cubicBezTo>
                      <a:pt x="0" y="4"/>
                      <a:pt x="0" y="4"/>
                      <a:pt x="0" y="4"/>
                    </a:cubicBezTo>
                    <a:cubicBezTo>
                      <a:pt x="0" y="3"/>
                      <a:pt x="1"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18"/>
              <p:cNvSpPr/>
              <p:nvPr/>
            </p:nvSpPr>
            <p:spPr bwMode="auto">
              <a:xfrm>
                <a:off x="2249" y="1478"/>
                <a:ext cx="35" cy="17"/>
              </a:xfrm>
              <a:custGeom>
                <a:avLst/>
                <a:gdLst>
                  <a:gd name="T0" fmla="*/ 5 w 13"/>
                  <a:gd name="T1" fmla="*/ 2 h 6"/>
                  <a:gd name="T2" fmla="*/ 3 w 13"/>
                  <a:gd name="T3" fmla="*/ 1 h 6"/>
                  <a:gd name="T4" fmla="*/ 0 w 13"/>
                  <a:gd name="T5" fmla="*/ 4 h 6"/>
                  <a:gd name="T6" fmla="*/ 1 w 13"/>
                  <a:gd name="T7" fmla="*/ 4 h 6"/>
                  <a:gd name="T8" fmla="*/ 5 w 13"/>
                  <a:gd name="T9" fmla="*/ 6 h 6"/>
                  <a:gd name="T10" fmla="*/ 11 w 13"/>
                  <a:gd name="T11" fmla="*/ 2 h 6"/>
                  <a:gd name="T12" fmla="*/ 13 w 13"/>
                  <a:gd name="T13" fmla="*/ 0 h 6"/>
                  <a:gd name="T14" fmla="*/ 11 w 13"/>
                  <a:gd name="T15" fmla="*/ 0 h 6"/>
                  <a:gd name="T16" fmla="*/ 5 w 1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5" y="2"/>
                    </a:moveTo>
                    <a:cubicBezTo>
                      <a:pt x="4" y="2"/>
                      <a:pt x="4" y="1"/>
                      <a:pt x="3" y="1"/>
                    </a:cubicBezTo>
                    <a:cubicBezTo>
                      <a:pt x="0" y="4"/>
                      <a:pt x="0" y="4"/>
                      <a:pt x="0" y="4"/>
                    </a:cubicBezTo>
                    <a:cubicBezTo>
                      <a:pt x="0" y="4"/>
                      <a:pt x="1" y="4"/>
                      <a:pt x="1" y="4"/>
                    </a:cubicBezTo>
                    <a:cubicBezTo>
                      <a:pt x="3" y="4"/>
                      <a:pt x="4" y="6"/>
                      <a:pt x="5" y="6"/>
                    </a:cubicBezTo>
                    <a:cubicBezTo>
                      <a:pt x="8" y="6"/>
                      <a:pt x="9" y="2"/>
                      <a:pt x="11" y="2"/>
                    </a:cubicBezTo>
                    <a:cubicBezTo>
                      <a:pt x="13" y="0"/>
                      <a:pt x="13" y="0"/>
                      <a:pt x="13" y="0"/>
                    </a:cubicBezTo>
                    <a:cubicBezTo>
                      <a:pt x="12" y="0"/>
                      <a:pt x="12" y="0"/>
                      <a:pt x="11" y="0"/>
                    </a:cubicBezTo>
                    <a:cubicBezTo>
                      <a:pt x="9" y="0"/>
                      <a:pt x="8"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19"/>
              <p:cNvSpPr/>
              <p:nvPr/>
            </p:nvSpPr>
            <p:spPr bwMode="auto">
              <a:xfrm>
                <a:off x="2145" y="1636"/>
                <a:ext cx="6"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20"/>
              <p:cNvSpPr/>
              <p:nvPr/>
            </p:nvSpPr>
            <p:spPr bwMode="auto">
              <a:xfrm>
                <a:off x="2412" y="1366"/>
                <a:ext cx="6"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21"/>
              <p:cNvSpPr/>
              <p:nvPr/>
            </p:nvSpPr>
            <p:spPr bwMode="auto">
              <a:xfrm>
                <a:off x="2159" y="1636"/>
                <a:ext cx="10" cy="6"/>
              </a:xfrm>
              <a:custGeom>
                <a:avLst/>
                <a:gdLst>
                  <a:gd name="T0" fmla="*/ 0 w 4"/>
                  <a:gd name="T1" fmla="*/ 2 h 2"/>
                  <a:gd name="T2" fmla="*/ 2 w 4"/>
                  <a:gd name="T3" fmla="*/ 2 h 2"/>
                  <a:gd name="T4" fmla="*/ 4 w 4"/>
                  <a:gd name="T5" fmla="*/ 0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1" y="2"/>
                      <a:pt x="2" y="2"/>
                    </a:cubicBezTo>
                    <a:cubicBezTo>
                      <a:pt x="4" y="0"/>
                      <a:pt x="4" y="0"/>
                      <a:pt x="4" y="0"/>
                    </a:cubicBezTo>
                    <a:cubicBezTo>
                      <a:pt x="3" y="1"/>
                      <a:pt x="1"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22"/>
              <p:cNvSpPr/>
              <p:nvPr/>
            </p:nvSpPr>
            <p:spPr bwMode="auto">
              <a:xfrm>
                <a:off x="2228" y="157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23"/>
              <p:cNvSpPr/>
              <p:nvPr/>
            </p:nvSpPr>
            <p:spPr bwMode="auto">
              <a:xfrm>
                <a:off x="2589" y="1232"/>
                <a:ext cx="8" cy="8"/>
              </a:xfrm>
              <a:custGeom>
                <a:avLst/>
                <a:gdLst>
                  <a:gd name="T0" fmla="*/ 3 w 3"/>
                  <a:gd name="T1" fmla="*/ 3 h 3"/>
                  <a:gd name="T2" fmla="*/ 2 w 3"/>
                  <a:gd name="T3" fmla="*/ 0 h 3"/>
                  <a:gd name="T4" fmla="*/ 0 w 3"/>
                  <a:gd name="T5" fmla="*/ 2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1"/>
                      <a:pt x="2" y="0"/>
                    </a:cubicBezTo>
                    <a:cubicBezTo>
                      <a:pt x="0" y="2"/>
                      <a:pt x="0" y="2"/>
                      <a:pt x="0" y="2"/>
                    </a:cubicBezTo>
                    <a:cubicBezTo>
                      <a:pt x="0" y="3"/>
                      <a:pt x="0" y="3"/>
                      <a:pt x="1" y="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24"/>
              <p:cNvSpPr/>
              <p:nvPr/>
            </p:nvSpPr>
            <p:spPr bwMode="auto">
              <a:xfrm>
                <a:off x="2637" y="1230"/>
                <a:ext cx="19" cy="10"/>
              </a:xfrm>
              <a:custGeom>
                <a:avLst/>
                <a:gdLst>
                  <a:gd name="T0" fmla="*/ 6 w 7"/>
                  <a:gd name="T1" fmla="*/ 4 h 4"/>
                  <a:gd name="T2" fmla="*/ 7 w 7"/>
                  <a:gd name="T3" fmla="*/ 3 h 4"/>
                  <a:gd name="T4" fmla="*/ 2 w 7"/>
                  <a:gd name="T5" fmla="*/ 0 h 4"/>
                  <a:gd name="T6" fmla="*/ 0 w 7"/>
                  <a:gd name="T7" fmla="*/ 2 h 4"/>
                  <a:gd name="T8" fmla="*/ 2 w 7"/>
                  <a:gd name="T9" fmla="*/ 4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cubicBezTo>
                      <a:pt x="7" y="3"/>
                      <a:pt x="7" y="3"/>
                      <a:pt x="7" y="3"/>
                    </a:cubicBezTo>
                    <a:cubicBezTo>
                      <a:pt x="6" y="2"/>
                      <a:pt x="3" y="1"/>
                      <a:pt x="2" y="0"/>
                    </a:cubicBezTo>
                    <a:cubicBezTo>
                      <a:pt x="0" y="2"/>
                      <a:pt x="0" y="2"/>
                      <a:pt x="0" y="2"/>
                    </a:cubicBezTo>
                    <a:cubicBezTo>
                      <a:pt x="0" y="3"/>
                      <a:pt x="1" y="3"/>
                      <a:pt x="2"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25"/>
              <p:cNvSpPr/>
              <p:nvPr/>
            </p:nvSpPr>
            <p:spPr bwMode="auto">
              <a:xfrm>
                <a:off x="2327" y="163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26"/>
              <p:cNvSpPr/>
              <p:nvPr/>
            </p:nvSpPr>
            <p:spPr bwMode="auto">
              <a:xfrm>
                <a:off x="1833" y="2174"/>
                <a:ext cx="13" cy="19"/>
              </a:xfrm>
              <a:custGeom>
                <a:avLst/>
                <a:gdLst>
                  <a:gd name="T0" fmla="*/ 1 w 5"/>
                  <a:gd name="T1" fmla="*/ 0 h 7"/>
                  <a:gd name="T2" fmla="*/ 0 w 5"/>
                  <a:gd name="T3" fmla="*/ 3 h 7"/>
                  <a:gd name="T4" fmla="*/ 1 w 5"/>
                  <a:gd name="T5" fmla="*/ 7 h 7"/>
                  <a:gd name="T6" fmla="*/ 5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0" y="1"/>
                      <a:pt x="0" y="2"/>
                      <a:pt x="0" y="3"/>
                    </a:cubicBezTo>
                    <a:cubicBezTo>
                      <a:pt x="0" y="4"/>
                      <a:pt x="1" y="5"/>
                      <a:pt x="1" y="7"/>
                    </a:cubicBezTo>
                    <a:cubicBezTo>
                      <a:pt x="5" y="3"/>
                      <a:pt x="5" y="3"/>
                      <a:pt x="5" y="3"/>
                    </a:cubicBezTo>
                    <a:cubicBezTo>
                      <a:pt x="3"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27"/>
              <p:cNvSpPr/>
              <p:nvPr/>
            </p:nvSpPr>
            <p:spPr bwMode="auto">
              <a:xfrm>
                <a:off x="1843" y="2193"/>
                <a:ext cx="22" cy="22"/>
              </a:xfrm>
              <a:custGeom>
                <a:avLst/>
                <a:gdLst>
                  <a:gd name="T0" fmla="*/ 6 w 8"/>
                  <a:gd name="T1" fmla="*/ 2 h 8"/>
                  <a:gd name="T2" fmla="*/ 5 w 8"/>
                  <a:gd name="T3" fmla="*/ 0 h 8"/>
                  <a:gd name="T4" fmla="*/ 0 w 8"/>
                  <a:gd name="T5" fmla="*/ 5 h 8"/>
                  <a:gd name="T6" fmla="*/ 4 w 8"/>
                  <a:gd name="T7" fmla="*/ 8 h 8"/>
                  <a:gd name="T8" fmla="*/ 5 w 8"/>
                  <a:gd name="T9" fmla="*/ 8 h 8"/>
                  <a:gd name="T10" fmla="*/ 8 w 8"/>
                  <a:gd name="T11" fmla="*/ 6 h 8"/>
                  <a:gd name="T12" fmla="*/ 6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2"/>
                    </a:moveTo>
                    <a:cubicBezTo>
                      <a:pt x="6" y="2"/>
                      <a:pt x="5" y="1"/>
                      <a:pt x="5" y="0"/>
                    </a:cubicBezTo>
                    <a:cubicBezTo>
                      <a:pt x="0" y="5"/>
                      <a:pt x="0" y="5"/>
                      <a:pt x="0" y="5"/>
                    </a:cubicBezTo>
                    <a:cubicBezTo>
                      <a:pt x="1" y="6"/>
                      <a:pt x="3" y="6"/>
                      <a:pt x="4" y="8"/>
                    </a:cubicBezTo>
                    <a:cubicBezTo>
                      <a:pt x="4" y="8"/>
                      <a:pt x="5" y="8"/>
                      <a:pt x="5" y="8"/>
                    </a:cubicBezTo>
                    <a:cubicBezTo>
                      <a:pt x="8" y="6"/>
                      <a:pt x="8" y="6"/>
                      <a:pt x="8" y="6"/>
                    </a:cubicBezTo>
                    <a:cubicBezTo>
                      <a:pt x="7" y="4"/>
                      <a:pt x="7" y="3"/>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28"/>
              <p:cNvSpPr/>
              <p:nvPr/>
            </p:nvSpPr>
            <p:spPr bwMode="auto">
              <a:xfrm>
                <a:off x="2126" y="1931"/>
                <a:ext cx="51" cy="35"/>
              </a:xfrm>
              <a:custGeom>
                <a:avLst/>
                <a:gdLst>
                  <a:gd name="T0" fmla="*/ 17 w 19"/>
                  <a:gd name="T1" fmla="*/ 1 h 13"/>
                  <a:gd name="T2" fmla="*/ 16 w 19"/>
                  <a:gd name="T3" fmla="*/ 1 h 13"/>
                  <a:gd name="T4" fmla="*/ 16 w 19"/>
                  <a:gd name="T5" fmla="*/ 3 h 13"/>
                  <a:gd name="T6" fmla="*/ 13 w 19"/>
                  <a:gd name="T7" fmla="*/ 0 h 13"/>
                  <a:gd name="T8" fmla="*/ 0 w 19"/>
                  <a:gd name="T9" fmla="*/ 13 h 13"/>
                  <a:gd name="T10" fmla="*/ 1 w 19"/>
                  <a:gd name="T11" fmla="*/ 13 h 13"/>
                  <a:gd name="T12" fmla="*/ 5 w 19"/>
                  <a:gd name="T13" fmla="*/ 11 h 13"/>
                  <a:gd name="T14" fmla="*/ 12 w 19"/>
                  <a:gd name="T15" fmla="*/ 8 h 13"/>
                  <a:gd name="T16" fmla="*/ 11 w 19"/>
                  <a:gd name="T17" fmla="*/ 10 h 13"/>
                  <a:gd name="T18" fmla="*/ 19 w 19"/>
                  <a:gd name="T19" fmla="*/ 2 h 13"/>
                  <a:gd name="T20" fmla="*/ 17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17" y="1"/>
                    </a:moveTo>
                    <a:cubicBezTo>
                      <a:pt x="16" y="1"/>
                      <a:pt x="16" y="1"/>
                      <a:pt x="16" y="1"/>
                    </a:cubicBezTo>
                    <a:cubicBezTo>
                      <a:pt x="16" y="1"/>
                      <a:pt x="16" y="2"/>
                      <a:pt x="16" y="3"/>
                    </a:cubicBezTo>
                    <a:cubicBezTo>
                      <a:pt x="15" y="3"/>
                      <a:pt x="14" y="1"/>
                      <a:pt x="13" y="0"/>
                    </a:cubicBezTo>
                    <a:cubicBezTo>
                      <a:pt x="0" y="13"/>
                      <a:pt x="0" y="13"/>
                      <a:pt x="0" y="13"/>
                    </a:cubicBezTo>
                    <a:cubicBezTo>
                      <a:pt x="1" y="13"/>
                      <a:pt x="1" y="13"/>
                      <a:pt x="1" y="13"/>
                    </a:cubicBezTo>
                    <a:cubicBezTo>
                      <a:pt x="3" y="13"/>
                      <a:pt x="3" y="11"/>
                      <a:pt x="5" y="11"/>
                    </a:cubicBezTo>
                    <a:cubicBezTo>
                      <a:pt x="7" y="11"/>
                      <a:pt x="9" y="9"/>
                      <a:pt x="12" y="8"/>
                    </a:cubicBezTo>
                    <a:cubicBezTo>
                      <a:pt x="12" y="9"/>
                      <a:pt x="12" y="10"/>
                      <a:pt x="11" y="10"/>
                    </a:cubicBezTo>
                    <a:cubicBezTo>
                      <a:pt x="19" y="2"/>
                      <a:pt x="19" y="2"/>
                      <a:pt x="19" y="2"/>
                    </a:cubicBezTo>
                    <a:cubicBezTo>
                      <a:pt x="18" y="2"/>
                      <a:pt x="17" y="1"/>
                      <a:pt x="1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29"/>
              <p:cNvSpPr/>
              <p:nvPr/>
            </p:nvSpPr>
            <p:spPr bwMode="auto">
              <a:xfrm>
                <a:off x="2567" y="1508"/>
                <a:ext cx="27" cy="21"/>
              </a:xfrm>
              <a:custGeom>
                <a:avLst/>
                <a:gdLst>
                  <a:gd name="T0" fmla="*/ 2 w 10"/>
                  <a:gd name="T1" fmla="*/ 7 h 8"/>
                  <a:gd name="T2" fmla="*/ 7 w 10"/>
                  <a:gd name="T3" fmla="*/ 8 h 8"/>
                  <a:gd name="T4" fmla="*/ 10 w 10"/>
                  <a:gd name="T5" fmla="*/ 5 h 8"/>
                  <a:gd name="T6" fmla="*/ 6 w 10"/>
                  <a:gd name="T7" fmla="*/ 0 h 8"/>
                  <a:gd name="T8" fmla="*/ 0 w 10"/>
                  <a:gd name="T9" fmla="*/ 6 h 8"/>
                  <a:gd name="T10" fmla="*/ 2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2" y="7"/>
                    </a:moveTo>
                    <a:cubicBezTo>
                      <a:pt x="3" y="7"/>
                      <a:pt x="5" y="7"/>
                      <a:pt x="7" y="8"/>
                    </a:cubicBezTo>
                    <a:cubicBezTo>
                      <a:pt x="10" y="5"/>
                      <a:pt x="10" y="5"/>
                      <a:pt x="10" y="5"/>
                    </a:cubicBezTo>
                    <a:cubicBezTo>
                      <a:pt x="8" y="3"/>
                      <a:pt x="7" y="2"/>
                      <a:pt x="6" y="0"/>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30"/>
              <p:cNvSpPr/>
              <p:nvPr/>
            </p:nvSpPr>
            <p:spPr bwMode="auto">
              <a:xfrm>
                <a:off x="1862" y="2220"/>
                <a:ext cx="24" cy="24"/>
              </a:xfrm>
              <a:custGeom>
                <a:avLst/>
                <a:gdLst>
                  <a:gd name="T0" fmla="*/ 9 w 9"/>
                  <a:gd name="T1" fmla="*/ 3 h 9"/>
                  <a:gd name="T2" fmla="*/ 7 w 9"/>
                  <a:gd name="T3" fmla="*/ 3 h 9"/>
                  <a:gd name="T4" fmla="*/ 4 w 9"/>
                  <a:gd name="T5" fmla="*/ 0 h 9"/>
                  <a:gd name="T6" fmla="*/ 0 w 9"/>
                  <a:gd name="T7" fmla="*/ 4 h 9"/>
                  <a:gd name="T8" fmla="*/ 0 w 9"/>
                  <a:gd name="T9" fmla="*/ 4 h 9"/>
                  <a:gd name="T10" fmla="*/ 4 w 9"/>
                  <a:gd name="T11" fmla="*/ 9 h 9"/>
                  <a:gd name="T12" fmla="*/ 9 w 9"/>
                  <a:gd name="T13" fmla="*/ 4 h 9"/>
                  <a:gd name="T14" fmla="*/ 9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3"/>
                    </a:moveTo>
                    <a:cubicBezTo>
                      <a:pt x="7" y="3"/>
                      <a:pt x="8" y="3"/>
                      <a:pt x="7" y="3"/>
                    </a:cubicBezTo>
                    <a:cubicBezTo>
                      <a:pt x="6" y="2"/>
                      <a:pt x="5" y="1"/>
                      <a:pt x="4" y="0"/>
                    </a:cubicBezTo>
                    <a:cubicBezTo>
                      <a:pt x="0" y="4"/>
                      <a:pt x="0" y="4"/>
                      <a:pt x="0" y="4"/>
                    </a:cubicBezTo>
                    <a:cubicBezTo>
                      <a:pt x="0" y="4"/>
                      <a:pt x="0" y="4"/>
                      <a:pt x="0" y="4"/>
                    </a:cubicBezTo>
                    <a:cubicBezTo>
                      <a:pt x="1" y="6"/>
                      <a:pt x="2" y="8"/>
                      <a:pt x="4" y="9"/>
                    </a:cubicBezTo>
                    <a:cubicBezTo>
                      <a:pt x="9" y="4"/>
                      <a:pt x="9" y="4"/>
                      <a:pt x="9" y="4"/>
                    </a:cubicBezTo>
                    <a:cubicBezTo>
                      <a:pt x="9" y="4"/>
                      <a:pt x="9" y="3"/>
                      <a:pt x="9"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31"/>
              <p:cNvSpPr/>
              <p:nvPr/>
            </p:nvSpPr>
            <p:spPr bwMode="auto">
              <a:xfrm>
                <a:off x="2169" y="1947"/>
                <a:ext cx="30" cy="21"/>
              </a:xfrm>
              <a:custGeom>
                <a:avLst/>
                <a:gdLst>
                  <a:gd name="T0" fmla="*/ 9 w 11"/>
                  <a:gd name="T1" fmla="*/ 1 h 8"/>
                  <a:gd name="T2" fmla="*/ 8 w 11"/>
                  <a:gd name="T3" fmla="*/ 0 h 8"/>
                  <a:gd name="T4" fmla="*/ 0 w 11"/>
                  <a:gd name="T5" fmla="*/ 8 h 8"/>
                  <a:gd name="T6" fmla="*/ 0 w 11"/>
                  <a:gd name="T7" fmla="*/ 8 h 8"/>
                  <a:gd name="T8" fmla="*/ 5 w 11"/>
                  <a:gd name="T9" fmla="*/ 6 h 8"/>
                  <a:gd name="T10" fmla="*/ 10 w 11"/>
                  <a:gd name="T11" fmla="*/ 7 h 8"/>
                  <a:gd name="T12" fmla="*/ 11 w 11"/>
                  <a:gd name="T13" fmla="*/ 5 h 8"/>
                  <a:gd name="T14" fmla="*/ 10 w 11"/>
                  <a:gd name="T15" fmla="*/ 5 h 8"/>
                  <a:gd name="T16" fmla="*/ 9 w 1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9" y="1"/>
                    </a:moveTo>
                    <a:cubicBezTo>
                      <a:pt x="9" y="1"/>
                      <a:pt x="9" y="0"/>
                      <a:pt x="8" y="0"/>
                    </a:cubicBezTo>
                    <a:cubicBezTo>
                      <a:pt x="0" y="8"/>
                      <a:pt x="0" y="8"/>
                      <a:pt x="0" y="8"/>
                    </a:cubicBezTo>
                    <a:cubicBezTo>
                      <a:pt x="0" y="8"/>
                      <a:pt x="0" y="8"/>
                      <a:pt x="0" y="8"/>
                    </a:cubicBezTo>
                    <a:cubicBezTo>
                      <a:pt x="2" y="8"/>
                      <a:pt x="3" y="6"/>
                      <a:pt x="5" y="6"/>
                    </a:cubicBezTo>
                    <a:cubicBezTo>
                      <a:pt x="6" y="6"/>
                      <a:pt x="8" y="6"/>
                      <a:pt x="10" y="7"/>
                    </a:cubicBezTo>
                    <a:cubicBezTo>
                      <a:pt x="11" y="5"/>
                      <a:pt x="11" y="5"/>
                      <a:pt x="11" y="5"/>
                    </a:cubicBezTo>
                    <a:cubicBezTo>
                      <a:pt x="11" y="5"/>
                      <a:pt x="10" y="5"/>
                      <a:pt x="10" y="5"/>
                    </a:cubicBezTo>
                    <a:cubicBezTo>
                      <a:pt x="9" y="4"/>
                      <a:pt x="10" y="3"/>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32"/>
              <p:cNvSpPr/>
              <p:nvPr/>
            </p:nvSpPr>
            <p:spPr bwMode="auto">
              <a:xfrm>
                <a:off x="2159" y="1974"/>
                <a:ext cx="29" cy="21"/>
              </a:xfrm>
              <a:custGeom>
                <a:avLst/>
                <a:gdLst>
                  <a:gd name="T0" fmla="*/ 0 w 11"/>
                  <a:gd name="T1" fmla="*/ 7 h 8"/>
                  <a:gd name="T2" fmla="*/ 4 w 11"/>
                  <a:gd name="T3" fmla="*/ 5 h 8"/>
                  <a:gd name="T4" fmla="*/ 2 w 11"/>
                  <a:gd name="T5" fmla="*/ 8 h 8"/>
                  <a:gd name="T6" fmla="*/ 11 w 11"/>
                  <a:gd name="T7" fmla="*/ 0 h 8"/>
                  <a:gd name="T8" fmla="*/ 10 w 11"/>
                  <a:gd name="T9" fmla="*/ 0 h 8"/>
                  <a:gd name="T10" fmla="*/ 0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0" y="7"/>
                    </a:moveTo>
                    <a:cubicBezTo>
                      <a:pt x="2" y="6"/>
                      <a:pt x="2" y="5"/>
                      <a:pt x="4" y="5"/>
                    </a:cubicBezTo>
                    <a:cubicBezTo>
                      <a:pt x="3" y="6"/>
                      <a:pt x="3" y="7"/>
                      <a:pt x="2" y="8"/>
                    </a:cubicBezTo>
                    <a:cubicBezTo>
                      <a:pt x="11" y="0"/>
                      <a:pt x="11" y="0"/>
                      <a:pt x="11" y="0"/>
                    </a:cubicBezTo>
                    <a:cubicBezTo>
                      <a:pt x="11" y="0"/>
                      <a:pt x="10" y="0"/>
                      <a:pt x="10" y="0"/>
                    </a:cubicBezTo>
                    <a:cubicBezTo>
                      <a:pt x="7" y="0"/>
                      <a:pt x="0" y="4"/>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33"/>
              <p:cNvSpPr/>
              <p:nvPr/>
            </p:nvSpPr>
            <p:spPr bwMode="auto">
              <a:xfrm>
                <a:off x="1878" y="2241"/>
                <a:ext cx="27" cy="32"/>
              </a:xfrm>
              <a:custGeom>
                <a:avLst/>
                <a:gdLst>
                  <a:gd name="T0" fmla="*/ 9 w 10"/>
                  <a:gd name="T1" fmla="*/ 2 h 12"/>
                  <a:gd name="T2" fmla="*/ 7 w 10"/>
                  <a:gd name="T3" fmla="*/ 0 h 12"/>
                  <a:gd name="T4" fmla="*/ 0 w 10"/>
                  <a:gd name="T5" fmla="*/ 7 h 12"/>
                  <a:gd name="T6" fmla="*/ 3 w 10"/>
                  <a:gd name="T7" fmla="*/ 12 h 12"/>
                  <a:gd name="T8" fmla="*/ 9 w 10"/>
                  <a:gd name="T9" fmla="*/ 6 h 12"/>
                  <a:gd name="T10" fmla="*/ 9 w 10"/>
                  <a:gd name="T11" fmla="*/ 2 h 12"/>
                </a:gdLst>
                <a:ahLst/>
                <a:cxnLst>
                  <a:cxn ang="0">
                    <a:pos x="T0" y="T1"/>
                  </a:cxn>
                  <a:cxn ang="0">
                    <a:pos x="T2" y="T3"/>
                  </a:cxn>
                  <a:cxn ang="0">
                    <a:pos x="T4" y="T5"/>
                  </a:cxn>
                  <a:cxn ang="0">
                    <a:pos x="T6" y="T7"/>
                  </a:cxn>
                  <a:cxn ang="0">
                    <a:pos x="T8" y="T9"/>
                  </a:cxn>
                  <a:cxn ang="0">
                    <a:pos x="T10" y="T11"/>
                  </a:cxn>
                </a:cxnLst>
                <a:rect l="0" t="0" r="r" b="b"/>
                <a:pathLst>
                  <a:path w="10" h="12">
                    <a:moveTo>
                      <a:pt x="9" y="2"/>
                    </a:moveTo>
                    <a:cubicBezTo>
                      <a:pt x="9" y="1"/>
                      <a:pt x="8" y="1"/>
                      <a:pt x="7" y="0"/>
                    </a:cubicBezTo>
                    <a:cubicBezTo>
                      <a:pt x="0" y="7"/>
                      <a:pt x="0" y="7"/>
                      <a:pt x="0" y="7"/>
                    </a:cubicBezTo>
                    <a:cubicBezTo>
                      <a:pt x="1" y="9"/>
                      <a:pt x="2" y="11"/>
                      <a:pt x="3" y="12"/>
                    </a:cubicBezTo>
                    <a:cubicBezTo>
                      <a:pt x="9" y="6"/>
                      <a:pt x="9" y="6"/>
                      <a:pt x="9" y="6"/>
                    </a:cubicBezTo>
                    <a:cubicBezTo>
                      <a:pt x="9" y="5"/>
                      <a:pt x="10" y="3"/>
                      <a:pt x="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34"/>
              <p:cNvSpPr/>
              <p:nvPr/>
            </p:nvSpPr>
            <p:spPr bwMode="auto">
              <a:xfrm>
                <a:off x="2204" y="1968"/>
                <a:ext cx="27" cy="19"/>
              </a:xfrm>
              <a:custGeom>
                <a:avLst/>
                <a:gdLst>
                  <a:gd name="T0" fmla="*/ 3 w 10"/>
                  <a:gd name="T1" fmla="*/ 0 h 7"/>
                  <a:gd name="T2" fmla="*/ 0 w 10"/>
                  <a:gd name="T3" fmla="*/ 4 h 7"/>
                  <a:gd name="T4" fmla="*/ 4 w 10"/>
                  <a:gd name="T5" fmla="*/ 7 h 7"/>
                  <a:gd name="T6" fmla="*/ 10 w 10"/>
                  <a:gd name="T7" fmla="*/ 2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cubicBezTo>
                      <a:pt x="0" y="4"/>
                      <a:pt x="0" y="4"/>
                      <a:pt x="0" y="4"/>
                    </a:cubicBezTo>
                    <a:cubicBezTo>
                      <a:pt x="2" y="5"/>
                      <a:pt x="4" y="6"/>
                      <a:pt x="4" y="7"/>
                    </a:cubicBezTo>
                    <a:cubicBezTo>
                      <a:pt x="10" y="2"/>
                      <a:pt x="10" y="2"/>
                      <a:pt x="10" y="2"/>
                    </a:cubicBezTo>
                    <a:cubicBezTo>
                      <a:pt x="8" y="1"/>
                      <a:pt x="5"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35"/>
              <p:cNvSpPr/>
              <p:nvPr/>
            </p:nvSpPr>
            <p:spPr bwMode="auto">
              <a:xfrm>
                <a:off x="2415" y="1754"/>
                <a:ext cx="11" cy="11"/>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0" y="4"/>
                      <a:pt x="0" y="4"/>
                      <a:pt x="0" y="4"/>
                    </a:cubicBezTo>
                    <a:cubicBezTo>
                      <a:pt x="2" y="3"/>
                      <a:pt x="3"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36"/>
              <p:cNvSpPr/>
              <p:nvPr/>
            </p:nvSpPr>
            <p:spPr bwMode="auto">
              <a:xfrm>
                <a:off x="2159" y="2003"/>
                <a:ext cx="21" cy="35"/>
              </a:xfrm>
              <a:custGeom>
                <a:avLst/>
                <a:gdLst>
                  <a:gd name="T0" fmla="*/ 8 w 8"/>
                  <a:gd name="T1" fmla="*/ 1 h 13"/>
                  <a:gd name="T2" fmla="*/ 8 w 8"/>
                  <a:gd name="T3" fmla="*/ 0 h 13"/>
                  <a:gd name="T4" fmla="*/ 0 w 8"/>
                  <a:gd name="T5" fmla="*/ 7 h 13"/>
                  <a:gd name="T6" fmla="*/ 0 w 8"/>
                  <a:gd name="T7" fmla="*/ 10 h 13"/>
                  <a:gd name="T8" fmla="*/ 3 w 8"/>
                  <a:gd name="T9" fmla="*/ 13 h 13"/>
                  <a:gd name="T10" fmla="*/ 7 w 8"/>
                  <a:gd name="T11" fmla="*/ 9 h 13"/>
                  <a:gd name="T12" fmla="*/ 8 w 8"/>
                  <a:gd name="T13" fmla="*/ 6 h 13"/>
                  <a:gd name="T14" fmla="*/ 8 w 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8" y="1"/>
                    </a:moveTo>
                    <a:cubicBezTo>
                      <a:pt x="8" y="1"/>
                      <a:pt x="8" y="0"/>
                      <a:pt x="8" y="0"/>
                    </a:cubicBezTo>
                    <a:cubicBezTo>
                      <a:pt x="0" y="7"/>
                      <a:pt x="0" y="7"/>
                      <a:pt x="0" y="7"/>
                    </a:cubicBezTo>
                    <a:cubicBezTo>
                      <a:pt x="0" y="8"/>
                      <a:pt x="0" y="9"/>
                      <a:pt x="0" y="10"/>
                    </a:cubicBezTo>
                    <a:cubicBezTo>
                      <a:pt x="0" y="11"/>
                      <a:pt x="2" y="12"/>
                      <a:pt x="3" y="13"/>
                    </a:cubicBezTo>
                    <a:cubicBezTo>
                      <a:pt x="7" y="9"/>
                      <a:pt x="7" y="9"/>
                      <a:pt x="7" y="9"/>
                    </a:cubicBezTo>
                    <a:cubicBezTo>
                      <a:pt x="7" y="8"/>
                      <a:pt x="8" y="7"/>
                      <a:pt x="8" y="6"/>
                    </a:cubicBezTo>
                    <a:lnTo>
                      <a:pt x="8"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37"/>
              <p:cNvSpPr/>
              <p:nvPr/>
            </p:nvSpPr>
            <p:spPr bwMode="auto">
              <a:xfrm>
                <a:off x="2220" y="1990"/>
                <a:ext cx="16" cy="24"/>
              </a:xfrm>
              <a:custGeom>
                <a:avLst/>
                <a:gdLst>
                  <a:gd name="T0" fmla="*/ 2 w 6"/>
                  <a:gd name="T1" fmla="*/ 9 h 9"/>
                  <a:gd name="T2" fmla="*/ 6 w 6"/>
                  <a:gd name="T3" fmla="*/ 0 h 9"/>
                  <a:gd name="T4" fmla="*/ 0 w 6"/>
                  <a:gd name="T5" fmla="*/ 6 h 9"/>
                  <a:gd name="T6" fmla="*/ 2 w 6"/>
                  <a:gd name="T7" fmla="*/ 9 h 9"/>
                </a:gdLst>
                <a:ahLst/>
                <a:cxnLst>
                  <a:cxn ang="0">
                    <a:pos x="T0" y="T1"/>
                  </a:cxn>
                  <a:cxn ang="0">
                    <a:pos x="T2" y="T3"/>
                  </a:cxn>
                  <a:cxn ang="0">
                    <a:pos x="T4" y="T5"/>
                  </a:cxn>
                  <a:cxn ang="0">
                    <a:pos x="T6" y="T7"/>
                  </a:cxn>
                </a:cxnLst>
                <a:rect l="0" t="0" r="r" b="b"/>
                <a:pathLst>
                  <a:path w="6" h="9">
                    <a:moveTo>
                      <a:pt x="2" y="9"/>
                    </a:moveTo>
                    <a:cubicBezTo>
                      <a:pt x="4" y="9"/>
                      <a:pt x="5" y="3"/>
                      <a:pt x="6" y="0"/>
                    </a:cubicBezTo>
                    <a:cubicBezTo>
                      <a:pt x="0" y="6"/>
                      <a:pt x="0" y="6"/>
                      <a:pt x="0" y="6"/>
                    </a:cubicBezTo>
                    <a:cubicBezTo>
                      <a:pt x="0" y="7"/>
                      <a:pt x="1" y="8"/>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8"/>
              <p:cNvSpPr/>
              <p:nvPr/>
            </p:nvSpPr>
            <p:spPr bwMode="auto">
              <a:xfrm>
                <a:off x="2236" y="1979"/>
                <a:ext cx="16" cy="16"/>
              </a:xfrm>
              <a:custGeom>
                <a:avLst/>
                <a:gdLst>
                  <a:gd name="T0" fmla="*/ 5 w 6"/>
                  <a:gd name="T1" fmla="*/ 6 h 6"/>
                  <a:gd name="T2" fmla="*/ 6 w 6"/>
                  <a:gd name="T3" fmla="*/ 4 h 6"/>
                  <a:gd name="T4" fmla="*/ 4 w 6"/>
                  <a:gd name="T5" fmla="*/ 0 h 6"/>
                  <a:gd name="T6" fmla="*/ 0 w 6"/>
                  <a:gd name="T7" fmla="*/ 3 h 6"/>
                  <a:gd name="T8" fmla="*/ 5 w 6"/>
                  <a:gd name="T9" fmla="*/ 6 h 6"/>
                </a:gdLst>
                <a:ahLst/>
                <a:cxnLst>
                  <a:cxn ang="0">
                    <a:pos x="T0" y="T1"/>
                  </a:cxn>
                  <a:cxn ang="0">
                    <a:pos x="T2" y="T3"/>
                  </a:cxn>
                  <a:cxn ang="0">
                    <a:pos x="T4" y="T5"/>
                  </a:cxn>
                  <a:cxn ang="0">
                    <a:pos x="T6" y="T7"/>
                  </a:cxn>
                  <a:cxn ang="0">
                    <a:pos x="T8" y="T9"/>
                  </a:cxn>
                </a:cxnLst>
                <a:rect l="0" t="0" r="r" b="b"/>
                <a:pathLst>
                  <a:path w="6" h="6">
                    <a:moveTo>
                      <a:pt x="5" y="6"/>
                    </a:moveTo>
                    <a:cubicBezTo>
                      <a:pt x="6" y="6"/>
                      <a:pt x="6" y="5"/>
                      <a:pt x="6" y="4"/>
                    </a:cubicBezTo>
                    <a:cubicBezTo>
                      <a:pt x="6" y="2"/>
                      <a:pt x="5" y="1"/>
                      <a:pt x="4" y="0"/>
                    </a:cubicBezTo>
                    <a:cubicBezTo>
                      <a:pt x="0" y="3"/>
                      <a:pt x="0" y="3"/>
                      <a:pt x="0" y="3"/>
                    </a:cubicBezTo>
                    <a:cubicBezTo>
                      <a:pt x="1" y="4"/>
                      <a:pt x="3"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39"/>
              <p:cNvSpPr/>
              <p:nvPr/>
            </p:nvSpPr>
            <p:spPr bwMode="auto">
              <a:xfrm>
                <a:off x="2215" y="2030"/>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40"/>
              <p:cNvSpPr/>
              <p:nvPr/>
            </p:nvSpPr>
            <p:spPr bwMode="auto">
              <a:xfrm>
                <a:off x="2255" y="2003"/>
                <a:ext cx="32" cy="13"/>
              </a:xfrm>
              <a:custGeom>
                <a:avLst/>
                <a:gdLst>
                  <a:gd name="T0" fmla="*/ 3 w 12"/>
                  <a:gd name="T1" fmla="*/ 3 h 5"/>
                  <a:gd name="T2" fmla="*/ 1 w 12"/>
                  <a:gd name="T3" fmla="*/ 3 h 5"/>
                  <a:gd name="T4" fmla="*/ 1 w 12"/>
                  <a:gd name="T5" fmla="*/ 4 h 5"/>
                  <a:gd name="T6" fmla="*/ 0 w 12"/>
                  <a:gd name="T7" fmla="*/ 4 h 5"/>
                  <a:gd name="T8" fmla="*/ 1 w 12"/>
                  <a:gd name="T9" fmla="*/ 5 h 5"/>
                  <a:gd name="T10" fmla="*/ 1 w 12"/>
                  <a:gd name="T11" fmla="*/ 4 h 5"/>
                  <a:gd name="T12" fmla="*/ 3 w 12"/>
                  <a:gd name="T13" fmla="*/ 4 h 5"/>
                  <a:gd name="T14" fmla="*/ 8 w 12"/>
                  <a:gd name="T15" fmla="*/ 4 h 5"/>
                  <a:gd name="T16" fmla="*/ 12 w 12"/>
                  <a:gd name="T17" fmla="*/ 0 h 5"/>
                  <a:gd name="T18" fmla="*/ 3 w 12"/>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3" y="3"/>
                    </a:moveTo>
                    <a:cubicBezTo>
                      <a:pt x="2" y="3"/>
                      <a:pt x="1" y="3"/>
                      <a:pt x="1" y="3"/>
                    </a:cubicBezTo>
                    <a:cubicBezTo>
                      <a:pt x="1" y="4"/>
                      <a:pt x="1" y="4"/>
                      <a:pt x="1" y="4"/>
                    </a:cubicBezTo>
                    <a:cubicBezTo>
                      <a:pt x="1" y="4"/>
                      <a:pt x="0" y="4"/>
                      <a:pt x="0" y="4"/>
                    </a:cubicBezTo>
                    <a:cubicBezTo>
                      <a:pt x="0" y="4"/>
                      <a:pt x="1" y="5"/>
                      <a:pt x="1" y="5"/>
                    </a:cubicBezTo>
                    <a:cubicBezTo>
                      <a:pt x="1" y="5"/>
                      <a:pt x="1" y="4"/>
                      <a:pt x="1" y="4"/>
                    </a:cubicBezTo>
                    <a:cubicBezTo>
                      <a:pt x="2" y="4"/>
                      <a:pt x="2" y="4"/>
                      <a:pt x="3" y="4"/>
                    </a:cubicBezTo>
                    <a:cubicBezTo>
                      <a:pt x="4" y="4"/>
                      <a:pt x="6" y="4"/>
                      <a:pt x="8" y="4"/>
                    </a:cubicBezTo>
                    <a:cubicBezTo>
                      <a:pt x="12" y="0"/>
                      <a:pt x="12" y="0"/>
                      <a:pt x="12" y="0"/>
                    </a:cubicBezTo>
                    <a:cubicBezTo>
                      <a:pt x="9" y="1"/>
                      <a:pt x="5" y="2"/>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41"/>
              <p:cNvSpPr/>
              <p:nvPr/>
            </p:nvSpPr>
            <p:spPr bwMode="auto">
              <a:xfrm>
                <a:off x="2231" y="2027"/>
                <a:ext cx="24" cy="11"/>
              </a:xfrm>
              <a:custGeom>
                <a:avLst/>
                <a:gdLst>
                  <a:gd name="T0" fmla="*/ 9 w 9"/>
                  <a:gd name="T1" fmla="*/ 0 h 4"/>
                  <a:gd name="T2" fmla="*/ 5 w 9"/>
                  <a:gd name="T3" fmla="*/ 0 h 4"/>
                  <a:gd name="T4" fmla="*/ 5 w 9"/>
                  <a:gd name="T5" fmla="*/ 0 h 4"/>
                  <a:gd name="T6" fmla="*/ 0 w 9"/>
                  <a:gd name="T7" fmla="*/ 4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7" y="0"/>
                      <a:pt x="5" y="0"/>
                    </a:cubicBezTo>
                    <a:cubicBezTo>
                      <a:pt x="5" y="0"/>
                      <a:pt x="5" y="0"/>
                      <a:pt x="5" y="0"/>
                    </a:cubicBezTo>
                    <a:cubicBezTo>
                      <a:pt x="0" y="4"/>
                      <a:pt x="0" y="4"/>
                      <a:pt x="0" y="4"/>
                    </a:cubicBezTo>
                    <a:cubicBezTo>
                      <a:pt x="3" y="3"/>
                      <a:pt x="6"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42"/>
              <p:cNvSpPr/>
              <p:nvPr/>
            </p:nvSpPr>
            <p:spPr bwMode="auto">
              <a:xfrm>
                <a:off x="2255" y="2024"/>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43"/>
              <p:cNvSpPr/>
              <p:nvPr/>
            </p:nvSpPr>
            <p:spPr bwMode="auto">
              <a:xfrm>
                <a:off x="2134" y="2193"/>
                <a:ext cx="9" cy="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1"/>
                      <a:pt x="1"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44"/>
              <p:cNvSpPr/>
              <p:nvPr/>
            </p:nvSpPr>
            <p:spPr bwMode="auto">
              <a:xfrm>
                <a:off x="2386" y="1904"/>
                <a:ext cx="45" cy="32"/>
              </a:xfrm>
              <a:custGeom>
                <a:avLst/>
                <a:gdLst>
                  <a:gd name="T0" fmla="*/ 13 w 17"/>
                  <a:gd name="T1" fmla="*/ 1 h 12"/>
                  <a:gd name="T2" fmla="*/ 9 w 17"/>
                  <a:gd name="T3" fmla="*/ 6 h 12"/>
                  <a:gd name="T4" fmla="*/ 0 w 17"/>
                  <a:gd name="T5" fmla="*/ 12 h 12"/>
                  <a:gd name="T6" fmla="*/ 9 w 17"/>
                  <a:gd name="T7" fmla="*/ 8 h 12"/>
                  <a:gd name="T8" fmla="*/ 17 w 17"/>
                  <a:gd name="T9" fmla="*/ 0 h 12"/>
                  <a:gd name="T10" fmla="*/ 13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13" y="1"/>
                    </a:moveTo>
                    <a:cubicBezTo>
                      <a:pt x="10" y="2"/>
                      <a:pt x="11" y="4"/>
                      <a:pt x="9" y="6"/>
                    </a:cubicBezTo>
                    <a:cubicBezTo>
                      <a:pt x="6" y="9"/>
                      <a:pt x="2" y="8"/>
                      <a:pt x="0" y="12"/>
                    </a:cubicBezTo>
                    <a:cubicBezTo>
                      <a:pt x="3" y="12"/>
                      <a:pt x="6" y="9"/>
                      <a:pt x="9" y="8"/>
                    </a:cubicBezTo>
                    <a:cubicBezTo>
                      <a:pt x="17" y="0"/>
                      <a:pt x="17" y="0"/>
                      <a:pt x="17" y="0"/>
                    </a:cubicBezTo>
                    <a:cubicBezTo>
                      <a:pt x="16" y="0"/>
                      <a:pt x="14" y="1"/>
                      <a:pt x="1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45"/>
              <p:cNvSpPr/>
              <p:nvPr/>
            </p:nvSpPr>
            <p:spPr bwMode="auto">
              <a:xfrm>
                <a:off x="2444" y="1904"/>
                <a:ext cx="30" cy="13"/>
              </a:xfrm>
              <a:custGeom>
                <a:avLst/>
                <a:gdLst>
                  <a:gd name="T0" fmla="*/ 7 w 11"/>
                  <a:gd name="T1" fmla="*/ 5 h 5"/>
                  <a:gd name="T2" fmla="*/ 11 w 11"/>
                  <a:gd name="T3" fmla="*/ 0 h 5"/>
                  <a:gd name="T4" fmla="*/ 7 w 11"/>
                  <a:gd name="T5" fmla="*/ 0 h 5"/>
                  <a:gd name="T6" fmla="*/ 3 w 11"/>
                  <a:gd name="T7" fmla="*/ 0 h 5"/>
                  <a:gd name="T8" fmla="*/ 0 w 11"/>
                  <a:gd name="T9" fmla="*/ 3 h 5"/>
                  <a:gd name="T10" fmla="*/ 7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7" y="5"/>
                    </a:moveTo>
                    <a:cubicBezTo>
                      <a:pt x="11" y="0"/>
                      <a:pt x="11" y="0"/>
                      <a:pt x="11" y="0"/>
                    </a:cubicBezTo>
                    <a:cubicBezTo>
                      <a:pt x="10" y="0"/>
                      <a:pt x="8" y="0"/>
                      <a:pt x="7" y="0"/>
                    </a:cubicBezTo>
                    <a:cubicBezTo>
                      <a:pt x="5" y="0"/>
                      <a:pt x="4" y="0"/>
                      <a:pt x="3" y="0"/>
                    </a:cubicBezTo>
                    <a:cubicBezTo>
                      <a:pt x="0" y="3"/>
                      <a:pt x="0" y="3"/>
                      <a:pt x="0" y="3"/>
                    </a:cubicBezTo>
                    <a:cubicBezTo>
                      <a:pt x="3" y="3"/>
                      <a:pt x="5" y="3"/>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6"/>
              <p:cNvSpPr/>
              <p:nvPr/>
            </p:nvSpPr>
            <p:spPr bwMode="auto">
              <a:xfrm>
                <a:off x="2431" y="1912"/>
                <a:ext cx="27" cy="30"/>
              </a:xfrm>
              <a:custGeom>
                <a:avLst/>
                <a:gdLst>
                  <a:gd name="T0" fmla="*/ 5 w 10"/>
                  <a:gd name="T1" fmla="*/ 0 h 11"/>
                  <a:gd name="T2" fmla="*/ 2 w 10"/>
                  <a:gd name="T3" fmla="*/ 4 h 11"/>
                  <a:gd name="T4" fmla="*/ 6 w 10"/>
                  <a:gd name="T5" fmla="*/ 6 h 11"/>
                  <a:gd name="T6" fmla="*/ 0 w 10"/>
                  <a:gd name="T7" fmla="*/ 11 h 11"/>
                  <a:gd name="T8" fmla="*/ 2 w 10"/>
                  <a:gd name="T9" fmla="*/ 11 h 11"/>
                  <a:gd name="T10" fmla="*/ 10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2" y="4"/>
                      <a:pt x="2" y="4"/>
                      <a:pt x="2" y="4"/>
                    </a:cubicBezTo>
                    <a:cubicBezTo>
                      <a:pt x="4" y="4"/>
                      <a:pt x="6" y="4"/>
                      <a:pt x="6" y="6"/>
                    </a:cubicBezTo>
                    <a:cubicBezTo>
                      <a:pt x="6" y="9"/>
                      <a:pt x="1" y="10"/>
                      <a:pt x="0" y="11"/>
                    </a:cubicBezTo>
                    <a:cubicBezTo>
                      <a:pt x="0" y="11"/>
                      <a:pt x="1" y="11"/>
                      <a:pt x="2" y="11"/>
                    </a:cubicBezTo>
                    <a:cubicBezTo>
                      <a:pt x="10" y="4"/>
                      <a:pt x="10" y="4"/>
                      <a:pt x="10" y="4"/>
                    </a:cubicBezTo>
                    <a:cubicBezTo>
                      <a:pt x="8" y="3"/>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47"/>
              <p:cNvSpPr/>
              <p:nvPr/>
            </p:nvSpPr>
            <p:spPr bwMode="auto">
              <a:xfrm>
                <a:off x="2300" y="2078"/>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48"/>
              <p:cNvSpPr/>
              <p:nvPr/>
            </p:nvSpPr>
            <p:spPr bwMode="auto">
              <a:xfrm>
                <a:off x="2324" y="2049"/>
                <a:ext cx="6" cy="5"/>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1"/>
                      <a:pt x="0" y="1"/>
                    </a:cubicBezTo>
                    <a:cubicBezTo>
                      <a:pt x="0" y="1"/>
                      <a:pt x="1" y="2"/>
                      <a:pt x="1" y="2"/>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49"/>
              <p:cNvSpPr/>
              <p:nvPr/>
            </p:nvSpPr>
            <p:spPr bwMode="auto">
              <a:xfrm>
                <a:off x="2281"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50"/>
              <p:cNvSpPr/>
              <p:nvPr/>
            </p:nvSpPr>
            <p:spPr bwMode="auto">
              <a:xfrm>
                <a:off x="2909" y="1508"/>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cubicBezTo>
                      <a:pt x="1" y="0"/>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51"/>
              <p:cNvSpPr/>
              <p:nvPr/>
            </p:nvSpPr>
            <p:spPr bwMode="auto">
              <a:xfrm>
                <a:off x="2159" y="2351"/>
                <a:ext cx="2" cy="3"/>
              </a:xfrm>
              <a:custGeom>
                <a:avLst/>
                <a:gdLst>
                  <a:gd name="T0" fmla="*/ 0 w 2"/>
                  <a:gd name="T1" fmla="*/ 0 h 3"/>
                  <a:gd name="T2" fmla="*/ 0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2"/>
              <p:cNvSpPr/>
              <p:nvPr/>
            </p:nvSpPr>
            <p:spPr bwMode="auto">
              <a:xfrm>
                <a:off x="2565" y="19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53"/>
              <p:cNvSpPr/>
              <p:nvPr/>
            </p:nvSpPr>
            <p:spPr bwMode="auto">
              <a:xfrm>
                <a:off x="2252" y="2466"/>
                <a:ext cx="13" cy="14"/>
              </a:xfrm>
              <a:custGeom>
                <a:avLst/>
                <a:gdLst>
                  <a:gd name="T0" fmla="*/ 0 w 5"/>
                  <a:gd name="T1" fmla="*/ 4 h 5"/>
                  <a:gd name="T2" fmla="*/ 0 w 5"/>
                  <a:gd name="T3" fmla="*/ 5 h 5"/>
                  <a:gd name="T4" fmla="*/ 5 w 5"/>
                  <a:gd name="T5" fmla="*/ 0 h 5"/>
                  <a:gd name="T6" fmla="*/ 0 w 5"/>
                  <a:gd name="T7" fmla="*/ 4 h 5"/>
                </a:gdLst>
                <a:ahLst/>
                <a:cxnLst>
                  <a:cxn ang="0">
                    <a:pos x="T0" y="T1"/>
                  </a:cxn>
                  <a:cxn ang="0">
                    <a:pos x="T2" y="T3"/>
                  </a:cxn>
                  <a:cxn ang="0">
                    <a:pos x="T4" y="T5"/>
                  </a:cxn>
                  <a:cxn ang="0">
                    <a:pos x="T6" y="T7"/>
                  </a:cxn>
                </a:cxnLst>
                <a:rect l="0" t="0" r="r" b="b"/>
                <a:pathLst>
                  <a:path w="5" h="5">
                    <a:moveTo>
                      <a:pt x="0" y="4"/>
                    </a:moveTo>
                    <a:cubicBezTo>
                      <a:pt x="0" y="5"/>
                      <a:pt x="0" y="5"/>
                      <a:pt x="0" y="5"/>
                    </a:cubicBezTo>
                    <a:cubicBezTo>
                      <a:pt x="5" y="0"/>
                      <a:pt x="5" y="0"/>
                      <a:pt x="5" y="0"/>
                    </a:cubicBezTo>
                    <a:cubicBezTo>
                      <a:pt x="4" y="0"/>
                      <a:pt x="0"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54"/>
              <p:cNvSpPr/>
              <p:nvPr/>
            </p:nvSpPr>
            <p:spPr bwMode="auto">
              <a:xfrm>
                <a:off x="2255" y="256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55"/>
              <p:cNvSpPr/>
              <p:nvPr/>
            </p:nvSpPr>
            <p:spPr bwMode="auto">
              <a:xfrm>
                <a:off x="2931" y="1620"/>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56"/>
              <p:cNvSpPr/>
              <p:nvPr/>
            </p:nvSpPr>
            <p:spPr bwMode="auto">
              <a:xfrm>
                <a:off x="2944" y="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57"/>
              <p:cNvSpPr/>
              <p:nvPr/>
            </p:nvSpPr>
            <p:spPr bwMode="auto">
              <a:xfrm>
                <a:off x="2936" y="1620"/>
                <a:ext cx="40" cy="30"/>
              </a:xfrm>
              <a:custGeom>
                <a:avLst/>
                <a:gdLst>
                  <a:gd name="T0" fmla="*/ 6 w 15"/>
                  <a:gd name="T1" fmla="*/ 4 h 11"/>
                  <a:gd name="T2" fmla="*/ 7 w 15"/>
                  <a:gd name="T3" fmla="*/ 5 h 11"/>
                  <a:gd name="T4" fmla="*/ 1 w 15"/>
                  <a:gd name="T5" fmla="*/ 6 h 11"/>
                  <a:gd name="T6" fmla="*/ 0 w 15"/>
                  <a:gd name="T7" fmla="*/ 7 h 11"/>
                  <a:gd name="T8" fmla="*/ 5 w 15"/>
                  <a:gd name="T9" fmla="*/ 7 h 11"/>
                  <a:gd name="T10" fmla="*/ 5 w 15"/>
                  <a:gd name="T11" fmla="*/ 11 h 11"/>
                  <a:gd name="T12" fmla="*/ 15 w 15"/>
                  <a:gd name="T13" fmla="*/ 1 h 11"/>
                  <a:gd name="T14" fmla="*/ 14 w 15"/>
                  <a:gd name="T15" fmla="*/ 2 h 11"/>
                  <a:gd name="T16" fmla="*/ 12 w 15"/>
                  <a:gd name="T17" fmla="*/ 0 h 11"/>
                  <a:gd name="T18" fmla="*/ 12 w 15"/>
                  <a:gd name="T19" fmla="*/ 2 h 11"/>
                  <a:gd name="T20" fmla="*/ 9 w 15"/>
                  <a:gd name="T21" fmla="*/ 3 h 11"/>
                  <a:gd name="T22" fmla="*/ 6 w 15"/>
                  <a:gd name="T23" fmla="*/ 1 h 11"/>
                  <a:gd name="T24" fmla="*/ 4 w 15"/>
                  <a:gd name="T25" fmla="*/ 4 h 11"/>
                  <a:gd name="T26" fmla="*/ 6 w 1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6" y="4"/>
                    </a:moveTo>
                    <a:cubicBezTo>
                      <a:pt x="6" y="4"/>
                      <a:pt x="6" y="5"/>
                      <a:pt x="7" y="5"/>
                    </a:cubicBezTo>
                    <a:cubicBezTo>
                      <a:pt x="6" y="6"/>
                      <a:pt x="3" y="6"/>
                      <a:pt x="1" y="6"/>
                    </a:cubicBezTo>
                    <a:cubicBezTo>
                      <a:pt x="0" y="7"/>
                      <a:pt x="0" y="7"/>
                      <a:pt x="0" y="7"/>
                    </a:cubicBezTo>
                    <a:cubicBezTo>
                      <a:pt x="2" y="7"/>
                      <a:pt x="4" y="7"/>
                      <a:pt x="5" y="7"/>
                    </a:cubicBezTo>
                    <a:cubicBezTo>
                      <a:pt x="5" y="9"/>
                      <a:pt x="5" y="10"/>
                      <a:pt x="5" y="11"/>
                    </a:cubicBezTo>
                    <a:cubicBezTo>
                      <a:pt x="15" y="1"/>
                      <a:pt x="15" y="1"/>
                      <a:pt x="15" y="1"/>
                    </a:cubicBezTo>
                    <a:cubicBezTo>
                      <a:pt x="14" y="2"/>
                      <a:pt x="14" y="2"/>
                      <a:pt x="14" y="2"/>
                    </a:cubicBezTo>
                    <a:cubicBezTo>
                      <a:pt x="13" y="2"/>
                      <a:pt x="12" y="1"/>
                      <a:pt x="12" y="0"/>
                    </a:cubicBezTo>
                    <a:cubicBezTo>
                      <a:pt x="11" y="1"/>
                      <a:pt x="11" y="1"/>
                      <a:pt x="12" y="2"/>
                    </a:cubicBezTo>
                    <a:cubicBezTo>
                      <a:pt x="11" y="2"/>
                      <a:pt x="10" y="3"/>
                      <a:pt x="9" y="3"/>
                    </a:cubicBezTo>
                    <a:cubicBezTo>
                      <a:pt x="8" y="3"/>
                      <a:pt x="7" y="2"/>
                      <a:pt x="6" y="1"/>
                    </a:cubicBezTo>
                    <a:cubicBezTo>
                      <a:pt x="4" y="4"/>
                      <a:pt x="4" y="4"/>
                      <a:pt x="4" y="4"/>
                    </a:cubicBezTo>
                    <a:cubicBezTo>
                      <a:pt x="5" y="4"/>
                      <a:pt x="6"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558"/>
              <p:cNvSpPr/>
              <p:nvPr/>
            </p:nvSpPr>
            <p:spPr bwMode="auto">
              <a:xfrm>
                <a:off x="2960" y="1615"/>
                <a:ext cx="64" cy="51"/>
              </a:xfrm>
              <a:custGeom>
                <a:avLst/>
                <a:gdLst>
                  <a:gd name="T0" fmla="*/ 1 w 24"/>
                  <a:gd name="T1" fmla="*/ 18 h 19"/>
                  <a:gd name="T2" fmla="*/ 6 w 24"/>
                  <a:gd name="T3" fmla="*/ 19 h 19"/>
                  <a:gd name="T4" fmla="*/ 24 w 24"/>
                  <a:gd name="T5" fmla="*/ 1 h 19"/>
                  <a:gd name="T6" fmla="*/ 23 w 24"/>
                  <a:gd name="T7" fmla="*/ 0 h 19"/>
                  <a:gd name="T8" fmla="*/ 22 w 24"/>
                  <a:gd name="T9" fmla="*/ 0 h 19"/>
                  <a:gd name="T10" fmla="*/ 21 w 24"/>
                  <a:gd name="T11" fmla="*/ 2 h 19"/>
                  <a:gd name="T12" fmla="*/ 16 w 24"/>
                  <a:gd name="T13" fmla="*/ 3 h 19"/>
                  <a:gd name="T14" fmla="*/ 14 w 24"/>
                  <a:gd name="T15" fmla="*/ 3 h 19"/>
                  <a:gd name="T16" fmla="*/ 0 w 24"/>
                  <a:gd name="T17" fmla="*/ 17 h 19"/>
                  <a:gd name="T18" fmla="*/ 1 w 2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1" y="18"/>
                    </a:moveTo>
                    <a:cubicBezTo>
                      <a:pt x="3" y="18"/>
                      <a:pt x="4" y="19"/>
                      <a:pt x="6" y="19"/>
                    </a:cubicBezTo>
                    <a:cubicBezTo>
                      <a:pt x="24" y="1"/>
                      <a:pt x="24" y="1"/>
                      <a:pt x="24" y="1"/>
                    </a:cubicBezTo>
                    <a:cubicBezTo>
                      <a:pt x="24" y="1"/>
                      <a:pt x="23" y="1"/>
                      <a:pt x="23" y="0"/>
                    </a:cubicBezTo>
                    <a:cubicBezTo>
                      <a:pt x="23" y="0"/>
                      <a:pt x="23" y="0"/>
                      <a:pt x="22" y="0"/>
                    </a:cubicBezTo>
                    <a:cubicBezTo>
                      <a:pt x="21" y="1"/>
                      <a:pt x="21" y="1"/>
                      <a:pt x="21" y="2"/>
                    </a:cubicBezTo>
                    <a:cubicBezTo>
                      <a:pt x="20" y="1"/>
                      <a:pt x="18" y="3"/>
                      <a:pt x="16" y="3"/>
                    </a:cubicBezTo>
                    <a:cubicBezTo>
                      <a:pt x="15" y="3"/>
                      <a:pt x="15" y="3"/>
                      <a:pt x="14" y="3"/>
                    </a:cubicBezTo>
                    <a:cubicBezTo>
                      <a:pt x="0" y="17"/>
                      <a:pt x="0" y="17"/>
                      <a:pt x="0" y="17"/>
                    </a:cubicBezTo>
                    <a:cubicBezTo>
                      <a:pt x="0" y="17"/>
                      <a:pt x="1" y="17"/>
                      <a:pt x="1"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559"/>
              <p:cNvSpPr/>
              <p:nvPr/>
            </p:nvSpPr>
            <p:spPr bwMode="auto">
              <a:xfrm>
                <a:off x="2995" y="1626"/>
                <a:ext cx="56" cy="43"/>
              </a:xfrm>
              <a:custGeom>
                <a:avLst/>
                <a:gdLst>
                  <a:gd name="T0" fmla="*/ 2 w 21"/>
                  <a:gd name="T1" fmla="*/ 16 h 16"/>
                  <a:gd name="T2" fmla="*/ 11 w 21"/>
                  <a:gd name="T3" fmla="*/ 14 h 16"/>
                  <a:gd name="T4" fmla="*/ 21 w 21"/>
                  <a:gd name="T5" fmla="*/ 4 h 16"/>
                  <a:gd name="T6" fmla="*/ 16 w 21"/>
                  <a:gd name="T7" fmla="*/ 0 h 16"/>
                  <a:gd name="T8" fmla="*/ 0 w 21"/>
                  <a:gd name="T9" fmla="*/ 16 h 16"/>
                  <a:gd name="T10" fmla="*/ 2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2" y="16"/>
                    </a:moveTo>
                    <a:cubicBezTo>
                      <a:pt x="6" y="16"/>
                      <a:pt x="8" y="15"/>
                      <a:pt x="11" y="14"/>
                    </a:cubicBezTo>
                    <a:cubicBezTo>
                      <a:pt x="21" y="4"/>
                      <a:pt x="21" y="4"/>
                      <a:pt x="21" y="4"/>
                    </a:cubicBezTo>
                    <a:cubicBezTo>
                      <a:pt x="20" y="3"/>
                      <a:pt x="17" y="2"/>
                      <a:pt x="16" y="0"/>
                    </a:cubicBezTo>
                    <a:cubicBezTo>
                      <a:pt x="0" y="16"/>
                      <a:pt x="0" y="16"/>
                      <a:pt x="0" y="16"/>
                    </a:cubicBezTo>
                    <a:cubicBezTo>
                      <a:pt x="1" y="16"/>
                      <a:pt x="2"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560"/>
              <p:cNvSpPr/>
              <p:nvPr/>
            </p:nvSpPr>
            <p:spPr bwMode="auto">
              <a:xfrm>
                <a:off x="2199" y="2289"/>
                <a:ext cx="24" cy="17"/>
              </a:xfrm>
              <a:custGeom>
                <a:avLst/>
                <a:gdLst>
                  <a:gd name="T0" fmla="*/ 0 w 9"/>
                  <a:gd name="T1" fmla="*/ 6 h 6"/>
                  <a:gd name="T2" fmla="*/ 1 w 9"/>
                  <a:gd name="T3" fmla="*/ 6 h 6"/>
                  <a:gd name="T4" fmla="*/ 5 w 9"/>
                  <a:gd name="T5" fmla="*/ 4 h 6"/>
                  <a:gd name="T6" fmla="*/ 9 w 9"/>
                  <a:gd name="T7" fmla="*/ 0 h 6"/>
                  <a:gd name="T8" fmla="*/ 0 w 9"/>
                  <a:gd name="T9" fmla="*/ 6 h 6"/>
                </a:gdLst>
                <a:ahLst/>
                <a:cxnLst>
                  <a:cxn ang="0">
                    <a:pos x="T0" y="T1"/>
                  </a:cxn>
                  <a:cxn ang="0">
                    <a:pos x="T2" y="T3"/>
                  </a:cxn>
                  <a:cxn ang="0">
                    <a:pos x="T4" y="T5"/>
                  </a:cxn>
                  <a:cxn ang="0">
                    <a:pos x="T6" y="T7"/>
                  </a:cxn>
                  <a:cxn ang="0">
                    <a:pos x="T8" y="T9"/>
                  </a:cxn>
                </a:cxnLst>
                <a:rect l="0" t="0" r="r" b="b"/>
                <a:pathLst>
                  <a:path w="9" h="6">
                    <a:moveTo>
                      <a:pt x="0" y="6"/>
                    </a:moveTo>
                    <a:cubicBezTo>
                      <a:pt x="1" y="6"/>
                      <a:pt x="1" y="6"/>
                      <a:pt x="1" y="6"/>
                    </a:cubicBezTo>
                    <a:cubicBezTo>
                      <a:pt x="2" y="6"/>
                      <a:pt x="3" y="5"/>
                      <a:pt x="5" y="4"/>
                    </a:cubicBezTo>
                    <a:cubicBezTo>
                      <a:pt x="9" y="0"/>
                      <a:pt x="9" y="0"/>
                      <a:pt x="9" y="0"/>
                    </a:cubicBezTo>
                    <a:cubicBezTo>
                      <a:pt x="4" y="1"/>
                      <a:pt x="2"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561"/>
              <p:cNvSpPr/>
              <p:nvPr/>
            </p:nvSpPr>
            <p:spPr bwMode="auto">
              <a:xfrm>
                <a:off x="2231" y="2289"/>
                <a:ext cx="29" cy="17"/>
              </a:xfrm>
              <a:custGeom>
                <a:avLst/>
                <a:gdLst>
                  <a:gd name="T0" fmla="*/ 1 w 11"/>
                  <a:gd name="T1" fmla="*/ 5 h 6"/>
                  <a:gd name="T2" fmla="*/ 5 w 11"/>
                  <a:gd name="T3" fmla="*/ 5 h 6"/>
                  <a:gd name="T4" fmla="*/ 8 w 11"/>
                  <a:gd name="T5" fmla="*/ 6 h 6"/>
                  <a:gd name="T6" fmla="*/ 11 w 11"/>
                  <a:gd name="T7" fmla="*/ 2 h 6"/>
                  <a:gd name="T8" fmla="*/ 5 w 11"/>
                  <a:gd name="T9" fmla="*/ 0 h 6"/>
                  <a:gd name="T10" fmla="*/ 0 w 11"/>
                  <a:gd name="T11" fmla="*/ 5 h 6"/>
                  <a:gd name="T12" fmla="*/ 1 w 11"/>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5"/>
                    </a:moveTo>
                    <a:cubicBezTo>
                      <a:pt x="5" y="5"/>
                      <a:pt x="5" y="5"/>
                      <a:pt x="5" y="5"/>
                    </a:cubicBezTo>
                    <a:cubicBezTo>
                      <a:pt x="6" y="5"/>
                      <a:pt x="7" y="5"/>
                      <a:pt x="8" y="6"/>
                    </a:cubicBezTo>
                    <a:cubicBezTo>
                      <a:pt x="11" y="2"/>
                      <a:pt x="11" y="2"/>
                      <a:pt x="11" y="2"/>
                    </a:cubicBezTo>
                    <a:cubicBezTo>
                      <a:pt x="9" y="1"/>
                      <a:pt x="7" y="1"/>
                      <a:pt x="5" y="0"/>
                    </a:cubicBezTo>
                    <a:cubicBezTo>
                      <a:pt x="0" y="5"/>
                      <a:pt x="0" y="5"/>
                      <a:pt x="0" y="5"/>
                    </a:cubicBezTo>
                    <a:cubicBezTo>
                      <a:pt x="1" y="5"/>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562"/>
              <p:cNvSpPr/>
              <p:nvPr/>
            </p:nvSpPr>
            <p:spPr bwMode="auto">
              <a:xfrm>
                <a:off x="2268" y="2300"/>
                <a:ext cx="21" cy="19"/>
              </a:xfrm>
              <a:custGeom>
                <a:avLst/>
                <a:gdLst>
                  <a:gd name="T0" fmla="*/ 5 w 8"/>
                  <a:gd name="T1" fmla="*/ 1 h 7"/>
                  <a:gd name="T2" fmla="*/ 4 w 8"/>
                  <a:gd name="T3" fmla="*/ 0 h 7"/>
                  <a:gd name="T4" fmla="*/ 0 w 8"/>
                  <a:gd name="T5" fmla="*/ 3 h 7"/>
                  <a:gd name="T6" fmla="*/ 2 w 8"/>
                  <a:gd name="T7" fmla="*/ 5 h 7"/>
                  <a:gd name="T8" fmla="*/ 5 w 8"/>
                  <a:gd name="T9" fmla="*/ 7 h 7"/>
                  <a:gd name="T10" fmla="*/ 8 w 8"/>
                  <a:gd name="T11" fmla="*/ 4 h 7"/>
                  <a:gd name="T12" fmla="*/ 5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1"/>
                    </a:moveTo>
                    <a:cubicBezTo>
                      <a:pt x="5" y="1"/>
                      <a:pt x="4" y="0"/>
                      <a:pt x="4" y="0"/>
                    </a:cubicBezTo>
                    <a:cubicBezTo>
                      <a:pt x="0" y="3"/>
                      <a:pt x="0" y="3"/>
                      <a:pt x="0" y="3"/>
                    </a:cubicBezTo>
                    <a:cubicBezTo>
                      <a:pt x="1" y="4"/>
                      <a:pt x="1" y="5"/>
                      <a:pt x="2" y="5"/>
                    </a:cubicBezTo>
                    <a:cubicBezTo>
                      <a:pt x="2" y="6"/>
                      <a:pt x="3" y="7"/>
                      <a:pt x="5" y="7"/>
                    </a:cubicBezTo>
                    <a:cubicBezTo>
                      <a:pt x="8" y="4"/>
                      <a:pt x="8" y="4"/>
                      <a:pt x="8" y="4"/>
                    </a:cubicBezTo>
                    <a:cubicBezTo>
                      <a:pt x="7" y="3"/>
                      <a:pt x="6"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563"/>
              <p:cNvSpPr/>
              <p:nvPr/>
            </p:nvSpPr>
            <p:spPr bwMode="auto">
              <a:xfrm>
                <a:off x="2292" y="2314"/>
                <a:ext cx="30" cy="16"/>
              </a:xfrm>
              <a:custGeom>
                <a:avLst/>
                <a:gdLst>
                  <a:gd name="T0" fmla="*/ 8 w 11"/>
                  <a:gd name="T1" fmla="*/ 1 h 6"/>
                  <a:gd name="T2" fmla="*/ 6 w 11"/>
                  <a:gd name="T3" fmla="*/ 1 h 6"/>
                  <a:gd name="T4" fmla="*/ 6 w 11"/>
                  <a:gd name="T5" fmla="*/ 0 h 6"/>
                  <a:gd name="T6" fmla="*/ 0 w 11"/>
                  <a:gd name="T7" fmla="*/ 6 h 6"/>
                  <a:gd name="T8" fmla="*/ 6 w 11"/>
                  <a:gd name="T9" fmla="*/ 6 h 6"/>
                  <a:gd name="T10" fmla="*/ 8 w 11"/>
                  <a:gd name="T11" fmla="*/ 6 h 6"/>
                  <a:gd name="T12" fmla="*/ 11 w 11"/>
                  <a:gd name="T13" fmla="*/ 4 h 6"/>
                  <a:gd name="T14" fmla="*/ 8 w 11"/>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8" y="1"/>
                    </a:moveTo>
                    <a:cubicBezTo>
                      <a:pt x="6" y="1"/>
                      <a:pt x="6" y="1"/>
                      <a:pt x="6" y="1"/>
                    </a:cubicBezTo>
                    <a:cubicBezTo>
                      <a:pt x="6" y="1"/>
                      <a:pt x="6" y="1"/>
                      <a:pt x="6" y="0"/>
                    </a:cubicBezTo>
                    <a:cubicBezTo>
                      <a:pt x="0" y="6"/>
                      <a:pt x="0" y="6"/>
                      <a:pt x="0" y="6"/>
                    </a:cubicBezTo>
                    <a:cubicBezTo>
                      <a:pt x="2" y="6"/>
                      <a:pt x="4" y="6"/>
                      <a:pt x="6" y="6"/>
                    </a:cubicBezTo>
                    <a:cubicBezTo>
                      <a:pt x="7" y="6"/>
                      <a:pt x="7" y="6"/>
                      <a:pt x="8" y="6"/>
                    </a:cubicBezTo>
                    <a:cubicBezTo>
                      <a:pt x="11" y="4"/>
                      <a:pt x="11" y="4"/>
                      <a:pt x="11" y="4"/>
                    </a:cubicBezTo>
                    <a:cubicBezTo>
                      <a:pt x="10" y="3"/>
                      <a:pt x="9" y="2"/>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564"/>
              <p:cNvSpPr/>
              <p:nvPr/>
            </p:nvSpPr>
            <p:spPr bwMode="auto">
              <a:xfrm>
                <a:off x="2279" y="2346"/>
                <a:ext cx="16" cy="10"/>
              </a:xfrm>
              <a:custGeom>
                <a:avLst/>
                <a:gdLst>
                  <a:gd name="T0" fmla="*/ 0 w 6"/>
                  <a:gd name="T1" fmla="*/ 1 h 4"/>
                  <a:gd name="T2" fmla="*/ 2 w 6"/>
                  <a:gd name="T3" fmla="*/ 4 h 4"/>
                  <a:gd name="T4" fmla="*/ 4 w 6"/>
                  <a:gd name="T5" fmla="*/ 4 h 4"/>
                  <a:gd name="T6" fmla="*/ 6 w 6"/>
                  <a:gd name="T7" fmla="*/ 1 h 4"/>
                  <a:gd name="T8" fmla="*/ 1 w 6"/>
                  <a:gd name="T9" fmla="*/ 0 h 4"/>
                  <a:gd name="T10" fmla="*/ 0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0" y="1"/>
                    </a:moveTo>
                    <a:cubicBezTo>
                      <a:pt x="0" y="3"/>
                      <a:pt x="1" y="4"/>
                      <a:pt x="2" y="4"/>
                    </a:cubicBezTo>
                    <a:cubicBezTo>
                      <a:pt x="3" y="4"/>
                      <a:pt x="3" y="4"/>
                      <a:pt x="4" y="4"/>
                    </a:cubicBezTo>
                    <a:cubicBezTo>
                      <a:pt x="6" y="1"/>
                      <a:pt x="6" y="1"/>
                      <a:pt x="6" y="1"/>
                    </a:cubicBezTo>
                    <a:cubicBezTo>
                      <a:pt x="5" y="1"/>
                      <a:pt x="3"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565"/>
              <p:cNvSpPr/>
              <p:nvPr/>
            </p:nvSpPr>
            <p:spPr bwMode="auto">
              <a:xfrm>
                <a:off x="2412" y="2346"/>
                <a:ext cx="16" cy="8"/>
              </a:xfrm>
              <a:custGeom>
                <a:avLst/>
                <a:gdLst>
                  <a:gd name="T0" fmla="*/ 0 w 6"/>
                  <a:gd name="T1" fmla="*/ 1 h 3"/>
                  <a:gd name="T2" fmla="*/ 4 w 6"/>
                  <a:gd name="T3" fmla="*/ 3 h 3"/>
                  <a:gd name="T4" fmla="*/ 4 w 6"/>
                  <a:gd name="T5" fmla="*/ 3 h 3"/>
                  <a:gd name="T6" fmla="*/ 6 w 6"/>
                  <a:gd name="T7" fmla="*/ 1 h 3"/>
                  <a:gd name="T8" fmla="*/ 1 w 6"/>
                  <a:gd name="T9" fmla="*/ 0 h 3"/>
                  <a:gd name="T10" fmla="*/ 0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0" y="1"/>
                    </a:moveTo>
                    <a:cubicBezTo>
                      <a:pt x="0" y="3"/>
                      <a:pt x="2" y="3"/>
                      <a:pt x="4" y="3"/>
                    </a:cubicBezTo>
                    <a:cubicBezTo>
                      <a:pt x="4" y="3"/>
                      <a:pt x="4" y="3"/>
                      <a:pt x="4" y="3"/>
                    </a:cubicBezTo>
                    <a:cubicBezTo>
                      <a:pt x="6" y="1"/>
                      <a:pt x="6" y="1"/>
                      <a:pt x="6" y="1"/>
                    </a:cubicBezTo>
                    <a:cubicBezTo>
                      <a:pt x="4" y="1"/>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566"/>
              <p:cNvSpPr/>
              <p:nvPr/>
            </p:nvSpPr>
            <p:spPr bwMode="auto">
              <a:xfrm>
                <a:off x="2324" y="2346"/>
                <a:ext cx="19" cy="8"/>
              </a:xfrm>
              <a:custGeom>
                <a:avLst/>
                <a:gdLst>
                  <a:gd name="T0" fmla="*/ 1 w 7"/>
                  <a:gd name="T1" fmla="*/ 0 h 3"/>
                  <a:gd name="T2" fmla="*/ 0 w 7"/>
                  <a:gd name="T3" fmla="*/ 0 h 3"/>
                  <a:gd name="T4" fmla="*/ 2 w 7"/>
                  <a:gd name="T5" fmla="*/ 3 h 3"/>
                  <a:gd name="T6" fmla="*/ 2 w 7"/>
                  <a:gd name="T7" fmla="*/ 2 h 3"/>
                  <a:gd name="T8" fmla="*/ 4 w 7"/>
                  <a:gd name="T9" fmla="*/ 2 h 3"/>
                  <a:gd name="T10" fmla="*/ 5 w 7"/>
                  <a:gd name="T11" fmla="*/ 2 h 3"/>
                  <a:gd name="T12" fmla="*/ 7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1" y="0"/>
                      <a:pt x="0" y="0"/>
                      <a:pt x="0" y="0"/>
                    </a:cubicBezTo>
                    <a:cubicBezTo>
                      <a:pt x="0" y="1"/>
                      <a:pt x="1" y="3"/>
                      <a:pt x="2" y="3"/>
                    </a:cubicBezTo>
                    <a:cubicBezTo>
                      <a:pt x="2" y="2"/>
                      <a:pt x="2" y="2"/>
                      <a:pt x="2" y="2"/>
                    </a:cubicBezTo>
                    <a:cubicBezTo>
                      <a:pt x="3" y="2"/>
                      <a:pt x="3" y="2"/>
                      <a:pt x="4" y="2"/>
                    </a:cubicBezTo>
                    <a:cubicBezTo>
                      <a:pt x="4" y="2"/>
                      <a:pt x="5" y="2"/>
                      <a:pt x="5" y="2"/>
                    </a:cubicBezTo>
                    <a:cubicBezTo>
                      <a:pt x="7" y="0"/>
                      <a:pt x="7" y="0"/>
                      <a:pt x="7" y="0"/>
                    </a:cubicBezTo>
                    <a:cubicBezTo>
                      <a:pt x="5" y="0"/>
                      <a:pt x="4"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567"/>
              <p:cNvSpPr/>
              <p:nvPr/>
            </p:nvSpPr>
            <p:spPr bwMode="auto">
              <a:xfrm>
                <a:off x="2338" y="2327"/>
                <a:ext cx="21" cy="16"/>
              </a:xfrm>
              <a:custGeom>
                <a:avLst/>
                <a:gdLst>
                  <a:gd name="T0" fmla="*/ 5 w 8"/>
                  <a:gd name="T1" fmla="*/ 2 h 6"/>
                  <a:gd name="T2" fmla="*/ 1 w 8"/>
                  <a:gd name="T3" fmla="*/ 0 h 6"/>
                  <a:gd name="T4" fmla="*/ 0 w 8"/>
                  <a:gd name="T5" fmla="*/ 2 h 6"/>
                  <a:gd name="T6" fmla="*/ 2 w 8"/>
                  <a:gd name="T7" fmla="*/ 3 h 6"/>
                  <a:gd name="T8" fmla="*/ 3 w 8"/>
                  <a:gd name="T9" fmla="*/ 6 h 6"/>
                  <a:gd name="T10" fmla="*/ 8 w 8"/>
                  <a:gd name="T11" fmla="*/ 1 h 6"/>
                  <a:gd name="T12" fmla="*/ 5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5" y="2"/>
                    </a:moveTo>
                    <a:cubicBezTo>
                      <a:pt x="3" y="2"/>
                      <a:pt x="3" y="0"/>
                      <a:pt x="1" y="0"/>
                    </a:cubicBezTo>
                    <a:cubicBezTo>
                      <a:pt x="1" y="0"/>
                      <a:pt x="0" y="1"/>
                      <a:pt x="0" y="2"/>
                    </a:cubicBezTo>
                    <a:cubicBezTo>
                      <a:pt x="0" y="2"/>
                      <a:pt x="1" y="3"/>
                      <a:pt x="2" y="3"/>
                    </a:cubicBezTo>
                    <a:cubicBezTo>
                      <a:pt x="2" y="4"/>
                      <a:pt x="2" y="5"/>
                      <a:pt x="3" y="6"/>
                    </a:cubicBezTo>
                    <a:cubicBezTo>
                      <a:pt x="8" y="1"/>
                      <a:pt x="8" y="1"/>
                      <a:pt x="8" y="1"/>
                    </a:cubicBezTo>
                    <a:cubicBezTo>
                      <a:pt x="7" y="1"/>
                      <a:pt x="6"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568"/>
              <p:cNvSpPr/>
              <p:nvPr/>
            </p:nvSpPr>
            <p:spPr bwMode="auto">
              <a:xfrm>
                <a:off x="2356" y="2332"/>
                <a:ext cx="32" cy="24"/>
              </a:xfrm>
              <a:custGeom>
                <a:avLst/>
                <a:gdLst>
                  <a:gd name="T0" fmla="*/ 12 w 12"/>
                  <a:gd name="T1" fmla="*/ 3 h 9"/>
                  <a:gd name="T2" fmla="*/ 8 w 12"/>
                  <a:gd name="T3" fmla="*/ 0 h 9"/>
                  <a:gd name="T4" fmla="*/ 0 w 12"/>
                  <a:gd name="T5" fmla="*/ 8 h 9"/>
                  <a:gd name="T6" fmla="*/ 1 w 12"/>
                  <a:gd name="T7" fmla="*/ 9 h 9"/>
                  <a:gd name="T8" fmla="*/ 5 w 12"/>
                  <a:gd name="T9" fmla="*/ 6 h 9"/>
                  <a:gd name="T10" fmla="*/ 6 w 12"/>
                  <a:gd name="T11" fmla="*/ 8 h 9"/>
                  <a:gd name="T12" fmla="*/ 9 w 12"/>
                  <a:gd name="T13" fmla="*/ 7 h 9"/>
                  <a:gd name="T14" fmla="*/ 10 w 12"/>
                  <a:gd name="T15" fmla="*/ 7 h 9"/>
                  <a:gd name="T16" fmla="*/ 12 w 12"/>
                  <a:gd name="T17" fmla="*/ 4 h 9"/>
                  <a:gd name="T18" fmla="*/ 11 w 12"/>
                  <a:gd name="T19" fmla="*/ 3 h 9"/>
                  <a:gd name="T20" fmla="*/ 12 w 12"/>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3"/>
                    </a:moveTo>
                    <a:cubicBezTo>
                      <a:pt x="10" y="2"/>
                      <a:pt x="9" y="1"/>
                      <a:pt x="8" y="0"/>
                    </a:cubicBezTo>
                    <a:cubicBezTo>
                      <a:pt x="0" y="8"/>
                      <a:pt x="0" y="8"/>
                      <a:pt x="0" y="8"/>
                    </a:cubicBezTo>
                    <a:cubicBezTo>
                      <a:pt x="0" y="9"/>
                      <a:pt x="0" y="9"/>
                      <a:pt x="1" y="9"/>
                    </a:cubicBezTo>
                    <a:cubicBezTo>
                      <a:pt x="3" y="9"/>
                      <a:pt x="3" y="6"/>
                      <a:pt x="5" y="6"/>
                    </a:cubicBezTo>
                    <a:cubicBezTo>
                      <a:pt x="6" y="6"/>
                      <a:pt x="5" y="8"/>
                      <a:pt x="6" y="8"/>
                    </a:cubicBezTo>
                    <a:cubicBezTo>
                      <a:pt x="7" y="8"/>
                      <a:pt x="8" y="7"/>
                      <a:pt x="9" y="7"/>
                    </a:cubicBezTo>
                    <a:cubicBezTo>
                      <a:pt x="10" y="7"/>
                      <a:pt x="10" y="7"/>
                      <a:pt x="10" y="7"/>
                    </a:cubicBezTo>
                    <a:cubicBezTo>
                      <a:pt x="12" y="4"/>
                      <a:pt x="12" y="4"/>
                      <a:pt x="12" y="4"/>
                    </a:cubicBezTo>
                    <a:cubicBezTo>
                      <a:pt x="12" y="4"/>
                      <a:pt x="11" y="3"/>
                      <a:pt x="11" y="3"/>
                    </a:cubicBezTo>
                    <a:lnTo>
                      <a:pt x="1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569"/>
              <p:cNvSpPr/>
              <p:nvPr/>
            </p:nvSpPr>
            <p:spPr bwMode="auto">
              <a:xfrm>
                <a:off x="2273" y="2263"/>
                <a:ext cx="8" cy="10"/>
              </a:xfrm>
              <a:custGeom>
                <a:avLst/>
                <a:gdLst>
                  <a:gd name="T0" fmla="*/ 1 w 3"/>
                  <a:gd name="T1" fmla="*/ 1 h 4"/>
                  <a:gd name="T2" fmla="*/ 0 w 3"/>
                  <a:gd name="T3" fmla="*/ 1 h 4"/>
                  <a:gd name="T4" fmla="*/ 2 w 3"/>
                  <a:gd name="T5" fmla="*/ 4 h 4"/>
                  <a:gd name="T6" fmla="*/ 3 w 3"/>
                  <a:gd name="T7" fmla="*/ 3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0"/>
                      <a:pt x="0" y="1"/>
                    </a:cubicBezTo>
                    <a:cubicBezTo>
                      <a:pt x="0" y="1"/>
                      <a:pt x="0" y="4"/>
                      <a:pt x="2" y="4"/>
                    </a:cubicBezTo>
                    <a:cubicBezTo>
                      <a:pt x="2" y="4"/>
                      <a:pt x="3" y="4"/>
                      <a:pt x="3" y="3"/>
                    </a:cubicBezTo>
                    <a:cubicBezTo>
                      <a:pt x="3" y="2"/>
                      <a:pt x="2"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570"/>
              <p:cNvSpPr/>
              <p:nvPr/>
            </p:nvSpPr>
            <p:spPr bwMode="auto">
              <a:xfrm>
                <a:off x="2268" y="2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571"/>
              <p:cNvSpPr/>
              <p:nvPr/>
            </p:nvSpPr>
            <p:spPr bwMode="auto">
              <a:xfrm>
                <a:off x="2287" y="2247"/>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0"/>
                      <a:pt x="1"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572"/>
              <p:cNvSpPr/>
              <p:nvPr/>
            </p:nvSpPr>
            <p:spPr bwMode="auto">
              <a:xfrm>
                <a:off x="2330" y="2314"/>
                <a:ext cx="2"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573"/>
              <p:cNvSpPr/>
              <p:nvPr/>
            </p:nvSpPr>
            <p:spPr bwMode="auto">
              <a:xfrm>
                <a:off x="1215" y="1569"/>
                <a:ext cx="11" cy="9"/>
              </a:xfrm>
              <a:custGeom>
                <a:avLst/>
                <a:gdLst>
                  <a:gd name="T0" fmla="*/ 2 w 4"/>
                  <a:gd name="T1" fmla="*/ 0 h 3"/>
                  <a:gd name="T2" fmla="*/ 0 w 4"/>
                  <a:gd name="T3" fmla="*/ 3 h 3"/>
                  <a:gd name="T4" fmla="*/ 4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2" y="1"/>
                      <a:pt x="1" y="2"/>
                      <a:pt x="0" y="3"/>
                    </a:cubicBezTo>
                    <a:cubicBezTo>
                      <a:pt x="4" y="0"/>
                      <a:pt x="4" y="0"/>
                      <a:pt x="4"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574"/>
              <p:cNvSpPr/>
              <p:nvPr/>
            </p:nvSpPr>
            <p:spPr bwMode="auto">
              <a:xfrm>
                <a:off x="1229" y="1529"/>
                <a:ext cx="80" cy="67"/>
              </a:xfrm>
              <a:custGeom>
                <a:avLst/>
                <a:gdLst>
                  <a:gd name="T0" fmla="*/ 26 w 30"/>
                  <a:gd name="T1" fmla="*/ 0 h 25"/>
                  <a:gd name="T2" fmla="*/ 16 w 30"/>
                  <a:gd name="T3" fmla="*/ 5 h 25"/>
                  <a:gd name="T4" fmla="*/ 0 w 30"/>
                  <a:gd name="T5" fmla="*/ 22 h 25"/>
                  <a:gd name="T6" fmla="*/ 3 w 30"/>
                  <a:gd name="T7" fmla="*/ 23 h 25"/>
                  <a:gd name="T8" fmla="*/ 5 w 30"/>
                  <a:gd name="T9" fmla="*/ 25 h 25"/>
                  <a:gd name="T10" fmla="*/ 30 w 30"/>
                  <a:gd name="T11" fmla="*/ 0 h 25"/>
                  <a:gd name="T12" fmla="*/ 26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6" y="0"/>
                    </a:moveTo>
                    <a:cubicBezTo>
                      <a:pt x="22" y="1"/>
                      <a:pt x="19" y="3"/>
                      <a:pt x="16" y="5"/>
                    </a:cubicBezTo>
                    <a:cubicBezTo>
                      <a:pt x="0" y="22"/>
                      <a:pt x="0" y="22"/>
                      <a:pt x="0" y="22"/>
                    </a:cubicBezTo>
                    <a:cubicBezTo>
                      <a:pt x="1" y="22"/>
                      <a:pt x="2" y="23"/>
                      <a:pt x="3" y="23"/>
                    </a:cubicBezTo>
                    <a:cubicBezTo>
                      <a:pt x="3" y="23"/>
                      <a:pt x="4" y="24"/>
                      <a:pt x="5" y="25"/>
                    </a:cubicBezTo>
                    <a:cubicBezTo>
                      <a:pt x="30" y="0"/>
                      <a:pt x="30" y="0"/>
                      <a:pt x="30"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75"/>
              <p:cNvSpPr/>
              <p:nvPr/>
            </p:nvSpPr>
            <p:spPr bwMode="auto">
              <a:xfrm>
                <a:off x="1213" y="1620"/>
                <a:ext cx="37" cy="38"/>
              </a:xfrm>
              <a:custGeom>
                <a:avLst/>
                <a:gdLst>
                  <a:gd name="T0" fmla="*/ 13 w 14"/>
                  <a:gd name="T1" fmla="*/ 0 h 14"/>
                  <a:gd name="T2" fmla="*/ 10 w 14"/>
                  <a:gd name="T3" fmla="*/ 0 h 14"/>
                  <a:gd name="T4" fmla="*/ 9 w 14"/>
                  <a:gd name="T5" fmla="*/ 1 h 14"/>
                  <a:gd name="T6" fmla="*/ 0 w 14"/>
                  <a:gd name="T7" fmla="*/ 10 h 14"/>
                  <a:gd name="T8" fmla="*/ 0 w 14"/>
                  <a:gd name="T9" fmla="*/ 10 h 14"/>
                  <a:gd name="T10" fmla="*/ 2 w 14"/>
                  <a:gd name="T11" fmla="*/ 14 h 14"/>
                  <a:gd name="T12" fmla="*/ 5 w 14"/>
                  <a:gd name="T13" fmla="*/ 14 h 14"/>
                  <a:gd name="T14" fmla="*/ 14 w 14"/>
                  <a:gd name="T15" fmla="*/ 4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0" y="0"/>
                      <a:pt x="10" y="0"/>
                      <a:pt x="10" y="0"/>
                    </a:cubicBezTo>
                    <a:cubicBezTo>
                      <a:pt x="10" y="0"/>
                      <a:pt x="9" y="1"/>
                      <a:pt x="9" y="1"/>
                    </a:cubicBezTo>
                    <a:cubicBezTo>
                      <a:pt x="0" y="10"/>
                      <a:pt x="0" y="10"/>
                      <a:pt x="0" y="10"/>
                    </a:cubicBezTo>
                    <a:cubicBezTo>
                      <a:pt x="0" y="10"/>
                      <a:pt x="0" y="10"/>
                      <a:pt x="0" y="10"/>
                    </a:cubicBezTo>
                    <a:cubicBezTo>
                      <a:pt x="0" y="11"/>
                      <a:pt x="2" y="12"/>
                      <a:pt x="2" y="14"/>
                    </a:cubicBezTo>
                    <a:cubicBezTo>
                      <a:pt x="5" y="14"/>
                      <a:pt x="5" y="14"/>
                      <a:pt x="5" y="14"/>
                    </a:cubicBezTo>
                    <a:cubicBezTo>
                      <a:pt x="14" y="4"/>
                      <a:pt x="14" y="4"/>
                      <a:pt x="14" y="4"/>
                    </a:cubicBezTo>
                    <a:cubicBezTo>
                      <a:pt x="13" y="4"/>
                      <a:pt x="13" y="3"/>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76"/>
              <p:cNvSpPr/>
              <p:nvPr/>
            </p:nvSpPr>
            <p:spPr bwMode="auto">
              <a:xfrm>
                <a:off x="1250" y="1521"/>
                <a:ext cx="104" cy="94"/>
              </a:xfrm>
              <a:custGeom>
                <a:avLst/>
                <a:gdLst>
                  <a:gd name="T0" fmla="*/ 39 w 39"/>
                  <a:gd name="T1" fmla="*/ 2 h 35"/>
                  <a:gd name="T2" fmla="*/ 38 w 39"/>
                  <a:gd name="T3" fmla="*/ 1 h 35"/>
                  <a:gd name="T4" fmla="*/ 34 w 39"/>
                  <a:gd name="T5" fmla="*/ 3 h 35"/>
                  <a:gd name="T6" fmla="*/ 35 w 39"/>
                  <a:gd name="T7" fmla="*/ 1 h 35"/>
                  <a:gd name="T8" fmla="*/ 33 w 39"/>
                  <a:gd name="T9" fmla="*/ 0 h 35"/>
                  <a:gd name="T10" fmla="*/ 0 w 39"/>
                  <a:gd name="T11" fmla="*/ 33 h 35"/>
                  <a:gd name="T12" fmla="*/ 6 w 39"/>
                  <a:gd name="T13" fmla="*/ 35 h 35"/>
                  <a:gd name="T14" fmla="*/ 39 w 39"/>
                  <a:gd name="T15" fmla="*/ 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39" y="2"/>
                    </a:moveTo>
                    <a:cubicBezTo>
                      <a:pt x="39" y="2"/>
                      <a:pt x="39" y="1"/>
                      <a:pt x="38" y="1"/>
                    </a:cubicBezTo>
                    <a:cubicBezTo>
                      <a:pt x="37" y="2"/>
                      <a:pt x="35" y="3"/>
                      <a:pt x="34" y="3"/>
                    </a:cubicBezTo>
                    <a:cubicBezTo>
                      <a:pt x="34" y="2"/>
                      <a:pt x="35" y="2"/>
                      <a:pt x="35" y="1"/>
                    </a:cubicBezTo>
                    <a:cubicBezTo>
                      <a:pt x="34" y="1"/>
                      <a:pt x="34" y="0"/>
                      <a:pt x="33" y="0"/>
                    </a:cubicBezTo>
                    <a:cubicBezTo>
                      <a:pt x="0" y="33"/>
                      <a:pt x="0" y="33"/>
                      <a:pt x="0" y="33"/>
                    </a:cubicBezTo>
                    <a:cubicBezTo>
                      <a:pt x="2" y="34"/>
                      <a:pt x="4" y="34"/>
                      <a:pt x="6" y="35"/>
                    </a:cubicBezTo>
                    <a:lnTo>
                      <a:pt x="39"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77"/>
              <p:cNvSpPr/>
              <p:nvPr/>
            </p:nvSpPr>
            <p:spPr bwMode="auto">
              <a:xfrm>
                <a:off x="1245" y="1529"/>
                <a:ext cx="147" cy="131"/>
              </a:xfrm>
              <a:custGeom>
                <a:avLst/>
                <a:gdLst>
                  <a:gd name="T0" fmla="*/ 51 w 55"/>
                  <a:gd name="T1" fmla="*/ 0 h 49"/>
                  <a:gd name="T2" fmla="*/ 49 w 55"/>
                  <a:gd name="T3" fmla="*/ 0 h 49"/>
                  <a:gd name="T4" fmla="*/ 0 w 55"/>
                  <a:gd name="T5" fmla="*/ 48 h 49"/>
                  <a:gd name="T6" fmla="*/ 5 w 55"/>
                  <a:gd name="T7" fmla="*/ 49 h 49"/>
                  <a:gd name="T8" fmla="*/ 8 w 55"/>
                  <a:gd name="T9" fmla="*/ 49 h 49"/>
                  <a:gd name="T10" fmla="*/ 55 w 55"/>
                  <a:gd name="T11" fmla="*/ 2 h 49"/>
                  <a:gd name="T12" fmla="*/ 51 w 55"/>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55" h="49">
                    <a:moveTo>
                      <a:pt x="51" y="0"/>
                    </a:moveTo>
                    <a:cubicBezTo>
                      <a:pt x="49" y="0"/>
                      <a:pt x="49" y="0"/>
                      <a:pt x="49" y="0"/>
                    </a:cubicBezTo>
                    <a:cubicBezTo>
                      <a:pt x="0" y="48"/>
                      <a:pt x="0" y="48"/>
                      <a:pt x="0" y="48"/>
                    </a:cubicBezTo>
                    <a:cubicBezTo>
                      <a:pt x="2" y="49"/>
                      <a:pt x="3" y="49"/>
                      <a:pt x="5" y="49"/>
                    </a:cubicBezTo>
                    <a:cubicBezTo>
                      <a:pt x="6" y="49"/>
                      <a:pt x="7" y="49"/>
                      <a:pt x="8" y="49"/>
                    </a:cubicBezTo>
                    <a:cubicBezTo>
                      <a:pt x="55" y="2"/>
                      <a:pt x="55" y="2"/>
                      <a:pt x="55" y="2"/>
                    </a:cubicBezTo>
                    <a:cubicBezTo>
                      <a:pt x="54" y="1"/>
                      <a:pt x="53" y="1"/>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78"/>
              <p:cNvSpPr/>
              <p:nvPr/>
            </p:nvSpPr>
            <p:spPr bwMode="auto">
              <a:xfrm>
                <a:off x="1226" y="1537"/>
                <a:ext cx="206" cy="198"/>
              </a:xfrm>
              <a:custGeom>
                <a:avLst/>
                <a:gdLst>
                  <a:gd name="T0" fmla="*/ 75 w 77"/>
                  <a:gd name="T1" fmla="*/ 0 h 74"/>
                  <a:gd name="T2" fmla="*/ 69 w 77"/>
                  <a:gd name="T3" fmla="*/ 0 h 74"/>
                  <a:gd name="T4" fmla="*/ 23 w 77"/>
                  <a:gd name="T5" fmla="*/ 47 h 74"/>
                  <a:gd name="T6" fmla="*/ 23 w 77"/>
                  <a:gd name="T7" fmla="*/ 47 h 74"/>
                  <a:gd name="T8" fmla="*/ 22 w 77"/>
                  <a:gd name="T9" fmla="*/ 47 h 74"/>
                  <a:gd name="T10" fmla="*/ 21 w 77"/>
                  <a:gd name="T11" fmla="*/ 48 h 74"/>
                  <a:gd name="T12" fmla="*/ 22 w 77"/>
                  <a:gd name="T13" fmla="*/ 51 h 74"/>
                  <a:gd name="T14" fmla="*/ 13 w 77"/>
                  <a:gd name="T15" fmla="*/ 56 h 74"/>
                  <a:gd name="T16" fmla="*/ 0 w 77"/>
                  <a:gd name="T17" fmla="*/ 69 h 74"/>
                  <a:gd name="T18" fmla="*/ 4 w 77"/>
                  <a:gd name="T19" fmla="*/ 73 h 74"/>
                  <a:gd name="T20" fmla="*/ 1 w 77"/>
                  <a:gd name="T21" fmla="*/ 73 h 74"/>
                  <a:gd name="T22" fmla="*/ 3 w 77"/>
                  <a:gd name="T23" fmla="*/ 74 h 74"/>
                  <a:gd name="T24" fmla="*/ 77 w 77"/>
                  <a:gd name="T25" fmla="*/ 1 h 74"/>
                  <a:gd name="T26" fmla="*/ 75 w 77"/>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74">
                    <a:moveTo>
                      <a:pt x="75" y="0"/>
                    </a:moveTo>
                    <a:cubicBezTo>
                      <a:pt x="69" y="0"/>
                      <a:pt x="69" y="0"/>
                      <a:pt x="69" y="0"/>
                    </a:cubicBezTo>
                    <a:cubicBezTo>
                      <a:pt x="23" y="47"/>
                      <a:pt x="23" y="47"/>
                      <a:pt x="23" y="47"/>
                    </a:cubicBezTo>
                    <a:cubicBezTo>
                      <a:pt x="23" y="47"/>
                      <a:pt x="23" y="47"/>
                      <a:pt x="23" y="47"/>
                    </a:cubicBezTo>
                    <a:cubicBezTo>
                      <a:pt x="23" y="47"/>
                      <a:pt x="22" y="47"/>
                      <a:pt x="22" y="47"/>
                    </a:cubicBezTo>
                    <a:cubicBezTo>
                      <a:pt x="21" y="48"/>
                      <a:pt x="21" y="48"/>
                      <a:pt x="21" y="48"/>
                    </a:cubicBezTo>
                    <a:cubicBezTo>
                      <a:pt x="21" y="49"/>
                      <a:pt x="22" y="50"/>
                      <a:pt x="22" y="51"/>
                    </a:cubicBezTo>
                    <a:cubicBezTo>
                      <a:pt x="22" y="52"/>
                      <a:pt x="16" y="55"/>
                      <a:pt x="13" y="56"/>
                    </a:cubicBezTo>
                    <a:cubicBezTo>
                      <a:pt x="0" y="69"/>
                      <a:pt x="0" y="69"/>
                      <a:pt x="0" y="69"/>
                    </a:cubicBezTo>
                    <a:cubicBezTo>
                      <a:pt x="2" y="70"/>
                      <a:pt x="3" y="71"/>
                      <a:pt x="4" y="73"/>
                    </a:cubicBezTo>
                    <a:cubicBezTo>
                      <a:pt x="3" y="73"/>
                      <a:pt x="2" y="73"/>
                      <a:pt x="1" y="73"/>
                    </a:cubicBezTo>
                    <a:cubicBezTo>
                      <a:pt x="2" y="73"/>
                      <a:pt x="2" y="74"/>
                      <a:pt x="3" y="74"/>
                    </a:cubicBezTo>
                    <a:cubicBezTo>
                      <a:pt x="77" y="1"/>
                      <a:pt x="77" y="1"/>
                      <a:pt x="77"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79"/>
              <p:cNvSpPr/>
              <p:nvPr/>
            </p:nvSpPr>
            <p:spPr bwMode="auto">
              <a:xfrm>
                <a:off x="1245" y="1545"/>
                <a:ext cx="221" cy="206"/>
              </a:xfrm>
              <a:custGeom>
                <a:avLst/>
                <a:gdLst>
                  <a:gd name="T0" fmla="*/ 76 w 83"/>
                  <a:gd name="T1" fmla="*/ 0 h 77"/>
                  <a:gd name="T2" fmla="*/ 0 w 83"/>
                  <a:gd name="T3" fmla="*/ 75 h 77"/>
                  <a:gd name="T4" fmla="*/ 5 w 83"/>
                  <a:gd name="T5" fmla="*/ 77 h 77"/>
                  <a:gd name="T6" fmla="*/ 9 w 83"/>
                  <a:gd name="T7" fmla="*/ 75 h 77"/>
                  <a:gd name="T8" fmla="*/ 9 w 83"/>
                  <a:gd name="T9" fmla="*/ 75 h 77"/>
                  <a:gd name="T10" fmla="*/ 83 w 83"/>
                  <a:gd name="T11" fmla="*/ 1 h 77"/>
                  <a:gd name="T12" fmla="*/ 76 w 83"/>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83" h="77">
                    <a:moveTo>
                      <a:pt x="76" y="0"/>
                    </a:moveTo>
                    <a:cubicBezTo>
                      <a:pt x="0" y="75"/>
                      <a:pt x="0" y="75"/>
                      <a:pt x="0" y="75"/>
                    </a:cubicBezTo>
                    <a:cubicBezTo>
                      <a:pt x="2" y="76"/>
                      <a:pt x="4" y="77"/>
                      <a:pt x="5" y="77"/>
                    </a:cubicBezTo>
                    <a:cubicBezTo>
                      <a:pt x="6" y="77"/>
                      <a:pt x="8" y="75"/>
                      <a:pt x="9" y="75"/>
                    </a:cubicBezTo>
                    <a:cubicBezTo>
                      <a:pt x="9" y="75"/>
                      <a:pt x="9" y="75"/>
                      <a:pt x="9" y="75"/>
                    </a:cubicBezTo>
                    <a:cubicBezTo>
                      <a:pt x="83" y="1"/>
                      <a:pt x="83" y="1"/>
                      <a:pt x="83" y="1"/>
                    </a:cubicBezTo>
                    <a:cubicBezTo>
                      <a:pt x="81" y="0"/>
                      <a:pt x="78"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80"/>
              <p:cNvSpPr/>
              <p:nvPr/>
            </p:nvSpPr>
            <p:spPr bwMode="auto">
              <a:xfrm>
                <a:off x="1274" y="1543"/>
                <a:ext cx="235" cy="227"/>
              </a:xfrm>
              <a:custGeom>
                <a:avLst/>
                <a:gdLst>
                  <a:gd name="T0" fmla="*/ 83 w 88"/>
                  <a:gd name="T1" fmla="*/ 0 h 85"/>
                  <a:gd name="T2" fmla="*/ 81 w 88"/>
                  <a:gd name="T3" fmla="*/ 1 h 85"/>
                  <a:gd name="T4" fmla="*/ 0 w 88"/>
                  <a:gd name="T5" fmla="*/ 82 h 85"/>
                  <a:gd name="T6" fmla="*/ 1 w 88"/>
                  <a:gd name="T7" fmla="*/ 85 h 85"/>
                  <a:gd name="T8" fmla="*/ 2 w 88"/>
                  <a:gd name="T9" fmla="*/ 85 h 85"/>
                  <a:gd name="T10" fmla="*/ 4 w 88"/>
                  <a:gd name="T11" fmla="*/ 85 h 85"/>
                  <a:gd name="T12" fmla="*/ 4 w 88"/>
                  <a:gd name="T13" fmla="*/ 82 h 85"/>
                  <a:gd name="T14" fmla="*/ 7 w 88"/>
                  <a:gd name="T15" fmla="*/ 83 h 85"/>
                  <a:gd name="T16" fmla="*/ 88 w 88"/>
                  <a:gd name="T17" fmla="*/ 2 h 85"/>
                  <a:gd name="T18" fmla="*/ 83 w 88"/>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5">
                    <a:moveTo>
                      <a:pt x="83" y="0"/>
                    </a:moveTo>
                    <a:cubicBezTo>
                      <a:pt x="82" y="0"/>
                      <a:pt x="82" y="1"/>
                      <a:pt x="81" y="1"/>
                    </a:cubicBezTo>
                    <a:cubicBezTo>
                      <a:pt x="0" y="82"/>
                      <a:pt x="0" y="82"/>
                      <a:pt x="0" y="82"/>
                    </a:cubicBezTo>
                    <a:cubicBezTo>
                      <a:pt x="0" y="83"/>
                      <a:pt x="0" y="85"/>
                      <a:pt x="1" y="85"/>
                    </a:cubicBezTo>
                    <a:cubicBezTo>
                      <a:pt x="1" y="85"/>
                      <a:pt x="1" y="85"/>
                      <a:pt x="2" y="85"/>
                    </a:cubicBezTo>
                    <a:cubicBezTo>
                      <a:pt x="4" y="85"/>
                      <a:pt x="4" y="85"/>
                      <a:pt x="4" y="85"/>
                    </a:cubicBezTo>
                    <a:cubicBezTo>
                      <a:pt x="4" y="83"/>
                      <a:pt x="4" y="83"/>
                      <a:pt x="4" y="82"/>
                    </a:cubicBezTo>
                    <a:cubicBezTo>
                      <a:pt x="5" y="82"/>
                      <a:pt x="6" y="83"/>
                      <a:pt x="7" y="83"/>
                    </a:cubicBezTo>
                    <a:cubicBezTo>
                      <a:pt x="88" y="2"/>
                      <a:pt x="88" y="2"/>
                      <a:pt x="88" y="2"/>
                    </a:cubicBezTo>
                    <a:cubicBezTo>
                      <a:pt x="87" y="1"/>
                      <a:pt x="85"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81"/>
              <p:cNvSpPr/>
              <p:nvPr/>
            </p:nvSpPr>
            <p:spPr bwMode="auto">
              <a:xfrm>
                <a:off x="1239" y="1802"/>
                <a:ext cx="59" cy="40"/>
              </a:xfrm>
              <a:custGeom>
                <a:avLst/>
                <a:gdLst>
                  <a:gd name="T0" fmla="*/ 19 w 22"/>
                  <a:gd name="T1" fmla="*/ 4 h 15"/>
                  <a:gd name="T2" fmla="*/ 11 w 22"/>
                  <a:gd name="T3" fmla="*/ 6 h 15"/>
                  <a:gd name="T4" fmla="*/ 6 w 22"/>
                  <a:gd name="T5" fmla="*/ 11 h 15"/>
                  <a:gd name="T6" fmla="*/ 2 w 22"/>
                  <a:gd name="T7" fmla="*/ 12 h 15"/>
                  <a:gd name="T8" fmla="*/ 0 w 22"/>
                  <a:gd name="T9" fmla="*/ 15 h 15"/>
                  <a:gd name="T10" fmla="*/ 14 w 22"/>
                  <a:gd name="T11" fmla="*/ 9 h 15"/>
                  <a:gd name="T12" fmla="*/ 14 w 22"/>
                  <a:gd name="T13" fmla="*/ 9 h 15"/>
                  <a:gd name="T14" fmla="*/ 22 w 22"/>
                  <a:gd name="T15" fmla="*/ 0 h 15"/>
                  <a:gd name="T16" fmla="*/ 19 w 22"/>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9" y="4"/>
                    </a:moveTo>
                    <a:cubicBezTo>
                      <a:pt x="17" y="6"/>
                      <a:pt x="14" y="4"/>
                      <a:pt x="11" y="6"/>
                    </a:cubicBezTo>
                    <a:cubicBezTo>
                      <a:pt x="9" y="7"/>
                      <a:pt x="8" y="10"/>
                      <a:pt x="6" y="11"/>
                    </a:cubicBezTo>
                    <a:cubicBezTo>
                      <a:pt x="5" y="12"/>
                      <a:pt x="3" y="12"/>
                      <a:pt x="2" y="12"/>
                    </a:cubicBezTo>
                    <a:cubicBezTo>
                      <a:pt x="0" y="15"/>
                      <a:pt x="0" y="15"/>
                      <a:pt x="0" y="15"/>
                    </a:cubicBezTo>
                    <a:cubicBezTo>
                      <a:pt x="5" y="15"/>
                      <a:pt x="9" y="10"/>
                      <a:pt x="14" y="9"/>
                    </a:cubicBezTo>
                    <a:cubicBezTo>
                      <a:pt x="14" y="9"/>
                      <a:pt x="14" y="9"/>
                      <a:pt x="14" y="9"/>
                    </a:cubicBezTo>
                    <a:cubicBezTo>
                      <a:pt x="22" y="0"/>
                      <a:pt x="22" y="0"/>
                      <a:pt x="22" y="0"/>
                    </a:cubicBezTo>
                    <a:cubicBezTo>
                      <a:pt x="21" y="1"/>
                      <a:pt x="19" y="2"/>
                      <a:pt x="1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82"/>
              <p:cNvSpPr/>
              <p:nvPr/>
            </p:nvSpPr>
            <p:spPr bwMode="auto">
              <a:xfrm>
                <a:off x="1311" y="1553"/>
                <a:ext cx="230" cy="217"/>
              </a:xfrm>
              <a:custGeom>
                <a:avLst/>
                <a:gdLst>
                  <a:gd name="T0" fmla="*/ 9 w 86"/>
                  <a:gd name="T1" fmla="*/ 79 h 81"/>
                  <a:gd name="T2" fmla="*/ 10 w 86"/>
                  <a:gd name="T3" fmla="*/ 79 h 81"/>
                  <a:gd name="T4" fmla="*/ 86 w 86"/>
                  <a:gd name="T5" fmla="*/ 3 h 81"/>
                  <a:gd name="T6" fmla="*/ 83 w 86"/>
                  <a:gd name="T7" fmla="*/ 2 h 81"/>
                  <a:gd name="T8" fmla="*/ 81 w 86"/>
                  <a:gd name="T9" fmla="*/ 0 h 81"/>
                  <a:gd name="T10" fmla="*/ 0 w 86"/>
                  <a:gd name="T11" fmla="*/ 80 h 81"/>
                  <a:gd name="T12" fmla="*/ 3 w 86"/>
                  <a:gd name="T13" fmla="*/ 81 h 81"/>
                  <a:gd name="T14" fmla="*/ 9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9" y="79"/>
                    </a:moveTo>
                    <a:cubicBezTo>
                      <a:pt x="10" y="79"/>
                      <a:pt x="10" y="79"/>
                      <a:pt x="10" y="79"/>
                    </a:cubicBezTo>
                    <a:cubicBezTo>
                      <a:pt x="86" y="3"/>
                      <a:pt x="86" y="3"/>
                      <a:pt x="86" y="3"/>
                    </a:cubicBezTo>
                    <a:cubicBezTo>
                      <a:pt x="85" y="3"/>
                      <a:pt x="84" y="2"/>
                      <a:pt x="83" y="2"/>
                    </a:cubicBezTo>
                    <a:cubicBezTo>
                      <a:pt x="82" y="1"/>
                      <a:pt x="81" y="0"/>
                      <a:pt x="81" y="0"/>
                    </a:cubicBezTo>
                    <a:cubicBezTo>
                      <a:pt x="0" y="80"/>
                      <a:pt x="0" y="80"/>
                      <a:pt x="0" y="80"/>
                    </a:cubicBezTo>
                    <a:cubicBezTo>
                      <a:pt x="1" y="80"/>
                      <a:pt x="2" y="81"/>
                      <a:pt x="3" y="81"/>
                    </a:cubicBezTo>
                    <a:cubicBezTo>
                      <a:pt x="6" y="81"/>
                      <a:pt x="7" y="79"/>
                      <a:pt x="9"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83"/>
              <p:cNvSpPr/>
              <p:nvPr/>
            </p:nvSpPr>
            <p:spPr bwMode="auto">
              <a:xfrm>
                <a:off x="1314" y="1751"/>
                <a:ext cx="59" cy="59"/>
              </a:xfrm>
              <a:custGeom>
                <a:avLst/>
                <a:gdLst>
                  <a:gd name="T0" fmla="*/ 9 w 22"/>
                  <a:gd name="T1" fmla="*/ 16 h 22"/>
                  <a:gd name="T2" fmla="*/ 13 w 22"/>
                  <a:gd name="T3" fmla="*/ 12 h 22"/>
                  <a:gd name="T4" fmla="*/ 21 w 22"/>
                  <a:gd name="T5" fmla="*/ 6 h 22"/>
                  <a:gd name="T6" fmla="*/ 21 w 22"/>
                  <a:gd name="T7" fmla="*/ 3 h 22"/>
                  <a:gd name="T8" fmla="*/ 22 w 22"/>
                  <a:gd name="T9" fmla="*/ 0 h 22"/>
                  <a:gd name="T10" fmla="*/ 0 w 22"/>
                  <a:gd name="T11" fmla="*/ 22 h 22"/>
                  <a:gd name="T12" fmla="*/ 9 w 22"/>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9" y="16"/>
                    </a:moveTo>
                    <a:cubicBezTo>
                      <a:pt x="10" y="14"/>
                      <a:pt x="11" y="13"/>
                      <a:pt x="13" y="12"/>
                    </a:cubicBezTo>
                    <a:cubicBezTo>
                      <a:pt x="17" y="10"/>
                      <a:pt x="21" y="9"/>
                      <a:pt x="21" y="6"/>
                    </a:cubicBezTo>
                    <a:cubicBezTo>
                      <a:pt x="21" y="3"/>
                      <a:pt x="21" y="3"/>
                      <a:pt x="21" y="3"/>
                    </a:cubicBezTo>
                    <a:cubicBezTo>
                      <a:pt x="21" y="2"/>
                      <a:pt x="21" y="1"/>
                      <a:pt x="22" y="0"/>
                    </a:cubicBezTo>
                    <a:cubicBezTo>
                      <a:pt x="0" y="22"/>
                      <a:pt x="0" y="22"/>
                      <a:pt x="0" y="22"/>
                    </a:cubicBezTo>
                    <a:cubicBezTo>
                      <a:pt x="3" y="20"/>
                      <a:pt x="7" y="18"/>
                      <a:pt x="9"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84"/>
              <p:cNvSpPr/>
              <p:nvPr/>
            </p:nvSpPr>
            <p:spPr bwMode="auto">
              <a:xfrm>
                <a:off x="1573" y="1559"/>
                <a:ext cx="14" cy="8"/>
              </a:xfrm>
              <a:custGeom>
                <a:avLst/>
                <a:gdLst>
                  <a:gd name="T0" fmla="*/ 2 w 5"/>
                  <a:gd name="T1" fmla="*/ 3 h 3"/>
                  <a:gd name="T2" fmla="*/ 5 w 5"/>
                  <a:gd name="T3" fmla="*/ 0 h 3"/>
                  <a:gd name="T4" fmla="*/ 2 w 5"/>
                  <a:gd name="T5" fmla="*/ 3 h 3"/>
                </a:gdLst>
                <a:ahLst/>
                <a:cxnLst>
                  <a:cxn ang="0">
                    <a:pos x="T0" y="T1"/>
                  </a:cxn>
                  <a:cxn ang="0">
                    <a:pos x="T2" y="T3"/>
                  </a:cxn>
                  <a:cxn ang="0">
                    <a:pos x="T4" y="T5"/>
                  </a:cxn>
                </a:cxnLst>
                <a:rect l="0" t="0" r="r" b="b"/>
                <a:pathLst>
                  <a:path w="5" h="3">
                    <a:moveTo>
                      <a:pt x="2" y="3"/>
                    </a:moveTo>
                    <a:cubicBezTo>
                      <a:pt x="5" y="0"/>
                      <a:pt x="5" y="0"/>
                      <a:pt x="5" y="0"/>
                    </a:cubicBezTo>
                    <a:cubicBezTo>
                      <a:pt x="0" y="1"/>
                      <a:pt x="1" y="2"/>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85"/>
              <p:cNvSpPr/>
              <p:nvPr/>
            </p:nvSpPr>
            <p:spPr bwMode="auto">
              <a:xfrm>
                <a:off x="1389" y="1567"/>
                <a:ext cx="187" cy="190"/>
              </a:xfrm>
              <a:custGeom>
                <a:avLst/>
                <a:gdLst>
                  <a:gd name="T0" fmla="*/ 63 w 70"/>
                  <a:gd name="T1" fmla="*/ 0 h 71"/>
                  <a:gd name="T2" fmla="*/ 5 w 70"/>
                  <a:gd name="T3" fmla="*/ 58 h 71"/>
                  <a:gd name="T4" fmla="*/ 6 w 70"/>
                  <a:gd name="T5" fmla="*/ 58 h 71"/>
                  <a:gd name="T6" fmla="*/ 8 w 70"/>
                  <a:gd name="T7" fmla="*/ 58 h 71"/>
                  <a:gd name="T8" fmla="*/ 8 w 70"/>
                  <a:gd name="T9" fmla="*/ 59 h 71"/>
                  <a:gd name="T10" fmla="*/ 1 w 70"/>
                  <a:gd name="T11" fmla="*/ 67 h 71"/>
                  <a:gd name="T12" fmla="*/ 1 w 70"/>
                  <a:gd name="T13" fmla="*/ 69 h 71"/>
                  <a:gd name="T14" fmla="*/ 0 w 70"/>
                  <a:gd name="T15" fmla="*/ 71 h 71"/>
                  <a:gd name="T16" fmla="*/ 0 w 70"/>
                  <a:gd name="T17" fmla="*/ 71 h 71"/>
                  <a:gd name="T18" fmla="*/ 70 w 70"/>
                  <a:gd name="T19" fmla="*/ 1 h 71"/>
                  <a:gd name="T20" fmla="*/ 63 w 70"/>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1">
                    <a:moveTo>
                      <a:pt x="63" y="0"/>
                    </a:moveTo>
                    <a:cubicBezTo>
                      <a:pt x="5" y="58"/>
                      <a:pt x="5" y="58"/>
                      <a:pt x="5" y="58"/>
                    </a:cubicBezTo>
                    <a:cubicBezTo>
                      <a:pt x="5" y="58"/>
                      <a:pt x="6" y="58"/>
                      <a:pt x="6" y="58"/>
                    </a:cubicBezTo>
                    <a:cubicBezTo>
                      <a:pt x="8" y="58"/>
                      <a:pt x="8" y="58"/>
                      <a:pt x="8" y="58"/>
                    </a:cubicBezTo>
                    <a:cubicBezTo>
                      <a:pt x="8" y="58"/>
                      <a:pt x="8" y="59"/>
                      <a:pt x="8" y="59"/>
                    </a:cubicBezTo>
                    <a:cubicBezTo>
                      <a:pt x="3" y="61"/>
                      <a:pt x="1" y="64"/>
                      <a:pt x="1" y="67"/>
                    </a:cubicBezTo>
                    <a:cubicBezTo>
                      <a:pt x="1" y="68"/>
                      <a:pt x="0" y="68"/>
                      <a:pt x="1" y="69"/>
                    </a:cubicBezTo>
                    <a:cubicBezTo>
                      <a:pt x="1" y="69"/>
                      <a:pt x="0" y="70"/>
                      <a:pt x="0" y="71"/>
                    </a:cubicBezTo>
                    <a:cubicBezTo>
                      <a:pt x="0" y="71"/>
                      <a:pt x="0" y="71"/>
                      <a:pt x="0" y="71"/>
                    </a:cubicBezTo>
                    <a:cubicBezTo>
                      <a:pt x="70" y="1"/>
                      <a:pt x="70" y="1"/>
                      <a:pt x="70" y="1"/>
                    </a:cubicBezTo>
                    <a:cubicBezTo>
                      <a:pt x="68" y="1"/>
                      <a:pt x="65" y="1"/>
                      <a:pt x="6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86"/>
              <p:cNvSpPr/>
              <p:nvPr/>
            </p:nvSpPr>
            <p:spPr bwMode="auto">
              <a:xfrm>
                <a:off x="1442" y="1543"/>
                <a:ext cx="203" cy="190"/>
              </a:xfrm>
              <a:custGeom>
                <a:avLst/>
                <a:gdLst>
                  <a:gd name="T0" fmla="*/ 68 w 76"/>
                  <a:gd name="T1" fmla="*/ 3 h 71"/>
                  <a:gd name="T2" fmla="*/ 63 w 76"/>
                  <a:gd name="T3" fmla="*/ 5 h 71"/>
                  <a:gd name="T4" fmla="*/ 0 w 76"/>
                  <a:gd name="T5" fmla="*/ 68 h 71"/>
                  <a:gd name="T6" fmla="*/ 2 w 76"/>
                  <a:gd name="T7" fmla="*/ 67 h 71"/>
                  <a:gd name="T8" fmla="*/ 6 w 76"/>
                  <a:gd name="T9" fmla="*/ 71 h 71"/>
                  <a:gd name="T10" fmla="*/ 76 w 76"/>
                  <a:gd name="T11" fmla="*/ 0 h 71"/>
                  <a:gd name="T12" fmla="*/ 68 w 76"/>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76" h="71">
                    <a:moveTo>
                      <a:pt x="68" y="3"/>
                    </a:moveTo>
                    <a:cubicBezTo>
                      <a:pt x="67" y="3"/>
                      <a:pt x="65" y="5"/>
                      <a:pt x="63" y="5"/>
                    </a:cubicBezTo>
                    <a:cubicBezTo>
                      <a:pt x="0" y="68"/>
                      <a:pt x="0" y="68"/>
                      <a:pt x="0" y="68"/>
                    </a:cubicBezTo>
                    <a:cubicBezTo>
                      <a:pt x="1" y="68"/>
                      <a:pt x="1" y="68"/>
                      <a:pt x="2" y="67"/>
                    </a:cubicBezTo>
                    <a:cubicBezTo>
                      <a:pt x="3" y="69"/>
                      <a:pt x="4" y="70"/>
                      <a:pt x="6" y="71"/>
                    </a:cubicBezTo>
                    <a:cubicBezTo>
                      <a:pt x="76" y="0"/>
                      <a:pt x="76" y="0"/>
                      <a:pt x="76" y="0"/>
                    </a:cubicBezTo>
                    <a:cubicBezTo>
                      <a:pt x="73" y="1"/>
                      <a:pt x="71" y="2"/>
                      <a:pt x="6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87"/>
              <p:cNvSpPr/>
              <p:nvPr/>
            </p:nvSpPr>
            <p:spPr bwMode="auto">
              <a:xfrm>
                <a:off x="1421" y="1733"/>
                <a:ext cx="13" cy="13"/>
              </a:xfrm>
              <a:custGeom>
                <a:avLst/>
                <a:gdLst>
                  <a:gd name="T0" fmla="*/ 5 w 5"/>
                  <a:gd name="T1" fmla="*/ 1 h 5"/>
                  <a:gd name="T2" fmla="*/ 5 w 5"/>
                  <a:gd name="T3" fmla="*/ 0 h 5"/>
                  <a:gd name="T4" fmla="*/ 0 w 5"/>
                  <a:gd name="T5" fmla="*/ 5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5" y="1"/>
                      <a:pt x="5" y="0"/>
                    </a:cubicBezTo>
                    <a:cubicBezTo>
                      <a:pt x="0" y="5"/>
                      <a:pt x="0" y="5"/>
                      <a:pt x="0" y="5"/>
                    </a:cubicBezTo>
                    <a:cubicBezTo>
                      <a:pt x="2" y="4"/>
                      <a:pt x="4" y="2"/>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88"/>
              <p:cNvSpPr/>
              <p:nvPr/>
            </p:nvSpPr>
            <p:spPr bwMode="auto">
              <a:xfrm>
                <a:off x="1472" y="1535"/>
                <a:ext cx="214" cy="211"/>
              </a:xfrm>
              <a:custGeom>
                <a:avLst/>
                <a:gdLst>
                  <a:gd name="T0" fmla="*/ 76 w 80"/>
                  <a:gd name="T1" fmla="*/ 0 h 79"/>
                  <a:gd name="T2" fmla="*/ 76 w 80"/>
                  <a:gd name="T3" fmla="*/ 0 h 79"/>
                  <a:gd name="T4" fmla="*/ 73 w 80"/>
                  <a:gd name="T5" fmla="*/ 3 h 79"/>
                  <a:gd name="T6" fmla="*/ 72 w 80"/>
                  <a:gd name="T7" fmla="*/ 5 h 79"/>
                  <a:gd name="T8" fmla="*/ 0 w 80"/>
                  <a:gd name="T9" fmla="*/ 76 h 79"/>
                  <a:gd name="T10" fmla="*/ 6 w 80"/>
                  <a:gd name="T11" fmla="*/ 79 h 79"/>
                  <a:gd name="T12" fmla="*/ 7 w 80"/>
                  <a:gd name="T13" fmla="*/ 79 h 79"/>
                  <a:gd name="T14" fmla="*/ 80 w 80"/>
                  <a:gd name="T15" fmla="*/ 5 h 79"/>
                  <a:gd name="T16" fmla="*/ 76 w 8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76" y="0"/>
                    </a:moveTo>
                    <a:cubicBezTo>
                      <a:pt x="76" y="0"/>
                      <a:pt x="76" y="0"/>
                      <a:pt x="76" y="0"/>
                    </a:cubicBezTo>
                    <a:cubicBezTo>
                      <a:pt x="73" y="3"/>
                      <a:pt x="73" y="3"/>
                      <a:pt x="73" y="3"/>
                    </a:cubicBezTo>
                    <a:cubicBezTo>
                      <a:pt x="73" y="4"/>
                      <a:pt x="73" y="5"/>
                      <a:pt x="72" y="5"/>
                    </a:cubicBezTo>
                    <a:cubicBezTo>
                      <a:pt x="0" y="76"/>
                      <a:pt x="0" y="76"/>
                      <a:pt x="0" y="76"/>
                    </a:cubicBezTo>
                    <a:cubicBezTo>
                      <a:pt x="2" y="77"/>
                      <a:pt x="4" y="78"/>
                      <a:pt x="6" y="79"/>
                    </a:cubicBezTo>
                    <a:cubicBezTo>
                      <a:pt x="7" y="79"/>
                      <a:pt x="7" y="79"/>
                      <a:pt x="7" y="79"/>
                    </a:cubicBezTo>
                    <a:cubicBezTo>
                      <a:pt x="80" y="5"/>
                      <a:pt x="80" y="5"/>
                      <a:pt x="80" y="5"/>
                    </a:cubicBezTo>
                    <a:cubicBezTo>
                      <a:pt x="78" y="3"/>
                      <a:pt x="77" y="0"/>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89"/>
              <p:cNvSpPr/>
              <p:nvPr/>
            </p:nvSpPr>
            <p:spPr bwMode="auto">
              <a:xfrm>
                <a:off x="1512" y="1543"/>
                <a:ext cx="211" cy="206"/>
              </a:xfrm>
              <a:custGeom>
                <a:avLst/>
                <a:gdLst>
                  <a:gd name="T0" fmla="*/ 76 w 79"/>
                  <a:gd name="T1" fmla="*/ 0 h 77"/>
                  <a:gd name="T2" fmla="*/ 71 w 79"/>
                  <a:gd name="T3" fmla="*/ 4 h 77"/>
                  <a:gd name="T4" fmla="*/ 0 w 79"/>
                  <a:gd name="T5" fmla="*/ 76 h 77"/>
                  <a:gd name="T6" fmla="*/ 0 w 79"/>
                  <a:gd name="T7" fmla="*/ 76 h 77"/>
                  <a:gd name="T8" fmla="*/ 6 w 79"/>
                  <a:gd name="T9" fmla="*/ 77 h 77"/>
                  <a:gd name="T10" fmla="*/ 79 w 79"/>
                  <a:gd name="T11" fmla="*/ 5 h 77"/>
                  <a:gd name="T12" fmla="*/ 7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76" y="0"/>
                    </a:moveTo>
                    <a:cubicBezTo>
                      <a:pt x="73" y="1"/>
                      <a:pt x="73" y="4"/>
                      <a:pt x="71" y="4"/>
                    </a:cubicBezTo>
                    <a:cubicBezTo>
                      <a:pt x="0" y="76"/>
                      <a:pt x="0" y="76"/>
                      <a:pt x="0" y="76"/>
                    </a:cubicBezTo>
                    <a:cubicBezTo>
                      <a:pt x="0" y="76"/>
                      <a:pt x="0" y="76"/>
                      <a:pt x="0" y="76"/>
                    </a:cubicBezTo>
                    <a:cubicBezTo>
                      <a:pt x="2" y="76"/>
                      <a:pt x="4" y="77"/>
                      <a:pt x="6" y="77"/>
                    </a:cubicBezTo>
                    <a:cubicBezTo>
                      <a:pt x="79" y="5"/>
                      <a:pt x="79" y="5"/>
                      <a:pt x="79" y="5"/>
                    </a:cubicBezTo>
                    <a:cubicBezTo>
                      <a:pt x="77" y="4"/>
                      <a:pt x="76" y="2"/>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90"/>
              <p:cNvSpPr/>
              <p:nvPr/>
            </p:nvSpPr>
            <p:spPr bwMode="auto">
              <a:xfrm>
                <a:off x="1544" y="1551"/>
                <a:ext cx="222" cy="217"/>
              </a:xfrm>
              <a:custGeom>
                <a:avLst/>
                <a:gdLst>
                  <a:gd name="T0" fmla="*/ 77 w 83"/>
                  <a:gd name="T1" fmla="*/ 0 h 81"/>
                  <a:gd name="T2" fmla="*/ 0 w 83"/>
                  <a:gd name="T3" fmla="*/ 77 h 81"/>
                  <a:gd name="T4" fmla="*/ 2 w 83"/>
                  <a:gd name="T5" fmla="*/ 78 h 81"/>
                  <a:gd name="T6" fmla="*/ 4 w 83"/>
                  <a:gd name="T7" fmla="*/ 81 h 81"/>
                  <a:gd name="T8" fmla="*/ 83 w 83"/>
                  <a:gd name="T9" fmla="*/ 2 h 81"/>
                  <a:gd name="T10" fmla="*/ 77 w 83"/>
                  <a:gd name="T11" fmla="*/ 0 h 81"/>
                </a:gdLst>
                <a:ahLst/>
                <a:cxnLst>
                  <a:cxn ang="0">
                    <a:pos x="T0" y="T1"/>
                  </a:cxn>
                  <a:cxn ang="0">
                    <a:pos x="T2" y="T3"/>
                  </a:cxn>
                  <a:cxn ang="0">
                    <a:pos x="T4" y="T5"/>
                  </a:cxn>
                  <a:cxn ang="0">
                    <a:pos x="T6" y="T7"/>
                  </a:cxn>
                  <a:cxn ang="0">
                    <a:pos x="T8" y="T9"/>
                  </a:cxn>
                  <a:cxn ang="0">
                    <a:pos x="T10" y="T11"/>
                  </a:cxn>
                </a:cxnLst>
                <a:rect l="0" t="0" r="r" b="b"/>
                <a:pathLst>
                  <a:path w="83" h="81">
                    <a:moveTo>
                      <a:pt x="77" y="0"/>
                    </a:moveTo>
                    <a:cubicBezTo>
                      <a:pt x="0" y="77"/>
                      <a:pt x="0" y="77"/>
                      <a:pt x="0" y="77"/>
                    </a:cubicBezTo>
                    <a:cubicBezTo>
                      <a:pt x="1" y="77"/>
                      <a:pt x="1" y="77"/>
                      <a:pt x="2" y="78"/>
                    </a:cubicBezTo>
                    <a:cubicBezTo>
                      <a:pt x="3" y="78"/>
                      <a:pt x="3" y="80"/>
                      <a:pt x="4" y="81"/>
                    </a:cubicBezTo>
                    <a:cubicBezTo>
                      <a:pt x="83" y="2"/>
                      <a:pt x="83" y="2"/>
                      <a:pt x="83" y="2"/>
                    </a:cubicBezTo>
                    <a:cubicBezTo>
                      <a:pt x="81" y="1"/>
                      <a:pt x="79" y="0"/>
                      <a:pt x="7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91"/>
              <p:cNvSpPr/>
              <p:nvPr/>
            </p:nvSpPr>
            <p:spPr bwMode="auto">
              <a:xfrm>
                <a:off x="1568" y="1770"/>
                <a:ext cx="5" cy="6"/>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592"/>
              <p:cNvSpPr/>
              <p:nvPr/>
            </p:nvSpPr>
            <p:spPr bwMode="auto">
              <a:xfrm>
                <a:off x="1576" y="1564"/>
                <a:ext cx="222" cy="209"/>
              </a:xfrm>
              <a:custGeom>
                <a:avLst/>
                <a:gdLst>
                  <a:gd name="T0" fmla="*/ 76 w 83"/>
                  <a:gd name="T1" fmla="*/ 0 h 78"/>
                  <a:gd name="T2" fmla="*/ 0 w 83"/>
                  <a:gd name="T3" fmla="*/ 76 h 78"/>
                  <a:gd name="T4" fmla="*/ 4 w 83"/>
                  <a:gd name="T5" fmla="*/ 78 h 78"/>
                  <a:gd name="T6" fmla="*/ 6 w 83"/>
                  <a:gd name="T7" fmla="*/ 78 h 78"/>
                  <a:gd name="T8" fmla="*/ 83 w 83"/>
                  <a:gd name="T9" fmla="*/ 2 h 78"/>
                  <a:gd name="T10" fmla="*/ 76 w 83"/>
                  <a:gd name="T11" fmla="*/ 0 h 78"/>
                </a:gdLst>
                <a:ahLst/>
                <a:cxnLst>
                  <a:cxn ang="0">
                    <a:pos x="T0" y="T1"/>
                  </a:cxn>
                  <a:cxn ang="0">
                    <a:pos x="T2" y="T3"/>
                  </a:cxn>
                  <a:cxn ang="0">
                    <a:pos x="T4" y="T5"/>
                  </a:cxn>
                  <a:cxn ang="0">
                    <a:pos x="T6" y="T7"/>
                  </a:cxn>
                  <a:cxn ang="0">
                    <a:pos x="T8" y="T9"/>
                  </a:cxn>
                  <a:cxn ang="0">
                    <a:pos x="T10" y="T11"/>
                  </a:cxn>
                </a:cxnLst>
                <a:rect l="0" t="0" r="r" b="b"/>
                <a:pathLst>
                  <a:path w="83" h="78">
                    <a:moveTo>
                      <a:pt x="76" y="0"/>
                    </a:moveTo>
                    <a:cubicBezTo>
                      <a:pt x="0" y="76"/>
                      <a:pt x="0" y="76"/>
                      <a:pt x="0" y="76"/>
                    </a:cubicBezTo>
                    <a:cubicBezTo>
                      <a:pt x="1" y="77"/>
                      <a:pt x="2" y="78"/>
                      <a:pt x="4" y="78"/>
                    </a:cubicBezTo>
                    <a:cubicBezTo>
                      <a:pt x="5" y="78"/>
                      <a:pt x="6" y="78"/>
                      <a:pt x="6" y="78"/>
                    </a:cubicBezTo>
                    <a:cubicBezTo>
                      <a:pt x="83" y="2"/>
                      <a:pt x="83" y="2"/>
                      <a:pt x="83" y="2"/>
                    </a:cubicBezTo>
                    <a:cubicBezTo>
                      <a:pt x="81" y="1"/>
                      <a:pt x="78" y="1"/>
                      <a:pt x="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593"/>
              <p:cNvSpPr/>
              <p:nvPr/>
            </p:nvSpPr>
            <p:spPr bwMode="auto">
              <a:xfrm>
                <a:off x="1597" y="1567"/>
                <a:ext cx="238" cy="238"/>
              </a:xfrm>
              <a:custGeom>
                <a:avLst/>
                <a:gdLst>
                  <a:gd name="T0" fmla="*/ 85 w 89"/>
                  <a:gd name="T1" fmla="*/ 7 h 89"/>
                  <a:gd name="T2" fmla="*/ 89 w 89"/>
                  <a:gd name="T3" fmla="*/ 3 h 89"/>
                  <a:gd name="T4" fmla="*/ 83 w 89"/>
                  <a:gd name="T5" fmla="*/ 0 h 89"/>
                  <a:gd name="T6" fmla="*/ 0 w 89"/>
                  <a:gd name="T7" fmla="*/ 84 h 89"/>
                  <a:gd name="T8" fmla="*/ 0 w 89"/>
                  <a:gd name="T9" fmla="*/ 84 h 89"/>
                  <a:gd name="T10" fmla="*/ 5 w 89"/>
                  <a:gd name="T11" fmla="*/ 82 h 89"/>
                  <a:gd name="T12" fmla="*/ 5 w 89"/>
                  <a:gd name="T13" fmla="*/ 84 h 89"/>
                  <a:gd name="T14" fmla="*/ 2 w 89"/>
                  <a:gd name="T15" fmla="*/ 87 h 89"/>
                  <a:gd name="T16" fmla="*/ 4 w 89"/>
                  <a:gd name="T17" fmla="*/ 89 h 89"/>
                  <a:gd name="T18" fmla="*/ 85 w 89"/>
                  <a:gd name="T19" fmla="*/ 7 h 89"/>
                  <a:gd name="T20" fmla="*/ 85 w 89"/>
                  <a:gd name="T21"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5" y="7"/>
                    </a:moveTo>
                    <a:cubicBezTo>
                      <a:pt x="89" y="3"/>
                      <a:pt x="89" y="3"/>
                      <a:pt x="89" y="3"/>
                    </a:cubicBezTo>
                    <a:cubicBezTo>
                      <a:pt x="87" y="0"/>
                      <a:pt x="86" y="0"/>
                      <a:pt x="83" y="0"/>
                    </a:cubicBezTo>
                    <a:cubicBezTo>
                      <a:pt x="0" y="84"/>
                      <a:pt x="0" y="84"/>
                      <a:pt x="0" y="84"/>
                    </a:cubicBezTo>
                    <a:cubicBezTo>
                      <a:pt x="0" y="84"/>
                      <a:pt x="0" y="84"/>
                      <a:pt x="0" y="84"/>
                    </a:cubicBezTo>
                    <a:cubicBezTo>
                      <a:pt x="3" y="84"/>
                      <a:pt x="2" y="82"/>
                      <a:pt x="5" y="82"/>
                    </a:cubicBezTo>
                    <a:cubicBezTo>
                      <a:pt x="5" y="84"/>
                      <a:pt x="5" y="84"/>
                      <a:pt x="5" y="84"/>
                    </a:cubicBezTo>
                    <a:cubicBezTo>
                      <a:pt x="5" y="85"/>
                      <a:pt x="2" y="85"/>
                      <a:pt x="2" y="87"/>
                    </a:cubicBezTo>
                    <a:cubicBezTo>
                      <a:pt x="2" y="87"/>
                      <a:pt x="3" y="88"/>
                      <a:pt x="4" y="89"/>
                    </a:cubicBezTo>
                    <a:cubicBezTo>
                      <a:pt x="85" y="7"/>
                      <a:pt x="85" y="7"/>
                      <a:pt x="85" y="7"/>
                    </a:cubicBezTo>
                    <a:cubicBezTo>
                      <a:pt x="85" y="7"/>
                      <a:pt x="85" y="7"/>
                      <a:pt x="85"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94"/>
              <p:cNvSpPr/>
              <p:nvPr/>
            </p:nvSpPr>
            <p:spPr bwMode="auto">
              <a:xfrm>
                <a:off x="1624" y="1588"/>
                <a:ext cx="241" cy="236"/>
              </a:xfrm>
              <a:custGeom>
                <a:avLst/>
                <a:gdLst>
                  <a:gd name="T0" fmla="*/ 90 w 90"/>
                  <a:gd name="T1" fmla="*/ 0 h 88"/>
                  <a:gd name="T2" fmla="*/ 81 w 90"/>
                  <a:gd name="T3" fmla="*/ 2 h 88"/>
                  <a:gd name="T4" fmla="*/ 80 w 90"/>
                  <a:gd name="T5" fmla="*/ 2 h 88"/>
                  <a:gd name="T6" fmla="*/ 0 w 90"/>
                  <a:gd name="T7" fmla="*/ 82 h 88"/>
                  <a:gd name="T8" fmla="*/ 1 w 90"/>
                  <a:gd name="T9" fmla="*/ 83 h 88"/>
                  <a:gd name="T10" fmla="*/ 1 w 90"/>
                  <a:gd name="T11" fmla="*/ 86 h 88"/>
                  <a:gd name="T12" fmla="*/ 2 w 90"/>
                  <a:gd name="T13" fmla="*/ 88 h 88"/>
                  <a:gd name="T14" fmla="*/ 90 w 9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90" y="0"/>
                    </a:moveTo>
                    <a:cubicBezTo>
                      <a:pt x="87" y="0"/>
                      <a:pt x="85" y="1"/>
                      <a:pt x="81" y="2"/>
                    </a:cubicBezTo>
                    <a:cubicBezTo>
                      <a:pt x="81" y="2"/>
                      <a:pt x="81" y="2"/>
                      <a:pt x="80" y="2"/>
                    </a:cubicBezTo>
                    <a:cubicBezTo>
                      <a:pt x="0" y="82"/>
                      <a:pt x="0" y="82"/>
                      <a:pt x="0" y="82"/>
                    </a:cubicBezTo>
                    <a:cubicBezTo>
                      <a:pt x="1" y="82"/>
                      <a:pt x="1" y="83"/>
                      <a:pt x="1" y="83"/>
                    </a:cubicBezTo>
                    <a:cubicBezTo>
                      <a:pt x="1" y="86"/>
                      <a:pt x="1" y="86"/>
                      <a:pt x="1" y="86"/>
                    </a:cubicBezTo>
                    <a:cubicBezTo>
                      <a:pt x="1" y="87"/>
                      <a:pt x="1" y="88"/>
                      <a:pt x="2" y="88"/>
                    </a:cubicBezTo>
                    <a:cubicBezTo>
                      <a:pt x="90" y="0"/>
                      <a:pt x="90"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95"/>
              <p:cNvSpPr/>
              <p:nvPr/>
            </p:nvSpPr>
            <p:spPr bwMode="auto">
              <a:xfrm>
                <a:off x="1645" y="1588"/>
                <a:ext cx="257" cy="263"/>
              </a:xfrm>
              <a:custGeom>
                <a:avLst/>
                <a:gdLst>
                  <a:gd name="T0" fmla="*/ 95 w 96"/>
                  <a:gd name="T1" fmla="*/ 1 h 98"/>
                  <a:gd name="T2" fmla="*/ 92 w 96"/>
                  <a:gd name="T3" fmla="*/ 0 h 98"/>
                  <a:gd name="T4" fmla="*/ 90 w 96"/>
                  <a:gd name="T5" fmla="*/ 0 h 98"/>
                  <a:gd name="T6" fmla="*/ 0 w 96"/>
                  <a:gd name="T7" fmla="*/ 90 h 98"/>
                  <a:gd name="T8" fmla="*/ 1 w 96"/>
                  <a:gd name="T9" fmla="*/ 93 h 98"/>
                  <a:gd name="T10" fmla="*/ 1 w 96"/>
                  <a:gd name="T11" fmla="*/ 98 h 98"/>
                  <a:gd name="T12" fmla="*/ 96 w 96"/>
                  <a:gd name="T13" fmla="*/ 3 h 98"/>
                  <a:gd name="T14" fmla="*/ 95 w 96"/>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8">
                    <a:moveTo>
                      <a:pt x="95" y="1"/>
                    </a:moveTo>
                    <a:cubicBezTo>
                      <a:pt x="92" y="0"/>
                      <a:pt x="92" y="0"/>
                      <a:pt x="92" y="0"/>
                    </a:cubicBezTo>
                    <a:cubicBezTo>
                      <a:pt x="90" y="0"/>
                      <a:pt x="90" y="0"/>
                      <a:pt x="90" y="0"/>
                    </a:cubicBezTo>
                    <a:cubicBezTo>
                      <a:pt x="0" y="90"/>
                      <a:pt x="0" y="90"/>
                      <a:pt x="0" y="90"/>
                    </a:cubicBezTo>
                    <a:cubicBezTo>
                      <a:pt x="0" y="91"/>
                      <a:pt x="1" y="92"/>
                      <a:pt x="1" y="93"/>
                    </a:cubicBezTo>
                    <a:cubicBezTo>
                      <a:pt x="1" y="94"/>
                      <a:pt x="1" y="96"/>
                      <a:pt x="1" y="98"/>
                    </a:cubicBezTo>
                    <a:cubicBezTo>
                      <a:pt x="96" y="3"/>
                      <a:pt x="96" y="3"/>
                      <a:pt x="96" y="3"/>
                    </a:cubicBezTo>
                    <a:cubicBezTo>
                      <a:pt x="96" y="2"/>
                      <a:pt x="95" y="2"/>
                      <a:pt x="9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96"/>
              <p:cNvSpPr/>
              <p:nvPr/>
            </p:nvSpPr>
            <p:spPr bwMode="auto">
              <a:xfrm>
                <a:off x="1905" y="1567"/>
                <a:ext cx="26" cy="16"/>
              </a:xfrm>
              <a:custGeom>
                <a:avLst/>
                <a:gdLst>
                  <a:gd name="T0" fmla="*/ 0 w 10"/>
                  <a:gd name="T1" fmla="*/ 4 h 6"/>
                  <a:gd name="T2" fmla="*/ 2 w 10"/>
                  <a:gd name="T3" fmla="*/ 6 h 6"/>
                  <a:gd name="T4" fmla="*/ 4 w 10"/>
                  <a:gd name="T5" fmla="*/ 6 h 6"/>
                  <a:gd name="T6" fmla="*/ 10 w 10"/>
                  <a:gd name="T7" fmla="*/ 0 h 6"/>
                  <a:gd name="T8" fmla="*/ 0 w 10"/>
                  <a:gd name="T9" fmla="*/ 4 h 6"/>
                </a:gdLst>
                <a:ahLst/>
                <a:cxnLst>
                  <a:cxn ang="0">
                    <a:pos x="T0" y="T1"/>
                  </a:cxn>
                  <a:cxn ang="0">
                    <a:pos x="T2" y="T3"/>
                  </a:cxn>
                  <a:cxn ang="0">
                    <a:pos x="T4" y="T5"/>
                  </a:cxn>
                  <a:cxn ang="0">
                    <a:pos x="T6" y="T7"/>
                  </a:cxn>
                  <a:cxn ang="0">
                    <a:pos x="T8" y="T9"/>
                  </a:cxn>
                </a:cxnLst>
                <a:rect l="0" t="0" r="r" b="b"/>
                <a:pathLst>
                  <a:path w="10" h="6">
                    <a:moveTo>
                      <a:pt x="0" y="4"/>
                    </a:moveTo>
                    <a:cubicBezTo>
                      <a:pt x="0" y="5"/>
                      <a:pt x="1" y="6"/>
                      <a:pt x="2" y="6"/>
                    </a:cubicBezTo>
                    <a:cubicBezTo>
                      <a:pt x="3" y="6"/>
                      <a:pt x="4" y="6"/>
                      <a:pt x="4" y="6"/>
                    </a:cubicBezTo>
                    <a:cubicBezTo>
                      <a:pt x="10" y="0"/>
                      <a:pt x="10" y="0"/>
                      <a:pt x="10" y="0"/>
                    </a:cubicBezTo>
                    <a:cubicBezTo>
                      <a:pt x="6" y="1"/>
                      <a:pt x="0" y="1"/>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97"/>
              <p:cNvSpPr/>
              <p:nvPr/>
            </p:nvSpPr>
            <p:spPr bwMode="auto">
              <a:xfrm>
                <a:off x="1661" y="1575"/>
                <a:ext cx="297" cy="300"/>
              </a:xfrm>
              <a:custGeom>
                <a:avLst/>
                <a:gdLst>
                  <a:gd name="T0" fmla="*/ 106 w 111"/>
                  <a:gd name="T1" fmla="*/ 0 h 112"/>
                  <a:gd name="T2" fmla="*/ 95 w 111"/>
                  <a:gd name="T3" fmla="*/ 11 h 112"/>
                  <a:gd name="T4" fmla="*/ 95 w 111"/>
                  <a:gd name="T5" fmla="*/ 11 h 112"/>
                  <a:gd name="T6" fmla="*/ 95 w 111"/>
                  <a:gd name="T7" fmla="*/ 11 h 112"/>
                  <a:gd name="T8" fmla="*/ 0 w 111"/>
                  <a:gd name="T9" fmla="*/ 106 h 112"/>
                  <a:gd name="T10" fmla="*/ 1 w 111"/>
                  <a:gd name="T11" fmla="*/ 111 h 112"/>
                  <a:gd name="T12" fmla="*/ 3 w 111"/>
                  <a:gd name="T13" fmla="*/ 112 h 112"/>
                  <a:gd name="T14" fmla="*/ 111 w 111"/>
                  <a:gd name="T15" fmla="*/ 4 h 112"/>
                  <a:gd name="T16" fmla="*/ 106 w 111"/>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2">
                    <a:moveTo>
                      <a:pt x="106" y="0"/>
                    </a:moveTo>
                    <a:cubicBezTo>
                      <a:pt x="95" y="11"/>
                      <a:pt x="95" y="11"/>
                      <a:pt x="95" y="11"/>
                    </a:cubicBezTo>
                    <a:cubicBezTo>
                      <a:pt x="95" y="11"/>
                      <a:pt x="95" y="11"/>
                      <a:pt x="95" y="11"/>
                    </a:cubicBezTo>
                    <a:cubicBezTo>
                      <a:pt x="95" y="11"/>
                      <a:pt x="95" y="11"/>
                      <a:pt x="95" y="11"/>
                    </a:cubicBezTo>
                    <a:cubicBezTo>
                      <a:pt x="0" y="106"/>
                      <a:pt x="0" y="106"/>
                      <a:pt x="0" y="106"/>
                    </a:cubicBezTo>
                    <a:cubicBezTo>
                      <a:pt x="1" y="107"/>
                      <a:pt x="0" y="109"/>
                      <a:pt x="1" y="111"/>
                    </a:cubicBezTo>
                    <a:cubicBezTo>
                      <a:pt x="1" y="111"/>
                      <a:pt x="2" y="111"/>
                      <a:pt x="3" y="112"/>
                    </a:cubicBezTo>
                    <a:cubicBezTo>
                      <a:pt x="111" y="4"/>
                      <a:pt x="111" y="4"/>
                      <a:pt x="111" y="4"/>
                    </a:cubicBezTo>
                    <a:cubicBezTo>
                      <a:pt x="109" y="3"/>
                      <a:pt x="107" y="2"/>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98"/>
              <p:cNvSpPr/>
              <p:nvPr/>
            </p:nvSpPr>
            <p:spPr bwMode="auto">
              <a:xfrm>
                <a:off x="1678" y="1591"/>
                <a:ext cx="318" cy="308"/>
              </a:xfrm>
              <a:custGeom>
                <a:avLst/>
                <a:gdLst>
                  <a:gd name="T0" fmla="*/ 4 w 119"/>
                  <a:gd name="T1" fmla="*/ 115 h 115"/>
                  <a:gd name="T2" fmla="*/ 119 w 119"/>
                  <a:gd name="T3" fmla="*/ 0 h 115"/>
                  <a:gd name="T4" fmla="*/ 118 w 119"/>
                  <a:gd name="T5" fmla="*/ 0 h 115"/>
                  <a:gd name="T6" fmla="*/ 111 w 119"/>
                  <a:gd name="T7" fmla="*/ 0 h 115"/>
                  <a:gd name="T8" fmla="*/ 0 w 119"/>
                  <a:gd name="T9" fmla="*/ 110 h 115"/>
                  <a:gd name="T10" fmla="*/ 4 w 119"/>
                  <a:gd name="T11" fmla="*/ 115 h 115"/>
                </a:gdLst>
                <a:ahLst/>
                <a:cxnLst>
                  <a:cxn ang="0">
                    <a:pos x="T0" y="T1"/>
                  </a:cxn>
                  <a:cxn ang="0">
                    <a:pos x="T2" y="T3"/>
                  </a:cxn>
                  <a:cxn ang="0">
                    <a:pos x="T4" y="T5"/>
                  </a:cxn>
                  <a:cxn ang="0">
                    <a:pos x="T6" y="T7"/>
                  </a:cxn>
                  <a:cxn ang="0">
                    <a:pos x="T8" y="T9"/>
                  </a:cxn>
                  <a:cxn ang="0">
                    <a:pos x="T10" y="T11"/>
                  </a:cxn>
                </a:cxnLst>
                <a:rect l="0" t="0" r="r" b="b"/>
                <a:pathLst>
                  <a:path w="119" h="115">
                    <a:moveTo>
                      <a:pt x="4" y="115"/>
                    </a:moveTo>
                    <a:cubicBezTo>
                      <a:pt x="119" y="0"/>
                      <a:pt x="119" y="0"/>
                      <a:pt x="119" y="0"/>
                    </a:cubicBezTo>
                    <a:cubicBezTo>
                      <a:pt x="119" y="0"/>
                      <a:pt x="118" y="0"/>
                      <a:pt x="118" y="0"/>
                    </a:cubicBezTo>
                    <a:cubicBezTo>
                      <a:pt x="116" y="0"/>
                      <a:pt x="113" y="0"/>
                      <a:pt x="111" y="0"/>
                    </a:cubicBezTo>
                    <a:cubicBezTo>
                      <a:pt x="0" y="110"/>
                      <a:pt x="0" y="110"/>
                      <a:pt x="0" y="110"/>
                    </a:cubicBezTo>
                    <a:cubicBezTo>
                      <a:pt x="1" y="112"/>
                      <a:pt x="2" y="114"/>
                      <a:pt x="4" y="1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99"/>
              <p:cNvSpPr/>
              <p:nvPr/>
            </p:nvSpPr>
            <p:spPr bwMode="auto">
              <a:xfrm>
                <a:off x="2054" y="1503"/>
                <a:ext cx="27" cy="26"/>
              </a:xfrm>
              <a:custGeom>
                <a:avLst/>
                <a:gdLst>
                  <a:gd name="T0" fmla="*/ 6 w 10"/>
                  <a:gd name="T1" fmla="*/ 0 h 10"/>
                  <a:gd name="T2" fmla="*/ 5 w 10"/>
                  <a:gd name="T3" fmla="*/ 4 h 10"/>
                  <a:gd name="T4" fmla="*/ 0 w 10"/>
                  <a:gd name="T5" fmla="*/ 6 h 10"/>
                  <a:gd name="T6" fmla="*/ 1 w 10"/>
                  <a:gd name="T7" fmla="*/ 10 h 10"/>
                  <a:gd name="T8" fmla="*/ 10 w 10"/>
                  <a:gd name="T9" fmla="*/ 1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cubicBezTo>
                      <a:pt x="3" y="0"/>
                      <a:pt x="4" y="2"/>
                      <a:pt x="5" y="4"/>
                    </a:cubicBezTo>
                    <a:cubicBezTo>
                      <a:pt x="3" y="4"/>
                      <a:pt x="0" y="4"/>
                      <a:pt x="0" y="6"/>
                    </a:cubicBezTo>
                    <a:cubicBezTo>
                      <a:pt x="0" y="8"/>
                      <a:pt x="1" y="8"/>
                      <a:pt x="1" y="10"/>
                    </a:cubicBezTo>
                    <a:cubicBezTo>
                      <a:pt x="10" y="1"/>
                      <a:pt x="10" y="1"/>
                      <a:pt x="10" y="1"/>
                    </a:cubicBezTo>
                    <a:cubicBezTo>
                      <a:pt x="9"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00"/>
              <p:cNvSpPr/>
              <p:nvPr/>
            </p:nvSpPr>
            <p:spPr bwMode="auto">
              <a:xfrm>
                <a:off x="1702" y="1578"/>
                <a:ext cx="350" cy="337"/>
              </a:xfrm>
              <a:custGeom>
                <a:avLst/>
                <a:gdLst>
                  <a:gd name="T0" fmla="*/ 122 w 131"/>
                  <a:gd name="T1" fmla="*/ 5 h 126"/>
                  <a:gd name="T2" fmla="*/ 118 w 131"/>
                  <a:gd name="T3" fmla="*/ 5 h 126"/>
                  <a:gd name="T4" fmla="*/ 0 w 131"/>
                  <a:gd name="T5" fmla="*/ 123 h 126"/>
                  <a:gd name="T6" fmla="*/ 5 w 131"/>
                  <a:gd name="T7" fmla="*/ 126 h 126"/>
                  <a:gd name="T8" fmla="*/ 5 w 131"/>
                  <a:gd name="T9" fmla="*/ 126 h 126"/>
                  <a:gd name="T10" fmla="*/ 131 w 131"/>
                  <a:gd name="T11" fmla="*/ 1 h 126"/>
                  <a:gd name="T12" fmla="*/ 126 w 131"/>
                  <a:gd name="T13" fmla="*/ 0 h 126"/>
                  <a:gd name="T14" fmla="*/ 122 w 131"/>
                  <a:gd name="T15" fmla="*/ 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6">
                    <a:moveTo>
                      <a:pt x="122" y="5"/>
                    </a:moveTo>
                    <a:cubicBezTo>
                      <a:pt x="121" y="5"/>
                      <a:pt x="120" y="5"/>
                      <a:pt x="118" y="5"/>
                    </a:cubicBezTo>
                    <a:cubicBezTo>
                      <a:pt x="0" y="123"/>
                      <a:pt x="0" y="123"/>
                      <a:pt x="0" y="123"/>
                    </a:cubicBezTo>
                    <a:cubicBezTo>
                      <a:pt x="2" y="123"/>
                      <a:pt x="4" y="123"/>
                      <a:pt x="5" y="126"/>
                    </a:cubicBezTo>
                    <a:cubicBezTo>
                      <a:pt x="5" y="126"/>
                      <a:pt x="5" y="126"/>
                      <a:pt x="5" y="126"/>
                    </a:cubicBezTo>
                    <a:cubicBezTo>
                      <a:pt x="131" y="1"/>
                      <a:pt x="131" y="1"/>
                      <a:pt x="131" y="1"/>
                    </a:cubicBezTo>
                    <a:cubicBezTo>
                      <a:pt x="129" y="0"/>
                      <a:pt x="128" y="0"/>
                      <a:pt x="126" y="0"/>
                    </a:cubicBezTo>
                    <a:cubicBezTo>
                      <a:pt x="124" y="0"/>
                      <a:pt x="122" y="2"/>
                      <a:pt x="12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01"/>
              <p:cNvSpPr/>
              <p:nvPr/>
            </p:nvSpPr>
            <p:spPr bwMode="auto">
              <a:xfrm>
                <a:off x="2060" y="1513"/>
                <a:ext cx="40" cy="40"/>
              </a:xfrm>
              <a:custGeom>
                <a:avLst/>
                <a:gdLst>
                  <a:gd name="T0" fmla="*/ 14 w 15"/>
                  <a:gd name="T1" fmla="*/ 5 h 15"/>
                  <a:gd name="T2" fmla="*/ 13 w 15"/>
                  <a:gd name="T3" fmla="*/ 0 h 15"/>
                  <a:gd name="T4" fmla="*/ 0 w 15"/>
                  <a:gd name="T5" fmla="*/ 13 h 15"/>
                  <a:gd name="T6" fmla="*/ 7 w 15"/>
                  <a:gd name="T7" fmla="*/ 15 h 15"/>
                  <a:gd name="T8" fmla="*/ 15 w 15"/>
                  <a:gd name="T9" fmla="*/ 6 h 15"/>
                  <a:gd name="T10" fmla="*/ 14 w 15"/>
                  <a:gd name="T11" fmla="*/ 5 h 15"/>
                </a:gdLst>
                <a:ahLst/>
                <a:cxnLst>
                  <a:cxn ang="0">
                    <a:pos x="T0" y="T1"/>
                  </a:cxn>
                  <a:cxn ang="0">
                    <a:pos x="T2" y="T3"/>
                  </a:cxn>
                  <a:cxn ang="0">
                    <a:pos x="T4" y="T5"/>
                  </a:cxn>
                  <a:cxn ang="0">
                    <a:pos x="T6" y="T7"/>
                  </a:cxn>
                  <a:cxn ang="0">
                    <a:pos x="T8" y="T9"/>
                  </a:cxn>
                  <a:cxn ang="0">
                    <a:pos x="T10" y="T11"/>
                  </a:cxn>
                </a:cxnLst>
                <a:rect l="0" t="0" r="r" b="b"/>
                <a:pathLst>
                  <a:path w="15" h="15">
                    <a:moveTo>
                      <a:pt x="14" y="5"/>
                    </a:moveTo>
                    <a:cubicBezTo>
                      <a:pt x="14" y="3"/>
                      <a:pt x="13" y="2"/>
                      <a:pt x="13" y="0"/>
                    </a:cubicBezTo>
                    <a:cubicBezTo>
                      <a:pt x="0" y="13"/>
                      <a:pt x="0" y="13"/>
                      <a:pt x="0" y="13"/>
                    </a:cubicBezTo>
                    <a:cubicBezTo>
                      <a:pt x="2" y="14"/>
                      <a:pt x="5" y="14"/>
                      <a:pt x="7" y="15"/>
                    </a:cubicBezTo>
                    <a:cubicBezTo>
                      <a:pt x="15" y="6"/>
                      <a:pt x="15" y="6"/>
                      <a:pt x="15" y="6"/>
                    </a:cubicBezTo>
                    <a:cubicBezTo>
                      <a:pt x="15" y="6"/>
                      <a:pt x="14" y="5"/>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02"/>
              <p:cNvSpPr/>
              <p:nvPr/>
            </p:nvSpPr>
            <p:spPr bwMode="auto">
              <a:xfrm>
                <a:off x="1718" y="1939"/>
                <a:ext cx="13" cy="13"/>
              </a:xfrm>
              <a:custGeom>
                <a:avLst/>
                <a:gdLst>
                  <a:gd name="T0" fmla="*/ 2 w 5"/>
                  <a:gd name="T1" fmla="*/ 0 h 5"/>
                  <a:gd name="T2" fmla="*/ 0 w 5"/>
                  <a:gd name="T3" fmla="*/ 1 h 5"/>
                  <a:gd name="T4" fmla="*/ 1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0"/>
                      <a:pt x="0" y="1"/>
                      <a:pt x="0" y="1"/>
                    </a:cubicBezTo>
                    <a:cubicBezTo>
                      <a:pt x="0" y="3"/>
                      <a:pt x="1" y="4"/>
                      <a:pt x="1" y="5"/>
                    </a:cubicBezTo>
                    <a:cubicBezTo>
                      <a:pt x="5" y="2"/>
                      <a:pt x="5" y="2"/>
                      <a:pt x="5"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03"/>
              <p:cNvSpPr/>
              <p:nvPr/>
            </p:nvSpPr>
            <p:spPr bwMode="auto">
              <a:xfrm>
                <a:off x="1731" y="1551"/>
                <a:ext cx="387" cy="382"/>
              </a:xfrm>
              <a:custGeom>
                <a:avLst/>
                <a:gdLst>
                  <a:gd name="T0" fmla="*/ 131 w 145"/>
                  <a:gd name="T1" fmla="*/ 8 h 143"/>
                  <a:gd name="T2" fmla="*/ 133 w 145"/>
                  <a:gd name="T3" fmla="*/ 6 h 143"/>
                  <a:gd name="T4" fmla="*/ 125 w 145"/>
                  <a:gd name="T5" fmla="*/ 18 h 143"/>
                  <a:gd name="T6" fmla="*/ 122 w 145"/>
                  <a:gd name="T7" fmla="*/ 16 h 143"/>
                  <a:gd name="T8" fmla="*/ 0 w 145"/>
                  <a:gd name="T9" fmla="*/ 139 h 143"/>
                  <a:gd name="T10" fmla="*/ 0 w 145"/>
                  <a:gd name="T11" fmla="*/ 139 h 143"/>
                  <a:gd name="T12" fmla="*/ 2 w 145"/>
                  <a:gd name="T13" fmla="*/ 140 h 143"/>
                  <a:gd name="T14" fmla="*/ 2 w 145"/>
                  <a:gd name="T15" fmla="*/ 140 h 143"/>
                  <a:gd name="T16" fmla="*/ 4 w 145"/>
                  <a:gd name="T17" fmla="*/ 143 h 143"/>
                  <a:gd name="T18" fmla="*/ 145 w 145"/>
                  <a:gd name="T19" fmla="*/ 2 h 143"/>
                  <a:gd name="T20" fmla="*/ 138 w 145"/>
                  <a:gd name="T21" fmla="*/ 0 h 143"/>
                  <a:gd name="T22" fmla="*/ 131 w 145"/>
                  <a:gd name="T23"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131" y="8"/>
                    </a:moveTo>
                    <a:cubicBezTo>
                      <a:pt x="132" y="7"/>
                      <a:pt x="132" y="7"/>
                      <a:pt x="133" y="6"/>
                    </a:cubicBezTo>
                    <a:cubicBezTo>
                      <a:pt x="135" y="13"/>
                      <a:pt x="125" y="10"/>
                      <a:pt x="125" y="18"/>
                    </a:cubicBezTo>
                    <a:cubicBezTo>
                      <a:pt x="122" y="18"/>
                      <a:pt x="122" y="17"/>
                      <a:pt x="122" y="16"/>
                    </a:cubicBezTo>
                    <a:cubicBezTo>
                      <a:pt x="0" y="139"/>
                      <a:pt x="0" y="139"/>
                      <a:pt x="0" y="139"/>
                    </a:cubicBezTo>
                    <a:cubicBezTo>
                      <a:pt x="0" y="139"/>
                      <a:pt x="0" y="139"/>
                      <a:pt x="0" y="139"/>
                    </a:cubicBezTo>
                    <a:cubicBezTo>
                      <a:pt x="0" y="139"/>
                      <a:pt x="1" y="140"/>
                      <a:pt x="2" y="140"/>
                    </a:cubicBezTo>
                    <a:cubicBezTo>
                      <a:pt x="2" y="140"/>
                      <a:pt x="2" y="140"/>
                      <a:pt x="2" y="140"/>
                    </a:cubicBezTo>
                    <a:cubicBezTo>
                      <a:pt x="2" y="141"/>
                      <a:pt x="3" y="142"/>
                      <a:pt x="4" y="143"/>
                    </a:cubicBezTo>
                    <a:cubicBezTo>
                      <a:pt x="145" y="2"/>
                      <a:pt x="145" y="2"/>
                      <a:pt x="145" y="2"/>
                    </a:cubicBezTo>
                    <a:cubicBezTo>
                      <a:pt x="143" y="1"/>
                      <a:pt x="140" y="2"/>
                      <a:pt x="138" y="0"/>
                    </a:cubicBezTo>
                    <a:lnTo>
                      <a:pt x="13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4"/>
              <p:cNvSpPr/>
              <p:nvPr/>
            </p:nvSpPr>
            <p:spPr bwMode="auto">
              <a:xfrm>
                <a:off x="2105" y="154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05"/>
              <p:cNvSpPr/>
              <p:nvPr/>
            </p:nvSpPr>
            <p:spPr bwMode="auto">
              <a:xfrm>
                <a:off x="1720" y="1559"/>
                <a:ext cx="433" cy="439"/>
              </a:xfrm>
              <a:custGeom>
                <a:avLst/>
                <a:gdLst>
                  <a:gd name="T0" fmla="*/ 158 w 162"/>
                  <a:gd name="T1" fmla="*/ 0 h 164"/>
                  <a:gd name="T2" fmla="*/ 152 w 162"/>
                  <a:gd name="T3" fmla="*/ 7 h 164"/>
                  <a:gd name="T4" fmla="*/ 152 w 162"/>
                  <a:gd name="T5" fmla="*/ 4 h 164"/>
                  <a:gd name="T6" fmla="*/ 2 w 162"/>
                  <a:gd name="T7" fmla="*/ 153 h 164"/>
                  <a:gd name="T8" fmla="*/ 0 w 162"/>
                  <a:gd name="T9" fmla="*/ 164 h 164"/>
                  <a:gd name="T10" fmla="*/ 162 w 162"/>
                  <a:gd name="T11" fmla="*/ 3 h 164"/>
                  <a:gd name="T12" fmla="*/ 158 w 162"/>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162" h="164">
                    <a:moveTo>
                      <a:pt x="158" y="0"/>
                    </a:moveTo>
                    <a:cubicBezTo>
                      <a:pt x="153" y="0"/>
                      <a:pt x="157" y="7"/>
                      <a:pt x="152" y="7"/>
                    </a:cubicBezTo>
                    <a:cubicBezTo>
                      <a:pt x="152" y="6"/>
                      <a:pt x="152" y="5"/>
                      <a:pt x="152" y="4"/>
                    </a:cubicBezTo>
                    <a:cubicBezTo>
                      <a:pt x="2" y="153"/>
                      <a:pt x="2" y="153"/>
                      <a:pt x="2" y="153"/>
                    </a:cubicBezTo>
                    <a:cubicBezTo>
                      <a:pt x="2" y="157"/>
                      <a:pt x="1" y="161"/>
                      <a:pt x="0" y="164"/>
                    </a:cubicBezTo>
                    <a:cubicBezTo>
                      <a:pt x="162" y="3"/>
                      <a:pt x="162" y="3"/>
                      <a:pt x="162" y="3"/>
                    </a:cubicBezTo>
                    <a:cubicBezTo>
                      <a:pt x="160" y="1"/>
                      <a:pt x="159" y="0"/>
                      <a:pt x="15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06"/>
              <p:cNvSpPr/>
              <p:nvPr/>
            </p:nvSpPr>
            <p:spPr bwMode="auto">
              <a:xfrm>
                <a:off x="1720" y="1588"/>
                <a:ext cx="441" cy="453"/>
              </a:xfrm>
              <a:custGeom>
                <a:avLst/>
                <a:gdLst>
                  <a:gd name="T0" fmla="*/ 162 w 165"/>
                  <a:gd name="T1" fmla="*/ 0 h 169"/>
                  <a:gd name="T2" fmla="*/ 0 w 165"/>
                  <a:gd name="T3" fmla="*/ 161 h 169"/>
                  <a:gd name="T4" fmla="*/ 1 w 165"/>
                  <a:gd name="T5" fmla="*/ 169 h 169"/>
                  <a:gd name="T6" fmla="*/ 165 w 165"/>
                  <a:gd name="T7" fmla="*/ 4 h 169"/>
                  <a:gd name="T8" fmla="*/ 162 w 165"/>
                  <a:gd name="T9" fmla="*/ 0 h 169"/>
                </a:gdLst>
                <a:ahLst/>
                <a:cxnLst>
                  <a:cxn ang="0">
                    <a:pos x="T0" y="T1"/>
                  </a:cxn>
                  <a:cxn ang="0">
                    <a:pos x="T2" y="T3"/>
                  </a:cxn>
                  <a:cxn ang="0">
                    <a:pos x="T4" y="T5"/>
                  </a:cxn>
                  <a:cxn ang="0">
                    <a:pos x="T6" y="T7"/>
                  </a:cxn>
                  <a:cxn ang="0">
                    <a:pos x="T8" y="T9"/>
                  </a:cxn>
                </a:cxnLst>
                <a:rect l="0" t="0" r="r" b="b"/>
                <a:pathLst>
                  <a:path w="165" h="169">
                    <a:moveTo>
                      <a:pt x="162" y="0"/>
                    </a:moveTo>
                    <a:cubicBezTo>
                      <a:pt x="0" y="161"/>
                      <a:pt x="0" y="161"/>
                      <a:pt x="0" y="161"/>
                    </a:cubicBezTo>
                    <a:cubicBezTo>
                      <a:pt x="1" y="164"/>
                      <a:pt x="0" y="167"/>
                      <a:pt x="1" y="169"/>
                    </a:cubicBezTo>
                    <a:cubicBezTo>
                      <a:pt x="165" y="4"/>
                      <a:pt x="165" y="4"/>
                      <a:pt x="165" y="4"/>
                    </a:cubicBezTo>
                    <a:cubicBezTo>
                      <a:pt x="164" y="4"/>
                      <a:pt x="162" y="1"/>
                      <a:pt x="1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08"/>
            <p:cNvGrpSpPr/>
            <p:nvPr/>
          </p:nvGrpSpPr>
          <p:grpSpPr bwMode="auto">
            <a:xfrm>
              <a:off x="2497138" y="1884363"/>
              <a:ext cx="2346325" cy="2038350"/>
              <a:chOff x="1573" y="1187"/>
              <a:chExt cx="1478" cy="1284"/>
            </a:xfrm>
            <a:solidFill>
              <a:srgbClr val="0E80C9"/>
            </a:solidFill>
          </p:grpSpPr>
          <p:sp>
            <p:nvSpPr>
              <p:cNvPr id="71" name="Freeform 608"/>
              <p:cNvSpPr/>
              <p:nvPr/>
            </p:nvSpPr>
            <p:spPr bwMode="auto">
              <a:xfrm>
                <a:off x="2188" y="1548"/>
                <a:ext cx="24" cy="21"/>
              </a:xfrm>
              <a:custGeom>
                <a:avLst/>
                <a:gdLst>
                  <a:gd name="T0" fmla="*/ 4 w 9"/>
                  <a:gd name="T1" fmla="*/ 0 h 8"/>
                  <a:gd name="T2" fmla="*/ 0 w 9"/>
                  <a:gd name="T3" fmla="*/ 3 h 8"/>
                  <a:gd name="T4" fmla="*/ 2 w 9"/>
                  <a:gd name="T5" fmla="*/ 7 h 8"/>
                  <a:gd name="T6" fmla="*/ 2 w 9"/>
                  <a:gd name="T7" fmla="*/ 8 h 8"/>
                  <a:gd name="T8" fmla="*/ 9 w 9"/>
                  <a:gd name="T9" fmla="*/ 1 h 8"/>
                  <a:gd name="T10" fmla="*/ 8 w 9"/>
                  <a:gd name="T11" fmla="*/ 1 h 8"/>
                  <a:gd name="T12" fmla="*/ 4 w 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4" y="0"/>
                    </a:moveTo>
                    <a:cubicBezTo>
                      <a:pt x="2" y="0"/>
                      <a:pt x="0" y="1"/>
                      <a:pt x="0" y="3"/>
                    </a:cubicBezTo>
                    <a:cubicBezTo>
                      <a:pt x="0" y="5"/>
                      <a:pt x="2" y="6"/>
                      <a:pt x="2" y="7"/>
                    </a:cubicBezTo>
                    <a:cubicBezTo>
                      <a:pt x="2" y="8"/>
                      <a:pt x="2" y="8"/>
                      <a:pt x="2" y="8"/>
                    </a:cubicBezTo>
                    <a:cubicBezTo>
                      <a:pt x="9" y="1"/>
                      <a:pt x="9" y="1"/>
                      <a:pt x="9" y="1"/>
                    </a:cubicBezTo>
                    <a:cubicBezTo>
                      <a:pt x="8" y="1"/>
                      <a:pt x="8" y="1"/>
                      <a:pt x="8"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09"/>
              <p:cNvSpPr/>
              <p:nvPr/>
            </p:nvSpPr>
            <p:spPr bwMode="auto">
              <a:xfrm>
                <a:off x="2180" y="1569"/>
                <a:ext cx="11" cy="14"/>
              </a:xfrm>
              <a:custGeom>
                <a:avLst/>
                <a:gdLst>
                  <a:gd name="T0" fmla="*/ 1 w 4"/>
                  <a:gd name="T1" fmla="*/ 3 h 5"/>
                  <a:gd name="T2" fmla="*/ 0 w 4"/>
                  <a:gd name="T3" fmla="*/ 5 h 5"/>
                  <a:gd name="T4" fmla="*/ 4 w 4"/>
                  <a:gd name="T5" fmla="*/ 0 h 5"/>
                  <a:gd name="T6" fmla="*/ 1 w 4"/>
                  <a:gd name="T7" fmla="*/ 3 h 5"/>
                </a:gdLst>
                <a:ahLst/>
                <a:cxnLst>
                  <a:cxn ang="0">
                    <a:pos x="T0" y="T1"/>
                  </a:cxn>
                  <a:cxn ang="0">
                    <a:pos x="T2" y="T3"/>
                  </a:cxn>
                  <a:cxn ang="0">
                    <a:pos x="T4" y="T5"/>
                  </a:cxn>
                  <a:cxn ang="0">
                    <a:pos x="T6" y="T7"/>
                  </a:cxn>
                </a:cxnLst>
                <a:rect l="0" t="0" r="r" b="b"/>
                <a:pathLst>
                  <a:path w="4" h="5">
                    <a:moveTo>
                      <a:pt x="1" y="3"/>
                    </a:moveTo>
                    <a:cubicBezTo>
                      <a:pt x="0" y="3"/>
                      <a:pt x="0" y="4"/>
                      <a:pt x="0" y="5"/>
                    </a:cubicBezTo>
                    <a:cubicBezTo>
                      <a:pt x="4" y="0"/>
                      <a:pt x="4" y="0"/>
                      <a:pt x="4" y="0"/>
                    </a:cubicBezTo>
                    <a:cubicBezTo>
                      <a:pt x="3" y="1"/>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10"/>
              <p:cNvSpPr/>
              <p:nvPr/>
            </p:nvSpPr>
            <p:spPr bwMode="auto">
              <a:xfrm>
                <a:off x="2113" y="1639"/>
                <a:ext cx="51" cy="38"/>
              </a:xfrm>
              <a:custGeom>
                <a:avLst/>
                <a:gdLst>
                  <a:gd name="T0" fmla="*/ 9 w 19"/>
                  <a:gd name="T1" fmla="*/ 10 h 14"/>
                  <a:gd name="T2" fmla="*/ 11 w 19"/>
                  <a:gd name="T3" fmla="*/ 10 h 14"/>
                  <a:gd name="T4" fmla="*/ 19 w 19"/>
                  <a:gd name="T5" fmla="*/ 1 h 14"/>
                  <a:gd name="T6" fmla="*/ 17 w 19"/>
                  <a:gd name="T7" fmla="*/ 1 h 14"/>
                  <a:gd name="T8" fmla="*/ 14 w 19"/>
                  <a:gd name="T9" fmla="*/ 0 h 14"/>
                  <a:gd name="T10" fmla="*/ 12 w 19"/>
                  <a:gd name="T11" fmla="*/ 0 h 14"/>
                  <a:gd name="T12" fmla="*/ 0 w 19"/>
                  <a:gd name="T13" fmla="*/ 12 h 14"/>
                  <a:gd name="T14" fmla="*/ 6 w 19"/>
                  <a:gd name="T15" fmla="*/ 13 h 14"/>
                  <a:gd name="T16" fmla="*/ 9 w 19"/>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9" y="10"/>
                    </a:moveTo>
                    <a:cubicBezTo>
                      <a:pt x="11" y="10"/>
                      <a:pt x="11" y="10"/>
                      <a:pt x="11" y="10"/>
                    </a:cubicBezTo>
                    <a:cubicBezTo>
                      <a:pt x="19" y="1"/>
                      <a:pt x="19" y="1"/>
                      <a:pt x="19" y="1"/>
                    </a:cubicBezTo>
                    <a:cubicBezTo>
                      <a:pt x="18" y="1"/>
                      <a:pt x="17" y="1"/>
                      <a:pt x="17" y="1"/>
                    </a:cubicBezTo>
                    <a:cubicBezTo>
                      <a:pt x="16" y="1"/>
                      <a:pt x="15" y="0"/>
                      <a:pt x="14" y="0"/>
                    </a:cubicBezTo>
                    <a:cubicBezTo>
                      <a:pt x="14" y="0"/>
                      <a:pt x="13" y="0"/>
                      <a:pt x="12" y="0"/>
                    </a:cubicBezTo>
                    <a:cubicBezTo>
                      <a:pt x="0" y="12"/>
                      <a:pt x="0" y="12"/>
                      <a:pt x="0" y="12"/>
                    </a:cubicBezTo>
                    <a:cubicBezTo>
                      <a:pt x="2" y="12"/>
                      <a:pt x="3" y="12"/>
                      <a:pt x="6" y="13"/>
                    </a:cubicBezTo>
                    <a:cubicBezTo>
                      <a:pt x="9" y="14"/>
                      <a:pt x="7" y="10"/>
                      <a:pt x="9"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11"/>
              <p:cNvSpPr/>
              <p:nvPr/>
            </p:nvSpPr>
            <p:spPr bwMode="auto">
              <a:xfrm>
                <a:off x="1723" y="1674"/>
                <a:ext cx="401" cy="401"/>
              </a:xfrm>
              <a:custGeom>
                <a:avLst/>
                <a:gdLst>
                  <a:gd name="T0" fmla="*/ 138 w 150"/>
                  <a:gd name="T1" fmla="*/ 14 h 150"/>
                  <a:gd name="T2" fmla="*/ 143 w 150"/>
                  <a:gd name="T3" fmla="*/ 6 h 150"/>
                  <a:gd name="T4" fmla="*/ 148 w 150"/>
                  <a:gd name="T5" fmla="*/ 5 h 150"/>
                  <a:gd name="T6" fmla="*/ 150 w 150"/>
                  <a:gd name="T7" fmla="*/ 3 h 150"/>
                  <a:gd name="T8" fmla="*/ 150 w 150"/>
                  <a:gd name="T9" fmla="*/ 3 h 150"/>
                  <a:gd name="T10" fmla="*/ 145 w 150"/>
                  <a:gd name="T11" fmla="*/ 0 h 150"/>
                  <a:gd name="T12" fmla="*/ 0 w 150"/>
                  <a:gd name="T13" fmla="*/ 145 h 150"/>
                  <a:gd name="T14" fmla="*/ 3 w 150"/>
                  <a:gd name="T15" fmla="*/ 150 h 150"/>
                  <a:gd name="T16" fmla="*/ 133 w 150"/>
                  <a:gd name="T17" fmla="*/ 20 h 150"/>
                  <a:gd name="T18" fmla="*/ 138 w 150"/>
                  <a:gd name="T19" fmla="*/ 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50">
                    <a:moveTo>
                      <a:pt x="138" y="14"/>
                    </a:moveTo>
                    <a:cubicBezTo>
                      <a:pt x="139" y="13"/>
                      <a:pt x="142" y="7"/>
                      <a:pt x="143" y="6"/>
                    </a:cubicBezTo>
                    <a:cubicBezTo>
                      <a:pt x="144" y="6"/>
                      <a:pt x="146" y="6"/>
                      <a:pt x="148" y="5"/>
                    </a:cubicBezTo>
                    <a:cubicBezTo>
                      <a:pt x="150" y="3"/>
                      <a:pt x="150" y="3"/>
                      <a:pt x="150" y="3"/>
                    </a:cubicBezTo>
                    <a:cubicBezTo>
                      <a:pt x="150" y="3"/>
                      <a:pt x="150" y="3"/>
                      <a:pt x="150" y="3"/>
                    </a:cubicBezTo>
                    <a:cubicBezTo>
                      <a:pt x="150" y="1"/>
                      <a:pt x="147" y="1"/>
                      <a:pt x="145" y="0"/>
                    </a:cubicBezTo>
                    <a:cubicBezTo>
                      <a:pt x="0" y="145"/>
                      <a:pt x="0" y="145"/>
                      <a:pt x="0" y="145"/>
                    </a:cubicBezTo>
                    <a:cubicBezTo>
                      <a:pt x="1" y="147"/>
                      <a:pt x="2" y="148"/>
                      <a:pt x="3" y="150"/>
                    </a:cubicBezTo>
                    <a:cubicBezTo>
                      <a:pt x="133" y="20"/>
                      <a:pt x="133" y="20"/>
                      <a:pt x="133" y="20"/>
                    </a:cubicBezTo>
                    <a:cubicBezTo>
                      <a:pt x="134" y="18"/>
                      <a:pt x="136" y="16"/>
                      <a:pt x="13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12"/>
              <p:cNvSpPr/>
              <p:nvPr/>
            </p:nvSpPr>
            <p:spPr bwMode="auto">
              <a:xfrm>
                <a:off x="2151" y="1639"/>
                <a:ext cx="8"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1" y="0"/>
                      <a:pt x="2" y="1"/>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13"/>
              <p:cNvSpPr/>
              <p:nvPr/>
            </p:nvSpPr>
            <p:spPr bwMode="auto">
              <a:xfrm>
                <a:off x="2148" y="1559"/>
                <a:ext cx="88" cy="83"/>
              </a:xfrm>
              <a:custGeom>
                <a:avLst/>
                <a:gdLst>
                  <a:gd name="T0" fmla="*/ 4 w 33"/>
                  <a:gd name="T1" fmla="*/ 31 h 31"/>
                  <a:gd name="T2" fmla="*/ 4 w 33"/>
                  <a:gd name="T3" fmla="*/ 31 h 31"/>
                  <a:gd name="T4" fmla="*/ 8 w 33"/>
                  <a:gd name="T5" fmla="*/ 29 h 31"/>
                  <a:gd name="T6" fmla="*/ 11 w 33"/>
                  <a:gd name="T7" fmla="*/ 26 h 31"/>
                  <a:gd name="T8" fmla="*/ 12 w 33"/>
                  <a:gd name="T9" fmla="*/ 25 h 31"/>
                  <a:gd name="T10" fmla="*/ 10 w 33"/>
                  <a:gd name="T11" fmla="*/ 22 h 31"/>
                  <a:gd name="T12" fmla="*/ 14 w 33"/>
                  <a:gd name="T13" fmla="*/ 23 h 31"/>
                  <a:gd name="T14" fmla="*/ 30 w 33"/>
                  <a:gd name="T15" fmla="*/ 7 h 31"/>
                  <a:gd name="T16" fmla="*/ 31 w 33"/>
                  <a:gd name="T17" fmla="*/ 6 h 31"/>
                  <a:gd name="T18" fmla="*/ 33 w 33"/>
                  <a:gd name="T19" fmla="*/ 4 h 31"/>
                  <a:gd name="T20" fmla="*/ 33 w 33"/>
                  <a:gd name="T21" fmla="*/ 1 h 31"/>
                  <a:gd name="T22" fmla="*/ 29 w 33"/>
                  <a:gd name="T23" fmla="*/ 0 h 31"/>
                  <a:gd name="T24" fmla="*/ 0 w 33"/>
                  <a:gd name="T25" fmla="*/ 29 h 31"/>
                  <a:gd name="T26" fmla="*/ 1 w 33"/>
                  <a:gd name="T27" fmla="*/ 30 h 31"/>
                  <a:gd name="T28" fmla="*/ 4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4" y="31"/>
                    </a:moveTo>
                    <a:cubicBezTo>
                      <a:pt x="4" y="31"/>
                      <a:pt x="4" y="31"/>
                      <a:pt x="4" y="31"/>
                    </a:cubicBezTo>
                    <a:cubicBezTo>
                      <a:pt x="5" y="31"/>
                      <a:pt x="7" y="30"/>
                      <a:pt x="8" y="29"/>
                    </a:cubicBezTo>
                    <a:cubicBezTo>
                      <a:pt x="11" y="26"/>
                      <a:pt x="11" y="26"/>
                      <a:pt x="11" y="26"/>
                    </a:cubicBezTo>
                    <a:cubicBezTo>
                      <a:pt x="11" y="26"/>
                      <a:pt x="12" y="25"/>
                      <a:pt x="12" y="25"/>
                    </a:cubicBezTo>
                    <a:cubicBezTo>
                      <a:pt x="12" y="25"/>
                      <a:pt x="9" y="22"/>
                      <a:pt x="10" y="22"/>
                    </a:cubicBezTo>
                    <a:cubicBezTo>
                      <a:pt x="12" y="22"/>
                      <a:pt x="13" y="22"/>
                      <a:pt x="14" y="23"/>
                    </a:cubicBezTo>
                    <a:cubicBezTo>
                      <a:pt x="30" y="7"/>
                      <a:pt x="30" y="7"/>
                      <a:pt x="30" y="7"/>
                    </a:cubicBezTo>
                    <a:cubicBezTo>
                      <a:pt x="30" y="7"/>
                      <a:pt x="31" y="6"/>
                      <a:pt x="31" y="6"/>
                    </a:cubicBezTo>
                    <a:cubicBezTo>
                      <a:pt x="33" y="4"/>
                      <a:pt x="33" y="4"/>
                      <a:pt x="33" y="4"/>
                    </a:cubicBezTo>
                    <a:cubicBezTo>
                      <a:pt x="33" y="4"/>
                      <a:pt x="33" y="3"/>
                      <a:pt x="33" y="1"/>
                    </a:cubicBezTo>
                    <a:cubicBezTo>
                      <a:pt x="31" y="1"/>
                      <a:pt x="30" y="1"/>
                      <a:pt x="29" y="0"/>
                    </a:cubicBezTo>
                    <a:cubicBezTo>
                      <a:pt x="0" y="29"/>
                      <a:pt x="0" y="29"/>
                      <a:pt x="0" y="29"/>
                    </a:cubicBezTo>
                    <a:cubicBezTo>
                      <a:pt x="0" y="30"/>
                      <a:pt x="1" y="30"/>
                      <a:pt x="1" y="30"/>
                    </a:cubicBezTo>
                    <a:cubicBezTo>
                      <a:pt x="2" y="30"/>
                      <a:pt x="3" y="30"/>
                      <a:pt x="4"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14"/>
              <p:cNvSpPr/>
              <p:nvPr/>
            </p:nvSpPr>
            <p:spPr bwMode="auto">
              <a:xfrm>
                <a:off x="2207" y="162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15"/>
              <p:cNvSpPr/>
              <p:nvPr/>
            </p:nvSpPr>
            <p:spPr bwMode="auto">
              <a:xfrm>
                <a:off x="1742" y="1751"/>
                <a:ext cx="347" cy="354"/>
              </a:xfrm>
              <a:custGeom>
                <a:avLst/>
                <a:gdLst>
                  <a:gd name="T0" fmla="*/ 129 w 130"/>
                  <a:gd name="T1" fmla="*/ 4 h 132"/>
                  <a:gd name="T2" fmla="*/ 125 w 130"/>
                  <a:gd name="T3" fmla="*/ 6 h 132"/>
                  <a:gd name="T4" fmla="*/ 125 w 130"/>
                  <a:gd name="T5" fmla="*/ 0 h 132"/>
                  <a:gd name="T6" fmla="*/ 0 w 130"/>
                  <a:gd name="T7" fmla="*/ 125 h 132"/>
                  <a:gd name="T8" fmla="*/ 1 w 130"/>
                  <a:gd name="T9" fmla="*/ 126 h 132"/>
                  <a:gd name="T10" fmla="*/ 2 w 130"/>
                  <a:gd name="T11" fmla="*/ 132 h 132"/>
                  <a:gd name="T12" fmla="*/ 130 w 130"/>
                  <a:gd name="T13" fmla="*/ 4 h 132"/>
                  <a:gd name="T14" fmla="*/ 129 w 130"/>
                  <a:gd name="T15" fmla="*/ 4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129" y="4"/>
                    </a:moveTo>
                    <a:cubicBezTo>
                      <a:pt x="127" y="4"/>
                      <a:pt x="127" y="5"/>
                      <a:pt x="125" y="6"/>
                    </a:cubicBezTo>
                    <a:cubicBezTo>
                      <a:pt x="126" y="4"/>
                      <a:pt x="125" y="3"/>
                      <a:pt x="125" y="0"/>
                    </a:cubicBezTo>
                    <a:cubicBezTo>
                      <a:pt x="0" y="125"/>
                      <a:pt x="0" y="125"/>
                      <a:pt x="0" y="125"/>
                    </a:cubicBezTo>
                    <a:cubicBezTo>
                      <a:pt x="0" y="126"/>
                      <a:pt x="1" y="126"/>
                      <a:pt x="1" y="126"/>
                    </a:cubicBezTo>
                    <a:cubicBezTo>
                      <a:pt x="1" y="128"/>
                      <a:pt x="2" y="130"/>
                      <a:pt x="2" y="132"/>
                    </a:cubicBezTo>
                    <a:cubicBezTo>
                      <a:pt x="130" y="4"/>
                      <a:pt x="130" y="4"/>
                      <a:pt x="130" y="4"/>
                    </a:cubicBezTo>
                    <a:cubicBezTo>
                      <a:pt x="129" y="4"/>
                      <a:pt x="129" y="4"/>
                      <a:pt x="129"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16"/>
              <p:cNvSpPr/>
              <p:nvPr/>
            </p:nvSpPr>
            <p:spPr bwMode="auto">
              <a:xfrm>
                <a:off x="2212" y="1594"/>
                <a:ext cx="27" cy="29"/>
              </a:xfrm>
              <a:custGeom>
                <a:avLst/>
                <a:gdLst>
                  <a:gd name="T0" fmla="*/ 1 w 10"/>
                  <a:gd name="T1" fmla="*/ 9 h 11"/>
                  <a:gd name="T2" fmla="*/ 10 w 10"/>
                  <a:gd name="T3" fmla="*/ 2 h 11"/>
                  <a:gd name="T4" fmla="*/ 8 w 10"/>
                  <a:gd name="T5" fmla="*/ 0 h 11"/>
                  <a:gd name="T6" fmla="*/ 0 w 10"/>
                  <a:gd name="T7" fmla="*/ 9 h 11"/>
                  <a:gd name="T8" fmla="*/ 1 w 10"/>
                  <a:gd name="T9" fmla="*/ 9 h 11"/>
                </a:gdLst>
                <a:ahLst/>
                <a:cxnLst>
                  <a:cxn ang="0">
                    <a:pos x="T0" y="T1"/>
                  </a:cxn>
                  <a:cxn ang="0">
                    <a:pos x="T2" y="T3"/>
                  </a:cxn>
                  <a:cxn ang="0">
                    <a:pos x="T4" y="T5"/>
                  </a:cxn>
                  <a:cxn ang="0">
                    <a:pos x="T6" y="T7"/>
                  </a:cxn>
                  <a:cxn ang="0">
                    <a:pos x="T8" y="T9"/>
                  </a:cxn>
                </a:cxnLst>
                <a:rect l="0" t="0" r="r" b="b"/>
                <a:pathLst>
                  <a:path w="10" h="11">
                    <a:moveTo>
                      <a:pt x="1" y="9"/>
                    </a:moveTo>
                    <a:cubicBezTo>
                      <a:pt x="2" y="11"/>
                      <a:pt x="10" y="4"/>
                      <a:pt x="10" y="2"/>
                    </a:cubicBezTo>
                    <a:cubicBezTo>
                      <a:pt x="10" y="1"/>
                      <a:pt x="9" y="1"/>
                      <a:pt x="8" y="0"/>
                    </a:cubicBezTo>
                    <a:cubicBezTo>
                      <a:pt x="0" y="9"/>
                      <a:pt x="0" y="9"/>
                      <a:pt x="0" y="9"/>
                    </a:cubicBezTo>
                    <a:cubicBezTo>
                      <a:pt x="0" y="9"/>
                      <a:pt x="0" y="9"/>
                      <a:pt x="1"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17"/>
              <p:cNvSpPr/>
              <p:nvPr/>
            </p:nvSpPr>
            <p:spPr bwMode="auto">
              <a:xfrm>
                <a:off x="1755" y="1776"/>
                <a:ext cx="347" cy="358"/>
              </a:xfrm>
              <a:custGeom>
                <a:avLst/>
                <a:gdLst>
                  <a:gd name="T0" fmla="*/ 128 w 130"/>
                  <a:gd name="T1" fmla="*/ 0 h 134"/>
                  <a:gd name="T2" fmla="*/ 0 w 130"/>
                  <a:gd name="T3" fmla="*/ 127 h 134"/>
                  <a:gd name="T4" fmla="*/ 2 w 130"/>
                  <a:gd name="T5" fmla="*/ 131 h 134"/>
                  <a:gd name="T6" fmla="*/ 3 w 130"/>
                  <a:gd name="T7" fmla="*/ 134 h 134"/>
                  <a:gd name="T8" fmla="*/ 130 w 130"/>
                  <a:gd name="T9" fmla="*/ 6 h 134"/>
                  <a:gd name="T10" fmla="*/ 128 w 130"/>
                  <a:gd name="T11" fmla="*/ 0 h 134"/>
                </a:gdLst>
                <a:ahLst/>
                <a:cxnLst>
                  <a:cxn ang="0">
                    <a:pos x="T0" y="T1"/>
                  </a:cxn>
                  <a:cxn ang="0">
                    <a:pos x="T2" y="T3"/>
                  </a:cxn>
                  <a:cxn ang="0">
                    <a:pos x="T4" y="T5"/>
                  </a:cxn>
                  <a:cxn ang="0">
                    <a:pos x="T6" y="T7"/>
                  </a:cxn>
                  <a:cxn ang="0">
                    <a:pos x="T8" y="T9"/>
                  </a:cxn>
                  <a:cxn ang="0">
                    <a:pos x="T10" y="T11"/>
                  </a:cxn>
                </a:cxnLst>
                <a:rect l="0" t="0" r="r" b="b"/>
                <a:pathLst>
                  <a:path w="130" h="134">
                    <a:moveTo>
                      <a:pt x="128" y="0"/>
                    </a:moveTo>
                    <a:cubicBezTo>
                      <a:pt x="0" y="127"/>
                      <a:pt x="0" y="127"/>
                      <a:pt x="0" y="127"/>
                    </a:cubicBezTo>
                    <a:cubicBezTo>
                      <a:pt x="1" y="128"/>
                      <a:pt x="2" y="130"/>
                      <a:pt x="2" y="131"/>
                    </a:cubicBezTo>
                    <a:cubicBezTo>
                      <a:pt x="3" y="132"/>
                      <a:pt x="2" y="133"/>
                      <a:pt x="3" y="134"/>
                    </a:cubicBezTo>
                    <a:cubicBezTo>
                      <a:pt x="130" y="6"/>
                      <a:pt x="130" y="6"/>
                      <a:pt x="130" y="6"/>
                    </a:cubicBezTo>
                    <a:cubicBezTo>
                      <a:pt x="130" y="4"/>
                      <a:pt x="129" y="2"/>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618"/>
              <p:cNvSpPr/>
              <p:nvPr/>
            </p:nvSpPr>
            <p:spPr bwMode="auto">
              <a:xfrm>
                <a:off x="1776" y="1792"/>
                <a:ext cx="364" cy="356"/>
              </a:xfrm>
              <a:custGeom>
                <a:avLst/>
                <a:gdLst>
                  <a:gd name="T0" fmla="*/ 135 w 136"/>
                  <a:gd name="T1" fmla="*/ 2 h 133"/>
                  <a:gd name="T2" fmla="*/ 130 w 136"/>
                  <a:gd name="T3" fmla="*/ 0 h 133"/>
                  <a:gd name="T4" fmla="*/ 0 w 136"/>
                  <a:gd name="T5" fmla="*/ 130 h 133"/>
                  <a:gd name="T6" fmla="*/ 6 w 136"/>
                  <a:gd name="T7" fmla="*/ 133 h 133"/>
                  <a:gd name="T8" fmla="*/ 136 w 136"/>
                  <a:gd name="T9" fmla="*/ 3 h 133"/>
                  <a:gd name="T10" fmla="*/ 135 w 136"/>
                  <a:gd name="T11" fmla="*/ 2 h 133"/>
                </a:gdLst>
                <a:ahLst/>
                <a:cxnLst>
                  <a:cxn ang="0">
                    <a:pos x="T0" y="T1"/>
                  </a:cxn>
                  <a:cxn ang="0">
                    <a:pos x="T2" y="T3"/>
                  </a:cxn>
                  <a:cxn ang="0">
                    <a:pos x="T4" y="T5"/>
                  </a:cxn>
                  <a:cxn ang="0">
                    <a:pos x="T6" y="T7"/>
                  </a:cxn>
                  <a:cxn ang="0">
                    <a:pos x="T8" y="T9"/>
                  </a:cxn>
                  <a:cxn ang="0">
                    <a:pos x="T10" y="T11"/>
                  </a:cxn>
                </a:cxnLst>
                <a:rect l="0" t="0" r="r" b="b"/>
                <a:pathLst>
                  <a:path w="136" h="133">
                    <a:moveTo>
                      <a:pt x="135" y="2"/>
                    </a:moveTo>
                    <a:cubicBezTo>
                      <a:pt x="134" y="2"/>
                      <a:pt x="132" y="1"/>
                      <a:pt x="130" y="0"/>
                    </a:cubicBezTo>
                    <a:cubicBezTo>
                      <a:pt x="0" y="130"/>
                      <a:pt x="0" y="130"/>
                      <a:pt x="0" y="130"/>
                    </a:cubicBezTo>
                    <a:cubicBezTo>
                      <a:pt x="2" y="131"/>
                      <a:pt x="4" y="132"/>
                      <a:pt x="6" y="133"/>
                    </a:cubicBezTo>
                    <a:cubicBezTo>
                      <a:pt x="136" y="3"/>
                      <a:pt x="136" y="3"/>
                      <a:pt x="136" y="3"/>
                    </a:cubicBezTo>
                    <a:cubicBezTo>
                      <a:pt x="136" y="2"/>
                      <a:pt x="135" y="2"/>
                      <a:pt x="13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619"/>
              <p:cNvSpPr/>
              <p:nvPr/>
            </p:nvSpPr>
            <p:spPr bwMode="auto">
              <a:xfrm>
                <a:off x="2273" y="1693"/>
                <a:ext cx="16" cy="13"/>
              </a:xfrm>
              <a:custGeom>
                <a:avLst/>
                <a:gdLst>
                  <a:gd name="T0" fmla="*/ 4 w 6"/>
                  <a:gd name="T1" fmla="*/ 0 h 5"/>
                  <a:gd name="T2" fmla="*/ 0 w 6"/>
                  <a:gd name="T3" fmla="*/ 4 h 5"/>
                  <a:gd name="T4" fmla="*/ 1 w 6"/>
                  <a:gd name="T5" fmla="*/ 5 h 5"/>
                  <a:gd name="T6" fmla="*/ 6 w 6"/>
                  <a:gd name="T7" fmla="*/ 0 h 5"/>
                  <a:gd name="T8" fmla="*/ 4 w 6"/>
                  <a:gd name="T9" fmla="*/ 0 h 5"/>
                </a:gdLst>
                <a:ahLst/>
                <a:cxnLst>
                  <a:cxn ang="0">
                    <a:pos x="T0" y="T1"/>
                  </a:cxn>
                  <a:cxn ang="0">
                    <a:pos x="T2" y="T3"/>
                  </a:cxn>
                  <a:cxn ang="0">
                    <a:pos x="T4" y="T5"/>
                  </a:cxn>
                  <a:cxn ang="0">
                    <a:pos x="T6" y="T7"/>
                  </a:cxn>
                  <a:cxn ang="0">
                    <a:pos x="T8" y="T9"/>
                  </a:cxn>
                </a:cxnLst>
                <a:rect l="0" t="0" r="r" b="b"/>
                <a:pathLst>
                  <a:path w="6" h="5">
                    <a:moveTo>
                      <a:pt x="4" y="0"/>
                    </a:moveTo>
                    <a:cubicBezTo>
                      <a:pt x="2" y="0"/>
                      <a:pt x="0" y="1"/>
                      <a:pt x="0" y="4"/>
                    </a:cubicBezTo>
                    <a:cubicBezTo>
                      <a:pt x="0" y="4"/>
                      <a:pt x="0" y="5"/>
                      <a:pt x="1" y="5"/>
                    </a:cubicBezTo>
                    <a:cubicBezTo>
                      <a:pt x="6" y="0"/>
                      <a:pt x="6" y="0"/>
                      <a:pt x="6"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20"/>
              <p:cNvSpPr/>
              <p:nvPr/>
            </p:nvSpPr>
            <p:spPr bwMode="auto">
              <a:xfrm>
                <a:off x="1803" y="1805"/>
                <a:ext cx="369" cy="367"/>
              </a:xfrm>
              <a:custGeom>
                <a:avLst/>
                <a:gdLst>
                  <a:gd name="T0" fmla="*/ 132 w 138"/>
                  <a:gd name="T1" fmla="*/ 0 h 137"/>
                  <a:gd name="T2" fmla="*/ 0 w 138"/>
                  <a:gd name="T3" fmla="*/ 132 h 137"/>
                  <a:gd name="T4" fmla="*/ 2 w 138"/>
                  <a:gd name="T5" fmla="*/ 133 h 137"/>
                  <a:gd name="T6" fmla="*/ 3 w 138"/>
                  <a:gd name="T7" fmla="*/ 133 h 137"/>
                  <a:gd name="T8" fmla="*/ 3 w 138"/>
                  <a:gd name="T9" fmla="*/ 135 h 137"/>
                  <a:gd name="T10" fmla="*/ 4 w 138"/>
                  <a:gd name="T11" fmla="*/ 137 h 137"/>
                  <a:gd name="T12" fmla="*/ 138 w 138"/>
                  <a:gd name="T13" fmla="*/ 3 h 137"/>
                  <a:gd name="T14" fmla="*/ 132 w 138"/>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37">
                    <a:moveTo>
                      <a:pt x="132" y="0"/>
                    </a:moveTo>
                    <a:cubicBezTo>
                      <a:pt x="0" y="132"/>
                      <a:pt x="0" y="132"/>
                      <a:pt x="0" y="132"/>
                    </a:cubicBezTo>
                    <a:cubicBezTo>
                      <a:pt x="1" y="132"/>
                      <a:pt x="1" y="133"/>
                      <a:pt x="2" y="133"/>
                    </a:cubicBezTo>
                    <a:cubicBezTo>
                      <a:pt x="3" y="133"/>
                      <a:pt x="3" y="133"/>
                      <a:pt x="3" y="133"/>
                    </a:cubicBezTo>
                    <a:cubicBezTo>
                      <a:pt x="3" y="135"/>
                      <a:pt x="3" y="135"/>
                      <a:pt x="3" y="135"/>
                    </a:cubicBezTo>
                    <a:cubicBezTo>
                      <a:pt x="3" y="136"/>
                      <a:pt x="3" y="136"/>
                      <a:pt x="4" y="137"/>
                    </a:cubicBezTo>
                    <a:cubicBezTo>
                      <a:pt x="138" y="3"/>
                      <a:pt x="138" y="3"/>
                      <a:pt x="138" y="3"/>
                    </a:cubicBezTo>
                    <a:cubicBezTo>
                      <a:pt x="136" y="2"/>
                      <a:pt x="134" y="1"/>
                      <a:pt x="1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21"/>
              <p:cNvSpPr/>
              <p:nvPr/>
            </p:nvSpPr>
            <p:spPr bwMode="auto">
              <a:xfrm>
                <a:off x="2276" y="1695"/>
                <a:ext cx="56" cy="48"/>
              </a:xfrm>
              <a:custGeom>
                <a:avLst/>
                <a:gdLst>
                  <a:gd name="T0" fmla="*/ 20 w 21"/>
                  <a:gd name="T1" fmla="*/ 0 h 18"/>
                  <a:gd name="T2" fmla="*/ 15 w 21"/>
                  <a:gd name="T3" fmla="*/ 2 h 18"/>
                  <a:gd name="T4" fmla="*/ 11 w 21"/>
                  <a:gd name="T5" fmla="*/ 1 h 18"/>
                  <a:gd name="T6" fmla="*/ 0 w 21"/>
                  <a:gd name="T7" fmla="*/ 13 h 18"/>
                  <a:gd name="T8" fmla="*/ 2 w 21"/>
                  <a:gd name="T9" fmla="*/ 17 h 18"/>
                  <a:gd name="T10" fmla="*/ 2 w 21"/>
                  <a:gd name="T11" fmla="*/ 18 h 18"/>
                  <a:gd name="T12" fmla="*/ 21 w 21"/>
                  <a:gd name="T13" fmla="*/ 0 h 18"/>
                  <a:gd name="T14" fmla="*/ 20 w 21"/>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
                    <a:moveTo>
                      <a:pt x="20" y="0"/>
                    </a:moveTo>
                    <a:cubicBezTo>
                      <a:pt x="18" y="0"/>
                      <a:pt x="18" y="2"/>
                      <a:pt x="15" y="2"/>
                    </a:cubicBezTo>
                    <a:cubicBezTo>
                      <a:pt x="14" y="2"/>
                      <a:pt x="13" y="1"/>
                      <a:pt x="11" y="1"/>
                    </a:cubicBezTo>
                    <a:cubicBezTo>
                      <a:pt x="0" y="13"/>
                      <a:pt x="0" y="13"/>
                      <a:pt x="0" y="13"/>
                    </a:cubicBezTo>
                    <a:cubicBezTo>
                      <a:pt x="1" y="14"/>
                      <a:pt x="2" y="16"/>
                      <a:pt x="2" y="17"/>
                    </a:cubicBezTo>
                    <a:cubicBezTo>
                      <a:pt x="2" y="18"/>
                      <a:pt x="2" y="18"/>
                      <a:pt x="2" y="18"/>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622"/>
              <p:cNvSpPr/>
              <p:nvPr/>
            </p:nvSpPr>
            <p:spPr bwMode="auto">
              <a:xfrm>
                <a:off x="2265" y="1757"/>
                <a:ext cx="6"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623"/>
              <p:cNvSpPr/>
              <p:nvPr/>
            </p:nvSpPr>
            <p:spPr bwMode="auto">
              <a:xfrm>
                <a:off x="1819" y="1818"/>
                <a:ext cx="388" cy="386"/>
              </a:xfrm>
              <a:custGeom>
                <a:avLst/>
                <a:gdLst>
                  <a:gd name="T0" fmla="*/ 5 w 145"/>
                  <a:gd name="T1" fmla="*/ 136 h 144"/>
                  <a:gd name="T2" fmla="*/ 6 w 145"/>
                  <a:gd name="T3" fmla="*/ 133 h 144"/>
                  <a:gd name="T4" fmla="*/ 10 w 145"/>
                  <a:gd name="T5" fmla="*/ 136 h 144"/>
                  <a:gd name="T6" fmla="*/ 145 w 145"/>
                  <a:gd name="T7" fmla="*/ 1 h 144"/>
                  <a:gd name="T8" fmla="*/ 138 w 145"/>
                  <a:gd name="T9" fmla="*/ 1 h 144"/>
                  <a:gd name="T10" fmla="*/ 137 w 145"/>
                  <a:gd name="T11" fmla="*/ 0 h 144"/>
                  <a:gd name="T12" fmla="*/ 0 w 145"/>
                  <a:gd name="T13" fmla="*/ 137 h 144"/>
                  <a:gd name="T14" fmla="*/ 2 w 145"/>
                  <a:gd name="T15" fmla="*/ 144 h 144"/>
                  <a:gd name="T16" fmla="*/ 6 w 145"/>
                  <a:gd name="T17" fmla="*/ 140 h 144"/>
                  <a:gd name="T18" fmla="*/ 5 w 145"/>
                  <a:gd name="T1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5" y="136"/>
                    </a:moveTo>
                    <a:cubicBezTo>
                      <a:pt x="5" y="135"/>
                      <a:pt x="5" y="134"/>
                      <a:pt x="6" y="133"/>
                    </a:cubicBezTo>
                    <a:cubicBezTo>
                      <a:pt x="7" y="135"/>
                      <a:pt x="8" y="135"/>
                      <a:pt x="10" y="136"/>
                    </a:cubicBezTo>
                    <a:cubicBezTo>
                      <a:pt x="145" y="1"/>
                      <a:pt x="145" y="1"/>
                      <a:pt x="145" y="1"/>
                    </a:cubicBezTo>
                    <a:cubicBezTo>
                      <a:pt x="138" y="1"/>
                      <a:pt x="138" y="1"/>
                      <a:pt x="138" y="1"/>
                    </a:cubicBezTo>
                    <a:cubicBezTo>
                      <a:pt x="138" y="1"/>
                      <a:pt x="137" y="1"/>
                      <a:pt x="137" y="0"/>
                    </a:cubicBezTo>
                    <a:cubicBezTo>
                      <a:pt x="0" y="137"/>
                      <a:pt x="0" y="137"/>
                      <a:pt x="0" y="137"/>
                    </a:cubicBezTo>
                    <a:cubicBezTo>
                      <a:pt x="1" y="139"/>
                      <a:pt x="1" y="142"/>
                      <a:pt x="2" y="144"/>
                    </a:cubicBezTo>
                    <a:cubicBezTo>
                      <a:pt x="6" y="140"/>
                      <a:pt x="6" y="140"/>
                      <a:pt x="6" y="140"/>
                    </a:cubicBezTo>
                    <a:cubicBezTo>
                      <a:pt x="6" y="138"/>
                      <a:pt x="5" y="137"/>
                      <a:pt x="5" y="1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24"/>
              <p:cNvSpPr/>
              <p:nvPr/>
            </p:nvSpPr>
            <p:spPr bwMode="auto">
              <a:xfrm>
                <a:off x="1835" y="2207"/>
                <a:ext cx="22" cy="21"/>
              </a:xfrm>
              <a:custGeom>
                <a:avLst/>
                <a:gdLst>
                  <a:gd name="T0" fmla="*/ 8 w 8"/>
                  <a:gd name="T1" fmla="*/ 3 h 8"/>
                  <a:gd name="T2" fmla="*/ 7 w 8"/>
                  <a:gd name="T3" fmla="*/ 3 h 8"/>
                  <a:gd name="T4" fmla="*/ 3 w 8"/>
                  <a:gd name="T5" fmla="*/ 0 h 8"/>
                  <a:gd name="T6" fmla="*/ 0 w 8"/>
                  <a:gd name="T7" fmla="*/ 3 h 8"/>
                  <a:gd name="T8" fmla="*/ 3 w 8"/>
                  <a:gd name="T9" fmla="*/ 8 h 8"/>
                  <a:gd name="T10" fmla="*/ 8 w 8"/>
                  <a:gd name="T11" fmla="*/ 3 h 8"/>
                </a:gdLst>
                <a:ahLst/>
                <a:cxnLst>
                  <a:cxn ang="0">
                    <a:pos x="T0" y="T1"/>
                  </a:cxn>
                  <a:cxn ang="0">
                    <a:pos x="T2" y="T3"/>
                  </a:cxn>
                  <a:cxn ang="0">
                    <a:pos x="T4" y="T5"/>
                  </a:cxn>
                  <a:cxn ang="0">
                    <a:pos x="T6" y="T7"/>
                  </a:cxn>
                  <a:cxn ang="0">
                    <a:pos x="T8" y="T9"/>
                  </a:cxn>
                  <a:cxn ang="0">
                    <a:pos x="T10" y="T11"/>
                  </a:cxn>
                </a:cxnLst>
                <a:rect l="0" t="0" r="r" b="b"/>
                <a:pathLst>
                  <a:path w="8" h="8">
                    <a:moveTo>
                      <a:pt x="8" y="3"/>
                    </a:moveTo>
                    <a:cubicBezTo>
                      <a:pt x="8" y="3"/>
                      <a:pt x="7" y="3"/>
                      <a:pt x="7" y="3"/>
                    </a:cubicBezTo>
                    <a:cubicBezTo>
                      <a:pt x="6" y="1"/>
                      <a:pt x="4" y="1"/>
                      <a:pt x="3" y="0"/>
                    </a:cubicBezTo>
                    <a:cubicBezTo>
                      <a:pt x="0" y="3"/>
                      <a:pt x="0" y="3"/>
                      <a:pt x="0" y="3"/>
                    </a:cubicBezTo>
                    <a:cubicBezTo>
                      <a:pt x="1" y="4"/>
                      <a:pt x="2" y="6"/>
                      <a:pt x="3" y="8"/>
                    </a:cubicBez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25"/>
              <p:cNvSpPr/>
              <p:nvPr/>
            </p:nvSpPr>
            <p:spPr bwMode="auto">
              <a:xfrm>
                <a:off x="2276" y="1703"/>
                <a:ext cx="80" cy="83"/>
              </a:xfrm>
              <a:custGeom>
                <a:avLst/>
                <a:gdLst>
                  <a:gd name="T0" fmla="*/ 30 w 30"/>
                  <a:gd name="T1" fmla="*/ 4 h 31"/>
                  <a:gd name="T2" fmla="*/ 29 w 30"/>
                  <a:gd name="T3" fmla="*/ 3 h 31"/>
                  <a:gd name="T4" fmla="*/ 25 w 30"/>
                  <a:gd name="T5" fmla="*/ 0 h 31"/>
                  <a:gd name="T6" fmla="*/ 0 w 30"/>
                  <a:gd name="T7" fmla="*/ 26 h 31"/>
                  <a:gd name="T8" fmla="*/ 4 w 30"/>
                  <a:gd name="T9" fmla="*/ 31 h 31"/>
                  <a:gd name="T10" fmla="*/ 30 w 30"/>
                  <a:gd name="T11" fmla="*/ 4 h 31"/>
                </a:gdLst>
                <a:ahLst/>
                <a:cxnLst>
                  <a:cxn ang="0">
                    <a:pos x="T0" y="T1"/>
                  </a:cxn>
                  <a:cxn ang="0">
                    <a:pos x="T2" y="T3"/>
                  </a:cxn>
                  <a:cxn ang="0">
                    <a:pos x="T4" y="T5"/>
                  </a:cxn>
                  <a:cxn ang="0">
                    <a:pos x="T6" y="T7"/>
                  </a:cxn>
                  <a:cxn ang="0">
                    <a:pos x="T8" y="T9"/>
                  </a:cxn>
                  <a:cxn ang="0">
                    <a:pos x="T10" y="T11"/>
                  </a:cxn>
                </a:cxnLst>
                <a:rect l="0" t="0" r="r" b="b"/>
                <a:pathLst>
                  <a:path w="30" h="31">
                    <a:moveTo>
                      <a:pt x="30" y="4"/>
                    </a:moveTo>
                    <a:cubicBezTo>
                      <a:pt x="30" y="4"/>
                      <a:pt x="29" y="4"/>
                      <a:pt x="29" y="3"/>
                    </a:cubicBezTo>
                    <a:cubicBezTo>
                      <a:pt x="28" y="3"/>
                      <a:pt x="26" y="2"/>
                      <a:pt x="25" y="0"/>
                    </a:cubicBezTo>
                    <a:cubicBezTo>
                      <a:pt x="0" y="26"/>
                      <a:pt x="0" y="26"/>
                      <a:pt x="0" y="26"/>
                    </a:cubicBezTo>
                    <a:cubicBezTo>
                      <a:pt x="1" y="27"/>
                      <a:pt x="3" y="29"/>
                      <a:pt x="4" y="31"/>
                    </a:cubicBezTo>
                    <a:lnTo>
                      <a:pt x="3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26"/>
              <p:cNvSpPr/>
              <p:nvPr/>
            </p:nvSpPr>
            <p:spPr bwMode="auto">
              <a:xfrm>
                <a:off x="1857" y="1826"/>
                <a:ext cx="368" cy="383"/>
              </a:xfrm>
              <a:custGeom>
                <a:avLst/>
                <a:gdLst>
                  <a:gd name="T0" fmla="*/ 137 w 138"/>
                  <a:gd name="T1" fmla="*/ 0 h 143"/>
                  <a:gd name="T2" fmla="*/ 0 w 138"/>
                  <a:gd name="T3" fmla="*/ 137 h 143"/>
                  <a:gd name="T4" fmla="*/ 1 w 138"/>
                  <a:gd name="T5" fmla="*/ 139 h 143"/>
                  <a:gd name="T6" fmla="*/ 3 w 138"/>
                  <a:gd name="T7" fmla="*/ 143 h 143"/>
                  <a:gd name="T8" fmla="*/ 138 w 138"/>
                  <a:gd name="T9" fmla="*/ 7 h 143"/>
                  <a:gd name="T10" fmla="*/ 137 w 138"/>
                  <a:gd name="T11" fmla="*/ 0 h 143"/>
                </a:gdLst>
                <a:ahLst/>
                <a:cxnLst>
                  <a:cxn ang="0">
                    <a:pos x="T0" y="T1"/>
                  </a:cxn>
                  <a:cxn ang="0">
                    <a:pos x="T2" y="T3"/>
                  </a:cxn>
                  <a:cxn ang="0">
                    <a:pos x="T4" y="T5"/>
                  </a:cxn>
                  <a:cxn ang="0">
                    <a:pos x="T6" y="T7"/>
                  </a:cxn>
                  <a:cxn ang="0">
                    <a:pos x="T8" y="T9"/>
                  </a:cxn>
                  <a:cxn ang="0">
                    <a:pos x="T10" y="T11"/>
                  </a:cxn>
                </a:cxnLst>
                <a:rect l="0" t="0" r="r" b="b"/>
                <a:pathLst>
                  <a:path w="138" h="143">
                    <a:moveTo>
                      <a:pt x="137" y="0"/>
                    </a:moveTo>
                    <a:cubicBezTo>
                      <a:pt x="0" y="137"/>
                      <a:pt x="0" y="137"/>
                      <a:pt x="0" y="137"/>
                    </a:cubicBezTo>
                    <a:cubicBezTo>
                      <a:pt x="0" y="138"/>
                      <a:pt x="1" y="139"/>
                      <a:pt x="1" y="139"/>
                    </a:cubicBezTo>
                    <a:cubicBezTo>
                      <a:pt x="2" y="140"/>
                      <a:pt x="2" y="141"/>
                      <a:pt x="3" y="143"/>
                    </a:cubicBezTo>
                    <a:cubicBezTo>
                      <a:pt x="138" y="7"/>
                      <a:pt x="138" y="7"/>
                      <a:pt x="138" y="7"/>
                    </a:cubicBezTo>
                    <a:cubicBezTo>
                      <a:pt x="138" y="4"/>
                      <a:pt x="138" y="2"/>
                      <a:pt x="1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27"/>
              <p:cNvSpPr/>
              <p:nvPr/>
            </p:nvSpPr>
            <p:spPr bwMode="auto">
              <a:xfrm>
                <a:off x="1838" y="22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28"/>
              <p:cNvSpPr/>
              <p:nvPr/>
            </p:nvSpPr>
            <p:spPr bwMode="auto">
              <a:xfrm>
                <a:off x="1873" y="1952"/>
                <a:ext cx="286" cy="279"/>
              </a:xfrm>
              <a:custGeom>
                <a:avLst/>
                <a:gdLst>
                  <a:gd name="T0" fmla="*/ 107 w 107"/>
                  <a:gd name="T1" fmla="*/ 0 h 104"/>
                  <a:gd name="T2" fmla="*/ 100 w 107"/>
                  <a:gd name="T3" fmla="*/ 3 h 104"/>
                  <a:gd name="T4" fmla="*/ 96 w 107"/>
                  <a:gd name="T5" fmla="*/ 5 h 104"/>
                  <a:gd name="T6" fmla="*/ 95 w 107"/>
                  <a:gd name="T7" fmla="*/ 5 h 104"/>
                  <a:gd name="T8" fmla="*/ 0 w 107"/>
                  <a:gd name="T9" fmla="*/ 100 h 104"/>
                  <a:gd name="T10" fmla="*/ 3 w 107"/>
                  <a:gd name="T11" fmla="*/ 103 h 104"/>
                  <a:gd name="T12" fmla="*/ 5 w 107"/>
                  <a:gd name="T13" fmla="*/ 103 h 104"/>
                  <a:gd name="T14" fmla="*/ 5 w 107"/>
                  <a:gd name="T15" fmla="*/ 104 h 104"/>
                  <a:gd name="T16" fmla="*/ 106 w 107"/>
                  <a:gd name="T17" fmla="*/ 2 h 104"/>
                  <a:gd name="T18" fmla="*/ 107 w 10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4">
                    <a:moveTo>
                      <a:pt x="107" y="0"/>
                    </a:moveTo>
                    <a:cubicBezTo>
                      <a:pt x="104" y="1"/>
                      <a:pt x="102" y="3"/>
                      <a:pt x="100" y="3"/>
                    </a:cubicBezTo>
                    <a:cubicBezTo>
                      <a:pt x="98" y="3"/>
                      <a:pt x="98" y="5"/>
                      <a:pt x="96" y="5"/>
                    </a:cubicBezTo>
                    <a:cubicBezTo>
                      <a:pt x="95" y="5"/>
                      <a:pt x="95" y="5"/>
                      <a:pt x="95" y="5"/>
                    </a:cubicBezTo>
                    <a:cubicBezTo>
                      <a:pt x="0" y="100"/>
                      <a:pt x="0" y="100"/>
                      <a:pt x="0" y="100"/>
                    </a:cubicBezTo>
                    <a:cubicBezTo>
                      <a:pt x="1" y="101"/>
                      <a:pt x="2" y="102"/>
                      <a:pt x="3" y="103"/>
                    </a:cubicBezTo>
                    <a:cubicBezTo>
                      <a:pt x="4" y="103"/>
                      <a:pt x="3" y="103"/>
                      <a:pt x="5" y="103"/>
                    </a:cubicBezTo>
                    <a:cubicBezTo>
                      <a:pt x="5" y="103"/>
                      <a:pt x="5" y="104"/>
                      <a:pt x="5" y="104"/>
                    </a:cubicBezTo>
                    <a:cubicBezTo>
                      <a:pt x="106" y="2"/>
                      <a:pt x="106" y="2"/>
                      <a:pt x="106" y="2"/>
                    </a:cubicBezTo>
                    <a:cubicBezTo>
                      <a:pt x="107" y="2"/>
                      <a:pt x="107" y="1"/>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29"/>
              <p:cNvSpPr/>
              <p:nvPr/>
            </p:nvSpPr>
            <p:spPr bwMode="auto">
              <a:xfrm>
                <a:off x="2257" y="1722"/>
                <a:ext cx="123" cy="126"/>
              </a:xfrm>
              <a:custGeom>
                <a:avLst/>
                <a:gdLst>
                  <a:gd name="T0" fmla="*/ 42 w 46"/>
                  <a:gd name="T1" fmla="*/ 0 h 47"/>
                  <a:gd name="T2" fmla="*/ 12 w 46"/>
                  <a:gd name="T3" fmla="*/ 30 h 47"/>
                  <a:gd name="T4" fmla="*/ 12 w 46"/>
                  <a:gd name="T5" fmla="*/ 32 h 47"/>
                  <a:gd name="T6" fmla="*/ 0 w 46"/>
                  <a:gd name="T7" fmla="*/ 43 h 47"/>
                  <a:gd name="T8" fmla="*/ 3 w 46"/>
                  <a:gd name="T9" fmla="*/ 47 h 47"/>
                  <a:gd name="T10" fmla="*/ 46 w 46"/>
                  <a:gd name="T11" fmla="*/ 5 h 47"/>
                  <a:gd name="T12" fmla="*/ 46 w 46"/>
                  <a:gd name="T13" fmla="*/ 3 h 47"/>
                  <a:gd name="T14" fmla="*/ 42 w 46"/>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42" y="0"/>
                    </a:moveTo>
                    <a:cubicBezTo>
                      <a:pt x="12" y="30"/>
                      <a:pt x="12" y="30"/>
                      <a:pt x="12" y="30"/>
                    </a:cubicBezTo>
                    <a:cubicBezTo>
                      <a:pt x="12" y="31"/>
                      <a:pt x="12" y="31"/>
                      <a:pt x="12" y="32"/>
                    </a:cubicBezTo>
                    <a:cubicBezTo>
                      <a:pt x="12" y="35"/>
                      <a:pt x="3" y="42"/>
                      <a:pt x="0" y="43"/>
                    </a:cubicBezTo>
                    <a:cubicBezTo>
                      <a:pt x="2" y="44"/>
                      <a:pt x="3" y="46"/>
                      <a:pt x="3" y="47"/>
                    </a:cubicBezTo>
                    <a:cubicBezTo>
                      <a:pt x="46" y="5"/>
                      <a:pt x="46" y="5"/>
                      <a:pt x="46" y="5"/>
                    </a:cubicBezTo>
                    <a:cubicBezTo>
                      <a:pt x="46" y="4"/>
                      <a:pt x="46" y="4"/>
                      <a:pt x="46" y="3"/>
                    </a:cubicBezTo>
                    <a:cubicBezTo>
                      <a:pt x="45" y="1"/>
                      <a:pt x="44" y="1"/>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30"/>
              <p:cNvSpPr/>
              <p:nvPr/>
            </p:nvSpPr>
            <p:spPr bwMode="auto">
              <a:xfrm>
                <a:off x="2161" y="1864"/>
                <a:ext cx="78" cy="75"/>
              </a:xfrm>
              <a:custGeom>
                <a:avLst/>
                <a:gdLst>
                  <a:gd name="T0" fmla="*/ 3 w 29"/>
                  <a:gd name="T1" fmla="*/ 28 h 28"/>
                  <a:gd name="T2" fmla="*/ 3 w 29"/>
                  <a:gd name="T3" fmla="*/ 26 h 28"/>
                  <a:gd name="T4" fmla="*/ 4 w 29"/>
                  <a:gd name="T5" fmla="*/ 26 h 28"/>
                  <a:gd name="T6" fmla="*/ 6 w 29"/>
                  <a:gd name="T7" fmla="*/ 27 h 28"/>
                  <a:gd name="T8" fmla="*/ 29 w 29"/>
                  <a:gd name="T9" fmla="*/ 5 h 28"/>
                  <a:gd name="T10" fmla="*/ 25 w 29"/>
                  <a:gd name="T11" fmla="*/ 0 h 28"/>
                  <a:gd name="T12" fmla="*/ 0 w 29"/>
                  <a:gd name="T13" fmla="*/ 25 h 28"/>
                  <a:gd name="T14" fmla="*/ 3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3" y="28"/>
                    </a:moveTo>
                    <a:cubicBezTo>
                      <a:pt x="3" y="27"/>
                      <a:pt x="3" y="26"/>
                      <a:pt x="3" y="26"/>
                    </a:cubicBezTo>
                    <a:cubicBezTo>
                      <a:pt x="4" y="26"/>
                      <a:pt x="4" y="26"/>
                      <a:pt x="4" y="26"/>
                    </a:cubicBezTo>
                    <a:cubicBezTo>
                      <a:pt x="4" y="26"/>
                      <a:pt x="5" y="27"/>
                      <a:pt x="6" y="27"/>
                    </a:cubicBezTo>
                    <a:cubicBezTo>
                      <a:pt x="29" y="5"/>
                      <a:pt x="29" y="5"/>
                      <a:pt x="29" y="5"/>
                    </a:cubicBezTo>
                    <a:cubicBezTo>
                      <a:pt x="27" y="3"/>
                      <a:pt x="26" y="2"/>
                      <a:pt x="25" y="0"/>
                    </a:cubicBezTo>
                    <a:cubicBezTo>
                      <a:pt x="0" y="25"/>
                      <a:pt x="0" y="25"/>
                      <a:pt x="0" y="25"/>
                    </a:cubicBezTo>
                    <a:cubicBezTo>
                      <a:pt x="1" y="26"/>
                      <a:pt x="2" y="28"/>
                      <a:pt x="3"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31"/>
              <p:cNvSpPr/>
              <p:nvPr/>
            </p:nvSpPr>
            <p:spPr bwMode="auto">
              <a:xfrm>
                <a:off x="1854" y="2231"/>
                <a:ext cx="19" cy="21"/>
              </a:xfrm>
              <a:custGeom>
                <a:avLst/>
                <a:gdLst>
                  <a:gd name="T0" fmla="*/ 3 w 7"/>
                  <a:gd name="T1" fmla="*/ 0 h 8"/>
                  <a:gd name="T2" fmla="*/ 3 w 7"/>
                  <a:gd name="T3" fmla="*/ 0 h 8"/>
                  <a:gd name="T4" fmla="*/ 0 w 7"/>
                  <a:gd name="T5" fmla="*/ 4 h 8"/>
                  <a:gd name="T6" fmla="*/ 1 w 7"/>
                  <a:gd name="T7" fmla="*/ 5 h 8"/>
                  <a:gd name="T8" fmla="*/ 4 w 7"/>
                  <a:gd name="T9" fmla="*/ 8 h 8"/>
                  <a:gd name="T10" fmla="*/ 7 w 7"/>
                  <a:gd name="T11" fmla="*/ 5 h 8"/>
                  <a:gd name="T12" fmla="*/ 3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0"/>
                    </a:moveTo>
                    <a:cubicBezTo>
                      <a:pt x="3" y="0"/>
                      <a:pt x="3" y="0"/>
                      <a:pt x="3" y="0"/>
                    </a:cubicBezTo>
                    <a:cubicBezTo>
                      <a:pt x="0" y="4"/>
                      <a:pt x="0" y="4"/>
                      <a:pt x="0" y="4"/>
                    </a:cubicBezTo>
                    <a:cubicBezTo>
                      <a:pt x="0" y="4"/>
                      <a:pt x="1" y="4"/>
                      <a:pt x="1" y="5"/>
                    </a:cubicBezTo>
                    <a:cubicBezTo>
                      <a:pt x="2" y="6"/>
                      <a:pt x="3" y="7"/>
                      <a:pt x="4" y="8"/>
                    </a:cubicBezTo>
                    <a:cubicBezTo>
                      <a:pt x="7" y="5"/>
                      <a:pt x="7" y="5"/>
                      <a:pt x="7" y="5"/>
                    </a:cubicBezTo>
                    <a:cubicBezTo>
                      <a:pt x="5" y="4"/>
                      <a:pt x="4"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2"/>
              <p:cNvSpPr/>
              <p:nvPr/>
            </p:nvSpPr>
            <p:spPr bwMode="auto">
              <a:xfrm>
                <a:off x="1873" y="2260"/>
                <a:ext cx="13" cy="19"/>
              </a:xfrm>
              <a:custGeom>
                <a:avLst/>
                <a:gdLst>
                  <a:gd name="T0" fmla="*/ 3 w 5"/>
                  <a:gd name="T1" fmla="*/ 0 h 7"/>
                  <a:gd name="T2" fmla="*/ 0 w 5"/>
                  <a:gd name="T3" fmla="*/ 3 h 7"/>
                  <a:gd name="T4" fmla="*/ 0 w 5"/>
                  <a:gd name="T5" fmla="*/ 3 h 7"/>
                  <a:gd name="T6" fmla="*/ 1 w 5"/>
                  <a:gd name="T7" fmla="*/ 4 h 7"/>
                  <a:gd name="T8" fmla="*/ 3 w 5"/>
                  <a:gd name="T9" fmla="*/ 7 h 7"/>
                  <a:gd name="T10" fmla="*/ 5 w 5"/>
                  <a:gd name="T11" fmla="*/ 5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cubicBezTo>
                      <a:pt x="0" y="3"/>
                      <a:pt x="0" y="3"/>
                      <a:pt x="0" y="3"/>
                    </a:cubicBezTo>
                    <a:cubicBezTo>
                      <a:pt x="0" y="3"/>
                      <a:pt x="0" y="3"/>
                      <a:pt x="0" y="3"/>
                    </a:cubicBezTo>
                    <a:cubicBezTo>
                      <a:pt x="0" y="4"/>
                      <a:pt x="0" y="4"/>
                      <a:pt x="1" y="4"/>
                    </a:cubicBezTo>
                    <a:cubicBezTo>
                      <a:pt x="1" y="5"/>
                      <a:pt x="2" y="6"/>
                      <a:pt x="3" y="7"/>
                    </a:cubicBezTo>
                    <a:cubicBezTo>
                      <a:pt x="5" y="5"/>
                      <a:pt x="5" y="5"/>
                      <a:pt x="5" y="5"/>
                    </a:cubicBezTo>
                    <a:cubicBezTo>
                      <a:pt x="4"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33"/>
              <p:cNvSpPr/>
              <p:nvPr/>
            </p:nvSpPr>
            <p:spPr bwMode="auto">
              <a:xfrm>
                <a:off x="1897" y="1963"/>
                <a:ext cx="299" cy="294"/>
              </a:xfrm>
              <a:custGeom>
                <a:avLst/>
                <a:gdLst>
                  <a:gd name="T0" fmla="*/ 102 w 112"/>
                  <a:gd name="T1" fmla="*/ 2 h 110"/>
                  <a:gd name="T2" fmla="*/ 102 w 112"/>
                  <a:gd name="T3" fmla="*/ 2 h 110"/>
                  <a:gd name="T4" fmla="*/ 0 w 112"/>
                  <a:gd name="T5" fmla="*/ 104 h 110"/>
                  <a:gd name="T6" fmla="*/ 2 w 112"/>
                  <a:gd name="T7" fmla="*/ 106 h 110"/>
                  <a:gd name="T8" fmla="*/ 2 w 112"/>
                  <a:gd name="T9" fmla="*/ 110 h 110"/>
                  <a:gd name="T10" fmla="*/ 100 w 112"/>
                  <a:gd name="T11" fmla="*/ 12 h 110"/>
                  <a:gd name="T12" fmla="*/ 102 w 112"/>
                  <a:gd name="T13" fmla="*/ 9 h 110"/>
                  <a:gd name="T14" fmla="*/ 98 w 112"/>
                  <a:gd name="T15" fmla="*/ 11 h 110"/>
                  <a:gd name="T16" fmla="*/ 108 w 112"/>
                  <a:gd name="T17" fmla="*/ 4 h 110"/>
                  <a:gd name="T18" fmla="*/ 109 w 112"/>
                  <a:gd name="T19" fmla="*/ 4 h 110"/>
                  <a:gd name="T20" fmla="*/ 112 w 112"/>
                  <a:gd name="T21" fmla="*/ 1 h 110"/>
                  <a:gd name="T22" fmla="*/ 107 w 112"/>
                  <a:gd name="T23" fmla="*/ 0 h 110"/>
                  <a:gd name="T24" fmla="*/ 102 w 112"/>
                  <a:gd name="T25"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0">
                    <a:moveTo>
                      <a:pt x="102" y="2"/>
                    </a:moveTo>
                    <a:cubicBezTo>
                      <a:pt x="102" y="2"/>
                      <a:pt x="102" y="2"/>
                      <a:pt x="102" y="2"/>
                    </a:cubicBezTo>
                    <a:cubicBezTo>
                      <a:pt x="0" y="104"/>
                      <a:pt x="0" y="104"/>
                      <a:pt x="0" y="104"/>
                    </a:cubicBezTo>
                    <a:cubicBezTo>
                      <a:pt x="1" y="105"/>
                      <a:pt x="2" y="105"/>
                      <a:pt x="2" y="106"/>
                    </a:cubicBezTo>
                    <a:cubicBezTo>
                      <a:pt x="3" y="107"/>
                      <a:pt x="2" y="109"/>
                      <a:pt x="2" y="110"/>
                    </a:cubicBezTo>
                    <a:cubicBezTo>
                      <a:pt x="100" y="12"/>
                      <a:pt x="100" y="12"/>
                      <a:pt x="100" y="12"/>
                    </a:cubicBezTo>
                    <a:cubicBezTo>
                      <a:pt x="101" y="11"/>
                      <a:pt x="101" y="10"/>
                      <a:pt x="102" y="9"/>
                    </a:cubicBezTo>
                    <a:cubicBezTo>
                      <a:pt x="100" y="9"/>
                      <a:pt x="100" y="10"/>
                      <a:pt x="98" y="11"/>
                    </a:cubicBezTo>
                    <a:cubicBezTo>
                      <a:pt x="98" y="8"/>
                      <a:pt x="105" y="4"/>
                      <a:pt x="108" y="4"/>
                    </a:cubicBezTo>
                    <a:cubicBezTo>
                      <a:pt x="108" y="4"/>
                      <a:pt x="109" y="4"/>
                      <a:pt x="109" y="4"/>
                    </a:cubicBezTo>
                    <a:cubicBezTo>
                      <a:pt x="112" y="1"/>
                      <a:pt x="112" y="1"/>
                      <a:pt x="112" y="1"/>
                    </a:cubicBezTo>
                    <a:cubicBezTo>
                      <a:pt x="110" y="0"/>
                      <a:pt x="108" y="0"/>
                      <a:pt x="107" y="0"/>
                    </a:cubicBezTo>
                    <a:cubicBezTo>
                      <a:pt x="105" y="0"/>
                      <a:pt x="104" y="2"/>
                      <a:pt x="102"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34"/>
              <p:cNvSpPr/>
              <p:nvPr/>
            </p:nvSpPr>
            <p:spPr bwMode="auto">
              <a:xfrm>
                <a:off x="2191" y="1751"/>
                <a:ext cx="205" cy="209"/>
              </a:xfrm>
              <a:custGeom>
                <a:avLst/>
                <a:gdLst>
                  <a:gd name="T0" fmla="*/ 75 w 77"/>
                  <a:gd name="T1" fmla="*/ 3 h 78"/>
                  <a:gd name="T2" fmla="*/ 72 w 77"/>
                  <a:gd name="T3" fmla="*/ 0 h 78"/>
                  <a:gd name="T4" fmla="*/ 29 w 77"/>
                  <a:gd name="T5" fmla="*/ 43 h 78"/>
                  <a:gd name="T6" fmla="*/ 30 w 77"/>
                  <a:gd name="T7" fmla="*/ 46 h 78"/>
                  <a:gd name="T8" fmla="*/ 27 w 77"/>
                  <a:gd name="T9" fmla="*/ 50 h 78"/>
                  <a:gd name="T10" fmla="*/ 23 w 77"/>
                  <a:gd name="T11" fmla="*/ 52 h 78"/>
                  <a:gd name="T12" fmla="*/ 22 w 77"/>
                  <a:gd name="T13" fmla="*/ 51 h 78"/>
                  <a:gd name="T14" fmla="*/ 0 w 77"/>
                  <a:gd name="T15" fmla="*/ 73 h 78"/>
                  <a:gd name="T16" fmla="*/ 1 w 77"/>
                  <a:gd name="T17" fmla="*/ 74 h 78"/>
                  <a:gd name="T18" fmla="*/ 2 w 77"/>
                  <a:gd name="T19" fmla="*/ 78 h 78"/>
                  <a:gd name="T20" fmla="*/ 3 w 77"/>
                  <a:gd name="T21" fmla="*/ 78 h 78"/>
                  <a:gd name="T22" fmla="*/ 77 w 77"/>
                  <a:gd name="T23" fmla="*/ 4 h 78"/>
                  <a:gd name="T24" fmla="*/ 75 w 77"/>
                  <a:gd name="T25"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75" y="3"/>
                    </a:moveTo>
                    <a:cubicBezTo>
                      <a:pt x="74" y="3"/>
                      <a:pt x="73" y="2"/>
                      <a:pt x="72" y="0"/>
                    </a:cubicBezTo>
                    <a:cubicBezTo>
                      <a:pt x="29" y="43"/>
                      <a:pt x="29" y="43"/>
                      <a:pt x="29" y="43"/>
                    </a:cubicBezTo>
                    <a:cubicBezTo>
                      <a:pt x="30" y="44"/>
                      <a:pt x="30" y="45"/>
                      <a:pt x="30" y="46"/>
                    </a:cubicBezTo>
                    <a:cubicBezTo>
                      <a:pt x="30" y="47"/>
                      <a:pt x="28" y="48"/>
                      <a:pt x="27" y="50"/>
                    </a:cubicBezTo>
                    <a:cubicBezTo>
                      <a:pt x="26" y="50"/>
                      <a:pt x="24" y="53"/>
                      <a:pt x="23" y="52"/>
                    </a:cubicBezTo>
                    <a:cubicBezTo>
                      <a:pt x="22" y="51"/>
                      <a:pt x="22" y="51"/>
                      <a:pt x="22" y="51"/>
                    </a:cubicBezTo>
                    <a:cubicBezTo>
                      <a:pt x="0" y="73"/>
                      <a:pt x="0" y="73"/>
                      <a:pt x="0" y="73"/>
                    </a:cubicBezTo>
                    <a:cubicBezTo>
                      <a:pt x="1" y="73"/>
                      <a:pt x="1" y="74"/>
                      <a:pt x="1" y="74"/>
                    </a:cubicBezTo>
                    <a:cubicBezTo>
                      <a:pt x="2" y="76"/>
                      <a:pt x="1" y="77"/>
                      <a:pt x="2" y="78"/>
                    </a:cubicBezTo>
                    <a:cubicBezTo>
                      <a:pt x="2" y="78"/>
                      <a:pt x="3" y="78"/>
                      <a:pt x="3" y="78"/>
                    </a:cubicBezTo>
                    <a:cubicBezTo>
                      <a:pt x="77" y="4"/>
                      <a:pt x="77" y="4"/>
                      <a:pt x="77" y="4"/>
                    </a:cubicBezTo>
                    <a:cubicBezTo>
                      <a:pt x="76" y="4"/>
                      <a:pt x="76" y="3"/>
                      <a:pt x="75"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5"/>
              <p:cNvSpPr/>
              <p:nvPr/>
            </p:nvSpPr>
            <p:spPr bwMode="auto">
              <a:xfrm>
                <a:off x="1891" y="2284"/>
                <a:ext cx="8" cy="11"/>
              </a:xfrm>
              <a:custGeom>
                <a:avLst/>
                <a:gdLst>
                  <a:gd name="T0" fmla="*/ 2 w 3"/>
                  <a:gd name="T1" fmla="*/ 4 h 4"/>
                  <a:gd name="T2" fmla="*/ 3 w 3"/>
                  <a:gd name="T3" fmla="*/ 1 h 4"/>
                  <a:gd name="T4" fmla="*/ 2 w 3"/>
                  <a:gd name="T5" fmla="*/ 0 h 4"/>
                  <a:gd name="T6" fmla="*/ 0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3" y="2"/>
                      <a:pt x="3" y="1"/>
                    </a:cubicBezTo>
                    <a:cubicBezTo>
                      <a:pt x="3" y="1"/>
                      <a:pt x="3" y="0"/>
                      <a:pt x="2" y="0"/>
                    </a:cubicBezTo>
                    <a:cubicBezTo>
                      <a:pt x="0" y="2"/>
                      <a:pt x="0" y="2"/>
                      <a:pt x="0" y="2"/>
                    </a:cubicBezTo>
                    <a:cubicBezTo>
                      <a:pt x="1" y="3"/>
                      <a:pt x="2"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36"/>
              <p:cNvSpPr/>
              <p:nvPr/>
            </p:nvSpPr>
            <p:spPr bwMode="auto">
              <a:xfrm>
                <a:off x="2212" y="1738"/>
                <a:ext cx="241" cy="236"/>
              </a:xfrm>
              <a:custGeom>
                <a:avLst/>
                <a:gdLst>
                  <a:gd name="T0" fmla="*/ 87 w 90"/>
                  <a:gd name="T1" fmla="*/ 1 h 88"/>
                  <a:gd name="T2" fmla="*/ 86 w 90"/>
                  <a:gd name="T3" fmla="*/ 0 h 88"/>
                  <a:gd name="T4" fmla="*/ 80 w 90"/>
                  <a:gd name="T5" fmla="*/ 6 h 88"/>
                  <a:gd name="T6" fmla="*/ 76 w 90"/>
                  <a:gd name="T7" fmla="*/ 10 h 88"/>
                  <a:gd name="T8" fmla="*/ 0 w 90"/>
                  <a:gd name="T9" fmla="*/ 86 h 88"/>
                  <a:gd name="T10" fmla="*/ 7 w 90"/>
                  <a:gd name="T11" fmla="*/ 88 h 88"/>
                  <a:gd name="T12" fmla="*/ 90 w 90"/>
                  <a:gd name="T13" fmla="*/ 5 h 88"/>
                  <a:gd name="T14" fmla="*/ 87 w 90"/>
                  <a:gd name="T15" fmla="*/ 1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88">
                    <a:moveTo>
                      <a:pt x="87" y="1"/>
                    </a:moveTo>
                    <a:cubicBezTo>
                      <a:pt x="87" y="1"/>
                      <a:pt x="87" y="1"/>
                      <a:pt x="86" y="0"/>
                    </a:cubicBezTo>
                    <a:cubicBezTo>
                      <a:pt x="80" y="6"/>
                      <a:pt x="80" y="6"/>
                      <a:pt x="80" y="6"/>
                    </a:cubicBezTo>
                    <a:cubicBezTo>
                      <a:pt x="79" y="8"/>
                      <a:pt x="78" y="9"/>
                      <a:pt x="76" y="10"/>
                    </a:cubicBezTo>
                    <a:cubicBezTo>
                      <a:pt x="0" y="86"/>
                      <a:pt x="0" y="86"/>
                      <a:pt x="0" y="86"/>
                    </a:cubicBezTo>
                    <a:cubicBezTo>
                      <a:pt x="2" y="87"/>
                      <a:pt x="5" y="87"/>
                      <a:pt x="7" y="88"/>
                    </a:cubicBezTo>
                    <a:cubicBezTo>
                      <a:pt x="90" y="5"/>
                      <a:pt x="90" y="5"/>
                      <a:pt x="90" y="5"/>
                    </a:cubicBezTo>
                    <a:cubicBezTo>
                      <a:pt x="89" y="4"/>
                      <a:pt x="88" y="3"/>
                      <a:pt x="8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37"/>
              <p:cNvSpPr/>
              <p:nvPr/>
            </p:nvSpPr>
            <p:spPr bwMode="auto">
              <a:xfrm>
                <a:off x="1915" y="2022"/>
                <a:ext cx="252" cy="254"/>
              </a:xfrm>
              <a:custGeom>
                <a:avLst/>
                <a:gdLst>
                  <a:gd name="T0" fmla="*/ 91 w 94"/>
                  <a:gd name="T1" fmla="*/ 3 h 95"/>
                  <a:gd name="T2" fmla="*/ 91 w 94"/>
                  <a:gd name="T3" fmla="*/ 0 h 95"/>
                  <a:gd name="T4" fmla="*/ 0 w 94"/>
                  <a:gd name="T5" fmla="*/ 91 h 95"/>
                  <a:gd name="T6" fmla="*/ 2 w 94"/>
                  <a:gd name="T7" fmla="*/ 93 h 95"/>
                  <a:gd name="T8" fmla="*/ 4 w 94"/>
                  <a:gd name="T9" fmla="*/ 95 h 95"/>
                  <a:gd name="T10" fmla="*/ 94 w 94"/>
                  <a:gd name="T11" fmla="*/ 6 h 95"/>
                  <a:gd name="T12" fmla="*/ 91 w 94"/>
                  <a:gd name="T13" fmla="*/ 3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91" y="3"/>
                    </a:moveTo>
                    <a:cubicBezTo>
                      <a:pt x="91" y="2"/>
                      <a:pt x="91" y="1"/>
                      <a:pt x="91" y="0"/>
                    </a:cubicBezTo>
                    <a:cubicBezTo>
                      <a:pt x="0" y="91"/>
                      <a:pt x="0" y="91"/>
                      <a:pt x="0" y="91"/>
                    </a:cubicBezTo>
                    <a:cubicBezTo>
                      <a:pt x="1" y="92"/>
                      <a:pt x="1" y="92"/>
                      <a:pt x="2" y="93"/>
                    </a:cubicBezTo>
                    <a:cubicBezTo>
                      <a:pt x="3" y="93"/>
                      <a:pt x="3" y="94"/>
                      <a:pt x="4" y="95"/>
                    </a:cubicBezTo>
                    <a:cubicBezTo>
                      <a:pt x="94" y="6"/>
                      <a:pt x="94" y="6"/>
                      <a:pt x="94" y="6"/>
                    </a:cubicBezTo>
                    <a:cubicBezTo>
                      <a:pt x="93" y="5"/>
                      <a:pt x="91" y="4"/>
                      <a:pt x="9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38"/>
              <p:cNvSpPr/>
              <p:nvPr/>
            </p:nvSpPr>
            <p:spPr bwMode="auto">
              <a:xfrm>
                <a:off x="2177" y="1979"/>
                <a:ext cx="38" cy="48"/>
              </a:xfrm>
              <a:custGeom>
                <a:avLst/>
                <a:gdLst>
                  <a:gd name="T0" fmla="*/ 10 w 14"/>
                  <a:gd name="T1" fmla="*/ 0 h 18"/>
                  <a:gd name="T2" fmla="*/ 1 w 14"/>
                  <a:gd name="T3" fmla="*/ 9 h 18"/>
                  <a:gd name="T4" fmla="*/ 1 w 14"/>
                  <a:gd name="T5" fmla="*/ 10 h 18"/>
                  <a:gd name="T6" fmla="*/ 1 w 14"/>
                  <a:gd name="T7" fmla="*/ 15 h 18"/>
                  <a:gd name="T8" fmla="*/ 0 w 14"/>
                  <a:gd name="T9" fmla="*/ 18 h 18"/>
                  <a:gd name="T10" fmla="*/ 14 w 14"/>
                  <a:gd name="T11" fmla="*/ 3 h 18"/>
                  <a:gd name="T12" fmla="*/ 10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0" y="0"/>
                    </a:moveTo>
                    <a:cubicBezTo>
                      <a:pt x="1" y="9"/>
                      <a:pt x="1" y="9"/>
                      <a:pt x="1" y="9"/>
                    </a:cubicBezTo>
                    <a:cubicBezTo>
                      <a:pt x="1" y="9"/>
                      <a:pt x="1" y="10"/>
                      <a:pt x="1" y="10"/>
                    </a:cubicBezTo>
                    <a:cubicBezTo>
                      <a:pt x="1" y="15"/>
                      <a:pt x="1" y="15"/>
                      <a:pt x="1" y="15"/>
                    </a:cubicBezTo>
                    <a:cubicBezTo>
                      <a:pt x="1" y="16"/>
                      <a:pt x="0" y="17"/>
                      <a:pt x="0" y="18"/>
                    </a:cubicBezTo>
                    <a:cubicBezTo>
                      <a:pt x="14" y="3"/>
                      <a:pt x="14" y="3"/>
                      <a:pt x="14" y="3"/>
                    </a:cubicBezTo>
                    <a:cubicBezTo>
                      <a:pt x="14" y="2"/>
                      <a:pt x="12" y="1"/>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39"/>
              <p:cNvSpPr/>
              <p:nvPr/>
            </p:nvSpPr>
            <p:spPr bwMode="auto">
              <a:xfrm>
                <a:off x="1937" y="1765"/>
                <a:ext cx="532" cy="535"/>
              </a:xfrm>
              <a:custGeom>
                <a:avLst/>
                <a:gdLst>
                  <a:gd name="T0" fmla="*/ 104 w 199"/>
                  <a:gd name="T1" fmla="*/ 99 h 200"/>
                  <a:gd name="T2" fmla="*/ 105 w 199"/>
                  <a:gd name="T3" fmla="*/ 99 h 200"/>
                  <a:gd name="T4" fmla="*/ 199 w 199"/>
                  <a:gd name="T5" fmla="*/ 5 h 200"/>
                  <a:gd name="T6" fmla="*/ 196 w 199"/>
                  <a:gd name="T7" fmla="*/ 0 h 200"/>
                  <a:gd name="T8" fmla="*/ 196 w 199"/>
                  <a:gd name="T9" fmla="*/ 0 h 200"/>
                  <a:gd name="T10" fmla="*/ 116 w 199"/>
                  <a:gd name="T11" fmla="*/ 80 h 200"/>
                  <a:gd name="T12" fmla="*/ 118 w 199"/>
                  <a:gd name="T13" fmla="*/ 84 h 200"/>
                  <a:gd name="T14" fmla="*/ 117 w 199"/>
                  <a:gd name="T15" fmla="*/ 86 h 200"/>
                  <a:gd name="T16" fmla="*/ 112 w 199"/>
                  <a:gd name="T17" fmla="*/ 83 h 200"/>
                  <a:gd name="T18" fmla="*/ 112 w 199"/>
                  <a:gd name="T19" fmla="*/ 84 h 200"/>
                  <a:gd name="T20" fmla="*/ 108 w 199"/>
                  <a:gd name="T21" fmla="*/ 93 h 200"/>
                  <a:gd name="T22" fmla="*/ 106 w 199"/>
                  <a:gd name="T23" fmla="*/ 90 h 200"/>
                  <a:gd name="T24" fmla="*/ 0 w 199"/>
                  <a:gd name="T25" fmla="*/ 195 h 200"/>
                  <a:gd name="T26" fmla="*/ 4 w 199"/>
                  <a:gd name="T27" fmla="*/ 200 h 200"/>
                  <a:gd name="T28" fmla="*/ 105 w 199"/>
                  <a:gd name="T29" fmla="*/ 100 h 200"/>
                  <a:gd name="T30" fmla="*/ 104 w 199"/>
                  <a:gd name="T31"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200">
                    <a:moveTo>
                      <a:pt x="104" y="99"/>
                    </a:moveTo>
                    <a:cubicBezTo>
                      <a:pt x="105" y="99"/>
                      <a:pt x="105" y="99"/>
                      <a:pt x="105" y="99"/>
                    </a:cubicBezTo>
                    <a:cubicBezTo>
                      <a:pt x="199" y="5"/>
                      <a:pt x="199" y="5"/>
                      <a:pt x="199" y="5"/>
                    </a:cubicBezTo>
                    <a:cubicBezTo>
                      <a:pt x="197" y="4"/>
                      <a:pt x="195" y="2"/>
                      <a:pt x="196" y="0"/>
                    </a:cubicBezTo>
                    <a:cubicBezTo>
                      <a:pt x="196" y="0"/>
                      <a:pt x="196" y="0"/>
                      <a:pt x="196" y="0"/>
                    </a:cubicBezTo>
                    <a:cubicBezTo>
                      <a:pt x="116" y="80"/>
                      <a:pt x="116" y="80"/>
                      <a:pt x="116" y="80"/>
                    </a:cubicBezTo>
                    <a:cubicBezTo>
                      <a:pt x="117" y="81"/>
                      <a:pt x="118" y="82"/>
                      <a:pt x="118" y="84"/>
                    </a:cubicBezTo>
                    <a:cubicBezTo>
                      <a:pt x="118" y="85"/>
                      <a:pt x="118" y="86"/>
                      <a:pt x="117" y="86"/>
                    </a:cubicBezTo>
                    <a:cubicBezTo>
                      <a:pt x="115" y="86"/>
                      <a:pt x="113" y="84"/>
                      <a:pt x="112" y="83"/>
                    </a:cubicBezTo>
                    <a:cubicBezTo>
                      <a:pt x="112" y="84"/>
                      <a:pt x="112" y="84"/>
                      <a:pt x="112" y="84"/>
                    </a:cubicBezTo>
                    <a:cubicBezTo>
                      <a:pt x="111" y="87"/>
                      <a:pt x="110" y="93"/>
                      <a:pt x="108" y="93"/>
                    </a:cubicBezTo>
                    <a:cubicBezTo>
                      <a:pt x="107" y="92"/>
                      <a:pt x="106" y="91"/>
                      <a:pt x="106" y="90"/>
                    </a:cubicBezTo>
                    <a:cubicBezTo>
                      <a:pt x="0" y="195"/>
                      <a:pt x="0" y="195"/>
                      <a:pt x="0" y="195"/>
                    </a:cubicBezTo>
                    <a:cubicBezTo>
                      <a:pt x="2" y="197"/>
                      <a:pt x="3" y="199"/>
                      <a:pt x="4" y="200"/>
                    </a:cubicBezTo>
                    <a:cubicBezTo>
                      <a:pt x="105" y="100"/>
                      <a:pt x="105" y="100"/>
                      <a:pt x="105" y="100"/>
                    </a:cubicBezTo>
                    <a:cubicBezTo>
                      <a:pt x="104" y="99"/>
                      <a:pt x="104" y="99"/>
                      <a:pt x="104" y="9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40"/>
              <p:cNvSpPr/>
              <p:nvPr/>
            </p:nvSpPr>
            <p:spPr bwMode="auto">
              <a:xfrm>
                <a:off x="2257" y="1792"/>
                <a:ext cx="225" cy="219"/>
              </a:xfrm>
              <a:custGeom>
                <a:avLst/>
                <a:gdLst>
                  <a:gd name="T0" fmla="*/ 82 w 84"/>
                  <a:gd name="T1" fmla="*/ 1 h 82"/>
                  <a:gd name="T2" fmla="*/ 82 w 84"/>
                  <a:gd name="T3" fmla="*/ 0 h 82"/>
                  <a:gd name="T4" fmla="*/ 0 w 84"/>
                  <a:gd name="T5" fmla="*/ 82 h 82"/>
                  <a:gd name="T6" fmla="*/ 2 w 84"/>
                  <a:gd name="T7" fmla="*/ 82 h 82"/>
                  <a:gd name="T8" fmla="*/ 11 w 84"/>
                  <a:gd name="T9" fmla="*/ 79 h 82"/>
                  <a:gd name="T10" fmla="*/ 84 w 84"/>
                  <a:gd name="T11" fmla="*/ 7 h 82"/>
                  <a:gd name="T12" fmla="*/ 80 w 84"/>
                  <a:gd name="T13" fmla="*/ 4 h 82"/>
                  <a:gd name="T14" fmla="*/ 82 w 84"/>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2">
                    <a:moveTo>
                      <a:pt x="82" y="1"/>
                    </a:moveTo>
                    <a:cubicBezTo>
                      <a:pt x="82" y="1"/>
                      <a:pt x="82" y="0"/>
                      <a:pt x="82" y="0"/>
                    </a:cubicBezTo>
                    <a:cubicBezTo>
                      <a:pt x="0" y="82"/>
                      <a:pt x="0" y="82"/>
                      <a:pt x="0" y="82"/>
                    </a:cubicBezTo>
                    <a:cubicBezTo>
                      <a:pt x="0" y="82"/>
                      <a:pt x="1" y="82"/>
                      <a:pt x="2" y="82"/>
                    </a:cubicBezTo>
                    <a:cubicBezTo>
                      <a:pt x="4" y="81"/>
                      <a:pt x="8" y="80"/>
                      <a:pt x="11" y="79"/>
                    </a:cubicBezTo>
                    <a:cubicBezTo>
                      <a:pt x="84" y="7"/>
                      <a:pt x="84" y="7"/>
                      <a:pt x="84" y="7"/>
                    </a:cubicBezTo>
                    <a:cubicBezTo>
                      <a:pt x="82" y="6"/>
                      <a:pt x="81" y="5"/>
                      <a:pt x="80" y="4"/>
                    </a:cubicBezTo>
                    <a:cubicBezTo>
                      <a:pt x="81" y="3"/>
                      <a:pt x="82" y="3"/>
                      <a:pt x="8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41"/>
              <p:cNvSpPr>
                <a:spLocks noEditPoints="1"/>
              </p:cNvSpPr>
              <p:nvPr/>
            </p:nvSpPr>
            <p:spPr bwMode="auto">
              <a:xfrm>
                <a:off x="1947" y="2014"/>
                <a:ext cx="329" cy="324"/>
              </a:xfrm>
              <a:custGeom>
                <a:avLst/>
                <a:gdLst>
                  <a:gd name="T0" fmla="*/ 36 w 123"/>
                  <a:gd name="T1" fmla="*/ 87 h 121"/>
                  <a:gd name="T2" fmla="*/ 41 w 123"/>
                  <a:gd name="T3" fmla="*/ 76 h 121"/>
                  <a:gd name="T4" fmla="*/ 46 w 123"/>
                  <a:gd name="T5" fmla="*/ 75 h 121"/>
                  <a:gd name="T6" fmla="*/ 54 w 123"/>
                  <a:gd name="T7" fmla="*/ 70 h 121"/>
                  <a:gd name="T8" fmla="*/ 123 w 123"/>
                  <a:gd name="T9" fmla="*/ 0 h 121"/>
                  <a:gd name="T10" fmla="*/ 118 w 123"/>
                  <a:gd name="T11" fmla="*/ 0 h 121"/>
                  <a:gd name="T12" fmla="*/ 116 w 123"/>
                  <a:gd name="T13" fmla="*/ 0 h 121"/>
                  <a:gd name="T14" fmla="*/ 116 w 123"/>
                  <a:gd name="T15" fmla="*/ 1 h 121"/>
                  <a:gd name="T16" fmla="*/ 115 w 123"/>
                  <a:gd name="T17" fmla="*/ 0 h 121"/>
                  <a:gd name="T18" fmla="*/ 116 w 123"/>
                  <a:gd name="T19" fmla="*/ 0 h 121"/>
                  <a:gd name="T20" fmla="*/ 111 w 123"/>
                  <a:gd name="T21" fmla="*/ 5 h 121"/>
                  <a:gd name="T22" fmla="*/ 111 w 123"/>
                  <a:gd name="T23" fmla="*/ 5 h 121"/>
                  <a:gd name="T24" fmla="*/ 115 w 123"/>
                  <a:gd name="T25" fmla="*/ 5 h 121"/>
                  <a:gd name="T26" fmla="*/ 106 w 123"/>
                  <a:gd name="T27" fmla="*/ 9 h 121"/>
                  <a:gd name="T28" fmla="*/ 2 w 123"/>
                  <a:gd name="T29" fmla="*/ 113 h 121"/>
                  <a:gd name="T30" fmla="*/ 0 w 123"/>
                  <a:gd name="T31" fmla="*/ 117 h 121"/>
                  <a:gd name="T32" fmla="*/ 3 w 123"/>
                  <a:gd name="T33" fmla="*/ 121 h 121"/>
                  <a:gd name="T34" fmla="*/ 3 w 123"/>
                  <a:gd name="T35" fmla="*/ 121 h 121"/>
                  <a:gd name="T36" fmla="*/ 36 w 123"/>
                  <a:gd name="T37" fmla="*/ 87 h 121"/>
                  <a:gd name="T38" fmla="*/ 36 w 123"/>
                  <a:gd name="T39" fmla="*/ 87 h 121"/>
                  <a:gd name="T40" fmla="*/ 117 w 123"/>
                  <a:gd name="T41" fmla="*/ 2 h 121"/>
                  <a:gd name="T42" fmla="*/ 117 w 123"/>
                  <a:gd name="T43" fmla="*/ 2 h 121"/>
                  <a:gd name="T44" fmla="*/ 117 w 123"/>
                  <a:gd name="T45" fmla="*/ 2 h 121"/>
                  <a:gd name="T46" fmla="*/ 117 w 123"/>
                  <a:gd name="T47" fmla="*/ 4 h 121"/>
                  <a:gd name="T48" fmla="*/ 117 w 123"/>
                  <a:gd name="T49" fmla="*/ 3 h 121"/>
                  <a:gd name="T50" fmla="*/ 117 w 123"/>
                  <a:gd name="T51" fmla="*/ 4 h 121"/>
                  <a:gd name="T52" fmla="*/ 115 w 123"/>
                  <a:gd name="T53" fmla="*/ 5 h 121"/>
                  <a:gd name="T54" fmla="*/ 117 w 123"/>
                  <a:gd name="T5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21">
                    <a:moveTo>
                      <a:pt x="36" y="87"/>
                    </a:moveTo>
                    <a:cubicBezTo>
                      <a:pt x="36" y="82"/>
                      <a:pt x="38" y="78"/>
                      <a:pt x="41" y="76"/>
                    </a:cubicBezTo>
                    <a:cubicBezTo>
                      <a:pt x="43" y="76"/>
                      <a:pt x="44" y="77"/>
                      <a:pt x="46" y="75"/>
                    </a:cubicBezTo>
                    <a:cubicBezTo>
                      <a:pt x="48" y="74"/>
                      <a:pt x="50" y="70"/>
                      <a:pt x="54" y="70"/>
                    </a:cubicBezTo>
                    <a:cubicBezTo>
                      <a:pt x="123" y="0"/>
                      <a:pt x="123" y="0"/>
                      <a:pt x="123" y="0"/>
                    </a:cubicBezTo>
                    <a:cubicBezTo>
                      <a:pt x="121" y="0"/>
                      <a:pt x="119" y="0"/>
                      <a:pt x="118" y="0"/>
                    </a:cubicBezTo>
                    <a:cubicBezTo>
                      <a:pt x="117" y="0"/>
                      <a:pt x="117" y="0"/>
                      <a:pt x="116" y="0"/>
                    </a:cubicBezTo>
                    <a:cubicBezTo>
                      <a:pt x="116" y="0"/>
                      <a:pt x="116" y="1"/>
                      <a:pt x="116" y="1"/>
                    </a:cubicBezTo>
                    <a:cubicBezTo>
                      <a:pt x="116" y="1"/>
                      <a:pt x="115" y="0"/>
                      <a:pt x="115" y="0"/>
                    </a:cubicBezTo>
                    <a:cubicBezTo>
                      <a:pt x="115" y="0"/>
                      <a:pt x="116" y="0"/>
                      <a:pt x="116" y="0"/>
                    </a:cubicBezTo>
                    <a:cubicBezTo>
                      <a:pt x="111" y="5"/>
                      <a:pt x="111" y="5"/>
                      <a:pt x="111" y="5"/>
                    </a:cubicBezTo>
                    <a:cubicBezTo>
                      <a:pt x="111" y="5"/>
                      <a:pt x="111" y="5"/>
                      <a:pt x="111" y="5"/>
                    </a:cubicBezTo>
                    <a:cubicBezTo>
                      <a:pt x="113" y="5"/>
                      <a:pt x="114" y="6"/>
                      <a:pt x="115" y="5"/>
                    </a:cubicBezTo>
                    <a:cubicBezTo>
                      <a:pt x="112" y="7"/>
                      <a:pt x="109" y="8"/>
                      <a:pt x="106" y="9"/>
                    </a:cubicBezTo>
                    <a:cubicBezTo>
                      <a:pt x="2" y="113"/>
                      <a:pt x="2" y="113"/>
                      <a:pt x="2" y="113"/>
                    </a:cubicBezTo>
                    <a:cubicBezTo>
                      <a:pt x="2" y="115"/>
                      <a:pt x="0" y="116"/>
                      <a:pt x="0" y="117"/>
                    </a:cubicBezTo>
                    <a:cubicBezTo>
                      <a:pt x="0" y="119"/>
                      <a:pt x="1" y="121"/>
                      <a:pt x="3" y="121"/>
                    </a:cubicBezTo>
                    <a:cubicBezTo>
                      <a:pt x="3" y="121"/>
                      <a:pt x="3" y="121"/>
                      <a:pt x="3" y="121"/>
                    </a:cubicBezTo>
                    <a:cubicBezTo>
                      <a:pt x="36" y="87"/>
                      <a:pt x="36" y="87"/>
                      <a:pt x="36" y="87"/>
                    </a:cubicBezTo>
                    <a:cubicBezTo>
                      <a:pt x="36" y="87"/>
                      <a:pt x="36" y="87"/>
                      <a:pt x="36" y="87"/>
                    </a:cubicBezTo>
                    <a:moveTo>
                      <a:pt x="117" y="2"/>
                    </a:moveTo>
                    <a:cubicBezTo>
                      <a:pt x="117" y="2"/>
                      <a:pt x="117" y="2"/>
                      <a:pt x="117" y="2"/>
                    </a:cubicBezTo>
                    <a:cubicBezTo>
                      <a:pt x="117" y="2"/>
                      <a:pt x="117" y="2"/>
                      <a:pt x="117" y="2"/>
                    </a:cubicBezTo>
                    <a:moveTo>
                      <a:pt x="117" y="4"/>
                    </a:moveTo>
                    <a:cubicBezTo>
                      <a:pt x="117" y="4"/>
                      <a:pt x="117" y="3"/>
                      <a:pt x="117" y="3"/>
                    </a:cubicBezTo>
                    <a:cubicBezTo>
                      <a:pt x="117" y="3"/>
                      <a:pt x="117" y="4"/>
                      <a:pt x="117" y="4"/>
                    </a:cubicBezTo>
                    <a:cubicBezTo>
                      <a:pt x="117" y="4"/>
                      <a:pt x="116" y="5"/>
                      <a:pt x="115" y="5"/>
                    </a:cubicBezTo>
                    <a:cubicBezTo>
                      <a:pt x="116" y="5"/>
                      <a:pt x="117" y="4"/>
                      <a:pt x="1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42"/>
              <p:cNvSpPr/>
              <p:nvPr/>
            </p:nvSpPr>
            <p:spPr bwMode="auto">
              <a:xfrm>
                <a:off x="1969" y="2268"/>
                <a:ext cx="77" cy="86"/>
              </a:xfrm>
              <a:custGeom>
                <a:avLst/>
                <a:gdLst>
                  <a:gd name="T0" fmla="*/ 28 w 29"/>
                  <a:gd name="T1" fmla="*/ 2 h 32"/>
                  <a:gd name="T2" fmla="*/ 29 w 29"/>
                  <a:gd name="T3" fmla="*/ 0 h 32"/>
                  <a:gd name="T4" fmla="*/ 0 w 29"/>
                  <a:gd name="T5" fmla="*/ 29 h 32"/>
                  <a:gd name="T6" fmla="*/ 2 w 29"/>
                  <a:gd name="T7" fmla="*/ 31 h 32"/>
                  <a:gd name="T8" fmla="*/ 4 w 29"/>
                  <a:gd name="T9" fmla="*/ 32 h 32"/>
                  <a:gd name="T10" fmla="*/ 5 w 29"/>
                  <a:gd name="T11" fmla="*/ 32 h 32"/>
                  <a:gd name="T12" fmla="*/ 28 w 29"/>
                  <a:gd name="T13" fmla="*/ 10 h 32"/>
                  <a:gd name="T14" fmla="*/ 28 w 29"/>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28" y="2"/>
                    </a:moveTo>
                    <a:cubicBezTo>
                      <a:pt x="28" y="2"/>
                      <a:pt x="28" y="1"/>
                      <a:pt x="29" y="0"/>
                    </a:cubicBezTo>
                    <a:cubicBezTo>
                      <a:pt x="0" y="29"/>
                      <a:pt x="0" y="29"/>
                      <a:pt x="0" y="29"/>
                    </a:cubicBezTo>
                    <a:cubicBezTo>
                      <a:pt x="1" y="29"/>
                      <a:pt x="2" y="30"/>
                      <a:pt x="2" y="31"/>
                    </a:cubicBezTo>
                    <a:cubicBezTo>
                      <a:pt x="3" y="31"/>
                      <a:pt x="3" y="31"/>
                      <a:pt x="4" y="32"/>
                    </a:cubicBezTo>
                    <a:cubicBezTo>
                      <a:pt x="4" y="32"/>
                      <a:pt x="5" y="32"/>
                      <a:pt x="5" y="32"/>
                    </a:cubicBezTo>
                    <a:cubicBezTo>
                      <a:pt x="28" y="10"/>
                      <a:pt x="28" y="10"/>
                      <a:pt x="28" y="10"/>
                    </a:cubicBez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3"/>
              <p:cNvSpPr/>
              <p:nvPr/>
            </p:nvSpPr>
            <p:spPr bwMode="auto">
              <a:xfrm>
                <a:off x="2113" y="1821"/>
                <a:ext cx="393" cy="388"/>
              </a:xfrm>
              <a:custGeom>
                <a:avLst/>
                <a:gdLst>
                  <a:gd name="T0" fmla="*/ 102 w 147"/>
                  <a:gd name="T1" fmla="*/ 43 h 145"/>
                  <a:gd name="T2" fmla="*/ 111 w 147"/>
                  <a:gd name="T3" fmla="*/ 37 h 145"/>
                  <a:gd name="T4" fmla="*/ 115 w 147"/>
                  <a:gd name="T5" fmla="*/ 32 h 145"/>
                  <a:gd name="T6" fmla="*/ 119 w 147"/>
                  <a:gd name="T7" fmla="*/ 31 h 145"/>
                  <a:gd name="T8" fmla="*/ 147 w 147"/>
                  <a:gd name="T9" fmla="*/ 3 h 145"/>
                  <a:gd name="T10" fmla="*/ 142 w 147"/>
                  <a:gd name="T11" fmla="*/ 0 h 145"/>
                  <a:gd name="T12" fmla="*/ 0 w 147"/>
                  <a:gd name="T13" fmla="*/ 142 h 145"/>
                  <a:gd name="T14" fmla="*/ 5 w 147"/>
                  <a:gd name="T15" fmla="*/ 145 h 145"/>
                  <a:gd name="T16" fmla="*/ 10 w 147"/>
                  <a:gd name="T17" fmla="*/ 140 h 145"/>
                  <a:gd name="T18" fmla="*/ 8 w 147"/>
                  <a:gd name="T19" fmla="*/ 140 h 145"/>
                  <a:gd name="T20" fmla="*/ 11 w 147"/>
                  <a:gd name="T21" fmla="*/ 139 h 145"/>
                  <a:gd name="T22" fmla="*/ 111 w 147"/>
                  <a:gd name="T23" fmla="*/ 39 h 145"/>
                  <a:gd name="T24" fmla="*/ 102 w 147"/>
                  <a:gd name="T25" fmla="*/ 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45">
                    <a:moveTo>
                      <a:pt x="102" y="43"/>
                    </a:moveTo>
                    <a:cubicBezTo>
                      <a:pt x="104" y="39"/>
                      <a:pt x="108" y="40"/>
                      <a:pt x="111" y="37"/>
                    </a:cubicBezTo>
                    <a:cubicBezTo>
                      <a:pt x="113" y="35"/>
                      <a:pt x="112" y="33"/>
                      <a:pt x="115" y="32"/>
                    </a:cubicBezTo>
                    <a:cubicBezTo>
                      <a:pt x="116" y="32"/>
                      <a:pt x="118" y="31"/>
                      <a:pt x="119" y="31"/>
                    </a:cubicBezTo>
                    <a:cubicBezTo>
                      <a:pt x="147" y="3"/>
                      <a:pt x="147" y="3"/>
                      <a:pt x="147" y="3"/>
                    </a:cubicBezTo>
                    <a:cubicBezTo>
                      <a:pt x="145" y="2"/>
                      <a:pt x="143" y="1"/>
                      <a:pt x="142" y="0"/>
                    </a:cubicBezTo>
                    <a:cubicBezTo>
                      <a:pt x="0" y="142"/>
                      <a:pt x="0" y="142"/>
                      <a:pt x="0" y="142"/>
                    </a:cubicBezTo>
                    <a:cubicBezTo>
                      <a:pt x="1" y="142"/>
                      <a:pt x="3" y="144"/>
                      <a:pt x="5" y="145"/>
                    </a:cubicBezTo>
                    <a:cubicBezTo>
                      <a:pt x="10" y="140"/>
                      <a:pt x="10" y="140"/>
                      <a:pt x="10" y="140"/>
                    </a:cubicBezTo>
                    <a:cubicBezTo>
                      <a:pt x="9" y="140"/>
                      <a:pt x="9" y="140"/>
                      <a:pt x="8" y="140"/>
                    </a:cubicBezTo>
                    <a:cubicBezTo>
                      <a:pt x="9" y="140"/>
                      <a:pt x="10" y="140"/>
                      <a:pt x="11" y="139"/>
                    </a:cubicBezTo>
                    <a:cubicBezTo>
                      <a:pt x="111" y="39"/>
                      <a:pt x="111" y="39"/>
                      <a:pt x="111" y="39"/>
                    </a:cubicBezTo>
                    <a:cubicBezTo>
                      <a:pt x="108" y="40"/>
                      <a:pt x="105" y="43"/>
                      <a:pt x="102"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44"/>
              <p:cNvSpPr/>
              <p:nvPr/>
            </p:nvSpPr>
            <p:spPr bwMode="auto">
              <a:xfrm>
                <a:off x="2511" y="1832"/>
                <a:ext cx="16" cy="13"/>
              </a:xfrm>
              <a:custGeom>
                <a:avLst/>
                <a:gdLst>
                  <a:gd name="T0" fmla="*/ 6 w 6"/>
                  <a:gd name="T1" fmla="*/ 1 h 5"/>
                  <a:gd name="T2" fmla="*/ 5 w 6"/>
                  <a:gd name="T3" fmla="*/ 0 h 5"/>
                  <a:gd name="T4" fmla="*/ 0 w 6"/>
                  <a:gd name="T5" fmla="*/ 5 h 5"/>
                  <a:gd name="T6" fmla="*/ 6 w 6"/>
                  <a:gd name="T7" fmla="*/ 1 h 5"/>
                </a:gdLst>
                <a:ahLst/>
                <a:cxnLst>
                  <a:cxn ang="0">
                    <a:pos x="T0" y="T1"/>
                  </a:cxn>
                  <a:cxn ang="0">
                    <a:pos x="T2" y="T3"/>
                  </a:cxn>
                  <a:cxn ang="0">
                    <a:pos x="T4" y="T5"/>
                  </a:cxn>
                  <a:cxn ang="0">
                    <a:pos x="T6" y="T7"/>
                  </a:cxn>
                </a:cxnLst>
                <a:rect l="0" t="0" r="r" b="b"/>
                <a:pathLst>
                  <a:path w="6" h="5">
                    <a:moveTo>
                      <a:pt x="6" y="1"/>
                    </a:moveTo>
                    <a:cubicBezTo>
                      <a:pt x="6" y="1"/>
                      <a:pt x="5" y="1"/>
                      <a:pt x="5" y="0"/>
                    </a:cubicBezTo>
                    <a:cubicBezTo>
                      <a:pt x="0" y="5"/>
                      <a:pt x="0" y="5"/>
                      <a:pt x="0" y="5"/>
                    </a:cubicBezTo>
                    <a:cubicBezTo>
                      <a:pt x="3" y="4"/>
                      <a:pt x="5" y="3"/>
                      <a:pt x="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45"/>
              <p:cNvSpPr>
                <a:spLocks noEditPoints="1"/>
              </p:cNvSpPr>
              <p:nvPr/>
            </p:nvSpPr>
            <p:spPr bwMode="auto">
              <a:xfrm>
                <a:off x="2161" y="1923"/>
                <a:ext cx="286" cy="273"/>
              </a:xfrm>
              <a:custGeom>
                <a:avLst/>
                <a:gdLst>
                  <a:gd name="T0" fmla="*/ 52 w 107"/>
                  <a:gd name="T1" fmla="*/ 58 h 102"/>
                  <a:gd name="T2" fmla="*/ 52 w 107"/>
                  <a:gd name="T3" fmla="*/ 58 h 102"/>
                  <a:gd name="T4" fmla="*/ 62 w 107"/>
                  <a:gd name="T5" fmla="*/ 49 h 102"/>
                  <a:gd name="T6" fmla="*/ 61 w 107"/>
                  <a:gd name="T7" fmla="*/ 48 h 102"/>
                  <a:gd name="T8" fmla="*/ 62 w 107"/>
                  <a:gd name="T9" fmla="*/ 47 h 102"/>
                  <a:gd name="T10" fmla="*/ 63 w 107"/>
                  <a:gd name="T11" fmla="*/ 47 h 102"/>
                  <a:gd name="T12" fmla="*/ 92 w 107"/>
                  <a:gd name="T13" fmla="*/ 19 h 102"/>
                  <a:gd name="T14" fmla="*/ 92 w 107"/>
                  <a:gd name="T15" fmla="*/ 18 h 102"/>
                  <a:gd name="T16" fmla="*/ 92 w 107"/>
                  <a:gd name="T17" fmla="*/ 19 h 102"/>
                  <a:gd name="T18" fmla="*/ 103 w 107"/>
                  <a:gd name="T19" fmla="*/ 7 h 102"/>
                  <a:gd name="T20" fmla="*/ 101 w 107"/>
                  <a:gd name="T21" fmla="*/ 7 h 102"/>
                  <a:gd name="T22" fmla="*/ 107 w 107"/>
                  <a:gd name="T23" fmla="*/ 2 h 102"/>
                  <a:gd name="T24" fmla="*/ 103 w 107"/>
                  <a:gd name="T25" fmla="*/ 0 h 102"/>
                  <a:gd name="T26" fmla="*/ 91 w 107"/>
                  <a:gd name="T27" fmla="*/ 11 h 102"/>
                  <a:gd name="T28" fmla="*/ 91 w 107"/>
                  <a:gd name="T29" fmla="*/ 11 h 102"/>
                  <a:gd name="T30" fmla="*/ 91 w 107"/>
                  <a:gd name="T31" fmla="*/ 11 h 102"/>
                  <a:gd name="T32" fmla="*/ 0 w 107"/>
                  <a:gd name="T33" fmla="*/ 102 h 102"/>
                  <a:gd name="T34" fmla="*/ 4 w 107"/>
                  <a:gd name="T35" fmla="*/ 101 h 102"/>
                  <a:gd name="T36" fmla="*/ 8 w 107"/>
                  <a:gd name="T37" fmla="*/ 102 h 102"/>
                  <a:gd name="T38" fmla="*/ 52 w 107"/>
                  <a:gd name="T39" fmla="*/ 59 h 102"/>
                  <a:gd name="T40" fmla="*/ 52 w 107"/>
                  <a:gd name="T41" fmla="*/ 58 h 102"/>
                  <a:gd name="T42" fmla="*/ 92 w 107"/>
                  <a:gd name="T43" fmla="*/ 18 h 102"/>
                  <a:gd name="T44" fmla="*/ 92 w 107"/>
                  <a:gd name="T45" fmla="*/ 16 h 102"/>
                  <a:gd name="T46" fmla="*/ 92 w 107"/>
                  <a:gd name="T47" fmla="*/ 18 h 102"/>
                  <a:gd name="T48" fmla="*/ 92 w 107"/>
                  <a:gd name="T49" fmla="*/ 16 h 102"/>
                  <a:gd name="T50" fmla="*/ 92 w 107"/>
                  <a:gd name="T51" fmla="*/ 15 h 102"/>
                  <a:gd name="T52" fmla="*/ 92 w 107"/>
                  <a:gd name="T53" fmla="*/ 16 h 102"/>
                  <a:gd name="T54" fmla="*/ 92 w 107"/>
                  <a:gd name="T55" fmla="*/ 15 h 102"/>
                  <a:gd name="T56" fmla="*/ 92 w 107"/>
                  <a:gd name="T57" fmla="*/ 14 h 102"/>
                  <a:gd name="T58" fmla="*/ 92 w 107"/>
                  <a:gd name="T59" fmla="*/ 15 h 102"/>
                  <a:gd name="T60" fmla="*/ 92 w 107"/>
                  <a:gd name="T61" fmla="*/ 14 h 102"/>
                  <a:gd name="T62" fmla="*/ 91 w 107"/>
                  <a:gd name="T63" fmla="*/ 14 h 102"/>
                  <a:gd name="T64" fmla="*/ 92 w 107"/>
                  <a:gd name="T65" fmla="*/ 14 h 102"/>
                  <a:gd name="T66" fmla="*/ 91 w 107"/>
                  <a:gd name="T67" fmla="*/ 13 h 102"/>
                  <a:gd name="T68" fmla="*/ 91 w 107"/>
                  <a:gd name="T69" fmla="*/ 13 h 102"/>
                  <a:gd name="T70" fmla="*/ 91 w 107"/>
                  <a:gd name="T71" fmla="*/ 13 h 102"/>
                  <a:gd name="T72" fmla="*/ 91 w 107"/>
                  <a:gd name="T73" fmla="*/ 12 h 102"/>
                  <a:gd name="T74" fmla="*/ 91 w 107"/>
                  <a:gd name="T75" fmla="*/ 12 h 102"/>
                  <a:gd name="T76" fmla="*/ 91 w 107"/>
                  <a:gd name="T7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02">
                    <a:moveTo>
                      <a:pt x="52" y="58"/>
                    </a:moveTo>
                    <a:cubicBezTo>
                      <a:pt x="52" y="58"/>
                      <a:pt x="52" y="58"/>
                      <a:pt x="52" y="58"/>
                    </a:cubicBezTo>
                    <a:cubicBezTo>
                      <a:pt x="62" y="49"/>
                      <a:pt x="62" y="49"/>
                      <a:pt x="62" y="49"/>
                    </a:cubicBezTo>
                    <a:cubicBezTo>
                      <a:pt x="62" y="49"/>
                      <a:pt x="61" y="48"/>
                      <a:pt x="61" y="48"/>
                    </a:cubicBezTo>
                    <a:cubicBezTo>
                      <a:pt x="61" y="48"/>
                      <a:pt x="62" y="47"/>
                      <a:pt x="62" y="47"/>
                    </a:cubicBezTo>
                    <a:cubicBezTo>
                      <a:pt x="63" y="47"/>
                      <a:pt x="63" y="47"/>
                      <a:pt x="63" y="47"/>
                    </a:cubicBezTo>
                    <a:cubicBezTo>
                      <a:pt x="92" y="19"/>
                      <a:pt x="92" y="19"/>
                      <a:pt x="92" y="19"/>
                    </a:cubicBezTo>
                    <a:cubicBezTo>
                      <a:pt x="92" y="19"/>
                      <a:pt x="92" y="19"/>
                      <a:pt x="92" y="18"/>
                    </a:cubicBezTo>
                    <a:cubicBezTo>
                      <a:pt x="92" y="19"/>
                      <a:pt x="92" y="19"/>
                      <a:pt x="92" y="19"/>
                    </a:cubicBezTo>
                    <a:cubicBezTo>
                      <a:pt x="103" y="7"/>
                      <a:pt x="103" y="7"/>
                      <a:pt x="103" y="7"/>
                    </a:cubicBezTo>
                    <a:cubicBezTo>
                      <a:pt x="102" y="7"/>
                      <a:pt x="101" y="7"/>
                      <a:pt x="101" y="7"/>
                    </a:cubicBezTo>
                    <a:cubicBezTo>
                      <a:pt x="102" y="6"/>
                      <a:pt x="107" y="5"/>
                      <a:pt x="107" y="2"/>
                    </a:cubicBezTo>
                    <a:cubicBezTo>
                      <a:pt x="107" y="0"/>
                      <a:pt x="105" y="0"/>
                      <a:pt x="103" y="0"/>
                    </a:cubicBezTo>
                    <a:cubicBezTo>
                      <a:pt x="91" y="11"/>
                      <a:pt x="91" y="11"/>
                      <a:pt x="91" y="11"/>
                    </a:cubicBezTo>
                    <a:cubicBezTo>
                      <a:pt x="91" y="11"/>
                      <a:pt x="91" y="11"/>
                      <a:pt x="91" y="11"/>
                    </a:cubicBezTo>
                    <a:cubicBezTo>
                      <a:pt x="91" y="11"/>
                      <a:pt x="91" y="11"/>
                      <a:pt x="91" y="11"/>
                    </a:cubicBezTo>
                    <a:cubicBezTo>
                      <a:pt x="0" y="102"/>
                      <a:pt x="0" y="102"/>
                      <a:pt x="0" y="102"/>
                    </a:cubicBezTo>
                    <a:cubicBezTo>
                      <a:pt x="1" y="102"/>
                      <a:pt x="2" y="101"/>
                      <a:pt x="4" y="101"/>
                    </a:cubicBezTo>
                    <a:cubicBezTo>
                      <a:pt x="6" y="101"/>
                      <a:pt x="7" y="102"/>
                      <a:pt x="8" y="102"/>
                    </a:cubicBezTo>
                    <a:cubicBezTo>
                      <a:pt x="52" y="59"/>
                      <a:pt x="52" y="59"/>
                      <a:pt x="52" y="59"/>
                    </a:cubicBezTo>
                    <a:cubicBezTo>
                      <a:pt x="52" y="58"/>
                      <a:pt x="52" y="58"/>
                      <a:pt x="52" y="58"/>
                    </a:cubicBezTo>
                    <a:moveTo>
                      <a:pt x="92" y="18"/>
                    </a:moveTo>
                    <a:cubicBezTo>
                      <a:pt x="92" y="18"/>
                      <a:pt x="92" y="17"/>
                      <a:pt x="92" y="16"/>
                    </a:cubicBezTo>
                    <a:cubicBezTo>
                      <a:pt x="92" y="17"/>
                      <a:pt x="92" y="18"/>
                      <a:pt x="92" y="18"/>
                    </a:cubicBezTo>
                    <a:moveTo>
                      <a:pt x="92" y="16"/>
                    </a:moveTo>
                    <a:cubicBezTo>
                      <a:pt x="92" y="16"/>
                      <a:pt x="92" y="16"/>
                      <a:pt x="92" y="15"/>
                    </a:cubicBezTo>
                    <a:cubicBezTo>
                      <a:pt x="92" y="16"/>
                      <a:pt x="92" y="16"/>
                      <a:pt x="92" y="16"/>
                    </a:cubicBezTo>
                    <a:moveTo>
                      <a:pt x="92" y="15"/>
                    </a:moveTo>
                    <a:cubicBezTo>
                      <a:pt x="92" y="15"/>
                      <a:pt x="92" y="15"/>
                      <a:pt x="92" y="14"/>
                    </a:cubicBezTo>
                    <a:cubicBezTo>
                      <a:pt x="92" y="15"/>
                      <a:pt x="92" y="15"/>
                      <a:pt x="92" y="15"/>
                    </a:cubicBezTo>
                    <a:moveTo>
                      <a:pt x="92" y="14"/>
                    </a:moveTo>
                    <a:cubicBezTo>
                      <a:pt x="91" y="14"/>
                      <a:pt x="91" y="14"/>
                      <a:pt x="91" y="14"/>
                    </a:cubicBezTo>
                    <a:cubicBezTo>
                      <a:pt x="91" y="14"/>
                      <a:pt x="91" y="14"/>
                      <a:pt x="92" y="14"/>
                    </a:cubicBezTo>
                    <a:moveTo>
                      <a:pt x="91" y="13"/>
                    </a:moveTo>
                    <a:cubicBezTo>
                      <a:pt x="91" y="13"/>
                      <a:pt x="91" y="13"/>
                      <a:pt x="91" y="13"/>
                    </a:cubicBezTo>
                    <a:cubicBezTo>
                      <a:pt x="91" y="13"/>
                      <a:pt x="91" y="13"/>
                      <a:pt x="91" y="13"/>
                    </a:cubicBezTo>
                    <a:moveTo>
                      <a:pt x="91" y="12"/>
                    </a:moveTo>
                    <a:cubicBezTo>
                      <a:pt x="91" y="12"/>
                      <a:pt x="91" y="12"/>
                      <a:pt x="91" y="12"/>
                    </a:cubicBezTo>
                    <a:cubicBezTo>
                      <a:pt x="91" y="12"/>
                      <a:pt x="91" y="12"/>
                      <a:pt x="91"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46"/>
              <p:cNvSpPr/>
              <p:nvPr/>
            </p:nvSpPr>
            <p:spPr bwMode="auto">
              <a:xfrm>
                <a:off x="1998" y="2311"/>
                <a:ext cx="56" cy="56"/>
              </a:xfrm>
              <a:custGeom>
                <a:avLst/>
                <a:gdLst>
                  <a:gd name="T0" fmla="*/ 18 w 21"/>
                  <a:gd name="T1" fmla="*/ 2 h 21"/>
                  <a:gd name="T2" fmla="*/ 18 w 21"/>
                  <a:gd name="T3" fmla="*/ 0 h 21"/>
                  <a:gd name="T4" fmla="*/ 0 w 21"/>
                  <a:gd name="T5" fmla="*/ 18 h 21"/>
                  <a:gd name="T6" fmla="*/ 3 w 21"/>
                  <a:gd name="T7" fmla="*/ 21 h 21"/>
                  <a:gd name="T8" fmla="*/ 6 w 21"/>
                  <a:gd name="T9" fmla="*/ 21 h 21"/>
                  <a:gd name="T10" fmla="*/ 21 w 21"/>
                  <a:gd name="T11" fmla="*/ 6 h 21"/>
                  <a:gd name="T12" fmla="*/ 18 w 21"/>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2"/>
                    </a:moveTo>
                    <a:cubicBezTo>
                      <a:pt x="18" y="1"/>
                      <a:pt x="18" y="1"/>
                      <a:pt x="18" y="0"/>
                    </a:cubicBezTo>
                    <a:cubicBezTo>
                      <a:pt x="0" y="18"/>
                      <a:pt x="0" y="18"/>
                      <a:pt x="0" y="18"/>
                    </a:cubicBezTo>
                    <a:cubicBezTo>
                      <a:pt x="1" y="19"/>
                      <a:pt x="1" y="20"/>
                      <a:pt x="3" y="21"/>
                    </a:cubicBezTo>
                    <a:cubicBezTo>
                      <a:pt x="4" y="21"/>
                      <a:pt x="5" y="21"/>
                      <a:pt x="6" y="21"/>
                    </a:cubicBezTo>
                    <a:cubicBezTo>
                      <a:pt x="21" y="6"/>
                      <a:pt x="21" y="6"/>
                      <a:pt x="21" y="6"/>
                    </a:cubicBezTo>
                    <a:cubicBezTo>
                      <a:pt x="20" y="4"/>
                      <a:pt x="19" y="3"/>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7"/>
              <p:cNvSpPr/>
              <p:nvPr/>
            </p:nvSpPr>
            <p:spPr bwMode="auto">
              <a:xfrm>
                <a:off x="2453" y="1840"/>
                <a:ext cx="88" cy="64"/>
              </a:xfrm>
              <a:custGeom>
                <a:avLst/>
                <a:gdLst>
                  <a:gd name="T0" fmla="*/ 4 w 33"/>
                  <a:gd name="T1" fmla="*/ 24 h 24"/>
                  <a:gd name="T2" fmla="*/ 8 w 33"/>
                  <a:gd name="T3" fmla="*/ 24 h 24"/>
                  <a:gd name="T4" fmla="*/ 33 w 33"/>
                  <a:gd name="T5" fmla="*/ 1 h 24"/>
                  <a:gd name="T6" fmla="*/ 33 w 33"/>
                  <a:gd name="T7" fmla="*/ 0 h 24"/>
                  <a:gd name="T8" fmla="*/ 20 w 33"/>
                  <a:gd name="T9" fmla="*/ 5 h 24"/>
                  <a:gd name="T10" fmla="*/ 0 w 33"/>
                  <a:gd name="T11" fmla="*/ 24 h 24"/>
                  <a:gd name="T12" fmla="*/ 4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4" y="24"/>
                    </a:moveTo>
                    <a:cubicBezTo>
                      <a:pt x="5" y="24"/>
                      <a:pt x="7" y="24"/>
                      <a:pt x="8" y="24"/>
                    </a:cubicBezTo>
                    <a:cubicBezTo>
                      <a:pt x="33" y="1"/>
                      <a:pt x="33" y="1"/>
                      <a:pt x="33" y="1"/>
                    </a:cubicBezTo>
                    <a:cubicBezTo>
                      <a:pt x="33" y="0"/>
                      <a:pt x="33" y="0"/>
                      <a:pt x="33" y="0"/>
                    </a:cubicBezTo>
                    <a:cubicBezTo>
                      <a:pt x="30" y="2"/>
                      <a:pt x="24" y="4"/>
                      <a:pt x="20" y="5"/>
                    </a:cubicBezTo>
                    <a:cubicBezTo>
                      <a:pt x="0" y="24"/>
                      <a:pt x="0" y="24"/>
                      <a:pt x="0" y="24"/>
                    </a:cubicBezTo>
                    <a:cubicBezTo>
                      <a:pt x="1" y="24"/>
                      <a:pt x="2" y="24"/>
                      <a:pt x="4"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48"/>
              <p:cNvSpPr/>
              <p:nvPr/>
            </p:nvSpPr>
            <p:spPr bwMode="auto">
              <a:xfrm>
                <a:off x="2028" y="2338"/>
                <a:ext cx="48" cy="42"/>
              </a:xfrm>
              <a:custGeom>
                <a:avLst/>
                <a:gdLst>
                  <a:gd name="T0" fmla="*/ 18 w 18"/>
                  <a:gd name="T1" fmla="*/ 4 h 16"/>
                  <a:gd name="T2" fmla="*/ 14 w 18"/>
                  <a:gd name="T3" fmla="*/ 0 h 16"/>
                  <a:gd name="T4" fmla="*/ 0 w 18"/>
                  <a:gd name="T5" fmla="*/ 13 h 16"/>
                  <a:gd name="T6" fmla="*/ 5 w 18"/>
                  <a:gd name="T7" fmla="*/ 16 h 16"/>
                  <a:gd name="T8" fmla="*/ 6 w 18"/>
                  <a:gd name="T9" fmla="*/ 16 h 16"/>
                  <a:gd name="T10" fmla="*/ 18 w 18"/>
                  <a:gd name="T11" fmla="*/ 4 h 16"/>
                  <a:gd name="T12" fmla="*/ 18 w 18"/>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8" y="4"/>
                    </a:moveTo>
                    <a:cubicBezTo>
                      <a:pt x="16" y="3"/>
                      <a:pt x="15" y="2"/>
                      <a:pt x="14" y="0"/>
                    </a:cubicBezTo>
                    <a:cubicBezTo>
                      <a:pt x="0" y="13"/>
                      <a:pt x="0" y="13"/>
                      <a:pt x="0" y="13"/>
                    </a:cubicBezTo>
                    <a:cubicBezTo>
                      <a:pt x="2" y="15"/>
                      <a:pt x="4" y="16"/>
                      <a:pt x="5" y="16"/>
                    </a:cubicBezTo>
                    <a:cubicBezTo>
                      <a:pt x="6" y="16"/>
                      <a:pt x="6" y="16"/>
                      <a:pt x="6" y="16"/>
                    </a:cubicBezTo>
                    <a:cubicBezTo>
                      <a:pt x="18" y="4"/>
                      <a:pt x="18" y="4"/>
                      <a:pt x="18" y="4"/>
                    </a:cubicBezTo>
                    <a:cubicBezTo>
                      <a:pt x="18" y="4"/>
                      <a:pt x="18" y="4"/>
                      <a:pt x="1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49"/>
              <p:cNvSpPr/>
              <p:nvPr/>
            </p:nvSpPr>
            <p:spPr bwMode="auto">
              <a:xfrm>
                <a:off x="2423" y="1984"/>
                <a:ext cx="16" cy="16"/>
              </a:xfrm>
              <a:custGeom>
                <a:avLst/>
                <a:gdLst>
                  <a:gd name="T0" fmla="*/ 0 w 6"/>
                  <a:gd name="T1" fmla="*/ 6 h 6"/>
                  <a:gd name="T2" fmla="*/ 0 w 6"/>
                  <a:gd name="T3" fmla="*/ 6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0" y="6"/>
                      <a:pt x="0" y="6"/>
                      <a:pt x="0" y="6"/>
                    </a:cubicBezTo>
                    <a:cubicBezTo>
                      <a:pt x="6" y="0"/>
                      <a:pt x="6" y="0"/>
                      <a:pt x="6" y="0"/>
                    </a:cubicBezTo>
                    <a:cubicBezTo>
                      <a:pt x="3" y="1"/>
                      <a:pt x="0" y="3"/>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50"/>
              <p:cNvSpPr/>
              <p:nvPr/>
            </p:nvSpPr>
            <p:spPr bwMode="auto">
              <a:xfrm>
                <a:off x="2404" y="1990"/>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1"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51"/>
              <p:cNvSpPr/>
              <p:nvPr/>
            </p:nvSpPr>
            <p:spPr bwMode="auto">
              <a:xfrm>
                <a:off x="2359" y="2030"/>
                <a:ext cx="24" cy="13"/>
              </a:xfrm>
              <a:custGeom>
                <a:avLst/>
                <a:gdLst>
                  <a:gd name="T0" fmla="*/ 3 w 9"/>
                  <a:gd name="T1" fmla="*/ 4 h 5"/>
                  <a:gd name="T2" fmla="*/ 9 w 9"/>
                  <a:gd name="T3" fmla="*/ 3 h 5"/>
                  <a:gd name="T4" fmla="*/ 9 w 9"/>
                  <a:gd name="T5" fmla="*/ 1 h 5"/>
                  <a:gd name="T6" fmla="*/ 6 w 9"/>
                  <a:gd name="T7" fmla="*/ 3 h 5"/>
                  <a:gd name="T8" fmla="*/ 4 w 9"/>
                  <a:gd name="T9" fmla="*/ 0 h 5"/>
                  <a:gd name="T10" fmla="*/ 0 w 9"/>
                  <a:gd name="T11" fmla="*/ 5 h 5"/>
                  <a:gd name="T12" fmla="*/ 3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3" y="4"/>
                    </a:moveTo>
                    <a:cubicBezTo>
                      <a:pt x="4" y="4"/>
                      <a:pt x="8" y="3"/>
                      <a:pt x="9" y="3"/>
                    </a:cubicBezTo>
                    <a:cubicBezTo>
                      <a:pt x="9" y="1"/>
                      <a:pt x="9" y="1"/>
                      <a:pt x="9" y="1"/>
                    </a:cubicBezTo>
                    <a:cubicBezTo>
                      <a:pt x="9" y="1"/>
                      <a:pt x="7" y="3"/>
                      <a:pt x="6" y="3"/>
                    </a:cubicBezTo>
                    <a:cubicBezTo>
                      <a:pt x="6" y="3"/>
                      <a:pt x="5" y="1"/>
                      <a:pt x="4" y="0"/>
                    </a:cubicBezTo>
                    <a:cubicBezTo>
                      <a:pt x="0" y="5"/>
                      <a:pt x="0" y="5"/>
                      <a:pt x="0" y="5"/>
                    </a:cubicBezTo>
                    <a:cubicBezTo>
                      <a:pt x="1" y="4"/>
                      <a:pt x="2" y="4"/>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52"/>
              <p:cNvSpPr/>
              <p:nvPr/>
            </p:nvSpPr>
            <p:spPr bwMode="auto">
              <a:xfrm>
                <a:off x="2204" y="2099"/>
                <a:ext cx="104" cy="108"/>
              </a:xfrm>
              <a:custGeom>
                <a:avLst/>
                <a:gdLst>
                  <a:gd name="T0" fmla="*/ 27 w 39"/>
                  <a:gd name="T1" fmla="*/ 18 h 40"/>
                  <a:gd name="T2" fmla="*/ 29 w 39"/>
                  <a:gd name="T3" fmla="*/ 16 h 40"/>
                  <a:gd name="T4" fmla="*/ 30 w 39"/>
                  <a:gd name="T5" fmla="*/ 15 h 40"/>
                  <a:gd name="T6" fmla="*/ 38 w 39"/>
                  <a:gd name="T7" fmla="*/ 7 h 40"/>
                  <a:gd name="T8" fmla="*/ 37 w 39"/>
                  <a:gd name="T9" fmla="*/ 6 h 40"/>
                  <a:gd name="T10" fmla="*/ 39 w 39"/>
                  <a:gd name="T11" fmla="*/ 4 h 40"/>
                  <a:gd name="T12" fmla="*/ 39 w 39"/>
                  <a:gd name="T13" fmla="*/ 2 h 40"/>
                  <a:gd name="T14" fmla="*/ 37 w 39"/>
                  <a:gd name="T15" fmla="*/ 2 h 40"/>
                  <a:gd name="T16" fmla="*/ 37 w 39"/>
                  <a:gd name="T17" fmla="*/ 0 h 40"/>
                  <a:gd name="T18" fmla="*/ 0 w 39"/>
                  <a:gd name="T19" fmla="*/ 36 h 40"/>
                  <a:gd name="T20" fmla="*/ 5 w 39"/>
                  <a:gd name="T21" fmla="*/ 40 h 40"/>
                  <a:gd name="T22" fmla="*/ 12 w 39"/>
                  <a:gd name="T23" fmla="*/ 33 h 40"/>
                  <a:gd name="T24" fmla="*/ 27 w 39"/>
                  <a:gd name="T2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7" y="18"/>
                    </a:moveTo>
                    <a:cubicBezTo>
                      <a:pt x="29" y="16"/>
                      <a:pt x="29" y="16"/>
                      <a:pt x="29" y="16"/>
                    </a:cubicBezTo>
                    <a:cubicBezTo>
                      <a:pt x="29" y="16"/>
                      <a:pt x="30" y="15"/>
                      <a:pt x="30" y="15"/>
                    </a:cubicBezTo>
                    <a:cubicBezTo>
                      <a:pt x="38" y="7"/>
                      <a:pt x="38" y="7"/>
                      <a:pt x="38" y="7"/>
                    </a:cubicBezTo>
                    <a:cubicBezTo>
                      <a:pt x="37" y="7"/>
                      <a:pt x="37" y="7"/>
                      <a:pt x="37" y="6"/>
                    </a:cubicBezTo>
                    <a:cubicBezTo>
                      <a:pt x="37" y="6"/>
                      <a:pt x="39" y="5"/>
                      <a:pt x="39" y="4"/>
                    </a:cubicBezTo>
                    <a:cubicBezTo>
                      <a:pt x="39" y="2"/>
                      <a:pt x="39" y="2"/>
                      <a:pt x="39" y="2"/>
                    </a:cubicBezTo>
                    <a:cubicBezTo>
                      <a:pt x="37" y="2"/>
                      <a:pt x="37" y="2"/>
                      <a:pt x="37" y="2"/>
                    </a:cubicBezTo>
                    <a:cubicBezTo>
                      <a:pt x="36" y="1"/>
                      <a:pt x="36" y="1"/>
                      <a:pt x="37" y="0"/>
                    </a:cubicBezTo>
                    <a:cubicBezTo>
                      <a:pt x="0" y="36"/>
                      <a:pt x="0" y="36"/>
                      <a:pt x="0" y="36"/>
                    </a:cubicBezTo>
                    <a:cubicBezTo>
                      <a:pt x="3" y="37"/>
                      <a:pt x="4" y="38"/>
                      <a:pt x="5" y="40"/>
                    </a:cubicBezTo>
                    <a:cubicBezTo>
                      <a:pt x="12" y="33"/>
                      <a:pt x="12" y="33"/>
                      <a:pt x="12" y="33"/>
                    </a:cubicBezTo>
                    <a:cubicBezTo>
                      <a:pt x="13" y="24"/>
                      <a:pt x="21" y="21"/>
                      <a:pt x="2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3"/>
              <p:cNvSpPr/>
              <p:nvPr/>
            </p:nvSpPr>
            <p:spPr bwMode="auto">
              <a:xfrm>
                <a:off x="2498" y="1856"/>
                <a:ext cx="48" cy="48"/>
              </a:xfrm>
              <a:custGeom>
                <a:avLst/>
                <a:gdLst>
                  <a:gd name="T0" fmla="*/ 3 w 18"/>
                  <a:gd name="T1" fmla="*/ 15 h 18"/>
                  <a:gd name="T2" fmla="*/ 18 w 18"/>
                  <a:gd name="T3" fmla="*/ 6 h 18"/>
                  <a:gd name="T4" fmla="*/ 17 w 18"/>
                  <a:gd name="T5" fmla="*/ 0 h 18"/>
                  <a:gd name="T6" fmla="*/ 0 w 18"/>
                  <a:gd name="T7" fmla="*/ 18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6" y="12"/>
                      <a:pt x="18" y="11"/>
                      <a:pt x="18" y="6"/>
                    </a:cubicBezTo>
                    <a:cubicBezTo>
                      <a:pt x="18" y="3"/>
                      <a:pt x="18" y="2"/>
                      <a:pt x="17" y="0"/>
                    </a:cubicBezTo>
                    <a:cubicBezTo>
                      <a:pt x="0" y="18"/>
                      <a:pt x="0" y="18"/>
                      <a:pt x="0" y="18"/>
                    </a:cubicBezTo>
                    <a:cubicBezTo>
                      <a:pt x="1" y="17"/>
                      <a:pt x="2" y="16"/>
                      <a:pt x="3"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4"/>
              <p:cNvSpPr/>
              <p:nvPr/>
            </p:nvSpPr>
            <p:spPr bwMode="auto">
              <a:xfrm>
                <a:off x="2308" y="2086"/>
                <a:ext cx="8" cy="13"/>
              </a:xfrm>
              <a:custGeom>
                <a:avLst/>
                <a:gdLst>
                  <a:gd name="T0" fmla="*/ 0 w 3"/>
                  <a:gd name="T1" fmla="*/ 4 h 5"/>
                  <a:gd name="T2" fmla="*/ 0 w 3"/>
                  <a:gd name="T3" fmla="*/ 5 h 5"/>
                  <a:gd name="T4" fmla="*/ 3 w 3"/>
                  <a:gd name="T5" fmla="*/ 0 h 5"/>
                  <a:gd name="T6" fmla="*/ 0 w 3"/>
                  <a:gd name="T7" fmla="*/ 3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0" y="4"/>
                      <a:pt x="0" y="5"/>
                      <a:pt x="0" y="5"/>
                    </a:cubicBezTo>
                    <a:cubicBezTo>
                      <a:pt x="0" y="5"/>
                      <a:pt x="2" y="2"/>
                      <a:pt x="3" y="0"/>
                    </a:cubicBezTo>
                    <a:cubicBezTo>
                      <a:pt x="0" y="3"/>
                      <a:pt x="0" y="3"/>
                      <a:pt x="0" y="3"/>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5"/>
              <p:cNvSpPr/>
              <p:nvPr/>
            </p:nvSpPr>
            <p:spPr bwMode="auto">
              <a:xfrm>
                <a:off x="2415" y="1960"/>
                <a:ext cx="38" cy="27"/>
              </a:xfrm>
              <a:custGeom>
                <a:avLst/>
                <a:gdLst>
                  <a:gd name="T0" fmla="*/ 9 w 14"/>
                  <a:gd name="T1" fmla="*/ 0 h 10"/>
                  <a:gd name="T2" fmla="*/ 0 w 14"/>
                  <a:gd name="T3" fmla="*/ 9 h 10"/>
                  <a:gd name="T4" fmla="*/ 6 w 14"/>
                  <a:gd name="T5" fmla="*/ 9 h 10"/>
                  <a:gd name="T6" fmla="*/ 10 w 14"/>
                  <a:gd name="T7" fmla="*/ 6 h 10"/>
                  <a:gd name="T8" fmla="*/ 10 w 14"/>
                  <a:gd name="T9" fmla="*/ 8 h 10"/>
                  <a:gd name="T10" fmla="*/ 14 w 14"/>
                  <a:gd name="T11" fmla="*/ 4 h 10"/>
                  <a:gd name="T12" fmla="*/ 9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9" y="0"/>
                    </a:moveTo>
                    <a:cubicBezTo>
                      <a:pt x="0" y="9"/>
                      <a:pt x="0" y="9"/>
                      <a:pt x="0" y="9"/>
                    </a:cubicBezTo>
                    <a:cubicBezTo>
                      <a:pt x="1" y="10"/>
                      <a:pt x="5" y="10"/>
                      <a:pt x="6" y="9"/>
                    </a:cubicBezTo>
                    <a:cubicBezTo>
                      <a:pt x="8" y="8"/>
                      <a:pt x="7" y="6"/>
                      <a:pt x="10" y="6"/>
                    </a:cubicBezTo>
                    <a:cubicBezTo>
                      <a:pt x="10" y="7"/>
                      <a:pt x="10" y="8"/>
                      <a:pt x="10" y="8"/>
                    </a:cubicBezTo>
                    <a:cubicBezTo>
                      <a:pt x="14" y="4"/>
                      <a:pt x="14" y="4"/>
                      <a:pt x="14" y="4"/>
                    </a:cubicBezTo>
                    <a:cubicBezTo>
                      <a:pt x="12" y="3"/>
                      <a:pt x="10" y="2"/>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6"/>
              <p:cNvSpPr/>
              <p:nvPr/>
            </p:nvSpPr>
            <p:spPr bwMode="auto">
              <a:xfrm>
                <a:off x="2220" y="2207"/>
                <a:ext cx="27" cy="34"/>
              </a:xfrm>
              <a:custGeom>
                <a:avLst/>
                <a:gdLst>
                  <a:gd name="T0" fmla="*/ 7 w 10"/>
                  <a:gd name="T1" fmla="*/ 0 h 13"/>
                  <a:gd name="T2" fmla="*/ 0 w 10"/>
                  <a:gd name="T3" fmla="*/ 7 h 13"/>
                  <a:gd name="T4" fmla="*/ 1 w 10"/>
                  <a:gd name="T5" fmla="*/ 11 h 13"/>
                  <a:gd name="T6" fmla="*/ 2 w 10"/>
                  <a:gd name="T7" fmla="*/ 13 h 13"/>
                  <a:gd name="T8" fmla="*/ 10 w 10"/>
                  <a:gd name="T9" fmla="*/ 6 h 13"/>
                  <a:gd name="T10" fmla="*/ 7 w 10"/>
                  <a:gd name="T11" fmla="*/ 0 h 13"/>
                </a:gdLst>
                <a:ahLst/>
                <a:cxnLst>
                  <a:cxn ang="0">
                    <a:pos x="T0" y="T1"/>
                  </a:cxn>
                  <a:cxn ang="0">
                    <a:pos x="T2" y="T3"/>
                  </a:cxn>
                  <a:cxn ang="0">
                    <a:pos x="T4" y="T5"/>
                  </a:cxn>
                  <a:cxn ang="0">
                    <a:pos x="T6" y="T7"/>
                  </a:cxn>
                  <a:cxn ang="0">
                    <a:pos x="T8" y="T9"/>
                  </a:cxn>
                  <a:cxn ang="0">
                    <a:pos x="T10" y="T11"/>
                  </a:cxn>
                </a:cxnLst>
                <a:rect l="0" t="0" r="r" b="b"/>
                <a:pathLst>
                  <a:path w="10" h="13">
                    <a:moveTo>
                      <a:pt x="7" y="0"/>
                    </a:moveTo>
                    <a:cubicBezTo>
                      <a:pt x="0" y="7"/>
                      <a:pt x="0" y="7"/>
                      <a:pt x="0" y="7"/>
                    </a:cubicBezTo>
                    <a:cubicBezTo>
                      <a:pt x="0" y="9"/>
                      <a:pt x="1" y="10"/>
                      <a:pt x="1" y="11"/>
                    </a:cubicBezTo>
                    <a:cubicBezTo>
                      <a:pt x="2" y="12"/>
                      <a:pt x="2" y="13"/>
                      <a:pt x="2" y="13"/>
                    </a:cubicBezTo>
                    <a:cubicBezTo>
                      <a:pt x="10" y="6"/>
                      <a:pt x="10" y="6"/>
                      <a:pt x="10" y="6"/>
                    </a:cubicBezTo>
                    <a:cubicBezTo>
                      <a:pt x="9" y="4"/>
                      <a:pt x="8" y="2"/>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57"/>
              <p:cNvSpPr/>
              <p:nvPr/>
            </p:nvSpPr>
            <p:spPr bwMode="auto">
              <a:xfrm>
                <a:off x="2062" y="2308"/>
                <a:ext cx="97" cy="78"/>
              </a:xfrm>
              <a:custGeom>
                <a:avLst/>
                <a:gdLst>
                  <a:gd name="T0" fmla="*/ 35 w 36"/>
                  <a:gd name="T1" fmla="*/ 0 h 29"/>
                  <a:gd name="T2" fmla="*/ 25 w 36"/>
                  <a:gd name="T3" fmla="*/ 6 h 29"/>
                  <a:gd name="T4" fmla="*/ 22 w 36"/>
                  <a:gd name="T5" fmla="*/ 13 h 29"/>
                  <a:gd name="T6" fmla="*/ 19 w 36"/>
                  <a:gd name="T7" fmla="*/ 15 h 29"/>
                  <a:gd name="T8" fmla="*/ 16 w 36"/>
                  <a:gd name="T9" fmla="*/ 14 h 29"/>
                  <a:gd name="T10" fmla="*/ 13 w 36"/>
                  <a:gd name="T11" fmla="*/ 15 h 29"/>
                  <a:gd name="T12" fmla="*/ 0 w 36"/>
                  <a:gd name="T13" fmla="*/ 29 h 29"/>
                  <a:gd name="T14" fmla="*/ 5 w 36"/>
                  <a:gd name="T15" fmla="*/ 25 h 29"/>
                  <a:gd name="T16" fmla="*/ 9 w 36"/>
                  <a:gd name="T17" fmla="*/ 26 h 29"/>
                  <a:gd name="T18" fmla="*/ 10 w 36"/>
                  <a:gd name="T19" fmla="*/ 26 h 29"/>
                  <a:gd name="T20" fmla="*/ 10 w 36"/>
                  <a:gd name="T21" fmla="*/ 26 h 29"/>
                  <a:gd name="T22" fmla="*/ 36 w 36"/>
                  <a:gd name="T23" fmla="*/ 0 h 29"/>
                  <a:gd name="T24" fmla="*/ 35 w 36"/>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9">
                    <a:moveTo>
                      <a:pt x="35" y="0"/>
                    </a:moveTo>
                    <a:cubicBezTo>
                      <a:pt x="30" y="0"/>
                      <a:pt x="25" y="2"/>
                      <a:pt x="25" y="6"/>
                    </a:cubicBezTo>
                    <a:cubicBezTo>
                      <a:pt x="25" y="9"/>
                      <a:pt x="22" y="11"/>
                      <a:pt x="22" y="13"/>
                    </a:cubicBezTo>
                    <a:cubicBezTo>
                      <a:pt x="21" y="13"/>
                      <a:pt x="21" y="15"/>
                      <a:pt x="19" y="15"/>
                    </a:cubicBezTo>
                    <a:cubicBezTo>
                      <a:pt x="19" y="15"/>
                      <a:pt x="18" y="14"/>
                      <a:pt x="16" y="14"/>
                    </a:cubicBezTo>
                    <a:cubicBezTo>
                      <a:pt x="15" y="14"/>
                      <a:pt x="14" y="14"/>
                      <a:pt x="13" y="15"/>
                    </a:cubicBezTo>
                    <a:cubicBezTo>
                      <a:pt x="0" y="29"/>
                      <a:pt x="0" y="29"/>
                      <a:pt x="0" y="29"/>
                    </a:cubicBezTo>
                    <a:cubicBezTo>
                      <a:pt x="2" y="28"/>
                      <a:pt x="3" y="25"/>
                      <a:pt x="5" y="25"/>
                    </a:cubicBezTo>
                    <a:cubicBezTo>
                      <a:pt x="7" y="25"/>
                      <a:pt x="7" y="26"/>
                      <a:pt x="9" y="26"/>
                    </a:cubicBezTo>
                    <a:cubicBezTo>
                      <a:pt x="10" y="26"/>
                      <a:pt x="10" y="26"/>
                      <a:pt x="10" y="26"/>
                    </a:cubicBezTo>
                    <a:cubicBezTo>
                      <a:pt x="10" y="26"/>
                      <a:pt x="10" y="26"/>
                      <a:pt x="10" y="26"/>
                    </a:cubicBezTo>
                    <a:cubicBezTo>
                      <a:pt x="36" y="0"/>
                      <a:pt x="36" y="0"/>
                      <a:pt x="36" y="0"/>
                    </a:cubicBezTo>
                    <a:cubicBezTo>
                      <a:pt x="36" y="0"/>
                      <a:pt x="35"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58"/>
              <p:cNvSpPr/>
              <p:nvPr/>
            </p:nvSpPr>
            <p:spPr bwMode="auto">
              <a:xfrm>
                <a:off x="2447" y="1976"/>
                <a:ext cx="35" cy="22"/>
              </a:xfrm>
              <a:custGeom>
                <a:avLst/>
                <a:gdLst>
                  <a:gd name="T0" fmla="*/ 1 w 13"/>
                  <a:gd name="T1" fmla="*/ 7 h 8"/>
                  <a:gd name="T2" fmla="*/ 13 w 13"/>
                  <a:gd name="T3" fmla="*/ 2 h 8"/>
                  <a:gd name="T4" fmla="*/ 8 w 13"/>
                  <a:gd name="T5" fmla="*/ 0 h 8"/>
                  <a:gd name="T6" fmla="*/ 0 w 13"/>
                  <a:gd name="T7" fmla="*/ 8 h 8"/>
                  <a:gd name="T8" fmla="*/ 1 w 13"/>
                  <a:gd name="T9" fmla="*/ 7 h 8"/>
                </a:gdLst>
                <a:ahLst/>
                <a:cxnLst>
                  <a:cxn ang="0">
                    <a:pos x="T0" y="T1"/>
                  </a:cxn>
                  <a:cxn ang="0">
                    <a:pos x="T2" y="T3"/>
                  </a:cxn>
                  <a:cxn ang="0">
                    <a:pos x="T4" y="T5"/>
                  </a:cxn>
                  <a:cxn ang="0">
                    <a:pos x="T6" y="T7"/>
                  </a:cxn>
                  <a:cxn ang="0">
                    <a:pos x="T8" y="T9"/>
                  </a:cxn>
                </a:cxnLst>
                <a:rect l="0" t="0" r="r" b="b"/>
                <a:pathLst>
                  <a:path w="13" h="8">
                    <a:moveTo>
                      <a:pt x="1" y="7"/>
                    </a:moveTo>
                    <a:cubicBezTo>
                      <a:pt x="2" y="7"/>
                      <a:pt x="13" y="3"/>
                      <a:pt x="13" y="2"/>
                    </a:cubicBezTo>
                    <a:cubicBezTo>
                      <a:pt x="13" y="0"/>
                      <a:pt x="10" y="0"/>
                      <a:pt x="8" y="0"/>
                    </a:cubicBezTo>
                    <a:cubicBezTo>
                      <a:pt x="0" y="8"/>
                      <a:pt x="0" y="8"/>
                      <a:pt x="0" y="8"/>
                    </a:cubicBezTo>
                    <a:cubicBezTo>
                      <a:pt x="1" y="7"/>
                      <a:pt x="1" y="7"/>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59"/>
              <p:cNvSpPr/>
              <p:nvPr/>
            </p:nvSpPr>
            <p:spPr bwMode="auto">
              <a:xfrm>
                <a:off x="2100" y="2316"/>
                <a:ext cx="75" cy="83"/>
              </a:xfrm>
              <a:custGeom>
                <a:avLst/>
                <a:gdLst>
                  <a:gd name="T0" fmla="*/ 22 w 28"/>
                  <a:gd name="T1" fmla="*/ 13 h 31"/>
                  <a:gd name="T2" fmla="*/ 23 w 28"/>
                  <a:gd name="T3" fmla="*/ 13 h 31"/>
                  <a:gd name="T4" fmla="*/ 24 w 28"/>
                  <a:gd name="T5" fmla="*/ 13 h 31"/>
                  <a:gd name="T6" fmla="*/ 24 w 28"/>
                  <a:gd name="T7" fmla="*/ 13 h 31"/>
                  <a:gd name="T8" fmla="*/ 24 w 28"/>
                  <a:gd name="T9" fmla="*/ 13 h 31"/>
                  <a:gd name="T10" fmla="*/ 24 w 28"/>
                  <a:gd name="T11" fmla="*/ 13 h 31"/>
                  <a:gd name="T12" fmla="*/ 25 w 28"/>
                  <a:gd name="T13" fmla="*/ 7 h 31"/>
                  <a:gd name="T14" fmla="*/ 28 w 28"/>
                  <a:gd name="T15" fmla="*/ 0 h 31"/>
                  <a:gd name="T16" fmla="*/ 0 w 28"/>
                  <a:gd name="T17" fmla="*/ 27 h 31"/>
                  <a:gd name="T18" fmla="*/ 5 w 28"/>
                  <a:gd name="T19" fmla="*/ 31 h 31"/>
                  <a:gd name="T20" fmla="*/ 22 w 28"/>
                  <a:gd name="T21" fmla="*/ 14 h 31"/>
                  <a:gd name="T22" fmla="*/ 22 w 28"/>
                  <a:gd name="T2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1">
                    <a:moveTo>
                      <a:pt x="22" y="13"/>
                    </a:move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1"/>
                      <a:pt x="25" y="10"/>
                      <a:pt x="25" y="7"/>
                    </a:cubicBezTo>
                    <a:cubicBezTo>
                      <a:pt x="25" y="5"/>
                      <a:pt x="28" y="2"/>
                      <a:pt x="28" y="0"/>
                    </a:cubicBezTo>
                    <a:cubicBezTo>
                      <a:pt x="0" y="27"/>
                      <a:pt x="0" y="27"/>
                      <a:pt x="0" y="27"/>
                    </a:cubicBezTo>
                    <a:cubicBezTo>
                      <a:pt x="2" y="29"/>
                      <a:pt x="3" y="30"/>
                      <a:pt x="5" y="31"/>
                    </a:cubicBezTo>
                    <a:cubicBezTo>
                      <a:pt x="22" y="14"/>
                      <a:pt x="22" y="14"/>
                      <a:pt x="22" y="14"/>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60"/>
              <p:cNvSpPr/>
              <p:nvPr/>
            </p:nvSpPr>
            <p:spPr bwMode="auto">
              <a:xfrm>
                <a:off x="2236" y="2239"/>
                <a:ext cx="16" cy="24"/>
              </a:xfrm>
              <a:custGeom>
                <a:avLst/>
                <a:gdLst>
                  <a:gd name="T0" fmla="*/ 3 w 6"/>
                  <a:gd name="T1" fmla="*/ 9 h 9"/>
                  <a:gd name="T2" fmla="*/ 6 w 6"/>
                  <a:gd name="T3" fmla="*/ 3 h 9"/>
                  <a:gd name="T4" fmla="*/ 6 w 6"/>
                  <a:gd name="T5" fmla="*/ 0 h 9"/>
                  <a:gd name="T6" fmla="*/ 0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6" y="9"/>
                      <a:pt x="6" y="6"/>
                      <a:pt x="6" y="3"/>
                    </a:cubicBezTo>
                    <a:cubicBezTo>
                      <a:pt x="6" y="1"/>
                      <a:pt x="6" y="1"/>
                      <a:pt x="6" y="0"/>
                    </a:cubicBezTo>
                    <a:cubicBezTo>
                      <a:pt x="0" y="5"/>
                      <a:pt x="0" y="5"/>
                      <a:pt x="0" y="5"/>
                    </a:cubicBezTo>
                    <a:cubicBezTo>
                      <a:pt x="1" y="7"/>
                      <a:pt x="1" y="9"/>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1"/>
              <p:cNvSpPr/>
              <p:nvPr/>
            </p:nvSpPr>
            <p:spPr bwMode="auto">
              <a:xfrm>
                <a:off x="2129" y="2380"/>
                <a:ext cx="46" cy="33"/>
              </a:xfrm>
              <a:custGeom>
                <a:avLst/>
                <a:gdLst>
                  <a:gd name="T0" fmla="*/ 10 w 17"/>
                  <a:gd name="T1" fmla="*/ 1 h 12"/>
                  <a:gd name="T2" fmla="*/ 9 w 17"/>
                  <a:gd name="T3" fmla="*/ 0 h 12"/>
                  <a:gd name="T4" fmla="*/ 0 w 17"/>
                  <a:gd name="T5" fmla="*/ 9 h 12"/>
                  <a:gd name="T6" fmla="*/ 3 w 17"/>
                  <a:gd name="T7" fmla="*/ 10 h 12"/>
                  <a:gd name="T8" fmla="*/ 6 w 17"/>
                  <a:gd name="T9" fmla="*/ 12 h 12"/>
                  <a:gd name="T10" fmla="*/ 17 w 17"/>
                  <a:gd name="T11" fmla="*/ 0 h 12"/>
                  <a:gd name="T12" fmla="*/ 10 w 17"/>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10" y="1"/>
                    </a:moveTo>
                    <a:cubicBezTo>
                      <a:pt x="9" y="1"/>
                      <a:pt x="9" y="0"/>
                      <a:pt x="9" y="0"/>
                    </a:cubicBezTo>
                    <a:cubicBezTo>
                      <a:pt x="0" y="9"/>
                      <a:pt x="0" y="9"/>
                      <a:pt x="0" y="9"/>
                    </a:cubicBezTo>
                    <a:cubicBezTo>
                      <a:pt x="1" y="9"/>
                      <a:pt x="2" y="9"/>
                      <a:pt x="3" y="10"/>
                    </a:cubicBezTo>
                    <a:cubicBezTo>
                      <a:pt x="4" y="10"/>
                      <a:pt x="5" y="11"/>
                      <a:pt x="6" y="12"/>
                    </a:cubicBezTo>
                    <a:cubicBezTo>
                      <a:pt x="17" y="0"/>
                      <a:pt x="17" y="0"/>
                      <a:pt x="17" y="0"/>
                    </a:cubicBezTo>
                    <a:cubicBezTo>
                      <a:pt x="15" y="1"/>
                      <a:pt x="13" y="1"/>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62"/>
              <p:cNvSpPr/>
              <p:nvPr/>
            </p:nvSpPr>
            <p:spPr bwMode="auto">
              <a:xfrm>
                <a:off x="2167" y="2380"/>
                <a:ext cx="45" cy="46"/>
              </a:xfrm>
              <a:custGeom>
                <a:avLst/>
                <a:gdLst>
                  <a:gd name="T0" fmla="*/ 12 w 17"/>
                  <a:gd name="T1" fmla="*/ 0 h 17"/>
                  <a:gd name="T2" fmla="*/ 0 w 17"/>
                  <a:gd name="T3" fmla="*/ 12 h 17"/>
                  <a:gd name="T4" fmla="*/ 3 w 17"/>
                  <a:gd name="T5" fmla="*/ 17 h 17"/>
                  <a:gd name="T6" fmla="*/ 17 w 17"/>
                  <a:gd name="T7" fmla="*/ 3 h 17"/>
                  <a:gd name="T8" fmla="*/ 12 w 17"/>
                  <a:gd name="T9" fmla="*/ 0 h 17"/>
                </a:gdLst>
                <a:ahLst/>
                <a:cxnLst>
                  <a:cxn ang="0">
                    <a:pos x="T0" y="T1"/>
                  </a:cxn>
                  <a:cxn ang="0">
                    <a:pos x="T2" y="T3"/>
                  </a:cxn>
                  <a:cxn ang="0">
                    <a:pos x="T4" y="T5"/>
                  </a:cxn>
                  <a:cxn ang="0">
                    <a:pos x="T6" y="T7"/>
                  </a:cxn>
                  <a:cxn ang="0">
                    <a:pos x="T8" y="T9"/>
                  </a:cxn>
                </a:cxnLst>
                <a:rect l="0" t="0" r="r" b="b"/>
                <a:pathLst>
                  <a:path w="17" h="17">
                    <a:moveTo>
                      <a:pt x="12" y="0"/>
                    </a:moveTo>
                    <a:cubicBezTo>
                      <a:pt x="0" y="12"/>
                      <a:pt x="0" y="12"/>
                      <a:pt x="0" y="12"/>
                    </a:cubicBezTo>
                    <a:cubicBezTo>
                      <a:pt x="0" y="14"/>
                      <a:pt x="2" y="16"/>
                      <a:pt x="3" y="17"/>
                    </a:cubicBezTo>
                    <a:cubicBezTo>
                      <a:pt x="17" y="3"/>
                      <a:pt x="17" y="3"/>
                      <a:pt x="17"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63"/>
              <p:cNvSpPr/>
              <p:nvPr/>
            </p:nvSpPr>
            <p:spPr bwMode="auto">
              <a:xfrm>
                <a:off x="2185" y="2407"/>
                <a:ext cx="30" cy="48"/>
              </a:xfrm>
              <a:custGeom>
                <a:avLst/>
                <a:gdLst>
                  <a:gd name="T0" fmla="*/ 11 w 11"/>
                  <a:gd name="T1" fmla="*/ 3 h 18"/>
                  <a:gd name="T2" fmla="*/ 11 w 11"/>
                  <a:gd name="T3" fmla="*/ 0 h 18"/>
                  <a:gd name="T4" fmla="*/ 0 w 11"/>
                  <a:gd name="T5" fmla="*/ 11 h 18"/>
                  <a:gd name="T6" fmla="*/ 1 w 11"/>
                  <a:gd name="T7" fmla="*/ 13 h 18"/>
                  <a:gd name="T8" fmla="*/ 2 w 11"/>
                  <a:gd name="T9" fmla="*/ 18 h 18"/>
                  <a:gd name="T10" fmla="*/ 11 w 11"/>
                  <a:gd name="T11" fmla="*/ 9 h 18"/>
                  <a:gd name="T12" fmla="*/ 11 w 11"/>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3"/>
                    </a:moveTo>
                    <a:cubicBezTo>
                      <a:pt x="11" y="0"/>
                      <a:pt x="11" y="0"/>
                      <a:pt x="11" y="0"/>
                    </a:cubicBezTo>
                    <a:cubicBezTo>
                      <a:pt x="0" y="11"/>
                      <a:pt x="0" y="11"/>
                      <a:pt x="0" y="11"/>
                    </a:cubicBezTo>
                    <a:cubicBezTo>
                      <a:pt x="1" y="11"/>
                      <a:pt x="1" y="12"/>
                      <a:pt x="1" y="13"/>
                    </a:cubicBezTo>
                    <a:cubicBezTo>
                      <a:pt x="1" y="14"/>
                      <a:pt x="1" y="17"/>
                      <a:pt x="2" y="18"/>
                    </a:cubicBezTo>
                    <a:cubicBezTo>
                      <a:pt x="11" y="9"/>
                      <a:pt x="11" y="9"/>
                      <a:pt x="11" y="9"/>
                    </a:cubicBez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64"/>
              <p:cNvSpPr/>
              <p:nvPr/>
            </p:nvSpPr>
            <p:spPr bwMode="auto">
              <a:xfrm>
                <a:off x="2207" y="2447"/>
                <a:ext cx="24" cy="24"/>
              </a:xfrm>
              <a:custGeom>
                <a:avLst/>
                <a:gdLst>
                  <a:gd name="T0" fmla="*/ 8 w 9"/>
                  <a:gd name="T1" fmla="*/ 3 h 9"/>
                  <a:gd name="T2" fmla="*/ 4 w 9"/>
                  <a:gd name="T3" fmla="*/ 0 h 9"/>
                  <a:gd name="T4" fmla="*/ 0 w 9"/>
                  <a:gd name="T5" fmla="*/ 5 h 9"/>
                  <a:gd name="T6" fmla="*/ 2 w 9"/>
                  <a:gd name="T7" fmla="*/ 7 h 9"/>
                  <a:gd name="T8" fmla="*/ 4 w 9"/>
                  <a:gd name="T9" fmla="*/ 9 h 9"/>
                  <a:gd name="T10" fmla="*/ 9 w 9"/>
                  <a:gd name="T11" fmla="*/ 4 h 9"/>
                  <a:gd name="T12" fmla="*/ 8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8" y="3"/>
                    </a:moveTo>
                    <a:cubicBezTo>
                      <a:pt x="7" y="3"/>
                      <a:pt x="5" y="2"/>
                      <a:pt x="4" y="0"/>
                    </a:cubicBezTo>
                    <a:cubicBezTo>
                      <a:pt x="0" y="5"/>
                      <a:pt x="0" y="5"/>
                      <a:pt x="0" y="5"/>
                    </a:cubicBezTo>
                    <a:cubicBezTo>
                      <a:pt x="1" y="5"/>
                      <a:pt x="2" y="6"/>
                      <a:pt x="2" y="7"/>
                    </a:cubicBezTo>
                    <a:cubicBezTo>
                      <a:pt x="2" y="8"/>
                      <a:pt x="3" y="9"/>
                      <a:pt x="4" y="9"/>
                    </a:cubicBezTo>
                    <a:cubicBezTo>
                      <a:pt x="9" y="4"/>
                      <a:pt x="9" y="4"/>
                      <a:pt x="9" y="4"/>
                    </a:cubicBezTo>
                    <a:cubicBezTo>
                      <a:pt x="9" y="4"/>
                      <a:pt x="8"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65"/>
              <p:cNvSpPr/>
              <p:nvPr/>
            </p:nvSpPr>
            <p:spPr bwMode="auto">
              <a:xfrm>
                <a:off x="1613" y="1813"/>
                <a:ext cx="14" cy="21"/>
              </a:xfrm>
              <a:custGeom>
                <a:avLst/>
                <a:gdLst>
                  <a:gd name="T0" fmla="*/ 1 w 5"/>
                  <a:gd name="T1" fmla="*/ 1 h 8"/>
                  <a:gd name="T2" fmla="*/ 1 w 5"/>
                  <a:gd name="T3" fmla="*/ 1 h 8"/>
                  <a:gd name="T4" fmla="*/ 1 w 5"/>
                  <a:gd name="T5" fmla="*/ 5 h 8"/>
                  <a:gd name="T6" fmla="*/ 3 w 5"/>
                  <a:gd name="T7" fmla="*/ 8 h 8"/>
                  <a:gd name="T8" fmla="*/ 5 w 5"/>
                  <a:gd name="T9" fmla="*/ 6 h 8"/>
                  <a:gd name="T10" fmla="*/ 2 w 5"/>
                  <a:gd name="T11" fmla="*/ 0 h 8"/>
                  <a:gd name="T12" fmla="*/ 1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1" y="1"/>
                    </a:moveTo>
                    <a:cubicBezTo>
                      <a:pt x="1" y="1"/>
                      <a:pt x="1" y="1"/>
                      <a:pt x="1" y="1"/>
                    </a:cubicBezTo>
                    <a:cubicBezTo>
                      <a:pt x="0" y="2"/>
                      <a:pt x="1" y="4"/>
                      <a:pt x="1" y="5"/>
                    </a:cubicBezTo>
                    <a:cubicBezTo>
                      <a:pt x="1" y="5"/>
                      <a:pt x="2" y="7"/>
                      <a:pt x="3" y="8"/>
                    </a:cubicBezTo>
                    <a:cubicBezTo>
                      <a:pt x="5" y="6"/>
                      <a:pt x="5" y="6"/>
                      <a:pt x="5" y="6"/>
                    </a:cubicBezTo>
                    <a:cubicBezTo>
                      <a:pt x="4" y="4"/>
                      <a:pt x="2" y="3"/>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66"/>
              <p:cNvSpPr/>
              <p:nvPr/>
            </p:nvSpPr>
            <p:spPr bwMode="auto">
              <a:xfrm>
                <a:off x="1573" y="1776"/>
                <a:ext cx="16" cy="13"/>
              </a:xfrm>
              <a:custGeom>
                <a:avLst/>
                <a:gdLst>
                  <a:gd name="T0" fmla="*/ 6 w 6"/>
                  <a:gd name="T1" fmla="*/ 0 h 5"/>
                  <a:gd name="T2" fmla="*/ 2 w 6"/>
                  <a:gd name="T3" fmla="*/ 0 h 5"/>
                  <a:gd name="T4" fmla="*/ 0 w 6"/>
                  <a:gd name="T5" fmla="*/ 1 h 5"/>
                  <a:gd name="T6" fmla="*/ 2 w 6"/>
                  <a:gd name="T7" fmla="*/ 5 h 5"/>
                  <a:gd name="T8" fmla="*/ 6 w 6"/>
                  <a:gd name="T9" fmla="*/ 1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cubicBezTo>
                      <a:pt x="4" y="1"/>
                      <a:pt x="5" y="0"/>
                      <a:pt x="2" y="0"/>
                    </a:cubicBezTo>
                    <a:cubicBezTo>
                      <a:pt x="2" y="0"/>
                      <a:pt x="0" y="0"/>
                      <a:pt x="0" y="1"/>
                    </a:cubicBezTo>
                    <a:cubicBezTo>
                      <a:pt x="0" y="3"/>
                      <a:pt x="1" y="4"/>
                      <a:pt x="2" y="5"/>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7"/>
              <p:cNvSpPr/>
              <p:nvPr/>
            </p:nvSpPr>
            <p:spPr bwMode="auto">
              <a:xfrm>
                <a:off x="1587" y="1794"/>
                <a:ext cx="10" cy="14"/>
              </a:xfrm>
              <a:custGeom>
                <a:avLst/>
                <a:gdLst>
                  <a:gd name="T0" fmla="*/ 2 w 4"/>
                  <a:gd name="T1" fmla="*/ 0 h 5"/>
                  <a:gd name="T2" fmla="*/ 0 w 4"/>
                  <a:gd name="T3" fmla="*/ 2 h 5"/>
                  <a:gd name="T4" fmla="*/ 2 w 4"/>
                  <a:gd name="T5" fmla="*/ 5 h 5"/>
                  <a:gd name="T6" fmla="*/ 2 w 4"/>
                  <a:gd name="T7" fmla="*/ 0 h 5"/>
                </a:gdLst>
                <a:ahLst/>
                <a:cxnLst>
                  <a:cxn ang="0">
                    <a:pos x="T0" y="T1"/>
                  </a:cxn>
                  <a:cxn ang="0">
                    <a:pos x="T2" y="T3"/>
                  </a:cxn>
                  <a:cxn ang="0">
                    <a:pos x="T4" y="T5"/>
                  </a:cxn>
                  <a:cxn ang="0">
                    <a:pos x="T6" y="T7"/>
                  </a:cxn>
                </a:cxnLst>
                <a:rect l="0" t="0" r="r" b="b"/>
                <a:pathLst>
                  <a:path w="4" h="5">
                    <a:moveTo>
                      <a:pt x="2" y="0"/>
                    </a:moveTo>
                    <a:cubicBezTo>
                      <a:pt x="0" y="2"/>
                      <a:pt x="0" y="2"/>
                      <a:pt x="0" y="2"/>
                    </a:cubicBezTo>
                    <a:cubicBezTo>
                      <a:pt x="1" y="3"/>
                      <a:pt x="1" y="4"/>
                      <a:pt x="2" y="5"/>
                    </a:cubicBezTo>
                    <a:cubicBezTo>
                      <a:pt x="4" y="4"/>
                      <a:pt x="3"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68"/>
              <p:cNvSpPr/>
              <p:nvPr/>
            </p:nvSpPr>
            <p:spPr bwMode="auto">
              <a:xfrm>
                <a:off x="1782" y="1484"/>
                <a:ext cx="10" cy="11"/>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4" y="0"/>
                      <a:pt x="4" y="0"/>
                      <a:pt x="4" y="0"/>
                    </a:cubicBezTo>
                    <a:cubicBezTo>
                      <a:pt x="3" y="1"/>
                      <a:pt x="1" y="3"/>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69"/>
              <p:cNvSpPr/>
              <p:nvPr/>
            </p:nvSpPr>
            <p:spPr bwMode="auto">
              <a:xfrm>
                <a:off x="1787" y="1470"/>
                <a:ext cx="54" cy="59"/>
              </a:xfrm>
              <a:custGeom>
                <a:avLst/>
                <a:gdLst>
                  <a:gd name="T0" fmla="*/ 17 w 20"/>
                  <a:gd name="T1" fmla="*/ 0 h 22"/>
                  <a:gd name="T2" fmla="*/ 16 w 20"/>
                  <a:gd name="T3" fmla="*/ 0 h 22"/>
                  <a:gd name="T4" fmla="*/ 0 w 20"/>
                  <a:gd name="T5" fmla="*/ 16 h 22"/>
                  <a:gd name="T6" fmla="*/ 2 w 20"/>
                  <a:gd name="T7" fmla="*/ 16 h 22"/>
                  <a:gd name="T8" fmla="*/ 7 w 20"/>
                  <a:gd name="T9" fmla="*/ 17 h 22"/>
                  <a:gd name="T10" fmla="*/ 1 w 20"/>
                  <a:gd name="T11" fmla="*/ 20 h 22"/>
                  <a:gd name="T12" fmla="*/ 2 w 20"/>
                  <a:gd name="T13" fmla="*/ 22 h 22"/>
                  <a:gd name="T14" fmla="*/ 20 w 20"/>
                  <a:gd name="T15" fmla="*/ 5 h 22"/>
                  <a:gd name="T16" fmla="*/ 17 w 2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2">
                    <a:moveTo>
                      <a:pt x="17" y="0"/>
                    </a:moveTo>
                    <a:cubicBezTo>
                      <a:pt x="17" y="0"/>
                      <a:pt x="16" y="0"/>
                      <a:pt x="16" y="0"/>
                    </a:cubicBezTo>
                    <a:cubicBezTo>
                      <a:pt x="0" y="16"/>
                      <a:pt x="0" y="16"/>
                      <a:pt x="0" y="16"/>
                    </a:cubicBezTo>
                    <a:cubicBezTo>
                      <a:pt x="1" y="16"/>
                      <a:pt x="1" y="16"/>
                      <a:pt x="2" y="16"/>
                    </a:cubicBezTo>
                    <a:cubicBezTo>
                      <a:pt x="4" y="16"/>
                      <a:pt x="5" y="16"/>
                      <a:pt x="7" y="17"/>
                    </a:cubicBezTo>
                    <a:cubicBezTo>
                      <a:pt x="6" y="18"/>
                      <a:pt x="1" y="17"/>
                      <a:pt x="1" y="20"/>
                    </a:cubicBezTo>
                    <a:cubicBezTo>
                      <a:pt x="1" y="21"/>
                      <a:pt x="1" y="22"/>
                      <a:pt x="2" y="22"/>
                    </a:cubicBezTo>
                    <a:cubicBezTo>
                      <a:pt x="20" y="5"/>
                      <a:pt x="20" y="5"/>
                      <a:pt x="20" y="5"/>
                    </a:cubicBezTo>
                    <a:cubicBezTo>
                      <a:pt x="19" y="3"/>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70"/>
              <p:cNvSpPr/>
              <p:nvPr/>
            </p:nvSpPr>
            <p:spPr bwMode="auto">
              <a:xfrm>
                <a:off x="1800" y="1537"/>
                <a:ext cx="30" cy="19"/>
              </a:xfrm>
              <a:custGeom>
                <a:avLst/>
                <a:gdLst>
                  <a:gd name="T0" fmla="*/ 0 w 11"/>
                  <a:gd name="T1" fmla="*/ 3 h 7"/>
                  <a:gd name="T2" fmla="*/ 3 w 11"/>
                  <a:gd name="T3" fmla="*/ 7 h 7"/>
                  <a:gd name="T4" fmla="*/ 11 w 11"/>
                  <a:gd name="T5" fmla="*/ 0 h 7"/>
                  <a:gd name="T6" fmla="*/ 0 w 11"/>
                  <a:gd name="T7" fmla="*/ 3 h 7"/>
                </a:gdLst>
                <a:ahLst/>
                <a:cxnLst>
                  <a:cxn ang="0">
                    <a:pos x="T0" y="T1"/>
                  </a:cxn>
                  <a:cxn ang="0">
                    <a:pos x="T2" y="T3"/>
                  </a:cxn>
                  <a:cxn ang="0">
                    <a:pos x="T4" y="T5"/>
                  </a:cxn>
                  <a:cxn ang="0">
                    <a:pos x="T6" y="T7"/>
                  </a:cxn>
                </a:cxnLst>
                <a:rect l="0" t="0" r="r" b="b"/>
                <a:pathLst>
                  <a:path w="11" h="7">
                    <a:moveTo>
                      <a:pt x="0" y="3"/>
                    </a:moveTo>
                    <a:cubicBezTo>
                      <a:pt x="1" y="4"/>
                      <a:pt x="2" y="6"/>
                      <a:pt x="3" y="7"/>
                    </a:cubicBezTo>
                    <a:cubicBezTo>
                      <a:pt x="11" y="0"/>
                      <a:pt x="11" y="0"/>
                      <a:pt x="11" y="0"/>
                    </a:cubicBezTo>
                    <a:cubicBezTo>
                      <a:pt x="6" y="0"/>
                      <a:pt x="3"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71"/>
              <p:cNvSpPr/>
              <p:nvPr/>
            </p:nvSpPr>
            <p:spPr bwMode="auto">
              <a:xfrm>
                <a:off x="1811" y="1478"/>
                <a:ext cx="67" cy="54"/>
              </a:xfrm>
              <a:custGeom>
                <a:avLst/>
                <a:gdLst>
                  <a:gd name="T0" fmla="*/ 23 w 25"/>
                  <a:gd name="T1" fmla="*/ 4 h 20"/>
                  <a:gd name="T2" fmla="*/ 20 w 25"/>
                  <a:gd name="T3" fmla="*/ 0 h 20"/>
                  <a:gd name="T4" fmla="*/ 0 w 25"/>
                  <a:gd name="T5" fmla="*/ 20 h 20"/>
                  <a:gd name="T6" fmla="*/ 4 w 25"/>
                  <a:gd name="T7" fmla="*/ 20 h 20"/>
                  <a:gd name="T8" fmla="*/ 8 w 25"/>
                  <a:gd name="T9" fmla="*/ 20 h 20"/>
                  <a:gd name="T10" fmla="*/ 25 w 25"/>
                  <a:gd name="T11" fmla="*/ 3 h 20"/>
                  <a:gd name="T12" fmla="*/ 23 w 25"/>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25" h="20">
                    <a:moveTo>
                      <a:pt x="23" y="4"/>
                    </a:moveTo>
                    <a:cubicBezTo>
                      <a:pt x="22" y="2"/>
                      <a:pt x="21" y="1"/>
                      <a:pt x="20" y="0"/>
                    </a:cubicBezTo>
                    <a:cubicBezTo>
                      <a:pt x="0" y="20"/>
                      <a:pt x="0" y="20"/>
                      <a:pt x="0" y="20"/>
                    </a:cubicBezTo>
                    <a:cubicBezTo>
                      <a:pt x="1" y="20"/>
                      <a:pt x="3" y="20"/>
                      <a:pt x="4" y="20"/>
                    </a:cubicBezTo>
                    <a:cubicBezTo>
                      <a:pt x="8" y="20"/>
                      <a:pt x="8" y="20"/>
                      <a:pt x="8" y="20"/>
                    </a:cubicBezTo>
                    <a:cubicBezTo>
                      <a:pt x="25" y="3"/>
                      <a:pt x="25" y="3"/>
                      <a:pt x="25" y="3"/>
                    </a:cubicBezTo>
                    <a:cubicBezTo>
                      <a:pt x="24" y="4"/>
                      <a:pt x="24" y="4"/>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72"/>
              <p:cNvSpPr/>
              <p:nvPr/>
            </p:nvSpPr>
            <p:spPr bwMode="auto">
              <a:xfrm>
                <a:off x="1883" y="1476"/>
                <a:ext cx="6" cy="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73"/>
              <p:cNvSpPr/>
              <p:nvPr/>
            </p:nvSpPr>
            <p:spPr bwMode="auto">
              <a:xfrm>
                <a:off x="1910" y="1457"/>
                <a:ext cx="40" cy="38"/>
              </a:xfrm>
              <a:custGeom>
                <a:avLst/>
                <a:gdLst>
                  <a:gd name="T0" fmla="*/ 7 w 15"/>
                  <a:gd name="T1" fmla="*/ 3 h 14"/>
                  <a:gd name="T2" fmla="*/ 7 w 15"/>
                  <a:gd name="T3" fmla="*/ 4 h 14"/>
                  <a:gd name="T4" fmla="*/ 3 w 15"/>
                  <a:gd name="T5" fmla="*/ 4 h 14"/>
                  <a:gd name="T6" fmla="*/ 0 w 15"/>
                  <a:gd name="T7" fmla="*/ 8 h 14"/>
                  <a:gd name="T8" fmla="*/ 2 w 15"/>
                  <a:gd name="T9" fmla="*/ 14 h 14"/>
                  <a:gd name="T10" fmla="*/ 15 w 15"/>
                  <a:gd name="T11" fmla="*/ 1 h 14"/>
                  <a:gd name="T12" fmla="*/ 11 w 15"/>
                  <a:gd name="T13" fmla="*/ 0 h 14"/>
                  <a:gd name="T14" fmla="*/ 7 w 15"/>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7" y="3"/>
                    </a:moveTo>
                    <a:cubicBezTo>
                      <a:pt x="7" y="3"/>
                      <a:pt x="7" y="4"/>
                      <a:pt x="7" y="4"/>
                    </a:cubicBezTo>
                    <a:cubicBezTo>
                      <a:pt x="5" y="5"/>
                      <a:pt x="5" y="5"/>
                      <a:pt x="3" y="4"/>
                    </a:cubicBezTo>
                    <a:cubicBezTo>
                      <a:pt x="0" y="8"/>
                      <a:pt x="0" y="8"/>
                      <a:pt x="0" y="8"/>
                    </a:cubicBezTo>
                    <a:cubicBezTo>
                      <a:pt x="0" y="9"/>
                      <a:pt x="1" y="12"/>
                      <a:pt x="2" y="14"/>
                    </a:cubicBezTo>
                    <a:cubicBezTo>
                      <a:pt x="15" y="1"/>
                      <a:pt x="15" y="1"/>
                      <a:pt x="15" y="1"/>
                    </a:cubicBezTo>
                    <a:cubicBezTo>
                      <a:pt x="14" y="0"/>
                      <a:pt x="13" y="0"/>
                      <a:pt x="11" y="0"/>
                    </a:cubicBezTo>
                    <a:cubicBezTo>
                      <a:pt x="9" y="0"/>
                      <a:pt x="7" y="1"/>
                      <a:pt x="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74"/>
              <p:cNvSpPr/>
              <p:nvPr/>
            </p:nvSpPr>
            <p:spPr bwMode="auto">
              <a:xfrm>
                <a:off x="1827" y="1484"/>
                <a:ext cx="80" cy="80"/>
              </a:xfrm>
              <a:custGeom>
                <a:avLst/>
                <a:gdLst>
                  <a:gd name="T0" fmla="*/ 30 w 30"/>
                  <a:gd name="T1" fmla="*/ 2 h 30"/>
                  <a:gd name="T2" fmla="*/ 28 w 30"/>
                  <a:gd name="T3" fmla="*/ 0 h 30"/>
                  <a:gd name="T4" fmla="*/ 10 w 30"/>
                  <a:gd name="T5" fmla="*/ 19 h 30"/>
                  <a:gd name="T6" fmla="*/ 11 w 30"/>
                  <a:gd name="T7" fmla="*/ 20 h 30"/>
                  <a:gd name="T8" fmla="*/ 9 w 30"/>
                  <a:gd name="T9" fmla="*/ 20 h 30"/>
                  <a:gd name="T10" fmla="*/ 0 w 30"/>
                  <a:gd name="T11" fmla="*/ 29 h 30"/>
                  <a:gd name="T12" fmla="*/ 6 w 30"/>
                  <a:gd name="T13" fmla="*/ 29 h 30"/>
                  <a:gd name="T14" fmla="*/ 7 w 30"/>
                  <a:gd name="T15" fmla="*/ 30 h 30"/>
                  <a:gd name="T16" fmla="*/ 30 w 30"/>
                  <a:gd name="T17" fmla="*/ 7 h 30"/>
                  <a:gd name="T18" fmla="*/ 30 w 30"/>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2"/>
                    </a:moveTo>
                    <a:cubicBezTo>
                      <a:pt x="29" y="2"/>
                      <a:pt x="29" y="1"/>
                      <a:pt x="28" y="0"/>
                    </a:cubicBezTo>
                    <a:cubicBezTo>
                      <a:pt x="10" y="19"/>
                      <a:pt x="10" y="19"/>
                      <a:pt x="10" y="19"/>
                    </a:cubicBezTo>
                    <a:cubicBezTo>
                      <a:pt x="10" y="19"/>
                      <a:pt x="10" y="19"/>
                      <a:pt x="11" y="20"/>
                    </a:cubicBezTo>
                    <a:cubicBezTo>
                      <a:pt x="10" y="20"/>
                      <a:pt x="9" y="20"/>
                      <a:pt x="9" y="20"/>
                    </a:cubicBezTo>
                    <a:cubicBezTo>
                      <a:pt x="0" y="29"/>
                      <a:pt x="0" y="29"/>
                      <a:pt x="0" y="29"/>
                    </a:cubicBezTo>
                    <a:cubicBezTo>
                      <a:pt x="2" y="29"/>
                      <a:pt x="5" y="29"/>
                      <a:pt x="6" y="29"/>
                    </a:cubicBezTo>
                    <a:cubicBezTo>
                      <a:pt x="6" y="30"/>
                      <a:pt x="7" y="30"/>
                      <a:pt x="7" y="30"/>
                    </a:cubicBezTo>
                    <a:cubicBezTo>
                      <a:pt x="30" y="7"/>
                      <a:pt x="30" y="7"/>
                      <a:pt x="30" y="7"/>
                    </a:cubicBezTo>
                    <a:cubicBezTo>
                      <a:pt x="30" y="5"/>
                      <a:pt x="30" y="3"/>
                      <a:pt x="3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75"/>
              <p:cNvSpPr/>
              <p:nvPr/>
            </p:nvSpPr>
            <p:spPr bwMode="auto">
              <a:xfrm>
                <a:off x="1859" y="1484"/>
                <a:ext cx="94" cy="88"/>
              </a:xfrm>
              <a:custGeom>
                <a:avLst/>
                <a:gdLst>
                  <a:gd name="T0" fmla="*/ 33 w 35"/>
                  <a:gd name="T1" fmla="*/ 0 h 33"/>
                  <a:gd name="T2" fmla="*/ 0 w 35"/>
                  <a:gd name="T3" fmla="*/ 33 h 33"/>
                  <a:gd name="T4" fmla="*/ 8 w 35"/>
                  <a:gd name="T5" fmla="*/ 33 h 33"/>
                  <a:gd name="T6" fmla="*/ 35 w 35"/>
                  <a:gd name="T7" fmla="*/ 7 h 33"/>
                  <a:gd name="T8" fmla="*/ 33 w 35"/>
                  <a:gd name="T9" fmla="*/ 0 h 33"/>
                </a:gdLst>
                <a:ahLst/>
                <a:cxnLst>
                  <a:cxn ang="0">
                    <a:pos x="T0" y="T1"/>
                  </a:cxn>
                  <a:cxn ang="0">
                    <a:pos x="T2" y="T3"/>
                  </a:cxn>
                  <a:cxn ang="0">
                    <a:pos x="T4" y="T5"/>
                  </a:cxn>
                  <a:cxn ang="0">
                    <a:pos x="T6" y="T7"/>
                  </a:cxn>
                  <a:cxn ang="0">
                    <a:pos x="T8" y="T9"/>
                  </a:cxn>
                </a:cxnLst>
                <a:rect l="0" t="0" r="r" b="b"/>
                <a:pathLst>
                  <a:path w="35" h="33">
                    <a:moveTo>
                      <a:pt x="33" y="0"/>
                    </a:moveTo>
                    <a:cubicBezTo>
                      <a:pt x="0" y="33"/>
                      <a:pt x="0" y="33"/>
                      <a:pt x="0" y="33"/>
                    </a:cubicBezTo>
                    <a:cubicBezTo>
                      <a:pt x="8" y="33"/>
                      <a:pt x="8" y="33"/>
                      <a:pt x="8" y="33"/>
                    </a:cubicBezTo>
                    <a:cubicBezTo>
                      <a:pt x="35" y="7"/>
                      <a:pt x="35" y="7"/>
                      <a:pt x="35" y="7"/>
                    </a:cubicBezTo>
                    <a:cubicBezTo>
                      <a:pt x="34" y="5"/>
                      <a:pt x="33" y="3"/>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76"/>
              <p:cNvSpPr/>
              <p:nvPr/>
            </p:nvSpPr>
            <p:spPr bwMode="auto">
              <a:xfrm>
                <a:off x="1907" y="1519"/>
                <a:ext cx="62" cy="48"/>
              </a:xfrm>
              <a:custGeom>
                <a:avLst/>
                <a:gdLst>
                  <a:gd name="T0" fmla="*/ 19 w 23"/>
                  <a:gd name="T1" fmla="*/ 0 h 18"/>
                  <a:gd name="T2" fmla="*/ 0 w 23"/>
                  <a:gd name="T3" fmla="*/ 18 h 18"/>
                  <a:gd name="T4" fmla="*/ 5 w 23"/>
                  <a:gd name="T5" fmla="*/ 17 h 18"/>
                  <a:gd name="T6" fmla="*/ 9 w 23"/>
                  <a:gd name="T7" fmla="*/ 14 h 18"/>
                  <a:gd name="T8" fmla="*/ 12 w 23"/>
                  <a:gd name="T9" fmla="*/ 15 h 18"/>
                  <a:gd name="T10" fmla="*/ 23 w 23"/>
                  <a:gd name="T11" fmla="*/ 4 h 18"/>
                  <a:gd name="T12" fmla="*/ 19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19" y="0"/>
                    </a:moveTo>
                    <a:cubicBezTo>
                      <a:pt x="0" y="18"/>
                      <a:pt x="0" y="18"/>
                      <a:pt x="0" y="18"/>
                    </a:cubicBezTo>
                    <a:cubicBezTo>
                      <a:pt x="2" y="18"/>
                      <a:pt x="3" y="18"/>
                      <a:pt x="5" y="17"/>
                    </a:cubicBezTo>
                    <a:cubicBezTo>
                      <a:pt x="7" y="16"/>
                      <a:pt x="6" y="14"/>
                      <a:pt x="9" y="14"/>
                    </a:cubicBezTo>
                    <a:cubicBezTo>
                      <a:pt x="10" y="14"/>
                      <a:pt x="11" y="15"/>
                      <a:pt x="12" y="15"/>
                    </a:cubicBezTo>
                    <a:cubicBezTo>
                      <a:pt x="23" y="4"/>
                      <a:pt x="23" y="4"/>
                      <a:pt x="23" y="4"/>
                    </a:cubicBezTo>
                    <a:cubicBezTo>
                      <a:pt x="21" y="3"/>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77"/>
              <p:cNvSpPr/>
              <p:nvPr/>
            </p:nvSpPr>
            <p:spPr bwMode="auto">
              <a:xfrm>
                <a:off x="1953" y="1537"/>
                <a:ext cx="45" cy="32"/>
              </a:xfrm>
              <a:custGeom>
                <a:avLst/>
                <a:gdLst>
                  <a:gd name="T0" fmla="*/ 0 w 17"/>
                  <a:gd name="T1" fmla="*/ 11 h 12"/>
                  <a:gd name="T2" fmla="*/ 5 w 17"/>
                  <a:gd name="T3" fmla="*/ 12 h 12"/>
                  <a:gd name="T4" fmla="*/ 7 w 17"/>
                  <a:gd name="T5" fmla="*/ 12 h 12"/>
                  <a:gd name="T6" fmla="*/ 12 w 17"/>
                  <a:gd name="T7" fmla="*/ 7 h 12"/>
                  <a:gd name="T8" fmla="*/ 12 w 17"/>
                  <a:gd name="T9" fmla="*/ 7 h 12"/>
                  <a:gd name="T10" fmla="*/ 10 w 17"/>
                  <a:gd name="T11" fmla="*/ 6 h 12"/>
                  <a:gd name="T12" fmla="*/ 12 w 17"/>
                  <a:gd name="T13" fmla="*/ 4 h 12"/>
                  <a:gd name="T14" fmla="*/ 15 w 17"/>
                  <a:gd name="T15" fmla="*/ 4 h 12"/>
                  <a:gd name="T16" fmla="*/ 17 w 17"/>
                  <a:gd name="T17" fmla="*/ 2 h 12"/>
                  <a:gd name="T18" fmla="*/ 11 w 17"/>
                  <a:gd name="T19" fmla="*/ 0 h 12"/>
                  <a:gd name="T20" fmla="*/ 0 w 17"/>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0" y="11"/>
                    </a:moveTo>
                    <a:cubicBezTo>
                      <a:pt x="1" y="12"/>
                      <a:pt x="3" y="12"/>
                      <a:pt x="5" y="12"/>
                    </a:cubicBezTo>
                    <a:cubicBezTo>
                      <a:pt x="6" y="12"/>
                      <a:pt x="6" y="12"/>
                      <a:pt x="7" y="12"/>
                    </a:cubicBezTo>
                    <a:cubicBezTo>
                      <a:pt x="12" y="7"/>
                      <a:pt x="12" y="7"/>
                      <a:pt x="12" y="7"/>
                    </a:cubicBezTo>
                    <a:cubicBezTo>
                      <a:pt x="12" y="7"/>
                      <a:pt x="12" y="7"/>
                      <a:pt x="12" y="7"/>
                    </a:cubicBezTo>
                    <a:cubicBezTo>
                      <a:pt x="11" y="7"/>
                      <a:pt x="10" y="7"/>
                      <a:pt x="10" y="6"/>
                    </a:cubicBezTo>
                    <a:cubicBezTo>
                      <a:pt x="10" y="5"/>
                      <a:pt x="11" y="4"/>
                      <a:pt x="12" y="4"/>
                    </a:cubicBezTo>
                    <a:cubicBezTo>
                      <a:pt x="13" y="4"/>
                      <a:pt x="14" y="5"/>
                      <a:pt x="15" y="4"/>
                    </a:cubicBezTo>
                    <a:cubicBezTo>
                      <a:pt x="17" y="2"/>
                      <a:pt x="17" y="2"/>
                      <a:pt x="17" y="2"/>
                    </a:cubicBezTo>
                    <a:cubicBezTo>
                      <a:pt x="16" y="2"/>
                      <a:pt x="13" y="1"/>
                      <a:pt x="11" y="0"/>
                    </a:cubicBez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78"/>
              <p:cNvSpPr/>
              <p:nvPr/>
            </p:nvSpPr>
            <p:spPr bwMode="auto">
              <a:xfrm>
                <a:off x="1702" y="1441"/>
                <a:ext cx="48" cy="48"/>
              </a:xfrm>
              <a:custGeom>
                <a:avLst/>
                <a:gdLst>
                  <a:gd name="T0" fmla="*/ 9 w 18"/>
                  <a:gd name="T1" fmla="*/ 0 h 18"/>
                  <a:gd name="T2" fmla="*/ 5 w 18"/>
                  <a:gd name="T3" fmla="*/ 4 h 18"/>
                  <a:gd name="T4" fmla="*/ 6 w 18"/>
                  <a:gd name="T5" fmla="*/ 6 h 18"/>
                  <a:gd name="T6" fmla="*/ 0 w 18"/>
                  <a:gd name="T7" fmla="*/ 18 h 18"/>
                  <a:gd name="T8" fmla="*/ 18 w 18"/>
                  <a:gd name="T9" fmla="*/ 0 h 18"/>
                  <a:gd name="T10" fmla="*/ 14 w 18"/>
                  <a:gd name="T11" fmla="*/ 1 h 18"/>
                  <a:gd name="T12" fmla="*/ 9 w 1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9" y="0"/>
                    </a:moveTo>
                    <a:cubicBezTo>
                      <a:pt x="5" y="4"/>
                      <a:pt x="5" y="4"/>
                      <a:pt x="5" y="4"/>
                    </a:cubicBezTo>
                    <a:cubicBezTo>
                      <a:pt x="6" y="5"/>
                      <a:pt x="6" y="6"/>
                      <a:pt x="6" y="6"/>
                    </a:cubicBezTo>
                    <a:cubicBezTo>
                      <a:pt x="6" y="11"/>
                      <a:pt x="2" y="14"/>
                      <a:pt x="0" y="18"/>
                    </a:cubicBezTo>
                    <a:cubicBezTo>
                      <a:pt x="18" y="0"/>
                      <a:pt x="18" y="0"/>
                      <a:pt x="18" y="0"/>
                    </a:cubicBezTo>
                    <a:cubicBezTo>
                      <a:pt x="16" y="0"/>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79"/>
              <p:cNvSpPr/>
              <p:nvPr/>
            </p:nvSpPr>
            <p:spPr bwMode="auto">
              <a:xfrm>
                <a:off x="1707" y="1446"/>
                <a:ext cx="77" cy="67"/>
              </a:xfrm>
              <a:custGeom>
                <a:avLst/>
                <a:gdLst>
                  <a:gd name="T0" fmla="*/ 4 w 29"/>
                  <a:gd name="T1" fmla="*/ 23 h 25"/>
                  <a:gd name="T2" fmla="*/ 5 w 29"/>
                  <a:gd name="T3" fmla="*/ 25 h 25"/>
                  <a:gd name="T4" fmla="*/ 29 w 29"/>
                  <a:gd name="T5" fmla="*/ 1 h 25"/>
                  <a:gd name="T6" fmla="*/ 26 w 29"/>
                  <a:gd name="T7" fmla="*/ 1 h 25"/>
                  <a:gd name="T8" fmla="*/ 22 w 29"/>
                  <a:gd name="T9" fmla="*/ 0 h 25"/>
                  <a:gd name="T10" fmla="*/ 0 w 29"/>
                  <a:gd name="T11" fmla="*/ 22 h 25"/>
                  <a:gd name="T12" fmla="*/ 4 w 29"/>
                  <a:gd name="T13" fmla="*/ 23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3"/>
                    </a:moveTo>
                    <a:cubicBezTo>
                      <a:pt x="4" y="23"/>
                      <a:pt x="5" y="24"/>
                      <a:pt x="5" y="25"/>
                    </a:cubicBezTo>
                    <a:cubicBezTo>
                      <a:pt x="29" y="1"/>
                      <a:pt x="29" y="1"/>
                      <a:pt x="29" y="1"/>
                    </a:cubicBezTo>
                    <a:cubicBezTo>
                      <a:pt x="28" y="1"/>
                      <a:pt x="27" y="2"/>
                      <a:pt x="26" y="1"/>
                    </a:cubicBezTo>
                    <a:cubicBezTo>
                      <a:pt x="25" y="1"/>
                      <a:pt x="23" y="0"/>
                      <a:pt x="22" y="0"/>
                    </a:cubicBezTo>
                    <a:cubicBezTo>
                      <a:pt x="0" y="22"/>
                      <a:pt x="0" y="22"/>
                      <a:pt x="0" y="22"/>
                    </a:cubicBezTo>
                    <a:cubicBezTo>
                      <a:pt x="2" y="22"/>
                      <a:pt x="4" y="22"/>
                      <a:pt x="4"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80"/>
              <p:cNvSpPr/>
              <p:nvPr/>
            </p:nvSpPr>
            <p:spPr bwMode="auto">
              <a:xfrm>
                <a:off x="1736" y="1452"/>
                <a:ext cx="83" cy="67"/>
              </a:xfrm>
              <a:custGeom>
                <a:avLst/>
                <a:gdLst>
                  <a:gd name="T0" fmla="*/ 26 w 31"/>
                  <a:gd name="T1" fmla="*/ 0 h 25"/>
                  <a:gd name="T2" fmla="*/ 0 w 31"/>
                  <a:gd name="T3" fmla="*/ 25 h 25"/>
                  <a:gd name="T4" fmla="*/ 10 w 31"/>
                  <a:gd name="T5" fmla="*/ 21 h 25"/>
                  <a:gd name="T6" fmla="*/ 22 w 31"/>
                  <a:gd name="T7" fmla="*/ 9 h 25"/>
                  <a:gd name="T8" fmla="*/ 26 w 31"/>
                  <a:gd name="T9" fmla="*/ 8 h 25"/>
                  <a:gd name="T10" fmla="*/ 31 w 31"/>
                  <a:gd name="T11" fmla="*/ 3 h 25"/>
                  <a:gd name="T12" fmla="*/ 26 w 3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1" h="25">
                    <a:moveTo>
                      <a:pt x="26" y="0"/>
                    </a:moveTo>
                    <a:cubicBezTo>
                      <a:pt x="0" y="25"/>
                      <a:pt x="0" y="25"/>
                      <a:pt x="0" y="25"/>
                    </a:cubicBezTo>
                    <a:cubicBezTo>
                      <a:pt x="3" y="24"/>
                      <a:pt x="10" y="22"/>
                      <a:pt x="10" y="21"/>
                    </a:cubicBezTo>
                    <a:cubicBezTo>
                      <a:pt x="10" y="17"/>
                      <a:pt x="17" y="10"/>
                      <a:pt x="22" y="9"/>
                    </a:cubicBezTo>
                    <a:cubicBezTo>
                      <a:pt x="23" y="9"/>
                      <a:pt x="24" y="8"/>
                      <a:pt x="26" y="8"/>
                    </a:cubicBezTo>
                    <a:cubicBezTo>
                      <a:pt x="31" y="3"/>
                      <a:pt x="31" y="3"/>
                      <a:pt x="31" y="3"/>
                    </a:cubicBezTo>
                    <a:cubicBezTo>
                      <a:pt x="30" y="1"/>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81"/>
              <p:cNvSpPr>
                <a:spLocks noEditPoints="1"/>
              </p:cNvSpPr>
              <p:nvPr/>
            </p:nvSpPr>
            <p:spPr bwMode="auto">
              <a:xfrm>
                <a:off x="1798" y="1390"/>
                <a:ext cx="40" cy="38"/>
              </a:xfrm>
              <a:custGeom>
                <a:avLst/>
                <a:gdLst>
                  <a:gd name="T0" fmla="*/ 9 w 15"/>
                  <a:gd name="T1" fmla="*/ 2 h 14"/>
                  <a:gd name="T2" fmla="*/ 8 w 15"/>
                  <a:gd name="T3" fmla="*/ 2 h 14"/>
                  <a:gd name="T4" fmla="*/ 5 w 15"/>
                  <a:gd name="T5" fmla="*/ 4 h 14"/>
                  <a:gd name="T6" fmla="*/ 7 w 15"/>
                  <a:gd name="T7" fmla="*/ 5 h 14"/>
                  <a:gd name="T8" fmla="*/ 7 w 15"/>
                  <a:gd name="T9" fmla="*/ 5 h 14"/>
                  <a:gd name="T10" fmla="*/ 7 w 15"/>
                  <a:gd name="T11" fmla="*/ 5 h 14"/>
                  <a:gd name="T12" fmla="*/ 7 w 15"/>
                  <a:gd name="T13" fmla="*/ 5 h 14"/>
                  <a:gd name="T14" fmla="*/ 5 w 15"/>
                  <a:gd name="T15" fmla="*/ 5 h 14"/>
                  <a:gd name="T16" fmla="*/ 5 w 15"/>
                  <a:gd name="T17" fmla="*/ 7 h 14"/>
                  <a:gd name="T18" fmla="*/ 6 w 15"/>
                  <a:gd name="T19" fmla="*/ 8 h 14"/>
                  <a:gd name="T20" fmla="*/ 4 w 15"/>
                  <a:gd name="T21" fmla="*/ 8 h 14"/>
                  <a:gd name="T22" fmla="*/ 0 w 15"/>
                  <a:gd name="T23" fmla="*/ 9 h 14"/>
                  <a:gd name="T24" fmla="*/ 0 w 15"/>
                  <a:gd name="T25" fmla="*/ 12 h 14"/>
                  <a:gd name="T26" fmla="*/ 2 w 15"/>
                  <a:gd name="T27" fmla="*/ 14 h 14"/>
                  <a:gd name="T28" fmla="*/ 3 w 15"/>
                  <a:gd name="T29" fmla="*/ 14 h 14"/>
                  <a:gd name="T30" fmla="*/ 11 w 15"/>
                  <a:gd name="T31" fmla="*/ 6 h 14"/>
                  <a:gd name="T32" fmla="*/ 11 w 15"/>
                  <a:gd name="T33" fmla="*/ 6 h 14"/>
                  <a:gd name="T34" fmla="*/ 11 w 15"/>
                  <a:gd name="T35" fmla="*/ 6 h 14"/>
                  <a:gd name="T36" fmla="*/ 15 w 15"/>
                  <a:gd name="T37" fmla="*/ 2 h 14"/>
                  <a:gd name="T38" fmla="*/ 13 w 15"/>
                  <a:gd name="T39" fmla="*/ 0 h 14"/>
                  <a:gd name="T40" fmla="*/ 8 w 15"/>
                  <a:gd name="T41" fmla="*/ 1 h 14"/>
                  <a:gd name="T42" fmla="*/ 8 w 15"/>
                  <a:gd name="T43" fmla="*/ 1 h 14"/>
                  <a:gd name="T44" fmla="*/ 9 w 15"/>
                  <a:gd name="T45" fmla="*/ 2 h 14"/>
                  <a:gd name="T46" fmla="*/ 12 w 15"/>
                  <a:gd name="T47" fmla="*/ 3 h 14"/>
                  <a:gd name="T48" fmla="*/ 12 w 15"/>
                  <a:gd name="T49" fmla="*/ 3 h 14"/>
                  <a:gd name="T50" fmla="*/ 12 w 15"/>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4">
                    <a:moveTo>
                      <a:pt x="9" y="2"/>
                    </a:moveTo>
                    <a:cubicBezTo>
                      <a:pt x="9" y="2"/>
                      <a:pt x="9" y="2"/>
                      <a:pt x="8" y="2"/>
                    </a:cubicBezTo>
                    <a:cubicBezTo>
                      <a:pt x="7" y="2"/>
                      <a:pt x="6" y="3"/>
                      <a:pt x="5" y="4"/>
                    </a:cubicBezTo>
                    <a:cubicBezTo>
                      <a:pt x="6" y="4"/>
                      <a:pt x="6" y="5"/>
                      <a:pt x="7" y="5"/>
                    </a:cubicBezTo>
                    <a:cubicBezTo>
                      <a:pt x="7" y="5"/>
                      <a:pt x="7" y="5"/>
                      <a:pt x="7" y="5"/>
                    </a:cubicBezTo>
                    <a:cubicBezTo>
                      <a:pt x="7" y="5"/>
                      <a:pt x="7" y="5"/>
                      <a:pt x="7" y="5"/>
                    </a:cubicBezTo>
                    <a:cubicBezTo>
                      <a:pt x="7" y="5"/>
                      <a:pt x="7" y="5"/>
                      <a:pt x="7" y="5"/>
                    </a:cubicBezTo>
                    <a:cubicBezTo>
                      <a:pt x="7" y="5"/>
                      <a:pt x="7" y="5"/>
                      <a:pt x="5" y="5"/>
                    </a:cubicBezTo>
                    <a:cubicBezTo>
                      <a:pt x="5" y="7"/>
                      <a:pt x="5" y="7"/>
                      <a:pt x="5" y="7"/>
                    </a:cubicBezTo>
                    <a:cubicBezTo>
                      <a:pt x="7" y="7"/>
                      <a:pt x="5" y="8"/>
                      <a:pt x="6" y="8"/>
                    </a:cubicBezTo>
                    <a:cubicBezTo>
                      <a:pt x="5" y="8"/>
                      <a:pt x="4" y="8"/>
                      <a:pt x="4" y="8"/>
                    </a:cubicBezTo>
                    <a:cubicBezTo>
                      <a:pt x="2" y="8"/>
                      <a:pt x="1" y="9"/>
                      <a:pt x="0" y="9"/>
                    </a:cubicBezTo>
                    <a:cubicBezTo>
                      <a:pt x="0" y="10"/>
                      <a:pt x="0" y="10"/>
                      <a:pt x="0" y="12"/>
                    </a:cubicBezTo>
                    <a:cubicBezTo>
                      <a:pt x="0" y="13"/>
                      <a:pt x="1" y="14"/>
                      <a:pt x="2" y="14"/>
                    </a:cubicBezTo>
                    <a:cubicBezTo>
                      <a:pt x="2" y="14"/>
                      <a:pt x="3" y="14"/>
                      <a:pt x="3" y="14"/>
                    </a:cubicBezTo>
                    <a:cubicBezTo>
                      <a:pt x="11" y="6"/>
                      <a:pt x="11" y="6"/>
                      <a:pt x="11" y="6"/>
                    </a:cubicBezTo>
                    <a:cubicBezTo>
                      <a:pt x="11" y="6"/>
                      <a:pt x="11" y="6"/>
                      <a:pt x="11" y="6"/>
                    </a:cubicBezTo>
                    <a:cubicBezTo>
                      <a:pt x="11" y="6"/>
                      <a:pt x="11" y="6"/>
                      <a:pt x="11" y="6"/>
                    </a:cubicBezTo>
                    <a:cubicBezTo>
                      <a:pt x="15" y="2"/>
                      <a:pt x="15" y="2"/>
                      <a:pt x="15" y="2"/>
                    </a:cubicBezTo>
                    <a:cubicBezTo>
                      <a:pt x="15" y="1"/>
                      <a:pt x="13" y="0"/>
                      <a:pt x="13" y="0"/>
                    </a:cubicBezTo>
                    <a:cubicBezTo>
                      <a:pt x="12" y="0"/>
                      <a:pt x="11" y="0"/>
                      <a:pt x="8" y="1"/>
                    </a:cubicBezTo>
                    <a:cubicBezTo>
                      <a:pt x="8" y="1"/>
                      <a:pt x="8" y="1"/>
                      <a:pt x="8" y="1"/>
                    </a:cubicBezTo>
                    <a:cubicBezTo>
                      <a:pt x="8" y="2"/>
                      <a:pt x="8" y="2"/>
                      <a:pt x="9" y="2"/>
                    </a:cubicBezTo>
                    <a:moveTo>
                      <a:pt x="12" y="3"/>
                    </a:moveTo>
                    <a:cubicBezTo>
                      <a:pt x="12" y="3"/>
                      <a:pt x="12" y="3"/>
                      <a:pt x="12" y="3"/>
                    </a:cubicBezTo>
                    <a:cubicBezTo>
                      <a:pt x="12" y="3"/>
                      <a:pt x="12" y="3"/>
                      <a:pt x="1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Line 682"/>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Line 683"/>
              <p:cNvSpPr>
                <a:spLocks noChangeShapeType="1"/>
              </p:cNvSpPr>
              <p:nvPr/>
            </p:nvSpPr>
            <p:spPr bwMode="auto">
              <a:xfrm>
                <a:off x="1816" y="1404"/>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4"/>
              <p:cNvSpPr/>
              <p:nvPr/>
            </p:nvSpPr>
            <p:spPr bwMode="auto">
              <a:xfrm>
                <a:off x="1827" y="1398"/>
                <a:ext cx="43" cy="32"/>
              </a:xfrm>
              <a:custGeom>
                <a:avLst/>
                <a:gdLst>
                  <a:gd name="T0" fmla="*/ 3 w 16"/>
                  <a:gd name="T1" fmla="*/ 11 h 12"/>
                  <a:gd name="T2" fmla="*/ 5 w 16"/>
                  <a:gd name="T3" fmla="*/ 9 h 12"/>
                  <a:gd name="T4" fmla="*/ 7 w 16"/>
                  <a:gd name="T5" fmla="*/ 12 h 12"/>
                  <a:gd name="T6" fmla="*/ 16 w 16"/>
                  <a:gd name="T7" fmla="*/ 3 h 12"/>
                  <a:gd name="T8" fmla="*/ 11 w 16"/>
                  <a:gd name="T9" fmla="*/ 0 h 12"/>
                  <a:gd name="T10" fmla="*/ 0 w 16"/>
                  <a:gd name="T11" fmla="*/ 12 h 12"/>
                  <a:gd name="T12" fmla="*/ 3 w 1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3" y="11"/>
                    </a:moveTo>
                    <a:cubicBezTo>
                      <a:pt x="3" y="10"/>
                      <a:pt x="4" y="9"/>
                      <a:pt x="5" y="9"/>
                    </a:cubicBezTo>
                    <a:cubicBezTo>
                      <a:pt x="5" y="10"/>
                      <a:pt x="6" y="11"/>
                      <a:pt x="7" y="12"/>
                    </a:cubicBezTo>
                    <a:cubicBezTo>
                      <a:pt x="16" y="3"/>
                      <a:pt x="16" y="3"/>
                      <a:pt x="16" y="3"/>
                    </a:cubicBezTo>
                    <a:cubicBezTo>
                      <a:pt x="14" y="2"/>
                      <a:pt x="13" y="1"/>
                      <a:pt x="11" y="0"/>
                    </a:cubicBezTo>
                    <a:cubicBezTo>
                      <a:pt x="0" y="12"/>
                      <a:pt x="0" y="12"/>
                      <a:pt x="0" y="12"/>
                    </a:cubicBezTo>
                    <a:cubicBezTo>
                      <a:pt x="1" y="11"/>
                      <a:pt x="2"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85"/>
              <p:cNvSpPr/>
              <p:nvPr/>
            </p:nvSpPr>
            <p:spPr bwMode="auto">
              <a:xfrm>
                <a:off x="1835" y="1430"/>
                <a:ext cx="11" cy="11"/>
              </a:xfrm>
              <a:custGeom>
                <a:avLst/>
                <a:gdLst>
                  <a:gd name="T0" fmla="*/ 0 w 4"/>
                  <a:gd name="T1" fmla="*/ 2 h 4"/>
                  <a:gd name="T2" fmla="*/ 1 w 4"/>
                  <a:gd name="T3" fmla="*/ 4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0" y="3"/>
                      <a:pt x="0" y="3"/>
                      <a:pt x="1" y="4"/>
                    </a:cubicBezTo>
                    <a:cubicBezTo>
                      <a:pt x="4" y="1"/>
                      <a:pt x="4" y="1"/>
                      <a:pt x="4" y="1"/>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86"/>
              <p:cNvSpPr/>
              <p:nvPr/>
            </p:nvSpPr>
            <p:spPr bwMode="auto">
              <a:xfrm>
                <a:off x="1886" y="1385"/>
                <a:ext cx="8" cy="8"/>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87"/>
              <p:cNvSpPr/>
              <p:nvPr/>
            </p:nvSpPr>
            <p:spPr bwMode="auto">
              <a:xfrm>
                <a:off x="1857" y="1393"/>
                <a:ext cx="61" cy="48"/>
              </a:xfrm>
              <a:custGeom>
                <a:avLst/>
                <a:gdLst>
                  <a:gd name="T0" fmla="*/ 12 w 23"/>
                  <a:gd name="T1" fmla="*/ 15 h 18"/>
                  <a:gd name="T2" fmla="*/ 23 w 23"/>
                  <a:gd name="T3" fmla="*/ 4 h 18"/>
                  <a:gd name="T4" fmla="*/ 19 w 23"/>
                  <a:gd name="T5" fmla="*/ 0 h 18"/>
                  <a:gd name="T6" fmla="*/ 16 w 23"/>
                  <a:gd name="T7" fmla="*/ 3 h 18"/>
                  <a:gd name="T8" fmla="*/ 16 w 23"/>
                  <a:gd name="T9" fmla="*/ 5 h 18"/>
                  <a:gd name="T10" fmla="*/ 13 w 23"/>
                  <a:gd name="T11" fmla="*/ 6 h 18"/>
                  <a:gd name="T12" fmla="*/ 16 w 23"/>
                  <a:gd name="T13" fmla="*/ 6 h 18"/>
                  <a:gd name="T14" fmla="*/ 12 w 23"/>
                  <a:gd name="T15" fmla="*/ 8 h 18"/>
                  <a:gd name="T16" fmla="*/ 11 w 23"/>
                  <a:gd name="T17" fmla="*/ 8 h 18"/>
                  <a:gd name="T18" fmla="*/ 0 w 23"/>
                  <a:gd name="T19" fmla="*/ 18 h 18"/>
                  <a:gd name="T20" fmla="*/ 7 w 23"/>
                  <a:gd name="T21" fmla="*/ 16 h 18"/>
                  <a:gd name="T22" fmla="*/ 12 w 23"/>
                  <a:gd name="T2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8">
                    <a:moveTo>
                      <a:pt x="12" y="15"/>
                    </a:moveTo>
                    <a:cubicBezTo>
                      <a:pt x="23" y="4"/>
                      <a:pt x="23" y="4"/>
                      <a:pt x="23" y="4"/>
                    </a:cubicBezTo>
                    <a:cubicBezTo>
                      <a:pt x="21" y="3"/>
                      <a:pt x="20" y="1"/>
                      <a:pt x="19" y="0"/>
                    </a:cubicBezTo>
                    <a:cubicBezTo>
                      <a:pt x="16" y="3"/>
                      <a:pt x="16" y="3"/>
                      <a:pt x="16" y="3"/>
                    </a:cubicBezTo>
                    <a:cubicBezTo>
                      <a:pt x="16" y="5"/>
                      <a:pt x="16" y="5"/>
                      <a:pt x="16" y="5"/>
                    </a:cubicBezTo>
                    <a:cubicBezTo>
                      <a:pt x="15" y="5"/>
                      <a:pt x="14" y="5"/>
                      <a:pt x="13" y="6"/>
                    </a:cubicBezTo>
                    <a:cubicBezTo>
                      <a:pt x="14" y="6"/>
                      <a:pt x="14" y="6"/>
                      <a:pt x="16" y="6"/>
                    </a:cubicBezTo>
                    <a:cubicBezTo>
                      <a:pt x="16" y="8"/>
                      <a:pt x="14" y="8"/>
                      <a:pt x="12" y="8"/>
                    </a:cubicBezTo>
                    <a:cubicBezTo>
                      <a:pt x="12" y="8"/>
                      <a:pt x="11" y="8"/>
                      <a:pt x="11" y="8"/>
                    </a:cubicBezTo>
                    <a:cubicBezTo>
                      <a:pt x="0" y="18"/>
                      <a:pt x="0" y="18"/>
                      <a:pt x="0" y="18"/>
                    </a:cubicBezTo>
                    <a:cubicBezTo>
                      <a:pt x="2" y="18"/>
                      <a:pt x="5" y="17"/>
                      <a:pt x="7" y="16"/>
                    </a:cubicBezTo>
                    <a:cubicBezTo>
                      <a:pt x="7" y="16"/>
                      <a:pt x="9" y="16"/>
                      <a:pt x="12"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88"/>
              <p:cNvSpPr/>
              <p:nvPr/>
            </p:nvSpPr>
            <p:spPr bwMode="auto">
              <a:xfrm>
                <a:off x="1913" y="1404"/>
                <a:ext cx="32" cy="26"/>
              </a:xfrm>
              <a:custGeom>
                <a:avLst/>
                <a:gdLst>
                  <a:gd name="T0" fmla="*/ 7 w 12"/>
                  <a:gd name="T1" fmla="*/ 10 h 10"/>
                  <a:gd name="T2" fmla="*/ 12 w 12"/>
                  <a:gd name="T3" fmla="*/ 3 h 10"/>
                  <a:gd name="T4" fmla="*/ 10 w 12"/>
                  <a:gd name="T5" fmla="*/ 0 h 10"/>
                  <a:gd name="T6" fmla="*/ 0 w 12"/>
                  <a:gd name="T7" fmla="*/ 10 h 10"/>
                  <a:gd name="T8" fmla="*/ 7 w 12"/>
                  <a:gd name="T9" fmla="*/ 10 h 10"/>
                </a:gdLst>
                <a:ahLst/>
                <a:cxnLst>
                  <a:cxn ang="0">
                    <a:pos x="T0" y="T1"/>
                  </a:cxn>
                  <a:cxn ang="0">
                    <a:pos x="T2" y="T3"/>
                  </a:cxn>
                  <a:cxn ang="0">
                    <a:pos x="T4" y="T5"/>
                  </a:cxn>
                  <a:cxn ang="0">
                    <a:pos x="T6" y="T7"/>
                  </a:cxn>
                  <a:cxn ang="0">
                    <a:pos x="T8" y="T9"/>
                  </a:cxn>
                </a:cxnLst>
                <a:rect l="0" t="0" r="r" b="b"/>
                <a:pathLst>
                  <a:path w="12" h="10">
                    <a:moveTo>
                      <a:pt x="7" y="10"/>
                    </a:moveTo>
                    <a:cubicBezTo>
                      <a:pt x="8" y="10"/>
                      <a:pt x="12" y="5"/>
                      <a:pt x="12" y="3"/>
                    </a:cubicBezTo>
                    <a:cubicBezTo>
                      <a:pt x="12" y="2"/>
                      <a:pt x="11" y="0"/>
                      <a:pt x="10" y="0"/>
                    </a:cubicBezTo>
                    <a:cubicBezTo>
                      <a:pt x="0" y="10"/>
                      <a:pt x="0" y="10"/>
                      <a:pt x="0" y="10"/>
                    </a:cubicBezTo>
                    <a:cubicBezTo>
                      <a:pt x="3" y="10"/>
                      <a:pt x="6" y="10"/>
                      <a:pt x="7"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9"/>
              <p:cNvSpPr/>
              <p:nvPr/>
            </p:nvSpPr>
            <p:spPr bwMode="auto">
              <a:xfrm>
                <a:off x="1774" y="1404"/>
                <a:ext cx="10" cy="10"/>
              </a:xfrm>
              <a:custGeom>
                <a:avLst/>
                <a:gdLst>
                  <a:gd name="T0" fmla="*/ 0 w 4"/>
                  <a:gd name="T1" fmla="*/ 3 h 4"/>
                  <a:gd name="T2" fmla="*/ 1 w 4"/>
                  <a:gd name="T3" fmla="*/ 4 h 4"/>
                  <a:gd name="T4" fmla="*/ 4 w 4"/>
                  <a:gd name="T5" fmla="*/ 0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1" y="4"/>
                      <a:pt x="1" y="4"/>
                    </a:cubicBezTo>
                    <a:cubicBezTo>
                      <a:pt x="4" y="0"/>
                      <a:pt x="4" y="0"/>
                      <a:pt x="4" y="0"/>
                    </a:cubicBezTo>
                    <a:cubicBezTo>
                      <a:pt x="2" y="1"/>
                      <a:pt x="0"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0"/>
              <p:cNvSpPr/>
              <p:nvPr/>
            </p:nvSpPr>
            <p:spPr bwMode="auto">
              <a:xfrm>
                <a:off x="1830" y="1385"/>
                <a:ext cx="13" cy="2"/>
              </a:xfrm>
              <a:custGeom>
                <a:avLst/>
                <a:gdLst>
                  <a:gd name="T0" fmla="*/ 2 w 5"/>
                  <a:gd name="T1" fmla="*/ 1 h 1"/>
                  <a:gd name="T2" fmla="*/ 5 w 5"/>
                  <a:gd name="T3" fmla="*/ 1 h 1"/>
                  <a:gd name="T4" fmla="*/ 5 w 5"/>
                  <a:gd name="T5" fmla="*/ 0 h 1"/>
                  <a:gd name="T6" fmla="*/ 0 w 5"/>
                  <a:gd name="T7" fmla="*/ 0 h 1"/>
                  <a:gd name="T8" fmla="*/ 2 w 5"/>
                  <a:gd name="T9" fmla="*/ 1 h 1"/>
                </a:gdLst>
                <a:ahLst/>
                <a:cxnLst>
                  <a:cxn ang="0">
                    <a:pos x="T0" y="T1"/>
                  </a:cxn>
                  <a:cxn ang="0">
                    <a:pos x="T2" y="T3"/>
                  </a:cxn>
                  <a:cxn ang="0">
                    <a:pos x="T4" y="T5"/>
                  </a:cxn>
                  <a:cxn ang="0">
                    <a:pos x="T6" y="T7"/>
                  </a:cxn>
                  <a:cxn ang="0">
                    <a:pos x="T8" y="T9"/>
                  </a:cxn>
                </a:cxnLst>
                <a:rect l="0" t="0" r="r" b="b"/>
                <a:pathLst>
                  <a:path w="5" h="1">
                    <a:moveTo>
                      <a:pt x="2" y="1"/>
                    </a:moveTo>
                    <a:cubicBezTo>
                      <a:pt x="5" y="1"/>
                      <a:pt x="5" y="1"/>
                      <a:pt x="5" y="1"/>
                    </a:cubicBezTo>
                    <a:cubicBezTo>
                      <a:pt x="5" y="0"/>
                      <a:pt x="5" y="0"/>
                      <a:pt x="5" y="0"/>
                    </a:cubicBezTo>
                    <a:cubicBezTo>
                      <a:pt x="0" y="0"/>
                      <a:pt x="0" y="0"/>
                      <a:pt x="0" y="0"/>
                    </a:cubicBezTo>
                    <a:cubicBezTo>
                      <a:pt x="0"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91"/>
              <p:cNvSpPr/>
              <p:nvPr/>
            </p:nvSpPr>
            <p:spPr bwMode="auto">
              <a:xfrm>
                <a:off x="1734" y="1385"/>
                <a:ext cx="26" cy="21"/>
              </a:xfrm>
              <a:custGeom>
                <a:avLst/>
                <a:gdLst>
                  <a:gd name="T0" fmla="*/ 0 w 10"/>
                  <a:gd name="T1" fmla="*/ 6 h 8"/>
                  <a:gd name="T2" fmla="*/ 1 w 10"/>
                  <a:gd name="T3" fmla="*/ 8 h 8"/>
                  <a:gd name="T4" fmla="*/ 3 w 10"/>
                  <a:gd name="T5" fmla="*/ 7 h 8"/>
                  <a:gd name="T6" fmla="*/ 10 w 10"/>
                  <a:gd name="T7" fmla="*/ 0 h 8"/>
                  <a:gd name="T8" fmla="*/ 3 w 10"/>
                  <a:gd name="T9" fmla="*/ 3 h 8"/>
                  <a:gd name="T10" fmla="*/ 0 w 10"/>
                  <a:gd name="T11" fmla="*/ 6 h 8"/>
                </a:gdLst>
                <a:ahLst/>
                <a:cxnLst>
                  <a:cxn ang="0">
                    <a:pos x="T0" y="T1"/>
                  </a:cxn>
                  <a:cxn ang="0">
                    <a:pos x="T2" y="T3"/>
                  </a:cxn>
                  <a:cxn ang="0">
                    <a:pos x="T4" y="T5"/>
                  </a:cxn>
                  <a:cxn ang="0">
                    <a:pos x="T6" y="T7"/>
                  </a:cxn>
                  <a:cxn ang="0">
                    <a:pos x="T8" y="T9"/>
                  </a:cxn>
                  <a:cxn ang="0">
                    <a:pos x="T10" y="T11"/>
                  </a:cxn>
                </a:cxnLst>
                <a:rect l="0" t="0" r="r" b="b"/>
                <a:pathLst>
                  <a:path w="10" h="8">
                    <a:moveTo>
                      <a:pt x="0" y="6"/>
                    </a:moveTo>
                    <a:cubicBezTo>
                      <a:pt x="0" y="6"/>
                      <a:pt x="1" y="7"/>
                      <a:pt x="1" y="8"/>
                    </a:cubicBezTo>
                    <a:cubicBezTo>
                      <a:pt x="2" y="8"/>
                      <a:pt x="3" y="7"/>
                      <a:pt x="3" y="7"/>
                    </a:cubicBezTo>
                    <a:cubicBezTo>
                      <a:pt x="10" y="0"/>
                      <a:pt x="10" y="0"/>
                      <a:pt x="10" y="0"/>
                    </a:cubicBezTo>
                    <a:cubicBezTo>
                      <a:pt x="8" y="1"/>
                      <a:pt x="6" y="2"/>
                      <a:pt x="3" y="3"/>
                    </a:cubicBezTo>
                    <a:cubicBezTo>
                      <a:pt x="3" y="3"/>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92"/>
              <p:cNvSpPr/>
              <p:nvPr/>
            </p:nvSpPr>
            <p:spPr bwMode="auto">
              <a:xfrm>
                <a:off x="1760" y="1366"/>
                <a:ext cx="56" cy="43"/>
              </a:xfrm>
              <a:custGeom>
                <a:avLst/>
                <a:gdLst>
                  <a:gd name="T0" fmla="*/ 1 w 21"/>
                  <a:gd name="T1" fmla="*/ 16 h 16"/>
                  <a:gd name="T2" fmla="*/ 4 w 21"/>
                  <a:gd name="T3" fmla="*/ 13 h 16"/>
                  <a:gd name="T4" fmla="*/ 10 w 21"/>
                  <a:gd name="T5" fmla="*/ 8 h 16"/>
                  <a:gd name="T6" fmla="*/ 12 w 21"/>
                  <a:gd name="T7" fmla="*/ 12 h 16"/>
                  <a:gd name="T8" fmla="*/ 19 w 21"/>
                  <a:gd name="T9" fmla="*/ 4 h 16"/>
                  <a:gd name="T10" fmla="*/ 19 w 21"/>
                  <a:gd name="T11" fmla="*/ 4 h 16"/>
                  <a:gd name="T12" fmla="*/ 20 w 21"/>
                  <a:gd name="T13" fmla="*/ 4 h 16"/>
                  <a:gd name="T14" fmla="*/ 21 w 21"/>
                  <a:gd name="T15" fmla="*/ 3 h 16"/>
                  <a:gd name="T16" fmla="*/ 21 w 21"/>
                  <a:gd name="T17" fmla="*/ 1 h 16"/>
                  <a:gd name="T18" fmla="*/ 15 w 21"/>
                  <a:gd name="T19" fmla="*/ 1 h 16"/>
                  <a:gd name="T20" fmla="*/ 0 w 21"/>
                  <a:gd name="T21" fmla="*/ 16 h 16"/>
                  <a:gd name="T22" fmla="*/ 1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 y="16"/>
                    </a:moveTo>
                    <a:cubicBezTo>
                      <a:pt x="3" y="16"/>
                      <a:pt x="4" y="14"/>
                      <a:pt x="4" y="13"/>
                    </a:cubicBezTo>
                    <a:cubicBezTo>
                      <a:pt x="7" y="13"/>
                      <a:pt x="9" y="10"/>
                      <a:pt x="10" y="8"/>
                    </a:cubicBezTo>
                    <a:cubicBezTo>
                      <a:pt x="11" y="8"/>
                      <a:pt x="11" y="10"/>
                      <a:pt x="12" y="12"/>
                    </a:cubicBezTo>
                    <a:cubicBezTo>
                      <a:pt x="19" y="4"/>
                      <a:pt x="19" y="4"/>
                      <a:pt x="19" y="4"/>
                    </a:cubicBezTo>
                    <a:cubicBezTo>
                      <a:pt x="19" y="4"/>
                      <a:pt x="19" y="4"/>
                      <a:pt x="19" y="4"/>
                    </a:cubicBezTo>
                    <a:cubicBezTo>
                      <a:pt x="20" y="4"/>
                      <a:pt x="20" y="4"/>
                      <a:pt x="20" y="4"/>
                    </a:cubicBezTo>
                    <a:cubicBezTo>
                      <a:pt x="21" y="3"/>
                      <a:pt x="21" y="3"/>
                      <a:pt x="21" y="3"/>
                    </a:cubicBezTo>
                    <a:cubicBezTo>
                      <a:pt x="21" y="2"/>
                      <a:pt x="21" y="2"/>
                      <a:pt x="21" y="1"/>
                    </a:cubicBezTo>
                    <a:cubicBezTo>
                      <a:pt x="21" y="0"/>
                      <a:pt x="17" y="0"/>
                      <a:pt x="15" y="1"/>
                    </a:cubicBezTo>
                    <a:cubicBezTo>
                      <a:pt x="0" y="16"/>
                      <a:pt x="0" y="16"/>
                      <a:pt x="0" y="16"/>
                    </a:cubicBezTo>
                    <a:cubicBezTo>
                      <a:pt x="0" y="16"/>
                      <a:pt x="1" y="16"/>
                      <a:pt x="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93"/>
              <p:cNvSpPr/>
              <p:nvPr/>
            </p:nvSpPr>
            <p:spPr bwMode="auto">
              <a:xfrm>
                <a:off x="1862" y="1334"/>
                <a:ext cx="32" cy="13"/>
              </a:xfrm>
              <a:custGeom>
                <a:avLst/>
                <a:gdLst>
                  <a:gd name="T0" fmla="*/ 8 w 12"/>
                  <a:gd name="T1" fmla="*/ 5 h 5"/>
                  <a:gd name="T2" fmla="*/ 9 w 12"/>
                  <a:gd name="T3" fmla="*/ 5 h 5"/>
                  <a:gd name="T4" fmla="*/ 12 w 12"/>
                  <a:gd name="T5" fmla="*/ 3 h 5"/>
                  <a:gd name="T6" fmla="*/ 6 w 12"/>
                  <a:gd name="T7" fmla="*/ 0 h 5"/>
                  <a:gd name="T8" fmla="*/ 0 w 12"/>
                  <a:gd name="T9" fmla="*/ 5 h 5"/>
                  <a:gd name="T10" fmla="*/ 1 w 12"/>
                  <a:gd name="T11" fmla="*/ 5 h 5"/>
                  <a:gd name="T12" fmla="*/ 8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5"/>
                    </a:moveTo>
                    <a:cubicBezTo>
                      <a:pt x="8" y="5"/>
                      <a:pt x="9" y="5"/>
                      <a:pt x="9" y="5"/>
                    </a:cubicBezTo>
                    <a:cubicBezTo>
                      <a:pt x="12" y="3"/>
                      <a:pt x="12" y="3"/>
                      <a:pt x="12" y="3"/>
                    </a:cubicBezTo>
                    <a:cubicBezTo>
                      <a:pt x="11" y="1"/>
                      <a:pt x="9" y="0"/>
                      <a:pt x="6" y="0"/>
                    </a:cubicBezTo>
                    <a:cubicBezTo>
                      <a:pt x="0" y="5"/>
                      <a:pt x="0" y="5"/>
                      <a:pt x="0" y="5"/>
                    </a:cubicBezTo>
                    <a:cubicBezTo>
                      <a:pt x="1" y="5"/>
                      <a:pt x="1" y="5"/>
                      <a:pt x="1" y="5"/>
                    </a:cubicBezTo>
                    <a:lnTo>
                      <a:pt x="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94"/>
              <p:cNvSpPr/>
              <p:nvPr/>
            </p:nvSpPr>
            <p:spPr bwMode="auto">
              <a:xfrm>
                <a:off x="1849" y="1350"/>
                <a:ext cx="34" cy="21"/>
              </a:xfrm>
              <a:custGeom>
                <a:avLst/>
                <a:gdLst>
                  <a:gd name="T0" fmla="*/ 4 w 13"/>
                  <a:gd name="T1" fmla="*/ 8 h 8"/>
                  <a:gd name="T2" fmla="*/ 5 w 13"/>
                  <a:gd name="T3" fmla="*/ 8 h 8"/>
                  <a:gd name="T4" fmla="*/ 9 w 13"/>
                  <a:gd name="T5" fmla="*/ 4 h 8"/>
                  <a:gd name="T6" fmla="*/ 8 w 13"/>
                  <a:gd name="T7" fmla="*/ 4 h 8"/>
                  <a:gd name="T8" fmla="*/ 9 w 13"/>
                  <a:gd name="T9" fmla="*/ 4 h 8"/>
                  <a:gd name="T10" fmla="*/ 13 w 13"/>
                  <a:gd name="T11" fmla="*/ 0 h 8"/>
                  <a:gd name="T12" fmla="*/ 12 w 13"/>
                  <a:gd name="T13" fmla="*/ 0 h 8"/>
                  <a:gd name="T14" fmla="*/ 4 w 13"/>
                  <a:gd name="T15" fmla="*/ 0 h 8"/>
                  <a:gd name="T16" fmla="*/ 0 w 13"/>
                  <a:gd name="T17" fmla="*/ 5 h 8"/>
                  <a:gd name="T18" fmla="*/ 4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8"/>
                    </a:moveTo>
                    <a:cubicBezTo>
                      <a:pt x="5" y="8"/>
                      <a:pt x="5" y="8"/>
                      <a:pt x="5" y="8"/>
                    </a:cubicBezTo>
                    <a:cubicBezTo>
                      <a:pt x="9" y="4"/>
                      <a:pt x="9" y="4"/>
                      <a:pt x="9" y="4"/>
                    </a:cubicBezTo>
                    <a:cubicBezTo>
                      <a:pt x="8" y="4"/>
                      <a:pt x="8" y="4"/>
                      <a:pt x="8" y="4"/>
                    </a:cubicBezTo>
                    <a:cubicBezTo>
                      <a:pt x="9" y="4"/>
                      <a:pt x="9" y="4"/>
                      <a:pt x="9" y="4"/>
                    </a:cubicBezTo>
                    <a:cubicBezTo>
                      <a:pt x="13" y="0"/>
                      <a:pt x="13" y="0"/>
                      <a:pt x="13" y="0"/>
                    </a:cubicBezTo>
                    <a:cubicBezTo>
                      <a:pt x="13" y="0"/>
                      <a:pt x="13" y="0"/>
                      <a:pt x="12" y="0"/>
                    </a:cubicBezTo>
                    <a:cubicBezTo>
                      <a:pt x="11" y="0"/>
                      <a:pt x="7" y="0"/>
                      <a:pt x="4" y="0"/>
                    </a:cubicBezTo>
                    <a:cubicBezTo>
                      <a:pt x="0" y="5"/>
                      <a:pt x="0" y="5"/>
                      <a:pt x="0" y="5"/>
                    </a:cubicBezTo>
                    <a:cubicBezTo>
                      <a:pt x="1" y="6"/>
                      <a:pt x="3" y="8"/>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95"/>
              <p:cNvSpPr/>
              <p:nvPr/>
            </p:nvSpPr>
            <p:spPr bwMode="auto">
              <a:xfrm>
                <a:off x="1827" y="1350"/>
                <a:ext cx="8" cy="11"/>
              </a:xfrm>
              <a:custGeom>
                <a:avLst/>
                <a:gdLst>
                  <a:gd name="T0" fmla="*/ 0 w 3"/>
                  <a:gd name="T1" fmla="*/ 2 h 4"/>
                  <a:gd name="T2" fmla="*/ 1 w 3"/>
                  <a:gd name="T3" fmla="*/ 4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0" y="3"/>
                      <a:pt x="0" y="3"/>
                      <a:pt x="1" y="4"/>
                    </a:cubicBezTo>
                    <a:cubicBezTo>
                      <a:pt x="3" y="2"/>
                      <a:pt x="3" y="2"/>
                      <a:pt x="3" y="2"/>
                    </a:cubicBezTo>
                    <a:cubicBezTo>
                      <a:pt x="2" y="1"/>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96"/>
              <p:cNvSpPr/>
              <p:nvPr/>
            </p:nvSpPr>
            <p:spPr bwMode="auto">
              <a:xfrm>
                <a:off x="1988" y="1457"/>
                <a:ext cx="53" cy="40"/>
              </a:xfrm>
              <a:custGeom>
                <a:avLst/>
                <a:gdLst>
                  <a:gd name="T0" fmla="*/ 13 w 20"/>
                  <a:gd name="T1" fmla="*/ 0 h 15"/>
                  <a:gd name="T2" fmla="*/ 12 w 20"/>
                  <a:gd name="T3" fmla="*/ 0 h 15"/>
                  <a:gd name="T4" fmla="*/ 7 w 20"/>
                  <a:gd name="T5" fmla="*/ 5 h 15"/>
                  <a:gd name="T6" fmla="*/ 9 w 20"/>
                  <a:gd name="T7" fmla="*/ 6 h 15"/>
                  <a:gd name="T8" fmla="*/ 9 w 20"/>
                  <a:gd name="T9" fmla="*/ 9 h 15"/>
                  <a:gd name="T10" fmla="*/ 5 w 20"/>
                  <a:gd name="T11" fmla="*/ 9 h 15"/>
                  <a:gd name="T12" fmla="*/ 3 w 20"/>
                  <a:gd name="T13" fmla="*/ 9 h 15"/>
                  <a:gd name="T14" fmla="*/ 0 w 20"/>
                  <a:gd name="T15" fmla="*/ 11 h 15"/>
                  <a:gd name="T16" fmla="*/ 5 w 20"/>
                  <a:gd name="T17" fmla="*/ 15 h 15"/>
                  <a:gd name="T18" fmla="*/ 20 w 20"/>
                  <a:gd name="T19" fmla="*/ 0 h 15"/>
                  <a:gd name="T20" fmla="*/ 20 w 20"/>
                  <a:gd name="T21" fmla="*/ 0 h 15"/>
                  <a:gd name="T22" fmla="*/ 13 w 2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5">
                    <a:moveTo>
                      <a:pt x="13" y="0"/>
                    </a:moveTo>
                    <a:cubicBezTo>
                      <a:pt x="13" y="0"/>
                      <a:pt x="12" y="0"/>
                      <a:pt x="12" y="0"/>
                    </a:cubicBezTo>
                    <a:cubicBezTo>
                      <a:pt x="7" y="5"/>
                      <a:pt x="7" y="5"/>
                      <a:pt x="7" y="5"/>
                    </a:cubicBezTo>
                    <a:cubicBezTo>
                      <a:pt x="7" y="5"/>
                      <a:pt x="7" y="5"/>
                      <a:pt x="9" y="6"/>
                    </a:cubicBezTo>
                    <a:cubicBezTo>
                      <a:pt x="9" y="9"/>
                      <a:pt x="9" y="9"/>
                      <a:pt x="9" y="9"/>
                    </a:cubicBezTo>
                    <a:cubicBezTo>
                      <a:pt x="5" y="9"/>
                      <a:pt x="5" y="9"/>
                      <a:pt x="5" y="9"/>
                    </a:cubicBezTo>
                    <a:cubicBezTo>
                      <a:pt x="5" y="9"/>
                      <a:pt x="4" y="9"/>
                      <a:pt x="3" y="9"/>
                    </a:cubicBezTo>
                    <a:cubicBezTo>
                      <a:pt x="0" y="11"/>
                      <a:pt x="0" y="11"/>
                      <a:pt x="0" y="11"/>
                    </a:cubicBezTo>
                    <a:cubicBezTo>
                      <a:pt x="2" y="13"/>
                      <a:pt x="4" y="14"/>
                      <a:pt x="5" y="15"/>
                    </a:cubicBezTo>
                    <a:cubicBezTo>
                      <a:pt x="20" y="0"/>
                      <a:pt x="20" y="0"/>
                      <a:pt x="20" y="0"/>
                    </a:cubicBezTo>
                    <a:cubicBezTo>
                      <a:pt x="20" y="0"/>
                      <a:pt x="20" y="0"/>
                      <a:pt x="20"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7"/>
              <p:cNvSpPr/>
              <p:nvPr/>
            </p:nvSpPr>
            <p:spPr bwMode="auto">
              <a:xfrm>
                <a:off x="2017" y="1476"/>
                <a:ext cx="37" cy="40"/>
              </a:xfrm>
              <a:custGeom>
                <a:avLst/>
                <a:gdLst>
                  <a:gd name="T0" fmla="*/ 11 w 14"/>
                  <a:gd name="T1" fmla="*/ 3 h 15"/>
                  <a:gd name="T2" fmla="*/ 11 w 14"/>
                  <a:gd name="T3" fmla="*/ 1 h 15"/>
                  <a:gd name="T4" fmla="*/ 10 w 14"/>
                  <a:gd name="T5" fmla="*/ 0 h 15"/>
                  <a:gd name="T6" fmla="*/ 0 w 14"/>
                  <a:gd name="T7" fmla="*/ 10 h 15"/>
                  <a:gd name="T8" fmla="*/ 2 w 14"/>
                  <a:gd name="T9" fmla="*/ 12 h 15"/>
                  <a:gd name="T10" fmla="*/ 4 w 14"/>
                  <a:gd name="T11" fmla="*/ 15 h 15"/>
                  <a:gd name="T12" fmla="*/ 14 w 14"/>
                  <a:gd name="T13" fmla="*/ 4 h 15"/>
                  <a:gd name="T14" fmla="*/ 14 w 14"/>
                  <a:gd name="T15" fmla="*/ 4 h 15"/>
                  <a:gd name="T16" fmla="*/ 11 w 14"/>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3"/>
                    </a:moveTo>
                    <a:cubicBezTo>
                      <a:pt x="11" y="2"/>
                      <a:pt x="11" y="3"/>
                      <a:pt x="11" y="1"/>
                    </a:cubicBezTo>
                    <a:cubicBezTo>
                      <a:pt x="11" y="0"/>
                      <a:pt x="11" y="0"/>
                      <a:pt x="10" y="0"/>
                    </a:cubicBezTo>
                    <a:cubicBezTo>
                      <a:pt x="0" y="10"/>
                      <a:pt x="0" y="10"/>
                      <a:pt x="0" y="10"/>
                    </a:cubicBezTo>
                    <a:cubicBezTo>
                      <a:pt x="0" y="11"/>
                      <a:pt x="1" y="11"/>
                      <a:pt x="2" y="12"/>
                    </a:cubicBezTo>
                    <a:cubicBezTo>
                      <a:pt x="3" y="13"/>
                      <a:pt x="3" y="14"/>
                      <a:pt x="4" y="15"/>
                    </a:cubicBezTo>
                    <a:cubicBezTo>
                      <a:pt x="14" y="4"/>
                      <a:pt x="14" y="4"/>
                      <a:pt x="14" y="4"/>
                    </a:cubicBezTo>
                    <a:cubicBezTo>
                      <a:pt x="14" y="4"/>
                      <a:pt x="14" y="4"/>
                      <a:pt x="14" y="4"/>
                    </a:cubicBezTo>
                    <a:cubicBezTo>
                      <a:pt x="13" y="4"/>
                      <a:pt x="11" y="3"/>
                      <a:pt x="1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98"/>
              <p:cNvSpPr/>
              <p:nvPr/>
            </p:nvSpPr>
            <p:spPr bwMode="auto">
              <a:xfrm>
                <a:off x="1955" y="1387"/>
                <a:ext cx="19" cy="17"/>
              </a:xfrm>
              <a:custGeom>
                <a:avLst/>
                <a:gdLst>
                  <a:gd name="T0" fmla="*/ 2 w 7"/>
                  <a:gd name="T1" fmla="*/ 0 h 6"/>
                  <a:gd name="T2" fmla="*/ 0 w 7"/>
                  <a:gd name="T3" fmla="*/ 0 h 6"/>
                  <a:gd name="T4" fmla="*/ 2 w 7"/>
                  <a:gd name="T5" fmla="*/ 2 h 6"/>
                  <a:gd name="T6" fmla="*/ 3 w 7"/>
                  <a:gd name="T7" fmla="*/ 2 h 6"/>
                  <a:gd name="T8" fmla="*/ 3 w 7"/>
                  <a:gd name="T9" fmla="*/ 5 h 6"/>
                  <a:gd name="T10" fmla="*/ 3 w 7"/>
                  <a:gd name="T11" fmla="*/ 6 h 6"/>
                  <a:gd name="T12" fmla="*/ 7 w 7"/>
                  <a:gd name="T13" fmla="*/ 2 h 6"/>
                  <a:gd name="T14" fmla="*/ 2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0"/>
                    </a:moveTo>
                    <a:cubicBezTo>
                      <a:pt x="0" y="0"/>
                      <a:pt x="0" y="0"/>
                      <a:pt x="0" y="0"/>
                    </a:cubicBezTo>
                    <a:cubicBezTo>
                      <a:pt x="0" y="0"/>
                      <a:pt x="2" y="2"/>
                      <a:pt x="2" y="2"/>
                    </a:cubicBezTo>
                    <a:cubicBezTo>
                      <a:pt x="3" y="2"/>
                      <a:pt x="3" y="2"/>
                      <a:pt x="3" y="2"/>
                    </a:cubicBezTo>
                    <a:cubicBezTo>
                      <a:pt x="3" y="5"/>
                      <a:pt x="3" y="5"/>
                      <a:pt x="3" y="5"/>
                    </a:cubicBezTo>
                    <a:cubicBezTo>
                      <a:pt x="3" y="5"/>
                      <a:pt x="3" y="5"/>
                      <a:pt x="3" y="6"/>
                    </a:cubicBezTo>
                    <a:cubicBezTo>
                      <a:pt x="7" y="2"/>
                      <a:pt x="7" y="2"/>
                      <a:pt x="7"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99"/>
              <p:cNvSpPr/>
              <p:nvPr/>
            </p:nvSpPr>
            <p:spPr bwMode="auto">
              <a:xfrm>
                <a:off x="1998" y="1387"/>
                <a:ext cx="22" cy="14"/>
              </a:xfrm>
              <a:custGeom>
                <a:avLst/>
                <a:gdLst>
                  <a:gd name="T0" fmla="*/ 5 w 8"/>
                  <a:gd name="T1" fmla="*/ 2 h 5"/>
                  <a:gd name="T2" fmla="*/ 5 w 8"/>
                  <a:gd name="T3" fmla="*/ 5 h 5"/>
                  <a:gd name="T4" fmla="*/ 8 w 8"/>
                  <a:gd name="T5" fmla="*/ 1 h 5"/>
                  <a:gd name="T6" fmla="*/ 1 w 8"/>
                  <a:gd name="T7" fmla="*/ 0 h 5"/>
                  <a:gd name="T8" fmla="*/ 1 w 8"/>
                  <a:gd name="T9" fmla="*/ 0 h 5"/>
                  <a:gd name="T10" fmla="*/ 0 w 8"/>
                  <a:gd name="T11" fmla="*/ 1 h 5"/>
                  <a:gd name="T12" fmla="*/ 5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2"/>
                    </a:moveTo>
                    <a:cubicBezTo>
                      <a:pt x="5" y="5"/>
                      <a:pt x="5" y="5"/>
                      <a:pt x="5" y="5"/>
                    </a:cubicBezTo>
                    <a:cubicBezTo>
                      <a:pt x="8" y="1"/>
                      <a:pt x="8" y="1"/>
                      <a:pt x="8" y="1"/>
                    </a:cubicBezTo>
                    <a:cubicBezTo>
                      <a:pt x="5" y="1"/>
                      <a:pt x="4" y="0"/>
                      <a:pt x="1" y="0"/>
                    </a:cubicBezTo>
                    <a:cubicBezTo>
                      <a:pt x="1" y="0"/>
                      <a:pt x="1" y="0"/>
                      <a:pt x="1" y="0"/>
                    </a:cubicBezTo>
                    <a:cubicBezTo>
                      <a:pt x="0" y="1"/>
                      <a:pt x="0" y="1"/>
                      <a:pt x="0" y="1"/>
                    </a:cubicBezTo>
                    <a:cubicBezTo>
                      <a:pt x="1" y="2"/>
                      <a:pt x="2" y="2"/>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00"/>
              <p:cNvSpPr/>
              <p:nvPr/>
            </p:nvSpPr>
            <p:spPr bwMode="auto">
              <a:xfrm>
                <a:off x="1977" y="1396"/>
                <a:ext cx="29" cy="18"/>
              </a:xfrm>
              <a:custGeom>
                <a:avLst/>
                <a:gdLst>
                  <a:gd name="T0" fmla="*/ 2 w 11"/>
                  <a:gd name="T1" fmla="*/ 7 h 7"/>
                  <a:gd name="T2" fmla="*/ 8 w 11"/>
                  <a:gd name="T3" fmla="*/ 6 h 7"/>
                  <a:gd name="T4" fmla="*/ 11 w 11"/>
                  <a:gd name="T5" fmla="*/ 3 h 7"/>
                  <a:gd name="T6" fmla="*/ 6 w 11"/>
                  <a:gd name="T7" fmla="*/ 0 h 7"/>
                  <a:gd name="T8" fmla="*/ 5 w 11"/>
                  <a:gd name="T9" fmla="*/ 1 h 7"/>
                  <a:gd name="T10" fmla="*/ 5 w 11"/>
                  <a:gd name="T11" fmla="*/ 1 h 7"/>
                  <a:gd name="T12" fmla="*/ 7 w 11"/>
                  <a:gd name="T13" fmla="*/ 4 h 7"/>
                  <a:gd name="T14" fmla="*/ 3 w 11"/>
                  <a:gd name="T15" fmla="*/ 3 h 7"/>
                  <a:gd name="T16" fmla="*/ 0 w 11"/>
                  <a:gd name="T17" fmla="*/ 6 h 7"/>
                  <a:gd name="T18" fmla="*/ 2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2" y="7"/>
                    </a:moveTo>
                    <a:cubicBezTo>
                      <a:pt x="3" y="7"/>
                      <a:pt x="6" y="6"/>
                      <a:pt x="8" y="6"/>
                    </a:cubicBezTo>
                    <a:cubicBezTo>
                      <a:pt x="11" y="3"/>
                      <a:pt x="11" y="3"/>
                      <a:pt x="11" y="3"/>
                    </a:cubicBezTo>
                    <a:cubicBezTo>
                      <a:pt x="8" y="2"/>
                      <a:pt x="7" y="1"/>
                      <a:pt x="6" y="0"/>
                    </a:cubicBezTo>
                    <a:cubicBezTo>
                      <a:pt x="5" y="1"/>
                      <a:pt x="5" y="1"/>
                      <a:pt x="5" y="1"/>
                    </a:cubicBezTo>
                    <a:cubicBezTo>
                      <a:pt x="5" y="1"/>
                      <a:pt x="5" y="1"/>
                      <a:pt x="5" y="1"/>
                    </a:cubicBezTo>
                    <a:cubicBezTo>
                      <a:pt x="5" y="2"/>
                      <a:pt x="6" y="3"/>
                      <a:pt x="7" y="4"/>
                    </a:cubicBezTo>
                    <a:cubicBezTo>
                      <a:pt x="6" y="4"/>
                      <a:pt x="4" y="4"/>
                      <a:pt x="3" y="3"/>
                    </a:cubicBezTo>
                    <a:cubicBezTo>
                      <a:pt x="0" y="6"/>
                      <a:pt x="0" y="6"/>
                      <a:pt x="0" y="6"/>
                    </a:cubicBezTo>
                    <a:cubicBezTo>
                      <a:pt x="0" y="6"/>
                      <a:pt x="1" y="7"/>
                      <a:pt x="2"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01"/>
              <p:cNvSpPr/>
              <p:nvPr/>
            </p:nvSpPr>
            <p:spPr bwMode="auto">
              <a:xfrm>
                <a:off x="2004" y="1396"/>
                <a:ext cx="34" cy="32"/>
              </a:xfrm>
              <a:custGeom>
                <a:avLst/>
                <a:gdLst>
                  <a:gd name="T0" fmla="*/ 12 w 13"/>
                  <a:gd name="T1" fmla="*/ 0 h 12"/>
                  <a:gd name="T2" fmla="*/ 0 w 13"/>
                  <a:gd name="T3" fmla="*/ 12 h 12"/>
                  <a:gd name="T4" fmla="*/ 5 w 13"/>
                  <a:gd name="T5" fmla="*/ 12 h 12"/>
                  <a:gd name="T6" fmla="*/ 9 w 13"/>
                  <a:gd name="T7" fmla="*/ 12 h 12"/>
                  <a:gd name="T8" fmla="*/ 11 w 13"/>
                  <a:gd name="T9" fmla="*/ 9 h 12"/>
                  <a:gd name="T10" fmla="*/ 13 w 13"/>
                  <a:gd name="T11" fmla="*/ 1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0" y="12"/>
                      <a:pt x="0" y="12"/>
                      <a:pt x="0" y="12"/>
                    </a:cubicBezTo>
                    <a:cubicBezTo>
                      <a:pt x="1" y="12"/>
                      <a:pt x="4" y="12"/>
                      <a:pt x="5" y="12"/>
                    </a:cubicBezTo>
                    <a:cubicBezTo>
                      <a:pt x="5" y="12"/>
                      <a:pt x="7" y="12"/>
                      <a:pt x="9" y="12"/>
                    </a:cubicBezTo>
                    <a:cubicBezTo>
                      <a:pt x="11" y="9"/>
                      <a:pt x="11" y="9"/>
                      <a:pt x="11" y="9"/>
                    </a:cubicBezTo>
                    <a:cubicBezTo>
                      <a:pt x="11" y="6"/>
                      <a:pt x="13" y="4"/>
                      <a:pt x="13" y="1"/>
                    </a:cubicBezTo>
                    <a:cubicBezTo>
                      <a:pt x="13" y="1"/>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702"/>
              <p:cNvSpPr/>
              <p:nvPr/>
            </p:nvSpPr>
            <p:spPr bwMode="auto">
              <a:xfrm>
                <a:off x="2017" y="1561"/>
                <a:ext cx="8" cy="3"/>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1" y="1"/>
                      <a:pt x="1" y="1"/>
                    </a:cubicBezTo>
                    <a:cubicBezTo>
                      <a:pt x="3" y="0"/>
                      <a:pt x="3" y="0"/>
                      <a:pt x="3" y="0"/>
                    </a:cubicBezTo>
                    <a:cubicBezTo>
                      <a:pt x="2"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703"/>
              <p:cNvSpPr/>
              <p:nvPr/>
            </p:nvSpPr>
            <p:spPr bwMode="auto">
              <a:xfrm>
                <a:off x="2033" y="1548"/>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704"/>
              <p:cNvSpPr/>
              <p:nvPr/>
            </p:nvSpPr>
            <p:spPr bwMode="auto">
              <a:xfrm>
                <a:off x="2036" y="1556"/>
                <a:ext cx="26" cy="22"/>
              </a:xfrm>
              <a:custGeom>
                <a:avLst/>
                <a:gdLst>
                  <a:gd name="T0" fmla="*/ 10 w 10"/>
                  <a:gd name="T1" fmla="*/ 4 h 8"/>
                  <a:gd name="T2" fmla="*/ 6 w 10"/>
                  <a:gd name="T3" fmla="*/ 0 h 8"/>
                  <a:gd name="T4" fmla="*/ 0 w 10"/>
                  <a:gd name="T5" fmla="*/ 6 h 8"/>
                  <a:gd name="T6" fmla="*/ 7 w 10"/>
                  <a:gd name="T7" fmla="*/ 8 h 8"/>
                  <a:gd name="T8" fmla="*/ 10 w 10"/>
                  <a:gd name="T9" fmla="*/ 4 h 8"/>
                </a:gdLst>
                <a:ahLst/>
                <a:cxnLst>
                  <a:cxn ang="0">
                    <a:pos x="T0" y="T1"/>
                  </a:cxn>
                  <a:cxn ang="0">
                    <a:pos x="T2" y="T3"/>
                  </a:cxn>
                  <a:cxn ang="0">
                    <a:pos x="T4" y="T5"/>
                  </a:cxn>
                  <a:cxn ang="0">
                    <a:pos x="T6" y="T7"/>
                  </a:cxn>
                  <a:cxn ang="0">
                    <a:pos x="T8" y="T9"/>
                  </a:cxn>
                </a:cxnLst>
                <a:rect l="0" t="0" r="r" b="b"/>
                <a:pathLst>
                  <a:path w="10" h="8">
                    <a:moveTo>
                      <a:pt x="10" y="4"/>
                    </a:moveTo>
                    <a:cubicBezTo>
                      <a:pt x="10" y="3"/>
                      <a:pt x="8" y="1"/>
                      <a:pt x="6" y="0"/>
                    </a:cubicBezTo>
                    <a:cubicBezTo>
                      <a:pt x="0" y="6"/>
                      <a:pt x="0" y="6"/>
                      <a:pt x="0" y="6"/>
                    </a:cubicBezTo>
                    <a:cubicBezTo>
                      <a:pt x="3" y="7"/>
                      <a:pt x="6" y="7"/>
                      <a:pt x="7" y="8"/>
                    </a:cubicBezTo>
                    <a:lnTo>
                      <a:pt x="1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5"/>
              <p:cNvSpPr/>
              <p:nvPr/>
            </p:nvSpPr>
            <p:spPr bwMode="auto">
              <a:xfrm>
                <a:off x="2068" y="1449"/>
                <a:ext cx="26" cy="27"/>
              </a:xfrm>
              <a:custGeom>
                <a:avLst/>
                <a:gdLst>
                  <a:gd name="T0" fmla="*/ 6 w 10"/>
                  <a:gd name="T1" fmla="*/ 0 h 10"/>
                  <a:gd name="T2" fmla="*/ 2 w 10"/>
                  <a:gd name="T3" fmla="*/ 2 h 10"/>
                  <a:gd name="T4" fmla="*/ 2 w 10"/>
                  <a:gd name="T5" fmla="*/ 4 h 10"/>
                  <a:gd name="T6" fmla="*/ 0 w 10"/>
                  <a:gd name="T7" fmla="*/ 4 h 10"/>
                  <a:gd name="T8" fmla="*/ 0 w 10"/>
                  <a:gd name="T9" fmla="*/ 7 h 10"/>
                  <a:gd name="T10" fmla="*/ 0 w 10"/>
                  <a:gd name="T11" fmla="*/ 10 h 10"/>
                  <a:gd name="T12" fmla="*/ 10 w 10"/>
                  <a:gd name="T13" fmla="*/ 0 h 10"/>
                  <a:gd name="T14" fmla="*/ 6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6" y="0"/>
                    </a:moveTo>
                    <a:cubicBezTo>
                      <a:pt x="3" y="0"/>
                      <a:pt x="2" y="2"/>
                      <a:pt x="2" y="2"/>
                    </a:cubicBezTo>
                    <a:cubicBezTo>
                      <a:pt x="2" y="3"/>
                      <a:pt x="2" y="3"/>
                      <a:pt x="2" y="4"/>
                    </a:cubicBezTo>
                    <a:cubicBezTo>
                      <a:pt x="0" y="4"/>
                      <a:pt x="0" y="4"/>
                      <a:pt x="0" y="4"/>
                    </a:cubicBezTo>
                    <a:cubicBezTo>
                      <a:pt x="0" y="7"/>
                      <a:pt x="0" y="7"/>
                      <a:pt x="0" y="7"/>
                    </a:cubicBezTo>
                    <a:cubicBezTo>
                      <a:pt x="0" y="8"/>
                      <a:pt x="0" y="9"/>
                      <a:pt x="0" y="10"/>
                    </a:cubicBezTo>
                    <a:cubicBezTo>
                      <a:pt x="10" y="0"/>
                      <a:pt x="10" y="0"/>
                      <a:pt x="10" y="0"/>
                    </a:cubicBezTo>
                    <a:cubicBezTo>
                      <a:pt x="9"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06"/>
              <p:cNvSpPr/>
              <p:nvPr/>
            </p:nvSpPr>
            <p:spPr bwMode="auto">
              <a:xfrm>
                <a:off x="2070" y="1481"/>
                <a:ext cx="19" cy="16"/>
              </a:xfrm>
              <a:custGeom>
                <a:avLst/>
                <a:gdLst>
                  <a:gd name="T0" fmla="*/ 0 w 7"/>
                  <a:gd name="T1" fmla="*/ 6 h 6"/>
                  <a:gd name="T2" fmla="*/ 3 w 7"/>
                  <a:gd name="T3" fmla="*/ 6 h 6"/>
                  <a:gd name="T4" fmla="*/ 7 w 7"/>
                  <a:gd name="T5" fmla="*/ 1 h 6"/>
                  <a:gd name="T6" fmla="*/ 4 w 7"/>
                  <a:gd name="T7" fmla="*/ 1 h 6"/>
                  <a:gd name="T8" fmla="*/ 5 w 7"/>
                  <a:gd name="T9" fmla="*/ 0 h 6"/>
                  <a:gd name="T10" fmla="*/ 0 w 7"/>
                  <a:gd name="T11" fmla="*/ 5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3" y="6"/>
                      <a:pt x="3" y="6"/>
                      <a:pt x="3" y="6"/>
                    </a:cubicBezTo>
                    <a:cubicBezTo>
                      <a:pt x="5" y="4"/>
                      <a:pt x="6" y="4"/>
                      <a:pt x="7" y="1"/>
                    </a:cubicBezTo>
                    <a:cubicBezTo>
                      <a:pt x="4" y="1"/>
                      <a:pt x="4" y="1"/>
                      <a:pt x="4" y="1"/>
                    </a:cubicBezTo>
                    <a:cubicBezTo>
                      <a:pt x="5" y="0"/>
                      <a:pt x="5" y="0"/>
                      <a:pt x="5" y="0"/>
                    </a:cubicBezTo>
                    <a:cubicBezTo>
                      <a:pt x="0" y="5"/>
                      <a:pt x="0" y="5"/>
                      <a:pt x="0" y="5"/>
                    </a:cubicBezTo>
                    <a:cubicBezTo>
                      <a:pt x="0" y="5"/>
                      <a:pt x="0" y="5"/>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07"/>
              <p:cNvSpPr/>
              <p:nvPr/>
            </p:nvSpPr>
            <p:spPr bwMode="auto">
              <a:xfrm>
                <a:off x="2084" y="1452"/>
                <a:ext cx="42" cy="29"/>
              </a:xfrm>
              <a:custGeom>
                <a:avLst/>
                <a:gdLst>
                  <a:gd name="T0" fmla="*/ 4 w 16"/>
                  <a:gd name="T1" fmla="*/ 11 h 11"/>
                  <a:gd name="T2" fmla="*/ 13 w 16"/>
                  <a:gd name="T3" fmla="*/ 5 h 11"/>
                  <a:gd name="T4" fmla="*/ 16 w 16"/>
                  <a:gd name="T5" fmla="*/ 3 h 11"/>
                  <a:gd name="T6" fmla="*/ 16 w 16"/>
                  <a:gd name="T7" fmla="*/ 1 h 11"/>
                  <a:gd name="T8" fmla="*/ 10 w 16"/>
                  <a:gd name="T9" fmla="*/ 0 h 11"/>
                  <a:gd name="T10" fmla="*/ 0 w 16"/>
                  <a:gd name="T11" fmla="*/ 10 h 11"/>
                  <a:gd name="T12" fmla="*/ 4 w 1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4" y="11"/>
                    </a:moveTo>
                    <a:cubicBezTo>
                      <a:pt x="9" y="11"/>
                      <a:pt x="11" y="8"/>
                      <a:pt x="13" y="5"/>
                    </a:cubicBezTo>
                    <a:cubicBezTo>
                      <a:pt x="13" y="5"/>
                      <a:pt x="16" y="3"/>
                      <a:pt x="16" y="3"/>
                    </a:cubicBezTo>
                    <a:cubicBezTo>
                      <a:pt x="16" y="2"/>
                      <a:pt x="16" y="2"/>
                      <a:pt x="16" y="1"/>
                    </a:cubicBezTo>
                    <a:cubicBezTo>
                      <a:pt x="14" y="1"/>
                      <a:pt x="12" y="1"/>
                      <a:pt x="10" y="0"/>
                    </a:cubicBezTo>
                    <a:cubicBezTo>
                      <a:pt x="0" y="10"/>
                      <a:pt x="0" y="10"/>
                      <a:pt x="0" y="10"/>
                    </a:cubicBezTo>
                    <a:cubicBezTo>
                      <a:pt x="1" y="10"/>
                      <a:pt x="2"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08"/>
              <p:cNvSpPr/>
              <p:nvPr/>
            </p:nvSpPr>
            <p:spPr bwMode="auto">
              <a:xfrm>
                <a:off x="1937" y="1358"/>
                <a:ext cx="16" cy="16"/>
              </a:xfrm>
              <a:custGeom>
                <a:avLst/>
                <a:gdLst>
                  <a:gd name="T0" fmla="*/ 4 w 6"/>
                  <a:gd name="T1" fmla="*/ 6 h 6"/>
                  <a:gd name="T2" fmla="*/ 6 w 6"/>
                  <a:gd name="T3" fmla="*/ 4 h 6"/>
                  <a:gd name="T4" fmla="*/ 1 w 6"/>
                  <a:gd name="T5" fmla="*/ 0 h 6"/>
                  <a:gd name="T6" fmla="*/ 0 w 6"/>
                  <a:gd name="T7" fmla="*/ 1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6" y="4"/>
                      <a:pt x="6" y="4"/>
                      <a:pt x="6" y="4"/>
                    </a:cubicBezTo>
                    <a:cubicBezTo>
                      <a:pt x="4" y="3"/>
                      <a:pt x="4" y="1"/>
                      <a:pt x="1" y="0"/>
                    </a:cubicBezTo>
                    <a:cubicBezTo>
                      <a:pt x="0" y="1"/>
                      <a:pt x="0" y="1"/>
                      <a:pt x="0" y="1"/>
                    </a:cubicBezTo>
                    <a:cubicBezTo>
                      <a:pt x="1" y="3"/>
                      <a:pt x="3" y="5"/>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09"/>
              <p:cNvSpPr/>
              <p:nvPr/>
            </p:nvSpPr>
            <p:spPr bwMode="auto">
              <a:xfrm>
                <a:off x="1961" y="1422"/>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10"/>
              <p:cNvSpPr/>
              <p:nvPr/>
            </p:nvSpPr>
            <p:spPr bwMode="auto">
              <a:xfrm>
                <a:off x="1942" y="1315"/>
                <a:ext cx="19" cy="16"/>
              </a:xfrm>
              <a:custGeom>
                <a:avLst/>
                <a:gdLst>
                  <a:gd name="T0" fmla="*/ 0 w 7"/>
                  <a:gd name="T1" fmla="*/ 2 h 6"/>
                  <a:gd name="T2" fmla="*/ 3 w 7"/>
                  <a:gd name="T3" fmla="*/ 4 h 6"/>
                  <a:gd name="T4" fmla="*/ 2 w 7"/>
                  <a:gd name="T5" fmla="*/ 6 h 6"/>
                  <a:gd name="T6" fmla="*/ 2 w 7"/>
                  <a:gd name="T7" fmla="*/ 6 h 6"/>
                  <a:gd name="T8" fmla="*/ 7 w 7"/>
                  <a:gd name="T9" fmla="*/ 1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cubicBezTo>
                      <a:pt x="0" y="4"/>
                      <a:pt x="0" y="4"/>
                      <a:pt x="3" y="4"/>
                    </a:cubicBezTo>
                    <a:cubicBezTo>
                      <a:pt x="2" y="5"/>
                      <a:pt x="2" y="5"/>
                      <a:pt x="2" y="6"/>
                    </a:cubicBezTo>
                    <a:cubicBezTo>
                      <a:pt x="2" y="6"/>
                      <a:pt x="2" y="6"/>
                      <a:pt x="2" y="6"/>
                    </a:cubicBezTo>
                    <a:cubicBezTo>
                      <a:pt x="7" y="1"/>
                      <a:pt x="7" y="1"/>
                      <a:pt x="7" y="1"/>
                    </a:cubicBezTo>
                    <a:cubicBezTo>
                      <a:pt x="6" y="1"/>
                      <a:pt x="6" y="0"/>
                      <a:pt x="5" y="0"/>
                    </a:cubicBezTo>
                    <a:cubicBezTo>
                      <a:pt x="3" y="0"/>
                      <a:pt x="2"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11"/>
              <p:cNvSpPr/>
              <p:nvPr/>
            </p:nvSpPr>
            <p:spPr bwMode="auto">
              <a:xfrm>
                <a:off x="1955" y="1321"/>
                <a:ext cx="38" cy="24"/>
              </a:xfrm>
              <a:custGeom>
                <a:avLst/>
                <a:gdLst>
                  <a:gd name="T0" fmla="*/ 2 w 14"/>
                  <a:gd name="T1" fmla="*/ 9 h 9"/>
                  <a:gd name="T2" fmla="*/ 7 w 14"/>
                  <a:gd name="T3" fmla="*/ 9 h 9"/>
                  <a:gd name="T4" fmla="*/ 8 w 14"/>
                  <a:gd name="T5" fmla="*/ 9 h 9"/>
                  <a:gd name="T6" fmla="*/ 14 w 14"/>
                  <a:gd name="T7" fmla="*/ 4 h 9"/>
                  <a:gd name="T8" fmla="*/ 9 w 14"/>
                  <a:gd name="T9" fmla="*/ 0 h 9"/>
                  <a:gd name="T10" fmla="*/ 9 w 14"/>
                  <a:gd name="T11" fmla="*/ 0 h 9"/>
                  <a:gd name="T12" fmla="*/ 0 w 14"/>
                  <a:gd name="T13" fmla="*/ 9 h 9"/>
                  <a:gd name="T14" fmla="*/ 2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9"/>
                    </a:moveTo>
                    <a:cubicBezTo>
                      <a:pt x="4" y="9"/>
                      <a:pt x="6" y="8"/>
                      <a:pt x="7" y="9"/>
                    </a:cubicBezTo>
                    <a:cubicBezTo>
                      <a:pt x="7" y="9"/>
                      <a:pt x="8" y="9"/>
                      <a:pt x="8" y="9"/>
                    </a:cubicBezTo>
                    <a:cubicBezTo>
                      <a:pt x="14" y="4"/>
                      <a:pt x="14" y="4"/>
                      <a:pt x="14" y="4"/>
                    </a:cubicBezTo>
                    <a:cubicBezTo>
                      <a:pt x="12" y="3"/>
                      <a:pt x="12" y="0"/>
                      <a:pt x="9" y="0"/>
                    </a:cubicBezTo>
                    <a:cubicBezTo>
                      <a:pt x="9" y="0"/>
                      <a:pt x="9" y="0"/>
                      <a:pt x="9" y="0"/>
                    </a:cubicBezTo>
                    <a:cubicBezTo>
                      <a:pt x="0" y="9"/>
                      <a:pt x="0" y="9"/>
                      <a:pt x="0" y="9"/>
                    </a:cubicBezTo>
                    <a:cubicBezTo>
                      <a:pt x="0" y="9"/>
                      <a:pt x="1" y="9"/>
                      <a:pt x="2"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2"/>
              <p:cNvSpPr/>
              <p:nvPr/>
            </p:nvSpPr>
            <p:spPr bwMode="auto">
              <a:xfrm>
                <a:off x="1996" y="1334"/>
                <a:ext cx="21" cy="24"/>
              </a:xfrm>
              <a:custGeom>
                <a:avLst/>
                <a:gdLst>
                  <a:gd name="T0" fmla="*/ 5 w 8"/>
                  <a:gd name="T1" fmla="*/ 9 h 9"/>
                  <a:gd name="T2" fmla="*/ 8 w 8"/>
                  <a:gd name="T3" fmla="*/ 5 h 9"/>
                  <a:gd name="T4" fmla="*/ 5 w 8"/>
                  <a:gd name="T5" fmla="*/ 3 h 9"/>
                  <a:gd name="T6" fmla="*/ 6 w 8"/>
                  <a:gd name="T7" fmla="*/ 1 h 9"/>
                  <a:gd name="T8" fmla="*/ 5 w 8"/>
                  <a:gd name="T9" fmla="*/ 0 h 9"/>
                  <a:gd name="T10" fmla="*/ 0 w 8"/>
                  <a:gd name="T11" fmla="*/ 5 h 9"/>
                  <a:gd name="T12" fmla="*/ 5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9"/>
                    </a:moveTo>
                    <a:cubicBezTo>
                      <a:pt x="8" y="5"/>
                      <a:pt x="8" y="5"/>
                      <a:pt x="8" y="5"/>
                    </a:cubicBezTo>
                    <a:cubicBezTo>
                      <a:pt x="7" y="4"/>
                      <a:pt x="6" y="3"/>
                      <a:pt x="5" y="3"/>
                    </a:cubicBezTo>
                    <a:cubicBezTo>
                      <a:pt x="5" y="2"/>
                      <a:pt x="6" y="1"/>
                      <a:pt x="6" y="1"/>
                    </a:cubicBezTo>
                    <a:cubicBezTo>
                      <a:pt x="6" y="1"/>
                      <a:pt x="6" y="0"/>
                      <a:pt x="5" y="0"/>
                    </a:cubicBezTo>
                    <a:cubicBezTo>
                      <a:pt x="0" y="5"/>
                      <a:pt x="0" y="5"/>
                      <a:pt x="0" y="5"/>
                    </a:cubicBezTo>
                    <a:cubicBezTo>
                      <a:pt x="2" y="5"/>
                      <a:pt x="3" y="8"/>
                      <a:pt x="5"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13"/>
              <p:cNvSpPr/>
              <p:nvPr/>
            </p:nvSpPr>
            <p:spPr bwMode="auto">
              <a:xfrm>
                <a:off x="1985" y="1353"/>
                <a:ext cx="8" cy="5"/>
              </a:xfrm>
              <a:custGeom>
                <a:avLst/>
                <a:gdLst>
                  <a:gd name="T0" fmla="*/ 3 w 3"/>
                  <a:gd name="T1" fmla="*/ 1 h 2"/>
                  <a:gd name="T2" fmla="*/ 2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2" y="1"/>
                      <a:pt x="2" y="0"/>
                    </a:cubicBezTo>
                    <a:cubicBezTo>
                      <a:pt x="0" y="2"/>
                      <a:pt x="0" y="2"/>
                      <a:pt x="0" y="2"/>
                    </a:cubicBezTo>
                    <a:cubicBezTo>
                      <a:pt x="2" y="2"/>
                      <a:pt x="3" y="2"/>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714"/>
              <p:cNvSpPr/>
              <p:nvPr/>
            </p:nvSpPr>
            <p:spPr bwMode="auto">
              <a:xfrm>
                <a:off x="2049" y="1377"/>
                <a:ext cx="27" cy="16"/>
              </a:xfrm>
              <a:custGeom>
                <a:avLst/>
                <a:gdLst>
                  <a:gd name="T0" fmla="*/ 5 w 10"/>
                  <a:gd name="T1" fmla="*/ 0 h 6"/>
                  <a:gd name="T2" fmla="*/ 2 w 10"/>
                  <a:gd name="T3" fmla="*/ 0 h 6"/>
                  <a:gd name="T4" fmla="*/ 0 w 10"/>
                  <a:gd name="T5" fmla="*/ 2 h 6"/>
                  <a:gd name="T6" fmla="*/ 0 w 10"/>
                  <a:gd name="T7" fmla="*/ 2 h 6"/>
                  <a:gd name="T8" fmla="*/ 5 w 10"/>
                  <a:gd name="T9" fmla="*/ 6 h 6"/>
                  <a:gd name="T10" fmla="*/ 10 w 10"/>
                  <a:gd name="T11" fmla="*/ 1 h 6"/>
                  <a:gd name="T12" fmla="*/ 5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5" y="0"/>
                    </a:moveTo>
                    <a:cubicBezTo>
                      <a:pt x="4" y="0"/>
                      <a:pt x="3" y="0"/>
                      <a:pt x="2" y="0"/>
                    </a:cubicBezTo>
                    <a:cubicBezTo>
                      <a:pt x="0" y="2"/>
                      <a:pt x="0" y="2"/>
                      <a:pt x="0" y="2"/>
                    </a:cubicBezTo>
                    <a:cubicBezTo>
                      <a:pt x="0" y="2"/>
                      <a:pt x="0" y="2"/>
                      <a:pt x="0" y="2"/>
                    </a:cubicBezTo>
                    <a:cubicBezTo>
                      <a:pt x="0" y="3"/>
                      <a:pt x="3" y="4"/>
                      <a:pt x="5" y="6"/>
                    </a:cubicBezTo>
                    <a:cubicBezTo>
                      <a:pt x="10" y="1"/>
                      <a:pt x="10" y="1"/>
                      <a:pt x="10" y="1"/>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715"/>
              <p:cNvSpPr/>
              <p:nvPr/>
            </p:nvSpPr>
            <p:spPr bwMode="auto">
              <a:xfrm>
                <a:off x="2078" y="1387"/>
                <a:ext cx="32" cy="17"/>
              </a:xfrm>
              <a:custGeom>
                <a:avLst/>
                <a:gdLst>
                  <a:gd name="T0" fmla="*/ 8 w 12"/>
                  <a:gd name="T1" fmla="*/ 2 h 6"/>
                  <a:gd name="T2" fmla="*/ 3 w 12"/>
                  <a:gd name="T3" fmla="*/ 0 h 6"/>
                  <a:gd name="T4" fmla="*/ 0 w 12"/>
                  <a:gd name="T5" fmla="*/ 4 h 6"/>
                  <a:gd name="T6" fmla="*/ 1 w 12"/>
                  <a:gd name="T7" fmla="*/ 4 h 6"/>
                  <a:gd name="T8" fmla="*/ 4 w 12"/>
                  <a:gd name="T9" fmla="*/ 2 h 6"/>
                  <a:gd name="T10" fmla="*/ 6 w 12"/>
                  <a:gd name="T11" fmla="*/ 6 h 6"/>
                  <a:gd name="T12" fmla="*/ 12 w 12"/>
                  <a:gd name="T13" fmla="*/ 0 h 6"/>
                  <a:gd name="T14" fmla="*/ 11 w 12"/>
                  <a:gd name="T15" fmla="*/ 0 h 6"/>
                  <a:gd name="T16" fmla="*/ 8 w 12"/>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8" y="2"/>
                    </a:moveTo>
                    <a:cubicBezTo>
                      <a:pt x="6" y="2"/>
                      <a:pt x="5" y="1"/>
                      <a:pt x="3" y="0"/>
                    </a:cubicBezTo>
                    <a:cubicBezTo>
                      <a:pt x="0" y="4"/>
                      <a:pt x="0" y="4"/>
                      <a:pt x="0" y="4"/>
                    </a:cubicBezTo>
                    <a:cubicBezTo>
                      <a:pt x="0" y="4"/>
                      <a:pt x="0" y="4"/>
                      <a:pt x="1" y="4"/>
                    </a:cubicBezTo>
                    <a:cubicBezTo>
                      <a:pt x="2" y="4"/>
                      <a:pt x="3" y="3"/>
                      <a:pt x="4" y="2"/>
                    </a:cubicBezTo>
                    <a:cubicBezTo>
                      <a:pt x="5" y="3"/>
                      <a:pt x="6" y="4"/>
                      <a:pt x="6" y="6"/>
                    </a:cubicBezTo>
                    <a:cubicBezTo>
                      <a:pt x="12" y="0"/>
                      <a:pt x="12" y="0"/>
                      <a:pt x="12" y="0"/>
                    </a:cubicBezTo>
                    <a:cubicBezTo>
                      <a:pt x="11" y="0"/>
                      <a:pt x="11" y="0"/>
                      <a:pt x="11" y="0"/>
                    </a:cubicBezTo>
                    <a:cubicBezTo>
                      <a:pt x="10" y="0"/>
                      <a:pt x="9" y="2"/>
                      <a:pt x="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716"/>
              <p:cNvSpPr/>
              <p:nvPr/>
            </p:nvSpPr>
            <p:spPr bwMode="auto">
              <a:xfrm>
                <a:off x="2118" y="1396"/>
                <a:ext cx="16" cy="5"/>
              </a:xfrm>
              <a:custGeom>
                <a:avLst/>
                <a:gdLst>
                  <a:gd name="T0" fmla="*/ 6 w 6"/>
                  <a:gd name="T1" fmla="*/ 2 h 2"/>
                  <a:gd name="T2" fmla="*/ 2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cubicBezTo>
                      <a:pt x="6" y="1"/>
                      <a:pt x="4" y="1"/>
                      <a:pt x="2" y="0"/>
                    </a:cubicBezTo>
                    <a:cubicBezTo>
                      <a:pt x="0" y="2"/>
                      <a:pt x="0" y="2"/>
                      <a:pt x="0" y="2"/>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717"/>
              <p:cNvSpPr/>
              <p:nvPr/>
            </p:nvSpPr>
            <p:spPr bwMode="auto">
              <a:xfrm>
                <a:off x="2100" y="1401"/>
                <a:ext cx="34" cy="32"/>
              </a:xfrm>
              <a:custGeom>
                <a:avLst/>
                <a:gdLst>
                  <a:gd name="T0" fmla="*/ 7 w 13"/>
                  <a:gd name="T1" fmla="*/ 0 h 12"/>
                  <a:gd name="T2" fmla="*/ 2 w 13"/>
                  <a:gd name="T3" fmla="*/ 5 h 12"/>
                  <a:gd name="T4" fmla="*/ 2 w 13"/>
                  <a:gd name="T5" fmla="*/ 5 h 12"/>
                  <a:gd name="T6" fmla="*/ 0 w 13"/>
                  <a:gd name="T7" fmla="*/ 8 h 12"/>
                  <a:gd name="T8" fmla="*/ 3 w 13"/>
                  <a:gd name="T9" fmla="*/ 12 h 12"/>
                  <a:gd name="T10" fmla="*/ 13 w 13"/>
                  <a:gd name="T11" fmla="*/ 3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cubicBezTo>
                      <a:pt x="2" y="5"/>
                      <a:pt x="2" y="5"/>
                      <a:pt x="2" y="5"/>
                    </a:cubicBezTo>
                    <a:cubicBezTo>
                      <a:pt x="2" y="5"/>
                      <a:pt x="2" y="5"/>
                      <a:pt x="2" y="5"/>
                    </a:cubicBezTo>
                    <a:cubicBezTo>
                      <a:pt x="2" y="6"/>
                      <a:pt x="0" y="7"/>
                      <a:pt x="0" y="8"/>
                    </a:cubicBezTo>
                    <a:cubicBezTo>
                      <a:pt x="0" y="9"/>
                      <a:pt x="2" y="11"/>
                      <a:pt x="3" y="12"/>
                    </a:cubicBezTo>
                    <a:cubicBezTo>
                      <a:pt x="13" y="3"/>
                      <a:pt x="13" y="3"/>
                      <a:pt x="13" y="3"/>
                    </a:cubicBezTo>
                    <a:cubicBezTo>
                      <a:pt x="10" y="3"/>
                      <a:pt x="8" y="3"/>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718"/>
              <p:cNvSpPr/>
              <p:nvPr/>
            </p:nvSpPr>
            <p:spPr bwMode="auto">
              <a:xfrm>
                <a:off x="2124" y="1417"/>
                <a:ext cx="43" cy="24"/>
              </a:xfrm>
              <a:custGeom>
                <a:avLst/>
                <a:gdLst>
                  <a:gd name="T0" fmla="*/ 9 w 16"/>
                  <a:gd name="T1" fmla="*/ 0 h 9"/>
                  <a:gd name="T2" fmla="*/ 0 w 16"/>
                  <a:gd name="T3" fmla="*/ 9 h 9"/>
                  <a:gd name="T4" fmla="*/ 3 w 16"/>
                  <a:gd name="T5" fmla="*/ 9 h 9"/>
                  <a:gd name="T6" fmla="*/ 7 w 16"/>
                  <a:gd name="T7" fmla="*/ 7 h 9"/>
                  <a:gd name="T8" fmla="*/ 9 w 16"/>
                  <a:gd name="T9" fmla="*/ 7 h 9"/>
                  <a:gd name="T10" fmla="*/ 9 w 16"/>
                  <a:gd name="T11" fmla="*/ 8 h 9"/>
                  <a:gd name="T12" fmla="*/ 16 w 16"/>
                  <a:gd name="T13" fmla="*/ 1 h 9"/>
                  <a:gd name="T14" fmla="*/ 9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9" y="0"/>
                    </a:moveTo>
                    <a:cubicBezTo>
                      <a:pt x="0" y="9"/>
                      <a:pt x="0" y="9"/>
                      <a:pt x="0" y="9"/>
                    </a:cubicBezTo>
                    <a:cubicBezTo>
                      <a:pt x="1" y="9"/>
                      <a:pt x="2" y="9"/>
                      <a:pt x="3" y="9"/>
                    </a:cubicBezTo>
                    <a:cubicBezTo>
                      <a:pt x="4" y="9"/>
                      <a:pt x="6" y="7"/>
                      <a:pt x="7" y="7"/>
                    </a:cubicBezTo>
                    <a:cubicBezTo>
                      <a:pt x="9" y="7"/>
                      <a:pt x="9" y="7"/>
                      <a:pt x="9" y="7"/>
                    </a:cubicBezTo>
                    <a:cubicBezTo>
                      <a:pt x="9" y="8"/>
                      <a:pt x="9" y="8"/>
                      <a:pt x="9" y="8"/>
                    </a:cubicBezTo>
                    <a:cubicBezTo>
                      <a:pt x="16" y="1"/>
                      <a:pt x="16" y="1"/>
                      <a:pt x="16" y="1"/>
                    </a:cubicBezTo>
                    <a:cubicBezTo>
                      <a:pt x="13" y="1"/>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19"/>
              <p:cNvSpPr/>
              <p:nvPr/>
            </p:nvSpPr>
            <p:spPr bwMode="auto">
              <a:xfrm>
                <a:off x="2164" y="1409"/>
                <a:ext cx="56" cy="35"/>
              </a:xfrm>
              <a:custGeom>
                <a:avLst/>
                <a:gdLst>
                  <a:gd name="T0" fmla="*/ 2 w 21"/>
                  <a:gd name="T1" fmla="*/ 13 h 13"/>
                  <a:gd name="T2" fmla="*/ 8 w 21"/>
                  <a:gd name="T3" fmla="*/ 13 h 13"/>
                  <a:gd name="T4" fmla="*/ 21 w 21"/>
                  <a:gd name="T5" fmla="*/ 0 h 13"/>
                  <a:gd name="T6" fmla="*/ 10 w 21"/>
                  <a:gd name="T7" fmla="*/ 3 h 13"/>
                  <a:gd name="T8" fmla="*/ 0 w 21"/>
                  <a:gd name="T9" fmla="*/ 13 h 13"/>
                  <a:gd name="T10" fmla="*/ 2 w 21"/>
                  <a:gd name="T11" fmla="*/ 13 h 13"/>
                </a:gdLst>
                <a:ahLst/>
                <a:cxnLst>
                  <a:cxn ang="0">
                    <a:pos x="T0" y="T1"/>
                  </a:cxn>
                  <a:cxn ang="0">
                    <a:pos x="T2" y="T3"/>
                  </a:cxn>
                  <a:cxn ang="0">
                    <a:pos x="T4" y="T5"/>
                  </a:cxn>
                  <a:cxn ang="0">
                    <a:pos x="T6" y="T7"/>
                  </a:cxn>
                  <a:cxn ang="0">
                    <a:pos x="T8" y="T9"/>
                  </a:cxn>
                  <a:cxn ang="0">
                    <a:pos x="T10" y="T11"/>
                  </a:cxn>
                </a:cxnLst>
                <a:rect l="0" t="0" r="r" b="b"/>
                <a:pathLst>
                  <a:path w="21" h="13">
                    <a:moveTo>
                      <a:pt x="2" y="13"/>
                    </a:moveTo>
                    <a:cubicBezTo>
                      <a:pt x="8" y="13"/>
                      <a:pt x="8" y="13"/>
                      <a:pt x="8" y="13"/>
                    </a:cubicBezTo>
                    <a:cubicBezTo>
                      <a:pt x="21" y="0"/>
                      <a:pt x="21" y="0"/>
                      <a:pt x="21" y="0"/>
                    </a:cubicBezTo>
                    <a:cubicBezTo>
                      <a:pt x="17" y="0"/>
                      <a:pt x="14" y="2"/>
                      <a:pt x="10" y="3"/>
                    </a:cubicBezTo>
                    <a:cubicBezTo>
                      <a:pt x="0" y="13"/>
                      <a:pt x="0" y="13"/>
                      <a:pt x="0" y="13"/>
                    </a:cubicBezTo>
                    <a:cubicBezTo>
                      <a:pt x="0" y="13"/>
                      <a:pt x="1" y="13"/>
                      <a:pt x="2"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720"/>
              <p:cNvSpPr/>
              <p:nvPr/>
            </p:nvSpPr>
            <p:spPr bwMode="auto">
              <a:xfrm>
                <a:off x="2215" y="1412"/>
                <a:ext cx="40" cy="29"/>
              </a:xfrm>
              <a:custGeom>
                <a:avLst/>
                <a:gdLst>
                  <a:gd name="T0" fmla="*/ 3 w 15"/>
                  <a:gd name="T1" fmla="*/ 11 h 11"/>
                  <a:gd name="T2" fmla="*/ 7 w 15"/>
                  <a:gd name="T3" fmla="*/ 11 h 11"/>
                  <a:gd name="T4" fmla="*/ 15 w 15"/>
                  <a:gd name="T5" fmla="*/ 3 h 11"/>
                  <a:gd name="T6" fmla="*/ 10 w 15"/>
                  <a:gd name="T7" fmla="*/ 0 h 11"/>
                  <a:gd name="T8" fmla="*/ 0 w 15"/>
                  <a:gd name="T9" fmla="*/ 10 h 11"/>
                  <a:gd name="T10" fmla="*/ 3 w 15"/>
                  <a:gd name="T11" fmla="*/ 11 h 11"/>
                </a:gdLst>
                <a:ahLst/>
                <a:cxnLst>
                  <a:cxn ang="0">
                    <a:pos x="T0" y="T1"/>
                  </a:cxn>
                  <a:cxn ang="0">
                    <a:pos x="T2" y="T3"/>
                  </a:cxn>
                  <a:cxn ang="0">
                    <a:pos x="T4" y="T5"/>
                  </a:cxn>
                  <a:cxn ang="0">
                    <a:pos x="T6" y="T7"/>
                  </a:cxn>
                  <a:cxn ang="0">
                    <a:pos x="T8" y="T9"/>
                  </a:cxn>
                  <a:cxn ang="0">
                    <a:pos x="T10" y="T11"/>
                  </a:cxn>
                </a:cxnLst>
                <a:rect l="0" t="0" r="r" b="b"/>
                <a:pathLst>
                  <a:path w="15" h="11">
                    <a:moveTo>
                      <a:pt x="3" y="11"/>
                    </a:moveTo>
                    <a:cubicBezTo>
                      <a:pt x="4" y="11"/>
                      <a:pt x="5" y="11"/>
                      <a:pt x="7" y="11"/>
                    </a:cubicBezTo>
                    <a:cubicBezTo>
                      <a:pt x="15" y="3"/>
                      <a:pt x="15" y="3"/>
                      <a:pt x="15" y="3"/>
                    </a:cubicBezTo>
                    <a:cubicBezTo>
                      <a:pt x="14" y="1"/>
                      <a:pt x="12" y="0"/>
                      <a:pt x="10" y="0"/>
                    </a:cubicBezTo>
                    <a:cubicBezTo>
                      <a:pt x="0" y="10"/>
                      <a:pt x="0" y="10"/>
                      <a:pt x="0" y="10"/>
                    </a:cubicBezTo>
                    <a:cubicBezTo>
                      <a:pt x="0" y="11"/>
                      <a:pt x="1"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21"/>
              <p:cNvSpPr/>
              <p:nvPr/>
            </p:nvSpPr>
            <p:spPr bwMode="auto">
              <a:xfrm>
                <a:off x="2052" y="1412"/>
                <a:ext cx="29" cy="21"/>
              </a:xfrm>
              <a:custGeom>
                <a:avLst/>
                <a:gdLst>
                  <a:gd name="T0" fmla="*/ 2 w 11"/>
                  <a:gd name="T1" fmla="*/ 4 h 8"/>
                  <a:gd name="T2" fmla="*/ 0 w 11"/>
                  <a:gd name="T3" fmla="*/ 6 h 8"/>
                  <a:gd name="T4" fmla="*/ 5 w 11"/>
                  <a:gd name="T5" fmla="*/ 8 h 8"/>
                  <a:gd name="T6" fmla="*/ 11 w 11"/>
                  <a:gd name="T7" fmla="*/ 2 h 8"/>
                  <a:gd name="T8" fmla="*/ 7 w 11"/>
                  <a:gd name="T9" fmla="*/ 0 h 8"/>
                  <a:gd name="T10" fmla="*/ 2 w 11"/>
                  <a:gd name="T11" fmla="*/ 4 h 8"/>
                </a:gdLst>
                <a:ahLst/>
                <a:cxnLst>
                  <a:cxn ang="0">
                    <a:pos x="T0" y="T1"/>
                  </a:cxn>
                  <a:cxn ang="0">
                    <a:pos x="T2" y="T3"/>
                  </a:cxn>
                  <a:cxn ang="0">
                    <a:pos x="T4" y="T5"/>
                  </a:cxn>
                  <a:cxn ang="0">
                    <a:pos x="T6" y="T7"/>
                  </a:cxn>
                  <a:cxn ang="0">
                    <a:pos x="T8" y="T9"/>
                  </a:cxn>
                  <a:cxn ang="0">
                    <a:pos x="T10" y="T11"/>
                  </a:cxn>
                </a:cxnLst>
                <a:rect l="0" t="0" r="r" b="b"/>
                <a:pathLst>
                  <a:path w="11" h="8">
                    <a:moveTo>
                      <a:pt x="2" y="4"/>
                    </a:moveTo>
                    <a:cubicBezTo>
                      <a:pt x="2" y="4"/>
                      <a:pt x="0" y="4"/>
                      <a:pt x="0" y="6"/>
                    </a:cubicBezTo>
                    <a:cubicBezTo>
                      <a:pt x="0" y="6"/>
                      <a:pt x="3" y="7"/>
                      <a:pt x="5" y="8"/>
                    </a:cubicBezTo>
                    <a:cubicBezTo>
                      <a:pt x="11" y="2"/>
                      <a:pt x="11" y="2"/>
                      <a:pt x="11" y="2"/>
                    </a:cubicBezTo>
                    <a:cubicBezTo>
                      <a:pt x="10" y="1"/>
                      <a:pt x="9" y="0"/>
                      <a:pt x="7" y="0"/>
                    </a:cubicBezTo>
                    <a:cubicBezTo>
                      <a:pt x="4" y="0"/>
                      <a:pt x="4" y="4"/>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22"/>
              <p:cNvSpPr/>
              <p:nvPr/>
            </p:nvSpPr>
            <p:spPr bwMode="auto">
              <a:xfrm>
                <a:off x="2081" y="1430"/>
                <a:ext cx="8" cy="8"/>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0" y="3"/>
                      <a:pt x="0" y="3"/>
                      <a:pt x="0" y="3"/>
                    </a:cubicBezTo>
                    <a:cubicBezTo>
                      <a:pt x="1" y="3"/>
                      <a:pt x="2"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23"/>
              <p:cNvSpPr/>
              <p:nvPr/>
            </p:nvSpPr>
            <p:spPr bwMode="auto">
              <a:xfrm>
                <a:off x="2065" y="1358"/>
                <a:ext cx="27" cy="11"/>
              </a:xfrm>
              <a:custGeom>
                <a:avLst/>
                <a:gdLst>
                  <a:gd name="T0" fmla="*/ 8 w 10"/>
                  <a:gd name="T1" fmla="*/ 4 h 4"/>
                  <a:gd name="T2" fmla="*/ 10 w 10"/>
                  <a:gd name="T3" fmla="*/ 2 h 4"/>
                  <a:gd name="T4" fmla="*/ 10 w 10"/>
                  <a:gd name="T5" fmla="*/ 0 h 4"/>
                  <a:gd name="T6" fmla="*/ 8 w 10"/>
                  <a:gd name="T7" fmla="*/ 0 h 4"/>
                  <a:gd name="T8" fmla="*/ 3 w 10"/>
                  <a:gd name="T9" fmla="*/ 0 h 4"/>
                  <a:gd name="T10" fmla="*/ 0 w 10"/>
                  <a:gd name="T11" fmla="*/ 3 h 4"/>
                  <a:gd name="T12" fmla="*/ 7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cubicBezTo>
                      <a:pt x="10" y="2"/>
                      <a:pt x="10" y="2"/>
                      <a:pt x="10" y="2"/>
                    </a:cubicBezTo>
                    <a:cubicBezTo>
                      <a:pt x="10" y="0"/>
                      <a:pt x="10" y="0"/>
                      <a:pt x="10" y="0"/>
                    </a:cubicBezTo>
                    <a:cubicBezTo>
                      <a:pt x="8" y="1"/>
                      <a:pt x="9" y="0"/>
                      <a:pt x="8" y="0"/>
                    </a:cubicBezTo>
                    <a:cubicBezTo>
                      <a:pt x="6" y="0"/>
                      <a:pt x="4" y="0"/>
                      <a:pt x="3" y="0"/>
                    </a:cubicBezTo>
                    <a:cubicBezTo>
                      <a:pt x="0" y="3"/>
                      <a:pt x="0" y="3"/>
                      <a:pt x="0" y="3"/>
                    </a:cubicBezTo>
                    <a:cubicBezTo>
                      <a:pt x="3" y="3"/>
                      <a:pt x="7" y="4"/>
                      <a:pt x="7" y="4"/>
                    </a:cubicBezTo>
                    <a:cubicBezTo>
                      <a:pt x="7" y="4"/>
                      <a:pt x="8" y="4"/>
                      <a:pt x="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24"/>
              <p:cNvSpPr/>
              <p:nvPr/>
            </p:nvSpPr>
            <p:spPr bwMode="auto">
              <a:xfrm>
                <a:off x="2033" y="1329"/>
                <a:ext cx="5" cy="5"/>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0"/>
                      <a:pt x="2" y="0"/>
                      <a:pt x="2" y="0"/>
                    </a:cubicBezTo>
                    <a:cubicBezTo>
                      <a:pt x="1" y="0"/>
                      <a:pt x="0" y="0"/>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25"/>
              <p:cNvSpPr/>
              <p:nvPr/>
            </p:nvSpPr>
            <p:spPr bwMode="auto">
              <a:xfrm>
                <a:off x="2041" y="1334"/>
                <a:ext cx="29" cy="24"/>
              </a:xfrm>
              <a:custGeom>
                <a:avLst/>
                <a:gdLst>
                  <a:gd name="T0" fmla="*/ 0 w 11"/>
                  <a:gd name="T1" fmla="*/ 7 h 9"/>
                  <a:gd name="T2" fmla="*/ 5 w 11"/>
                  <a:gd name="T3" fmla="*/ 8 h 9"/>
                  <a:gd name="T4" fmla="*/ 11 w 11"/>
                  <a:gd name="T5" fmla="*/ 2 h 9"/>
                  <a:gd name="T6" fmla="*/ 6 w 11"/>
                  <a:gd name="T7" fmla="*/ 0 h 9"/>
                  <a:gd name="T8" fmla="*/ 5 w 11"/>
                  <a:gd name="T9" fmla="*/ 0 h 9"/>
                  <a:gd name="T10" fmla="*/ 0 w 11"/>
                  <a:gd name="T11" fmla="*/ 4 h 9"/>
                  <a:gd name="T12" fmla="*/ 2 w 11"/>
                  <a:gd name="T13" fmla="*/ 6 h 9"/>
                  <a:gd name="T14" fmla="*/ 0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7"/>
                    </a:moveTo>
                    <a:cubicBezTo>
                      <a:pt x="0" y="8"/>
                      <a:pt x="2" y="9"/>
                      <a:pt x="5" y="8"/>
                    </a:cubicBezTo>
                    <a:cubicBezTo>
                      <a:pt x="11" y="2"/>
                      <a:pt x="11" y="2"/>
                      <a:pt x="11" y="2"/>
                    </a:cubicBezTo>
                    <a:cubicBezTo>
                      <a:pt x="10" y="1"/>
                      <a:pt x="6" y="3"/>
                      <a:pt x="6" y="0"/>
                    </a:cubicBezTo>
                    <a:cubicBezTo>
                      <a:pt x="5" y="0"/>
                      <a:pt x="5" y="0"/>
                      <a:pt x="5" y="0"/>
                    </a:cubicBezTo>
                    <a:cubicBezTo>
                      <a:pt x="0" y="4"/>
                      <a:pt x="0" y="4"/>
                      <a:pt x="0" y="4"/>
                    </a:cubicBezTo>
                    <a:cubicBezTo>
                      <a:pt x="1" y="5"/>
                      <a:pt x="1" y="5"/>
                      <a:pt x="2" y="6"/>
                    </a:cubicBezTo>
                    <a:cubicBezTo>
                      <a:pt x="1" y="6"/>
                      <a:pt x="0" y="7"/>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26"/>
              <p:cNvSpPr/>
              <p:nvPr/>
            </p:nvSpPr>
            <p:spPr bwMode="auto">
              <a:xfrm>
                <a:off x="2017" y="1299"/>
                <a:ext cx="5" cy="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0"/>
                      <a:pt x="2" y="0"/>
                      <a:pt x="2" y="0"/>
                    </a:cubicBezTo>
                    <a:cubicBezTo>
                      <a:pt x="1" y="0"/>
                      <a:pt x="0" y="0"/>
                      <a:pt x="0" y="0"/>
                    </a:cubicBezTo>
                    <a:cubicBezTo>
                      <a:pt x="0" y="1"/>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27"/>
              <p:cNvSpPr/>
              <p:nvPr/>
            </p:nvSpPr>
            <p:spPr bwMode="auto">
              <a:xfrm>
                <a:off x="2073" y="1259"/>
                <a:ext cx="29" cy="21"/>
              </a:xfrm>
              <a:custGeom>
                <a:avLst/>
                <a:gdLst>
                  <a:gd name="T0" fmla="*/ 8 w 11"/>
                  <a:gd name="T1" fmla="*/ 3 h 8"/>
                  <a:gd name="T2" fmla="*/ 6 w 11"/>
                  <a:gd name="T3" fmla="*/ 3 h 8"/>
                  <a:gd name="T4" fmla="*/ 0 w 11"/>
                  <a:gd name="T5" fmla="*/ 5 h 8"/>
                  <a:gd name="T6" fmla="*/ 2 w 11"/>
                  <a:gd name="T7" fmla="*/ 8 h 8"/>
                  <a:gd name="T8" fmla="*/ 5 w 11"/>
                  <a:gd name="T9" fmla="*/ 7 h 8"/>
                  <a:gd name="T10" fmla="*/ 11 w 11"/>
                  <a:gd name="T11" fmla="*/ 2 h 8"/>
                  <a:gd name="T12" fmla="*/ 4 w 11"/>
                  <a:gd name="T13" fmla="*/ 0 h 8"/>
                  <a:gd name="T14" fmla="*/ 4 w 11"/>
                  <a:gd name="T15" fmla="*/ 1 h 8"/>
                  <a:gd name="T16" fmla="*/ 8 w 11"/>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8" y="3"/>
                    </a:moveTo>
                    <a:cubicBezTo>
                      <a:pt x="6" y="3"/>
                      <a:pt x="6" y="3"/>
                      <a:pt x="6" y="3"/>
                    </a:cubicBezTo>
                    <a:cubicBezTo>
                      <a:pt x="3" y="3"/>
                      <a:pt x="1" y="4"/>
                      <a:pt x="0" y="5"/>
                    </a:cubicBezTo>
                    <a:cubicBezTo>
                      <a:pt x="0" y="5"/>
                      <a:pt x="1" y="8"/>
                      <a:pt x="2" y="8"/>
                    </a:cubicBezTo>
                    <a:cubicBezTo>
                      <a:pt x="2" y="8"/>
                      <a:pt x="4" y="7"/>
                      <a:pt x="5" y="7"/>
                    </a:cubicBezTo>
                    <a:cubicBezTo>
                      <a:pt x="11" y="2"/>
                      <a:pt x="11" y="2"/>
                      <a:pt x="11" y="2"/>
                    </a:cubicBezTo>
                    <a:cubicBezTo>
                      <a:pt x="9" y="1"/>
                      <a:pt x="6" y="1"/>
                      <a:pt x="4" y="0"/>
                    </a:cubicBezTo>
                    <a:cubicBezTo>
                      <a:pt x="4" y="1"/>
                      <a:pt x="4" y="1"/>
                      <a:pt x="4" y="1"/>
                    </a:cubicBezTo>
                    <a:cubicBezTo>
                      <a:pt x="4" y="3"/>
                      <a:pt x="6" y="3"/>
                      <a:pt x="8"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28"/>
              <p:cNvSpPr/>
              <p:nvPr/>
            </p:nvSpPr>
            <p:spPr bwMode="auto">
              <a:xfrm>
                <a:off x="2060" y="1296"/>
                <a:ext cx="8" cy="8"/>
              </a:xfrm>
              <a:custGeom>
                <a:avLst/>
                <a:gdLst>
                  <a:gd name="T0" fmla="*/ 2 w 3"/>
                  <a:gd name="T1" fmla="*/ 0 h 3"/>
                  <a:gd name="T2" fmla="*/ 0 w 3"/>
                  <a:gd name="T3" fmla="*/ 0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0"/>
                      <a:pt x="0" y="0"/>
                      <a:pt x="0" y="0"/>
                    </a:cubicBezTo>
                    <a:cubicBezTo>
                      <a:pt x="0" y="1"/>
                      <a:pt x="0" y="2"/>
                      <a:pt x="1" y="3"/>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29"/>
              <p:cNvSpPr/>
              <p:nvPr/>
            </p:nvSpPr>
            <p:spPr bwMode="auto">
              <a:xfrm>
                <a:off x="2062" y="1280"/>
                <a:ext cx="19" cy="14"/>
              </a:xfrm>
              <a:custGeom>
                <a:avLst/>
                <a:gdLst>
                  <a:gd name="T0" fmla="*/ 4 w 7"/>
                  <a:gd name="T1" fmla="*/ 0 h 5"/>
                  <a:gd name="T2" fmla="*/ 0 w 7"/>
                  <a:gd name="T3" fmla="*/ 2 h 5"/>
                  <a:gd name="T4" fmla="*/ 4 w 7"/>
                  <a:gd name="T5" fmla="*/ 5 h 5"/>
                  <a:gd name="T6" fmla="*/ 7 w 7"/>
                  <a:gd name="T7" fmla="*/ 1 h 5"/>
                  <a:gd name="T8" fmla="*/ 4 w 7"/>
                  <a:gd name="T9" fmla="*/ 0 h 5"/>
                </a:gdLst>
                <a:ahLst/>
                <a:cxnLst>
                  <a:cxn ang="0">
                    <a:pos x="T0" y="T1"/>
                  </a:cxn>
                  <a:cxn ang="0">
                    <a:pos x="T2" y="T3"/>
                  </a:cxn>
                  <a:cxn ang="0">
                    <a:pos x="T4" y="T5"/>
                  </a:cxn>
                  <a:cxn ang="0">
                    <a:pos x="T6" y="T7"/>
                  </a:cxn>
                  <a:cxn ang="0">
                    <a:pos x="T8" y="T9"/>
                  </a:cxn>
                </a:cxnLst>
                <a:rect l="0" t="0" r="r" b="b"/>
                <a:pathLst>
                  <a:path w="7" h="5">
                    <a:moveTo>
                      <a:pt x="4" y="0"/>
                    </a:moveTo>
                    <a:cubicBezTo>
                      <a:pt x="3" y="0"/>
                      <a:pt x="0" y="0"/>
                      <a:pt x="0" y="2"/>
                    </a:cubicBezTo>
                    <a:cubicBezTo>
                      <a:pt x="0" y="3"/>
                      <a:pt x="2" y="4"/>
                      <a:pt x="4" y="5"/>
                    </a:cubicBezTo>
                    <a:cubicBezTo>
                      <a:pt x="7" y="1"/>
                      <a:pt x="7" y="1"/>
                      <a:pt x="7" y="1"/>
                    </a:cubicBezTo>
                    <a:cubicBezTo>
                      <a:pt x="6"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30"/>
              <p:cNvSpPr/>
              <p:nvPr/>
            </p:nvSpPr>
            <p:spPr bwMode="auto">
              <a:xfrm>
                <a:off x="2073" y="1272"/>
                <a:ext cx="53" cy="49"/>
              </a:xfrm>
              <a:custGeom>
                <a:avLst/>
                <a:gdLst>
                  <a:gd name="T0" fmla="*/ 0 w 20"/>
                  <a:gd name="T1" fmla="*/ 15 h 18"/>
                  <a:gd name="T2" fmla="*/ 2 w 20"/>
                  <a:gd name="T3" fmla="*/ 17 h 18"/>
                  <a:gd name="T4" fmla="*/ 5 w 20"/>
                  <a:gd name="T5" fmla="*/ 16 h 18"/>
                  <a:gd name="T6" fmla="*/ 6 w 20"/>
                  <a:gd name="T7" fmla="*/ 18 h 18"/>
                  <a:gd name="T8" fmla="*/ 20 w 20"/>
                  <a:gd name="T9" fmla="*/ 4 h 18"/>
                  <a:gd name="T10" fmla="*/ 19 w 20"/>
                  <a:gd name="T11" fmla="*/ 4 h 18"/>
                  <a:gd name="T12" fmla="*/ 16 w 20"/>
                  <a:gd name="T13" fmla="*/ 0 h 18"/>
                  <a:gd name="T14" fmla="*/ 2 w 20"/>
                  <a:gd name="T15" fmla="*/ 14 h 18"/>
                  <a:gd name="T16" fmla="*/ 4 w 20"/>
                  <a:gd name="T17" fmla="*/ 14 h 18"/>
                  <a:gd name="T18" fmla="*/ 0 w 20"/>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0" y="15"/>
                    </a:moveTo>
                    <a:cubicBezTo>
                      <a:pt x="0" y="16"/>
                      <a:pt x="0" y="17"/>
                      <a:pt x="2" y="17"/>
                    </a:cubicBezTo>
                    <a:cubicBezTo>
                      <a:pt x="3" y="17"/>
                      <a:pt x="3" y="16"/>
                      <a:pt x="5" y="16"/>
                    </a:cubicBezTo>
                    <a:cubicBezTo>
                      <a:pt x="5" y="16"/>
                      <a:pt x="5" y="17"/>
                      <a:pt x="6" y="18"/>
                    </a:cubicBezTo>
                    <a:cubicBezTo>
                      <a:pt x="20" y="4"/>
                      <a:pt x="20" y="4"/>
                      <a:pt x="20" y="4"/>
                    </a:cubicBezTo>
                    <a:cubicBezTo>
                      <a:pt x="19" y="4"/>
                      <a:pt x="19" y="4"/>
                      <a:pt x="19" y="4"/>
                    </a:cubicBezTo>
                    <a:cubicBezTo>
                      <a:pt x="17" y="4"/>
                      <a:pt x="17" y="2"/>
                      <a:pt x="16" y="0"/>
                    </a:cubicBezTo>
                    <a:cubicBezTo>
                      <a:pt x="2" y="14"/>
                      <a:pt x="2" y="14"/>
                      <a:pt x="2" y="14"/>
                    </a:cubicBezTo>
                    <a:cubicBezTo>
                      <a:pt x="3" y="14"/>
                      <a:pt x="3" y="14"/>
                      <a:pt x="4" y="14"/>
                    </a:cubicBezTo>
                    <a:cubicBezTo>
                      <a:pt x="3" y="15"/>
                      <a:pt x="2" y="15"/>
                      <a:pt x="0"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31"/>
              <p:cNvSpPr/>
              <p:nvPr/>
            </p:nvSpPr>
            <p:spPr bwMode="auto">
              <a:xfrm>
                <a:off x="2097" y="1288"/>
                <a:ext cx="62" cy="59"/>
              </a:xfrm>
              <a:custGeom>
                <a:avLst/>
                <a:gdLst>
                  <a:gd name="T0" fmla="*/ 9 w 23"/>
                  <a:gd name="T1" fmla="*/ 12 h 22"/>
                  <a:gd name="T2" fmla="*/ 5 w 23"/>
                  <a:gd name="T3" fmla="*/ 12 h 22"/>
                  <a:gd name="T4" fmla="*/ 0 w 23"/>
                  <a:gd name="T5" fmla="*/ 17 h 22"/>
                  <a:gd name="T6" fmla="*/ 4 w 23"/>
                  <a:gd name="T7" fmla="*/ 19 h 22"/>
                  <a:gd name="T8" fmla="*/ 2 w 23"/>
                  <a:gd name="T9" fmla="*/ 20 h 22"/>
                  <a:gd name="T10" fmla="*/ 4 w 23"/>
                  <a:gd name="T11" fmla="*/ 22 h 22"/>
                  <a:gd name="T12" fmla="*/ 23 w 23"/>
                  <a:gd name="T13" fmla="*/ 2 h 22"/>
                  <a:gd name="T14" fmla="*/ 21 w 23"/>
                  <a:gd name="T15" fmla="*/ 0 h 22"/>
                  <a:gd name="T16" fmla="*/ 20 w 23"/>
                  <a:gd name="T17" fmla="*/ 0 h 22"/>
                  <a:gd name="T18" fmla="*/ 22 w 23"/>
                  <a:gd name="T19" fmla="*/ 1 h 22"/>
                  <a:gd name="T20" fmla="*/ 22 w 23"/>
                  <a:gd name="T21" fmla="*/ 3 h 22"/>
                  <a:gd name="T22" fmla="*/ 19 w 23"/>
                  <a:gd name="T23" fmla="*/ 3 h 22"/>
                  <a:gd name="T24" fmla="*/ 17 w 23"/>
                  <a:gd name="T25" fmla="*/ 0 h 22"/>
                  <a:gd name="T26" fmla="*/ 6 w 23"/>
                  <a:gd name="T27" fmla="*/ 11 h 22"/>
                  <a:gd name="T28" fmla="*/ 9 w 23"/>
                  <a:gd name="T2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2">
                    <a:moveTo>
                      <a:pt x="9" y="12"/>
                    </a:moveTo>
                    <a:cubicBezTo>
                      <a:pt x="9" y="12"/>
                      <a:pt x="7" y="12"/>
                      <a:pt x="5" y="12"/>
                    </a:cubicBezTo>
                    <a:cubicBezTo>
                      <a:pt x="0" y="17"/>
                      <a:pt x="0" y="17"/>
                      <a:pt x="0" y="17"/>
                    </a:cubicBezTo>
                    <a:cubicBezTo>
                      <a:pt x="1" y="18"/>
                      <a:pt x="3" y="19"/>
                      <a:pt x="4" y="19"/>
                    </a:cubicBezTo>
                    <a:cubicBezTo>
                      <a:pt x="4" y="19"/>
                      <a:pt x="3" y="20"/>
                      <a:pt x="2" y="20"/>
                    </a:cubicBezTo>
                    <a:cubicBezTo>
                      <a:pt x="3" y="21"/>
                      <a:pt x="3" y="21"/>
                      <a:pt x="4" y="22"/>
                    </a:cubicBezTo>
                    <a:cubicBezTo>
                      <a:pt x="23" y="2"/>
                      <a:pt x="23" y="2"/>
                      <a:pt x="23" y="2"/>
                    </a:cubicBezTo>
                    <a:cubicBezTo>
                      <a:pt x="23" y="1"/>
                      <a:pt x="23" y="0"/>
                      <a:pt x="21" y="0"/>
                    </a:cubicBezTo>
                    <a:cubicBezTo>
                      <a:pt x="20" y="0"/>
                      <a:pt x="20" y="0"/>
                      <a:pt x="20" y="0"/>
                    </a:cubicBezTo>
                    <a:cubicBezTo>
                      <a:pt x="22" y="1"/>
                      <a:pt x="22" y="1"/>
                      <a:pt x="22" y="1"/>
                    </a:cubicBezTo>
                    <a:cubicBezTo>
                      <a:pt x="22" y="3"/>
                      <a:pt x="22" y="3"/>
                      <a:pt x="22" y="3"/>
                    </a:cubicBezTo>
                    <a:cubicBezTo>
                      <a:pt x="19" y="3"/>
                      <a:pt x="19" y="3"/>
                      <a:pt x="19" y="3"/>
                    </a:cubicBezTo>
                    <a:cubicBezTo>
                      <a:pt x="18" y="2"/>
                      <a:pt x="18" y="1"/>
                      <a:pt x="17" y="0"/>
                    </a:cubicBezTo>
                    <a:cubicBezTo>
                      <a:pt x="6" y="11"/>
                      <a:pt x="6" y="11"/>
                      <a:pt x="6" y="11"/>
                    </a:cubicBezTo>
                    <a:cubicBezTo>
                      <a:pt x="7" y="11"/>
                      <a:pt x="8" y="11"/>
                      <a:pt x="9"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32"/>
              <p:cNvSpPr/>
              <p:nvPr/>
            </p:nvSpPr>
            <p:spPr bwMode="auto">
              <a:xfrm>
                <a:off x="2134" y="1307"/>
                <a:ext cx="51" cy="40"/>
              </a:xfrm>
              <a:custGeom>
                <a:avLst/>
                <a:gdLst>
                  <a:gd name="T0" fmla="*/ 6 w 19"/>
                  <a:gd name="T1" fmla="*/ 15 h 15"/>
                  <a:gd name="T2" fmla="*/ 6 w 19"/>
                  <a:gd name="T3" fmla="*/ 12 h 15"/>
                  <a:gd name="T4" fmla="*/ 7 w 19"/>
                  <a:gd name="T5" fmla="*/ 12 h 15"/>
                  <a:gd name="T6" fmla="*/ 5 w 19"/>
                  <a:gd name="T7" fmla="*/ 9 h 15"/>
                  <a:gd name="T8" fmla="*/ 7 w 19"/>
                  <a:gd name="T9" fmla="*/ 7 h 15"/>
                  <a:gd name="T10" fmla="*/ 9 w 19"/>
                  <a:gd name="T11" fmla="*/ 10 h 15"/>
                  <a:gd name="T12" fmla="*/ 15 w 19"/>
                  <a:gd name="T13" fmla="*/ 6 h 15"/>
                  <a:gd name="T14" fmla="*/ 19 w 19"/>
                  <a:gd name="T15" fmla="*/ 2 h 15"/>
                  <a:gd name="T16" fmla="*/ 13 w 19"/>
                  <a:gd name="T17" fmla="*/ 0 h 15"/>
                  <a:gd name="T18" fmla="*/ 12 w 19"/>
                  <a:gd name="T19" fmla="*/ 0 h 15"/>
                  <a:gd name="T20" fmla="*/ 0 w 19"/>
                  <a:gd name="T21" fmla="*/ 13 h 15"/>
                  <a:gd name="T22" fmla="*/ 6 w 19"/>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6" y="15"/>
                    </a:moveTo>
                    <a:cubicBezTo>
                      <a:pt x="6" y="12"/>
                      <a:pt x="6" y="12"/>
                      <a:pt x="6" y="12"/>
                    </a:cubicBezTo>
                    <a:cubicBezTo>
                      <a:pt x="7" y="12"/>
                      <a:pt x="7" y="12"/>
                      <a:pt x="7" y="12"/>
                    </a:cubicBezTo>
                    <a:cubicBezTo>
                      <a:pt x="7" y="11"/>
                      <a:pt x="6" y="11"/>
                      <a:pt x="5" y="9"/>
                    </a:cubicBezTo>
                    <a:cubicBezTo>
                      <a:pt x="6" y="9"/>
                      <a:pt x="6" y="8"/>
                      <a:pt x="7" y="7"/>
                    </a:cubicBezTo>
                    <a:cubicBezTo>
                      <a:pt x="7" y="9"/>
                      <a:pt x="7" y="10"/>
                      <a:pt x="9" y="10"/>
                    </a:cubicBezTo>
                    <a:cubicBezTo>
                      <a:pt x="11" y="10"/>
                      <a:pt x="13" y="8"/>
                      <a:pt x="15" y="6"/>
                    </a:cubicBezTo>
                    <a:cubicBezTo>
                      <a:pt x="19" y="2"/>
                      <a:pt x="19" y="2"/>
                      <a:pt x="19" y="2"/>
                    </a:cubicBezTo>
                    <a:cubicBezTo>
                      <a:pt x="17" y="1"/>
                      <a:pt x="14" y="0"/>
                      <a:pt x="13" y="0"/>
                    </a:cubicBezTo>
                    <a:cubicBezTo>
                      <a:pt x="12" y="0"/>
                      <a:pt x="12" y="0"/>
                      <a:pt x="12" y="0"/>
                    </a:cubicBezTo>
                    <a:cubicBezTo>
                      <a:pt x="0" y="13"/>
                      <a:pt x="0" y="13"/>
                      <a:pt x="0" y="13"/>
                    </a:cubicBezTo>
                    <a:cubicBezTo>
                      <a:pt x="2" y="14"/>
                      <a:pt x="5" y="15"/>
                      <a:pt x="6"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33"/>
              <p:cNvSpPr/>
              <p:nvPr/>
            </p:nvSpPr>
            <p:spPr bwMode="auto">
              <a:xfrm>
                <a:off x="2126" y="1345"/>
                <a:ext cx="6"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34"/>
              <p:cNvSpPr/>
              <p:nvPr/>
            </p:nvSpPr>
            <p:spPr bwMode="auto">
              <a:xfrm>
                <a:off x="2167" y="1636"/>
                <a:ext cx="40" cy="41"/>
              </a:xfrm>
              <a:custGeom>
                <a:avLst/>
                <a:gdLst>
                  <a:gd name="T0" fmla="*/ 12 w 15"/>
                  <a:gd name="T1" fmla="*/ 1 h 15"/>
                  <a:gd name="T2" fmla="*/ 11 w 15"/>
                  <a:gd name="T3" fmla="*/ 2 h 15"/>
                  <a:gd name="T4" fmla="*/ 10 w 15"/>
                  <a:gd name="T5" fmla="*/ 0 h 15"/>
                  <a:gd name="T6" fmla="*/ 5 w 15"/>
                  <a:gd name="T7" fmla="*/ 5 h 15"/>
                  <a:gd name="T8" fmla="*/ 5 w 15"/>
                  <a:gd name="T9" fmla="*/ 7 h 15"/>
                  <a:gd name="T10" fmla="*/ 5 w 15"/>
                  <a:gd name="T11" fmla="*/ 9 h 15"/>
                  <a:gd name="T12" fmla="*/ 2 w 15"/>
                  <a:gd name="T13" fmla="*/ 11 h 15"/>
                  <a:gd name="T14" fmla="*/ 0 w 15"/>
                  <a:gd name="T15" fmla="*/ 15 h 15"/>
                  <a:gd name="T16" fmla="*/ 4 w 15"/>
                  <a:gd name="T17" fmla="*/ 14 h 15"/>
                  <a:gd name="T18" fmla="*/ 15 w 15"/>
                  <a:gd name="T19" fmla="*/ 3 h 15"/>
                  <a:gd name="T20" fmla="*/ 12 w 15"/>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12" y="1"/>
                    </a:moveTo>
                    <a:cubicBezTo>
                      <a:pt x="12" y="1"/>
                      <a:pt x="11" y="1"/>
                      <a:pt x="11" y="2"/>
                    </a:cubicBezTo>
                    <a:cubicBezTo>
                      <a:pt x="10" y="1"/>
                      <a:pt x="10" y="0"/>
                      <a:pt x="10" y="0"/>
                    </a:cubicBezTo>
                    <a:cubicBezTo>
                      <a:pt x="5" y="5"/>
                      <a:pt x="5" y="5"/>
                      <a:pt x="5" y="5"/>
                    </a:cubicBezTo>
                    <a:cubicBezTo>
                      <a:pt x="5" y="6"/>
                      <a:pt x="5" y="6"/>
                      <a:pt x="5" y="7"/>
                    </a:cubicBezTo>
                    <a:cubicBezTo>
                      <a:pt x="5" y="9"/>
                      <a:pt x="5" y="9"/>
                      <a:pt x="5" y="9"/>
                    </a:cubicBezTo>
                    <a:cubicBezTo>
                      <a:pt x="5" y="10"/>
                      <a:pt x="3" y="11"/>
                      <a:pt x="2" y="11"/>
                    </a:cubicBezTo>
                    <a:cubicBezTo>
                      <a:pt x="2" y="12"/>
                      <a:pt x="0" y="12"/>
                      <a:pt x="0" y="15"/>
                    </a:cubicBezTo>
                    <a:cubicBezTo>
                      <a:pt x="1" y="14"/>
                      <a:pt x="2" y="14"/>
                      <a:pt x="4" y="14"/>
                    </a:cubicBezTo>
                    <a:cubicBezTo>
                      <a:pt x="15" y="3"/>
                      <a:pt x="15" y="3"/>
                      <a:pt x="15" y="3"/>
                    </a:cubicBezTo>
                    <a:cubicBezTo>
                      <a:pt x="14" y="2"/>
                      <a:pt x="13" y="2"/>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35"/>
              <p:cNvSpPr/>
              <p:nvPr/>
            </p:nvSpPr>
            <p:spPr bwMode="auto">
              <a:xfrm>
                <a:off x="2191" y="1650"/>
                <a:ext cx="42" cy="32"/>
              </a:xfrm>
              <a:custGeom>
                <a:avLst/>
                <a:gdLst>
                  <a:gd name="T0" fmla="*/ 15 w 16"/>
                  <a:gd name="T1" fmla="*/ 2 h 12"/>
                  <a:gd name="T2" fmla="*/ 12 w 16"/>
                  <a:gd name="T3" fmla="*/ 0 h 12"/>
                  <a:gd name="T4" fmla="*/ 0 w 16"/>
                  <a:gd name="T5" fmla="*/ 12 h 12"/>
                  <a:gd name="T6" fmla="*/ 7 w 16"/>
                  <a:gd name="T7" fmla="*/ 5 h 12"/>
                  <a:gd name="T8" fmla="*/ 12 w 16"/>
                  <a:gd name="T9" fmla="*/ 8 h 12"/>
                  <a:gd name="T10" fmla="*/ 16 w 16"/>
                  <a:gd name="T11" fmla="*/ 5 h 12"/>
                  <a:gd name="T12" fmla="*/ 15 w 1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5" y="2"/>
                    </a:moveTo>
                    <a:cubicBezTo>
                      <a:pt x="14" y="1"/>
                      <a:pt x="13" y="0"/>
                      <a:pt x="12" y="0"/>
                    </a:cubicBezTo>
                    <a:cubicBezTo>
                      <a:pt x="0" y="12"/>
                      <a:pt x="0" y="12"/>
                      <a:pt x="0" y="12"/>
                    </a:cubicBezTo>
                    <a:cubicBezTo>
                      <a:pt x="3" y="12"/>
                      <a:pt x="7" y="8"/>
                      <a:pt x="7" y="5"/>
                    </a:cubicBezTo>
                    <a:cubicBezTo>
                      <a:pt x="8" y="5"/>
                      <a:pt x="11" y="7"/>
                      <a:pt x="12" y="8"/>
                    </a:cubicBezTo>
                    <a:cubicBezTo>
                      <a:pt x="16" y="5"/>
                      <a:pt x="16" y="5"/>
                      <a:pt x="16" y="5"/>
                    </a:cubicBezTo>
                    <a:cubicBezTo>
                      <a:pt x="15" y="4"/>
                      <a:pt x="15" y="3"/>
                      <a:pt x="1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36"/>
              <p:cNvSpPr/>
              <p:nvPr/>
            </p:nvSpPr>
            <p:spPr bwMode="auto">
              <a:xfrm>
                <a:off x="2244" y="1669"/>
                <a:ext cx="5" cy="2"/>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37"/>
              <p:cNvSpPr/>
              <p:nvPr/>
            </p:nvSpPr>
            <p:spPr bwMode="auto">
              <a:xfrm>
                <a:off x="2287" y="1578"/>
                <a:ext cx="24" cy="24"/>
              </a:xfrm>
              <a:custGeom>
                <a:avLst/>
                <a:gdLst>
                  <a:gd name="T0" fmla="*/ 0 w 9"/>
                  <a:gd name="T1" fmla="*/ 6 h 9"/>
                  <a:gd name="T2" fmla="*/ 2 w 9"/>
                  <a:gd name="T3" fmla="*/ 9 h 9"/>
                  <a:gd name="T4" fmla="*/ 9 w 9"/>
                  <a:gd name="T5" fmla="*/ 3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1" y="9"/>
                      <a:pt x="2" y="9"/>
                    </a:cubicBezTo>
                    <a:cubicBezTo>
                      <a:pt x="9" y="3"/>
                      <a:pt x="9" y="3"/>
                      <a:pt x="9" y="3"/>
                    </a:cubicBezTo>
                    <a:cubicBezTo>
                      <a:pt x="6" y="0"/>
                      <a:pt x="0" y="1"/>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8"/>
              <p:cNvSpPr/>
              <p:nvPr/>
            </p:nvSpPr>
            <p:spPr bwMode="auto">
              <a:xfrm>
                <a:off x="2217" y="1687"/>
                <a:ext cx="14" cy="14"/>
              </a:xfrm>
              <a:custGeom>
                <a:avLst/>
                <a:gdLst>
                  <a:gd name="T0" fmla="*/ 5 w 5"/>
                  <a:gd name="T1" fmla="*/ 0 h 5"/>
                  <a:gd name="T2" fmla="*/ 4 w 5"/>
                  <a:gd name="T3" fmla="*/ 0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5" y="0"/>
                      <a:pt x="4" y="0"/>
                      <a:pt x="4" y="0"/>
                    </a:cubicBezTo>
                    <a:cubicBezTo>
                      <a:pt x="0" y="5"/>
                      <a:pt x="0" y="5"/>
                      <a:pt x="0" y="5"/>
                    </a:cubicBezTo>
                    <a:cubicBezTo>
                      <a:pt x="2" y="3"/>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39"/>
              <p:cNvSpPr/>
              <p:nvPr/>
            </p:nvSpPr>
            <p:spPr bwMode="auto">
              <a:xfrm>
                <a:off x="2241" y="1457"/>
                <a:ext cx="19" cy="13"/>
              </a:xfrm>
              <a:custGeom>
                <a:avLst/>
                <a:gdLst>
                  <a:gd name="T0" fmla="*/ 0 w 7"/>
                  <a:gd name="T1" fmla="*/ 3 h 5"/>
                  <a:gd name="T2" fmla="*/ 2 w 7"/>
                  <a:gd name="T3" fmla="*/ 5 h 5"/>
                  <a:gd name="T4" fmla="*/ 7 w 7"/>
                  <a:gd name="T5" fmla="*/ 1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cubicBezTo>
                      <a:pt x="0" y="4"/>
                      <a:pt x="1" y="5"/>
                      <a:pt x="2" y="5"/>
                    </a:cubicBezTo>
                    <a:cubicBezTo>
                      <a:pt x="7" y="1"/>
                      <a:pt x="7" y="1"/>
                      <a:pt x="7" y="1"/>
                    </a:cubicBezTo>
                    <a:cubicBezTo>
                      <a:pt x="6" y="1"/>
                      <a:pt x="4" y="0"/>
                      <a:pt x="3" y="0"/>
                    </a:cubicBezTo>
                    <a:cubicBezTo>
                      <a:pt x="2" y="0"/>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40"/>
              <p:cNvSpPr/>
              <p:nvPr/>
            </p:nvSpPr>
            <p:spPr bwMode="auto">
              <a:xfrm>
                <a:off x="2257" y="1462"/>
                <a:ext cx="35" cy="22"/>
              </a:xfrm>
              <a:custGeom>
                <a:avLst/>
                <a:gdLst>
                  <a:gd name="T0" fmla="*/ 2 w 13"/>
                  <a:gd name="T1" fmla="*/ 8 h 8"/>
                  <a:gd name="T2" fmla="*/ 8 w 13"/>
                  <a:gd name="T3" fmla="*/ 6 h 8"/>
                  <a:gd name="T4" fmla="*/ 10 w 13"/>
                  <a:gd name="T5" fmla="*/ 6 h 8"/>
                  <a:gd name="T6" fmla="*/ 13 w 13"/>
                  <a:gd name="T7" fmla="*/ 3 h 8"/>
                  <a:gd name="T8" fmla="*/ 7 w 13"/>
                  <a:gd name="T9" fmla="*/ 0 h 8"/>
                  <a:gd name="T10" fmla="*/ 0 w 13"/>
                  <a:gd name="T11" fmla="*/ 7 h 8"/>
                  <a:gd name="T12" fmla="*/ 2 w 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8"/>
                    </a:moveTo>
                    <a:cubicBezTo>
                      <a:pt x="5" y="8"/>
                      <a:pt x="6" y="6"/>
                      <a:pt x="8" y="6"/>
                    </a:cubicBezTo>
                    <a:cubicBezTo>
                      <a:pt x="9" y="6"/>
                      <a:pt x="9" y="6"/>
                      <a:pt x="10" y="6"/>
                    </a:cubicBezTo>
                    <a:cubicBezTo>
                      <a:pt x="13" y="3"/>
                      <a:pt x="13" y="3"/>
                      <a:pt x="13" y="3"/>
                    </a:cubicBezTo>
                    <a:cubicBezTo>
                      <a:pt x="11" y="2"/>
                      <a:pt x="9" y="1"/>
                      <a:pt x="7" y="0"/>
                    </a:cubicBezTo>
                    <a:cubicBezTo>
                      <a:pt x="0" y="7"/>
                      <a:pt x="0" y="7"/>
                      <a:pt x="0" y="7"/>
                    </a:cubicBezTo>
                    <a:cubicBezTo>
                      <a:pt x="1" y="7"/>
                      <a:pt x="1" y="8"/>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41"/>
              <p:cNvSpPr/>
              <p:nvPr/>
            </p:nvSpPr>
            <p:spPr bwMode="auto">
              <a:xfrm>
                <a:off x="2252" y="1701"/>
                <a:ext cx="8" cy="10"/>
              </a:xfrm>
              <a:custGeom>
                <a:avLst/>
                <a:gdLst>
                  <a:gd name="T0" fmla="*/ 1 w 3"/>
                  <a:gd name="T1" fmla="*/ 4 h 4"/>
                  <a:gd name="T2" fmla="*/ 3 w 3"/>
                  <a:gd name="T3" fmla="*/ 0 h 4"/>
                  <a:gd name="T4" fmla="*/ 3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2" y="4"/>
                      <a:pt x="2" y="2"/>
                      <a:pt x="3" y="0"/>
                    </a:cubicBezTo>
                    <a:cubicBezTo>
                      <a:pt x="3" y="0"/>
                      <a:pt x="3" y="0"/>
                      <a:pt x="3" y="0"/>
                    </a:cubicBezTo>
                    <a:cubicBezTo>
                      <a:pt x="0" y="3"/>
                      <a:pt x="0" y="3"/>
                      <a:pt x="0" y="3"/>
                    </a:cubicBezTo>
                    <a:cubicBezTo>
                      <a:pt x="0" y="4"/>
                      <a:pt x="0" y="4"/>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42"/>
              <p:cNvSpPr/>
              <p:nvPr/>
            </p:nvSpPr>
            <p:spPr bwMode="auto">
              <a:xfrm>
                <a:off x="2324" y="1588"/>
                <a:ext cx="6" cy="3"/>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1"/>
                      <a:pt x="0" y="1"/>
                      <a:pt x="0" y="1"/>
                    </a:cubicBezTo>
                    <a:cubicBezTo>
                      <a:pt x="1" y="1"/>
                      <a:pt x="1" y="1"/>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43"/>
              <p:cNvSpPr/>
              <p:nvPr/>
            </p:nvSpPr>
            <p:spPr bwMode="auto">
              <a:xfrm>
                <a:off x="2260" y="1559"/>
                <a:ext cx="11" cy="8"/>
              </a:xfrm>
              <a:custGeom>
                <a:avLst/>
                <a:gdLst>
                  <a:gd name="T0" fmla="*/ 1 w 4"/>
                  <a:gd name="T1" fmla="*/ 3 h 3"/>
                  <a:gd name="T2" fmla="*/ 4 w 4"/>
                  <a:gd name="T3" fmla="*/ 0 h 3"/>
                  <a:gd name="T4" fmla="*/ 3 w 4"/>
                  <a:gd name="T5" fmla="*/ 0 h 3"/>
                  <a:gd name="T6" fmla="*/ 0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4" y="0"/>
                    </a:cubicBezTo>
                    <a:cubicBezTo>
                      <a:pt x="4" y="0"/>
                      <a:pt x="4" y="0"/>
                      <a:pt x="3" y="0"/>
                    </a:cubicBezTo>
                    <a:cubicBezTo>
                      <a:pt x="0" y="3"/>
                      <a:pt x="0" y="3"/>
                      <a:pt x="0" y="3"/>
                    </a:cubicBezTo>
                    <a:cubicBezTo>
                      <a:pt x="0" y="3"/>
                      <a:pt x="0" y="3"/>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44"/>
              <p:cNvSpPr/>
              <p:nvPr/>
            </p:nvSpPr>
            <p:spPr bwMode="auto">
              <a:xfrm>
                <a:off x="2129" y="1457"/>
                <a:ext cx="43" cy="43"/>
              </a:xfrm>
              <a:custGeom>
                <a:avLst/>
                <a:gdLst>
                  <a:gd name="T0" fmla="*/ 4 w 16"/>
                  <a:gd name="T1" fmla="*/ 10 h 16"/>
                  <a:gd name="T2" fmla="*/ 0 w 16"/>
                  <a:gd name="T3" fmla="*/ 16 h 16"/>
                  <a:gd name="T4" fmla="*/ 16 w 16"/>
                  <a:gd name="T5" fmla="*/ 0 h 16"/>
                  <a:gd name="T6" fmla="*/ 5 w 16"/>
                  <a:gd name="T7" fmla="*/ 6 h 16"/>
                  <a:gd name="T8" fmla="*/ 4 w 16"/>
                  <a:gd name="T9" fmla="*/ 10 h 16"/>
                </a:gdLst>
                <a:ahLst/>
                <a:cxnLst>
                  <a:cxn ang="0">
                    <a:pos x="T0" y="T1"/>
                  </a:cxn>
                  <a:cxn ang="0">
                    <a:pos x="T2" y="T3"/>
                  </a:cxn>
                  <a:cxn ang="0">
                    <a:pos x="T4" y="T5"/>
                  </a:cxn>
                  <a:cxn ang="0">
                    <a:pos x="T6" y="T7"/>
                  </a:cxn>
                  <a:cxn ang="0">
                    <a:pos x="T8" y="T9"/>
                  </a:cxn>
                </a:cxnLst>
                <a:rect l="0" t="0" r="r" b="b"/>
                <a:pathLst>
                  <a:path w="16" h="16">
                    <a:moveTo>
                      <a:pt x="4" y="10"/>
                    </a:moveTo>
                    <a:cubicBezTo>
                      <a:pt x="1" y="12"/>
                      <a:pt x="1" y="13"/>
                      <a:pt x="0" y="16"/>
                    </a:cubicBezTo>
                    <a:cubicBezTo>
                      <a:pt x="16" y="0"/>
                      <a:pt x="16" y="0"/>
                      <a:pt x="16" y="0"/>
                    </a:cubicBezTo>
                    <a:cubicBezTo>
                      <a:pt x="11" y="0"/>
                      <a:pt x="8" y="3"/>
                      <a:pt x="5" y="6"/>
                    </a:cubicBezTo>
                    <a:cubicBezTo>
                      <a:pt x="4" y="7"/>
                      <a:pt x="5" y="9"/>
                      <a:pt x="4"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45"/>
              <p:cNvSpPr/>
              <p:nvPr/>
            </p:nvSpPr>
            <p:spPr bwMode="auto">
              <a:xfrm>
                <a:off x="2137" y="1481"/>
                <a:ext cx="38" cy="38"/>
              </a:xfrm>
              <a:custGeom>
                <a:avLst/>
                <a:gdLst>
                  <a:gd name="T0" fmla="*/ 14 w 14"/>
                  <a:gd name="T1" fmla="*/ 5 h 14"/>
                  <a:gd name="T2" fmla="*/ 14 w 14"/>
                  <a:gd name="T3" fmla="*/ 2 h 14"/>
                  <a:gd name="T4" fmla="*/ 13 w 14"/>
                  <a:gd name="T5" fmla="*/ 1 h 14"/>
                  <a:gd name="T6" fmla="*/ 13 w 14"/>
                  <a:gd name="T7" fmla="*/ 0 h 14"/>
                  <a:gd name="T8" fmla="*/ 0 w 14"/>
                  <a:gd name="T9" fmla="*/ 12 h 14"/>
                  <a:gd name="T10" fmla="*/ 0 w 14"/>
                  <a:gd name="T11" fmla="*/ 13 h 14"/>
                  <a:gd name="T12" fmla="*/ 7 w 14"/>
                  <a:gd name="T13" fmla="*/ 14 h 14"/>
                  <a:gd name="T14" fmla="*/ 14 w 14"/>
                  <a:gd name="T15" fmla="*/ 7 h 14"/>
                  <a:gd name="T16" fmla="*/ 14 w 14"/>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5"/>
                    </a:moveTo>
                    <a:cubicBezTo>
                      <a:pt x="14" y="5"/>
                      <a:pt x="14" y="4"/>
                      <a:pt x="14" y="2"/>
                    </a:cubicBezTo>
                    <a:cubicBezTo>
                      <a:pt x="13" y="2"/>
                      <a:pt x="13" y="2"/>
                      <a:pt x="13" y="1"/>
                    </a:cubicBezTo>
                    <a:cubicBezTo>
                      <a:pt x="13" y="0"/>
                      <a:pt x="13" y="0"/>
                      <a:pt x="13" y="0"/>
                    </a:cubicBezTo>
                    <a:cubicBezTo>
                      <a:pt x="0" y="12"/>
                      <a:pt x="0" y="12"/>
                      <a:pt x="0" y="12"/>
                    </a:cubicBezTo>
                    <a:cubicBezTo>
                      <a:pt x="0" y="13"/>
                      <a:pt x="0" y="13"/>
                      <a:pt x="0" y="13"/>
                    </a:cubicBezTo>
                    <a:cubicBezTo>
                      <a:pt x="0" y="13"/>
                      <a:pt x="4" y="13"/>
                      <a:pt x="7" y="14"/>
                    </a:cubicBezTo>
                    <a:cubicBezTo>
                      <a:pt x="14" y="7"/>
                      <a:pt x="14" y="7"/>
                      <a:pt x="14" y="7"/>
                    </a:cubicBezTo>
                    <a:cubicBezTo>
                      <a:pt x="14" y="6"/>
                      <a:pt x="14" y="6"/>
                      <a:pt x="1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46"/>
              <p:cNvSpPr/>
              <p:nvPr/>
            </p:nvSpPr>
            <p:spPr bwMode="auto">
              <a:xfrm>
                <a:off x="2143" y="1524"/>
                <a:ext cx="8" cy="5"/>
              </a:xfrm>
              <a:custGeom>
                <a:avLst/>
                <a:gdLst>
                  <a:gd name="T0" fmla="*/ 0 w 3"/>
                  <a:gd name="T1" fmla="*/ 0 h 2"/>
                  <a:gd name="T2" fmla="*/ 1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0" y="2"/>
                      <a:pt x="1" y="2"/>
                    </a:cubicBezTo>
                    <a:cubicBezTo>
                      <a:pt x="3" y="0"/>
                      <a:pt x="3"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47"/>
              <p:cNvSpPr/>
              <p:nvPr/>
            </p:nvSpPr>
            <p:spPr bwMode="auto">
              <a:xfrm>
                <a:off x="2185" y="146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48"/>
              <p:cNvSpPr/>
              <p:nvPr/>
            </p:nvSpPr>
            <p:spPr bwMode="auto">
              <a:xfrm>
                <a:off x="2183" y="1462"/>
                <a:ext cx="29" cy="27"/>
              </a:xfrm>
              <a:custGeom>
                <a:avLst/>
                <a:gdLst>
                  <a:gd name="T0" fmla="*/ 0 w 11"/>
                  <a:gd name="T1" fmla="*/ 8 h 10"/>
                  <a:gd name="T2" fmla="*/ 1 w 11"/>
                  <a:gd name="T3" fmla="*/ 10 h 10"/>
                  <a:gd name="T4" fmla="*/ 11 w 11"/>
                  <a:gd name="T5" fmla="*/ 0 h 10"/>
                  <a:gd name="T6" fmla="*/ 0 w 11"/>
                  <a:gd name="T7" fmla="*/ 8 h 10"/>
                </a:gdLst>
                <a:ahLst/>
                <a:cxnLst>
                  <a:cxn ang="0">
                    <a:pos x="T0" y="T1"/>
                  </a:cxn>
                  <a:cxn ang="0">
                    <a:pos x="T2" y="T3"/>
                  </a:cxn>
                  <a:cxn ang="0">
                    <a:pos x="T4" y="T5"/>
                  </a:cxn>
                  <a:cxn ang="0">
                    <a:pos x="T6" y="T7"/>
                  </a:cxn>
                </a:cxnLst>
                <a:rect l="0" t="0" r="r" b="b"/>
                <a:pathLst>
                  <a:path w="11" h="10">
                    <a:moveTo>
                      <a:pt x="0" y="8"/>
                    </a:moveTo>
                    <a:cubicBezTo>
                      <a:pt x="0" y="8"/>
                      <a:pt x="0" y="9"/>
                      <a:pt x="1" y="10"/>
                    </a:cubicBezTo>
                    <a:cubicBezTo>
                      <a:pt x="11" y="0"/>
                      <a:pt x="11" y="0"/>
                      <a:pt x="11" y="0"/>
                    </a:cubicBezTo>
                    <a:cubicBezTo>
                      <a:pt x="5" y="1"/>
                      <a:pt x="0" y="3"/>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49"/>
              <p:cNvSpPr/>
              <p:nvPr/>
            </p:nvSpPr>
            <p:spPr bwMode="auto">
              <a:xfrm>
                <a:off x="2159" y="1462"/>
                <a:ext cx="82" cy="81"/>
              </a:xfrm>
              <a:custGeom>
                <a:avLst/>
                <a:gdLst>
                  <a:gd name="T0" fmla="*/ 28 w 31"/>
                  <a:gd name="T1" fmla="*/ 0 h 30"/>
                  <a:gd name="T2" fmla="*/ 0 w 31"/>
                  <a:gd name="T3" fmla="*/ 28 h 30"/>
                  <a:gd name="T4" fmla="*/ 4 w 31"/>
                  <a:gd name="T5" fmla="*/ 28 h 30"/>
                  <a:gd name="T6" fmla="*/ 7 w 31"/>
                  <a:gd name="T7" fmla="*/ 30 h 30"/>
                  <a:gd name="T8" fmla="*/ 31 w 31"/>
                  <a:gd name="T9" fmla="*/ 6 h 30"/>
                  <a:gd name="T10" fmla="*/ 28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28" y="0"/>
                    </a:moveTo>
                    <a:cubicBezTo>
                      <a:pt x="0" y="28"/>
                      <a:pt x="0" y="28"/>
                      <a:pt x="0" y="28"/>
                    </a:cubicBezTo>
                    <a:cubicBezTo>
                      <a:pt x="4" y="28"/>
                      <a:pt x="4" y="28"/>
                      <a:pt x="4" y="28"/>
                    </a:cubicBezTo>
                    <a:cubicBezTo>
                      <a:pt x="5" y="28"/>
                      <a:pt x="6" y="29"/>
                      <a:pt x="7" y="30"/>
                    </a:cubicBezTo>
                    <a:cubicBezTo>
                      <a:pt x="31" y="6"/>
                      <a:pt x="31" y="6"/>
                      <a:pt x="31" y="6"/>
                    </a:cubicBezTo>
                    <a:cubicBezTo>
                      <a:pt x="30" y="3"/>
                      <a:pt x="29" y="1"/>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50"/>
              <p:cNvSpPr/>
              <p:nvPr/>
            </p:nvSpPr>
            <p:spPr bwMode="auto">
              <a:xfrm>
                <a:off x="2196" y="1484"/>
                <a:ext cx="83" cy="61"/>
              </a:xfrm>
              <a:custGeom>
                <a:avLst/>
                <a:gdLst>
                  <a:gd name="T0" fmla="*/ 25 w 31"/>
                  <a:gd name="T1" fmla="*/ 4 h 23"/>
                  <a:gd name="T2" fmla="*/ 21 w 31"/>
                  <a:gd name="T3" fmla="*/ 2 h 23"/>
                  <a:gd name="T4" fmla="*/ 20 w 31"/>
                  <a:gd name="T5" fmla="*/ 2 h 23"/>
                  <a:gd name="T6" fmla="*/ 0 w 31"/>
                  <a:gd name="T7" fmla="*/ 23 h 23"/>
                  <a:gd name="T8" fmla="*/ 8 w 31"/>
                  <a:gd name="T9" fmla="*/ 23 h 23"/>
                  <a:gd name="T10" fmla="*/ 31 w 31"/>
                  <a:gd name="T11" fmla="*/ 0 h 23"/>
                  <a:gd name="T12" fmla="*/ 25 w 3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5" y="4"/>
                    </a:moveTo>
                    <a:cubicBezTo>
                      <a:pt x="24" y="4"/>
                      <a:pt x="23" y="2"/>
                      <a:pt x="21" y="2"/>
                    </a:cubicBezTo>
                    <a:cubicBezTo>
                      <a:pt x="21" y="2"/>
                      <a:pt x="20" y="2"/>
                      <a:pt x="20" y="2"/>
                    </a:cubicBezTo>
                    <a:cubicBezTo>
                      <a:pt x="0" y="23"/>
                      <a:pt x="0" y="23"/>
                      <a:pt x="0" y="23"/>
                    </a:cubicBezTo>
                    <a:cubicBezTo>
                      <a:pt x="2" y="23"/>
                      <a:pt x="5" y="23"/>
                      <a:pt x="8" y="23"/>
                    </a:cubicBezTo>
                    <a:cubicBezTo>
                      <a:pt x="31" y="0"/>
                      <a:pt x="31" y="0"/>
                      <a:pt x="31" y="0"/>
                    </a:cubicBezTo>
                    <a:cubicBezTo>
                      <a:pt x="29" y="0"/>
                      <a:pt x="28" y="4"/>
                      <a:pt x="25"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51"/>
              <p:cNvSpPr/>
              <p:nvPr/>
            </p:nvSpPr>
            <p:spPr bwMode="auto">
              <a:xfrm>
                <a:off x="2239" y="1484"/>
                <a:ext cx="77" cy="69"/>
              </a:xfrm>
              <a:custGeom>
                <a:avLst/>
                <a:gdLst>
                  <a:gd name="T0" fmla="*/ 27 w 29"/>
                  <a:gd name="T1" fmla="*/ 2 h 26"/>
                  <a:gd name="T2" fmla="*/ 23 w 29"/>
                  <a:gd name="T3" fmla="*/ 0 h 26"/>
                  <a:gd name="T4" fmla="*/ 0 w 29"/>
                  <a:gd name="T5" fmla="*/ 23 h 26"/>
                  <a:gd name="T6" fmla="*/ 3 w 29"/>
                  <a:gd name="T7" fmla="*/ 23 h 26"/>
                  <a:gd name="T8" fmla="*/ 4 w 29"/>
                  <a:gd name="T9" fmla="*/ 26 h 26"/>
                  <a:gd name="T10" fmla="*/ 5 w 29"/>
                  <a:gd name="T11" fmla="*/ 26 h 26"/>
                  <a:gd name="T12" fmla="*/ 29 w 29"/>
                  <a:gd name="T13" fmla="*/ 3 h 26"/>
                  <a:gd name="T14" fmla="*/ 27 w 29"/>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27" y="2"/>
                    </a:moveTo>
                    <a:cubicBezTo>
                      <a:pt x="26" y="1"/>
                      <a:pt x="25" y="1"/>
                      <a:pt x="23" y="0"/>
                    </a:cubicBezTo>
                    <a:cubicBezTo>
                      <a:pt x="0" y="23"/>
                      <a:pt x="0" y="23"/>
                      <a:pt x="0" y="23"/>
                    </a:cubicBezTo>
                    <a:cubicBezTo>
                      <a:pt x="1" y="23"/>
                      <a:pt x="2" y="23"/>
                      <a:pt x="3" y="23"/>
                    </a:cubicBezTo>
                    <a:cubicBezTo>
                      <a:pt x="3" y="24"/>
                      <a:pt x="2" y="26"/>
                      <a:pt x="4" y="26"/>
                    </a:cubicBezTo>
                    <a:cubicBezTo>
                      <a:pt x="5" y="26"/>
                      <a:pt x="5" y="26"/>
                      <a:pt x="5" y="26"/>
                    </a:cubicBezTo>
                    <a:cubicBezTo>
                      <a:pt x="29" y="3"/>
                      <a:pt x="29" y="3"/>
                      <a:pt x="29" y="3"/>
                    </a:cubicBezTo>
                    <a:cubicBezTo>
                      <a:pt x="28" y="2"/>
                      <a:pt x="28" y="2"/>
                      <a:pt x="2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52"/>
              <p:cNvSpPr/>
              <p:nvPr/>
            </p:nvSpPr>
            <p:spPr bwMode="auto">
              <a:xfrm>
                <a:off x="2281" y="1503"/>
                <a:ext cx="62" cy="53"/>
              </a:xfrm>
              <a:custGeom>
                <a:avLst/>
                <a:gdLst>
                  <a:gd name="T0" fmla="*/ 5 w 23"/>
                  <a:gd name="T1" fmla="*/ 20 h 20"/>
                  <a:gd name="T2" fmla="*/ 23 w 23"/>
                  <a:gd name="T3" fmla="*/ 2 h 20"/>
                  <a:gd name="T4" fmla="*/ 21 w 23"/>
                  <a:gd name="T5" fmla="*/ 2 h 20"/>
                  <a:gd name="T6" fmla="*/ 16 w 23"/>
                  <a:gd name="T7" fmla="*/ 0 h 20"/>
                  <a:gd name="T8" fmla="*/ 0 w 23"/>
                  <a:gd name="T9" fmla="*/ 16 h 20"/>
                  <a:gd name="T10" fmla="*/ 5 w 23"/>
                  <a:gd name="T11" fmla="*/ 20 h 20"/>
                </a:gdLst>
                <a:ahLst/>
                <a:cxnLst>
                  <a:cxn ang="0">
                    <a:pos x="T0" y="T1"/>
                  </a:cxn>
                  <a:cxn ang="0">
                    <a:pos x="T2" y="T3"/>
                  </a:cxn>
                  <a:cxn ang="0">
                    <a:pos x="T4" y="T5"/>
                  </a:cxn>
                  <a:cxn ang="0">
                    <a:pos x="T6" y="T7"/>
                  </a:cxn>
                  <a:cxn ang="0">
                    <a:pos x="T8" y="T9"/>
                  </a:cxn>
                  <a:cxn ang="0">
                    <a:pos x="T10" y="T11"/>
                  </a:cxn>
                </a:cxnLst>
                <a:rect l="0" t="0" r="r" b="b"/>
                <a:pathLst>
                  <a:path w="23" h="20">
                    <a:moveTo>
                      <a:pt x="5" y="20"/>
                    </a:moveTo>
                    <a:cubicBezTo>
                      <a:pt x="23" y="2"/>
                      <a:pt x="23" y="2"/>
                      <a:pt x="23" y="2"/>
                    </a:cubicBezTo>
                    <a:cubicBezTo>
                      <a:pt x="21" y="2"/>
                      <a:pt x="21" y="2"/>
                      <a:pt x="21" y="2"/>
                    </a:cubicBezTo>
                    <a:cubicBezTo>
                      <a:pt x="19" y="2"/>
                      <a:pt x="17" y="1"/>
                      <a:pt x="16" y="0"/>
                    </a:cubicBezTo>
                    <a:cubicBezTo>
                      <a:pt x="0" y="16"/>
                      <a:pt x="0" y="16"/>
                      <a:pt x="0" y="16"/>
                    </a:cubicBezTo>
                    <a:cubicBezTo>
                      <a:pt x="2" y="17"/>
                      <a:pt x="4" y="19"/>
                      <a:pt x="5"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53"/>
              <p:cNvSpPr/>
              <p:nvPr/>
            </p:nvSpPr>
            <p:spPr bwMode="auto">
              <a:xfrm>
                <a:off x="2303" y="1511"/>
                <a:ext cx="69" cy="61"/>
              </a:xfrm>
              <a:custGeom>
                <a:avLst/>
                <a:gdLst>
                  <a:gd name="T0" fmla="*/ 2 w 26"/>
                  <a:gd name="T1" fmla="*/ 21 h 23"/>
                  <a:gd name="T2" fmla="*/ 7 w 26"/>
                  <a:gd name="T3" fmla="*/ 23 h 23"/>
                  <a:gd name="T4" fmla="*/ 26 w 26"/>
                  <a:gd name="T5" fmla="*/ 4 h 23"/>
                  <a:gd name="T6" fmla="*/ 23 w 26"/>
                  <a:gd name="T7" fmla="*/ 3 h 23"/>
                  <a:gd name="T8" fmla="*/ 21 w 26"/>
                  <a:gd name="T9" fmla="*/ 0 h 23"/>
                  <a:gd name="T10" fmla="*/ 0 w 26"/>
                  <a:gd name="T11" fmla="*/ 22 h 23"/>
                  <a:gd name="T12" fmla="*/ 2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 y="21"/>
                    </a:moveTo>
                    <a:cubicBezTo>
                      <a:pt x="3" y="21"/>
                      <a:pt x="5" y="22"/>
                      <a:pt x="7" y="23"/>
                    </a:cubicBezTo>
                    <a:cubicBezTo>
                      <a:pt x="26" y="4"/>
                      <a:pt x="26" y="4"/>
                      <a:pt x="26" y="4"/>
                    </a:cubicBezTo>
                    <a:cubicBezTo>
                      <a:pt x="25" y="4"/>
                      <a:pt x="24" y="3"/>
                      <a:pt x="23" y="3"/>
                    </a:cubicBezTo>
                    <a:cubicBezTo>
                      <a:pt x="23" y="2"/>
                      <a:pt x="22" y="1"/>
                      <a:pt x="21" y="0"/>
                    </a:cubicBezTo>
                    <a:cubicBezTo>
                      <a:pt x="0" y="22"/>
                      <a:pt x="0" y="22"/>
                      <a:pt x="0" y="22"/>
                    </a:cubicBezTo>
                    <a:cubicBezTo>
                      <a:pt x="1" y="21"/>
                      <a:pt x="1" y="21"/>
                      <a:pt x="2"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54"/>
              <p:cNvSpPr/>
              <p:nvPr/>
            </p:nvSpPr>
            <p:spPr bwMode="auto">
              <a:xfrm>
                <a:off x="2273" y="1636"/>
                <a:ext cx="30" cy="22"/>
              </a:xfrm>
              <a:custGeom>
                <a:avLst/>
                <a:gdLst>
                  <a:gd name="T0" fmla="*/ 7 w 11"/>
                  <a:gd name="T1" fmla="*/ 0 h 8"/>
                  <a:gd name="T2" fmla="*/ 0 w 11"/>
                  <a:gd name="T3" fmla="*/ 5 h 8"/>
                  <a:gd name="T4" fmla="*/ 3 w 11"/>
                  <a:gd name="T5" fmla="*/ 8 h 8"/>
                  <a:gd name="T6" fmla="*/ 11 w 11"/>
                  <a:gd name="T7" fmla="*/ 0 h 8"/>
                  <a:gd name="T8" fmla="*/ 7 w 11"/>
                  <a:gd name="T9" fmla="*/ 0 h 8"/>
                </a:gdLst>
                <a:ahLst/>
                <a:cxnLst>
                  <a:cxn ang="0">
                    <a:pos x="T0" y="T1"/>
                  </a:cxn>
                  <a:cxn ang="0">
                    <a:pos x="T2" y="T3"/>
                  </a:cxn>
                  <a:cxn ang="0">
                    <a:pos x="T4" y="T5"/>
                  </a:cxn>
                  <a:cxn ang="0">
                    <a:pos x="T6" y="T7"/>
                  </a:cxn>
                  <a:cxn ang="0">
                    <a:pos x="T8" y="T9"/>
                  </a:cxn>
                </a:cxnLst>
                <a:rect l="0" t="0" r="r" b="b"/>
                <a:pathLst>
                  <a:path w="11" h="8">
                    <a:moveTo>
                      <a:pt x="7" y="0"/>
                    </a:moveTo>
                    <a:cubicBezTo>
                      <a:pt x="5" y="0"/>
                      <a:pt x="0" y="3"/>
                      <a:pt x="0" y="5"/>
                    </a:cubicBezTo>
                    <a:cubicBezTo>
                      <a:pt x="0" y="6"/>
                      <a:pt x="2" y="7"/>
                      <a:pt x="3" y="8"/>
                    </a:cubicBezTo>
                    <a:cubicBezTo>
                      <a:pt x="11" y="0"/>
                      <a:pt x="11" y="0"/>
                      <a:pt x="11" y="0"/>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55"/>
              <p:cNvSpPr/>
              <p:nvPr/>
            </p:nvSpPr>
            <p:spPr bwMode="auto">
              <a:xfrm>
                <a:off x="2335" y="1529"/>
                <a:ext cx="64" cy="67"/>
              </a:xfrm>
              <a:custGeom>
                <a:avLst/>
                <a:gdLst>
                  <a:gd name="T0" fmla="*/ 23 w 24"/>
                  <a:gd name="T1" fmla="*/ 4 h 25"/>
                  <a:gd name="T2" fmla="*/ 23 w 24"/>
                  <a:gd name="T3" fmla="*/ 1 h 25"/>
                  <a:gd name="T4" fmla="*/ 20 w 24"/>
                  <a:gd name="T5" fmla="*/ 0 h 25"/>
                  <a:gd name="T6" fmla="*/ 0 w 24"/>
                  <a:gd name="T7" fmla="*/ 20 h 25"/>
                  <a:gd name="T8" fmla="*/ 3 w 24"/>
                  <a:gd name="T9" fmla="*/ 25 h 25"/>
                  <a:gd name="T10" fmla="*/ 24 w 24"/>
                  <a:gd name="T11" fmla="*/ 4 h 25"/>
                  <a:gd name="T12" fmla="*/ 23 w 24"/>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23" y="4"/>
                    </a:moveTo>
                    <a:cubicBezTo>
                      <a:pt x="23" y="1"/>
                      <a:pt x="23" y="1"/>
                      <a:pt x="23" y="1"/>
                    </a:cubicBezTo>
                    <a:cubicBezTo>
                      <a:pt x="21" y="1"/>
                      <a:pt x="21" y="0"/>
                      <a:pt x="20" y="0"/>
                    </a:cubicBezTo>
                    <a:cubicBezTo>
                      <a:pt x="0" y="20"/>
                      <a:pt x="0" y="20"/>
                      <a:pt x="0" y="20"/>
                    </a:cubicBezTo>
                    <a:cubicBezTo>
                      <a:pt x="1" y="21"/>
                      <a:pt x="3" y="23"/>
                      <a:pt x="3" y="25"/>
                    </a:cubicBezTo>
                    <a:cubicBezTo>
                      <a:pt x="24" y="4"/>
                      <a:pt x="24" y="4"/>
                      <a:pt x="24" y="4"/>
                    </a:cubicBezTo>
                    <a:lnTo>
                      <a:pt x="2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56"/>
              <p:cNvSpPr/>
              <p:nvPr/>
            </p:nvSpPr>
            <p:spPr bwMode="auto">
              <a:xfrm>
                <a:off x="2303" y="1556"/>
                <a:ext cx="112" cy="102"/>
              </a:xfrm>
              <a:custGeom>
                <a:avLst/>
                <a:gdLst>
                  <a:gd name="T0" fmla="*/ 37 w 42"/>
                  <a:gd name="T1" fmla="*/ 5 h 38"/>
                  <a:gd name="T2" fmla="*/ 42 w 42"/>
                  <a:gd name="T3" fmla="*/ 1 h 38"/>
                  <a:gd name="T4" fmla="*/ 40 w 42"/>
                  <a:gd name="T5" fmla="*/ 0 h 38"/>
                  <a:gd name="T6" fmla="*/ 38 w 42"/>
                  <a:gd name="T7" fmla="*/ 0 h 38"/>
                  <a:gd name="T8" fmla="*/ 10 w 42"/>
                  <a:gd name="T9" fmla="*/ 28 h 38"/>
                  <a:gd name="T10" fmla="*/ 10 w 42"/>
                  <a:gd name="T11" fmla="*/ 28 h 38"/>
                  <a:gd name="T12" fmla="*/ 9 w 42"/>
                  <a:gd name="T13" fmla="*/ 29 h 38"/>
                  <a:gd name="T14" fmla="*/ 0 w 42"/>
                  <a:gd name="T15" fmla="*/ 37 h 38"/>
                  <a:gd name="T16" fmla="*/ 1 w 42"/>
                  <a:gd name="T17" fmla="*/ 37 h 38"/>
                  <a:gd name="T18" fmla="*/ 4 w 42"/>
                  <a:gd name="T19" fmla="*/ 38 h 38"/>
                  <a:gd name="T20" fmla="*/ 7 w 42"/>
                  <a:gd name="T21" fmla="*/ 36 h 38"/>
                  <a:gd name="T22" fmla="*/ 9 w 42"/>
                  <a:gd name="T23" fmla="*/ 37 h 38"/>
                  <a:gd name="T24" fmla="*/ 40 w 42"/>
                  <a:gd name="T25" fmla="*/ 6 h 38"/>
                  <a:gd name="T26" fmla="*/ 37 w 42"/>
                  <a:gd name="T2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37" y="5"/>
                    </a:moveTo>
                    <a:cubicBezTo>
                      <a:pt x="38" y="2"/>
                      <a:pt x="40" y="2"/>
                      <a:pt x="42" y="1"/>
                    </a:cubicBezTo>
                    <a:cubicBezTo>
                      <a:pt x="42" y="0"/>
                      <a:pt x="41" y="0"/>
                      <a:pt x="40" y="0"/>
                    </a:cubicBezTo>
                    <a:cubicBezTo>
                      <a:pt x="39" y="0"/>
                      <a:pt x="39" y="0"/>
                      <a:pt x="38" y="0"/>
                    </a:cubicBezTo>
                    <a:cubicBezTo>
                      <a:pt x="10" y="28"/>
                      <a:pt x="10" y="28"/>
                      <a:pt x="10" y="28"/>
                    </a:cubicBezTo>
                    <a:cubicBezTo>
                      <a:pt x="10" y="28"/>
                      <a:pt x="10" y="28"/>
                      <a:pt x="10" y="28"/>
                    </a:cubicBezTo>
                    <a:cubicBezTo>
                      <a:pt x="9" y="29"/>
                      <a:pt x="9" y="29"/>
                      <a:pt x="9" y="29"/>
                    </a:cubicBezTo>
                    <a:cubicBezTo>
                      <a:pt x="0" y="37"/>
                      <a:pt x="0" y="37"/>
                      <a:pt x="0" y="37"/>
                    </a:cubicBezTo>
                    <a:cubicBezTo>
                      <a:pt x="1" y="37"/>
                      <a:pt x="1" y="37"/>
                      <a:pt x="1" y="37"/>
                    </a:cubicBezTo>
                    <a:cubicBezTo>
                      <a:pt x="2" y="37"/>
                      <a:pt x="2" y="38"/>
                      <a:pt x="4" y="38"/>
                    </a:cubicBezTo>
                    <a:cubicBezTo>
                      <a:pt x="5" y="38"/>
                      <a:pt x="6" y="37"/>
                      <a:pt x="7" y="36"/>
                    </a:cubicBezTo>
                    <a:cubicBezTo>
                      <a:pt x="8" y="37"/>
                      <a:pt x="8" y="37"/>
                      <a:pt x="9" y="37"/>
                    </a:cubicBezTo>
                    <a:cubicBezTo>
                      <a:pt x="40" y="6"/>
                      <a:pt x="40" y="6"/>
                      <a:pt x="40" y="6"/>
                    </a:cubicBezTo>
                    <a:cubicBezTo>
                      <a:pt x="39" y="6"/>
                      <a:pt x="38" y="5"/>
                      <a:pt x="3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57"/>
              <p:cNvSpPr/>
              <p:nvPr/>
            </p:nvSpPr>
            <p:spPr bwMode="auto">
              <a:xfrm>
                <a:off x="2410" y="1548"/>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cubicBezTo>
                      <a:pt x="0" y="1"/>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58"/>
              <p:cNvSpPr/>
              <p:nvPr/>
            </p:nvSpPr>
            <p:spPr bwMode="auto">
              <a:xfrm>
                <a:off x="2340" y="1583"/>
                <a:ext cx="94" cy="91"/>
              </a:xfrm>
              <a:custGeom>
                <a:avLst/>
                <a:gdLst>
                  <a:gd name="T0" fmla="*/ 5 w 35"/>
                  <a:gd name="T1" fmla="*/ 34 h 34"/>
                  <a:gd name="T2" fmla="*/ 24 w 35"/>
                  <a:gd name="T3" fmla="*/ 15 h 34"/>
                  <a:gd name="T4" fmla="*/ 22 w 35"/>
                  <a:gd name="T5" fmla="*/ 14 h 34"/>
                  <a:gd name="T6" fmla="*/ 25 w 35"/>
                  <a:gd name="T7" fmla="*/ 13 h 34"/>
                  <a:gd name="T8" fmla="*/ 26 w 35"/>
                  <a:gd name="T9" fmla="*/ 13 h 34"/>
                  <a:gd name="T10" fmla="*/ 35 w 35"/>
                  <a:gd name="T11" fmla="*/ 3 h 34"/>
                  <a:gd name="T12" fmla="*/ 35 w 35"/>
                  <a:gd name="T13" fmla="*/ 2 h 34"/>
                  <a:gd name="T14" fmla="*/ 30 w 35"/>
                  <a:gd name="T15" fmla="*/ 0 h 34"/>
                  <a:gd name="T16" fmla="*/ 0 w 35"/>
                  <a:gd name="T17" fmla="*/ 31 h 34"/>
                  <a:gd name="T18" fmla="*/ 5 w 35"/>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5" y="34"/>
                    </a:moveTo>
                    <a:cubicBezTo>
                      <a:pt x="24" y="15"/>
                      <a:pt x="24" y="15"/>
                      <a:pt x="24" y="15"/>
                    </a:cubicBezTo>
                    <a:cubicBezTo>
                      <a:pt x="23" y="15"/>
                      <a:pt x="23" y="15"/>
                      <a:pt x="22" y="14"/>
                    </a:cubicBezTo>
                    <a:cubicBezTo>
                      <a:pt x="22" y="14"/>
                      <a:pt x="24" y="13"/>
                      <a:pt x="25" y="13"/>
                    </a:cubicBezTo>
                    <a:cubicBezTo>
                      <a:pt x="25" y="13"/>
                      <a:pt x="26" y="13"/>
                      <a:pt x="26" y="13"/>
                    </a:cubicBezTo>
                    <a:cubicBezTo>
                      <a:pt x="35" y="3"/>
                      <a:pt x="35" y="3"/>
                      <a:pt x="35" y="3"/>
                    </a:cubicBezTo>
                    <a:cubicBezTo>
                      <a:pt x="35" y="3"/>
                      <a:pt x="35" y="2"/>
                      <a:pt x="35" y="2"/>
                    </a:cubicBezTo>
                    <a:cubicBezTo>
                      <a:pt x="34" y="1"/>
                      <a:pt x="32" y="1"/>
                      <a:pt x="30" y="0"/>
                    </a:cubicBezTo>
                    <a:cubicBezTo>
                      <a:pt x="0" y="31"/>
                      <a:pt x="0" y="31"/>
                      <a:pt x="0" y="31"/>
                    </a:cubicBezTo>
                    <a:cubicBezTo>
                      <a:pt x="1" y="32"/>
                      <a:pt x="3" y="33"/>
                      <a:pt x="5"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59"/>
              <p:cNvSpPr/>
              <p:nvPr/>
            </p:nvSpPr>
            <p:spPr bwMode="auto">
              <a:xfrm>
                <a:off x="2362" y="1639"/>
                <a:ext cx="58" cy="54"/>
              </a:xfrm>
              <a:custGeom>
                <a:avLst/>
                <a:gdLst>
                  <a:gd name="T0" fmla="*/ 11 w 22"/>
                  <a:gd name="T1" fmla="*/ 13 h 20"/>
                  <a:gd name="T2" fmla="*/ 13 w 22"/>
                  <a:gd name="T3" fmla="*/ 13 h 20"/>
                  <a:gd name="T4" fmla="*/ 13 w 22"/>
                  <a:gd name="T5" fmla="*/ 13 h 20"/>
                  <a:gd name="T6" fmla="*/ 22 w 22"/>
                  <a:gd name="T7" fmla="*/ 4 h 20"/>
                  <a:gd name="T8" fmla="*/ 20 w 22"/>
                  <a:gd name="T9" fmla="*/ 4 h 20"/>
                  <a:gd name="T10" fmla="*/ 18 w 22"/>
                  <a:gd name="T11" fmla="*/ 0 h 20"/>
                  <a:gd name="T12" fmla="*/ 0 w 22"/>
                  <a:gd name="T13" fmla="*/ 18 h 20"/>
                  <a:gd name="T14" fmla="*/ 7 w 22"/>
                  <a:gd name="T15" fmla="*/ 20 h 20"/>
                  <a:gd name="T16" fmla="*/ 12 w 22"/>
                  <a:gd name="T17" fmla="*/ 14 h 20"/>
                  <a:gd name="T18" fmla="*/ 11 w 2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1" y="13"/>
                    </a:moveTo>
                    <a:cubicBezTo>
                      <a:pt x="13" y="13"/>
                      <a:pt x="13" y="13"/>
                      <a:pt x="13" y="13"/>
                    </a:cubicBezTo>
                    <a:cubicBezTo>
                      <a:pt x="13" y="13"/>
                      <a:pt x="13" y="13"/>
                      <a:pt x="13" y="13"/>
                    </a:cubicBezTo>
                    <a:cubicBezTo>
                      <a:pt x="22" y="4"/>
                      <a:pt x="22" y="4"/>
                      <a:pt x="22" y="4"/>
                    </a:cubicBezTo>
                    <a:cubicBezTo>
                      <a:pt x="21" y="4"/>
                      <a:pt x="21" y="4"/>
                      <a:pt x="20" y="4"/>
                    </a:cubicBezTo>
                    <a:cubicBezTo>
                      <a:pt x="20" y="4"/>
                      <a:pt x="18" y="2"/>
                      <a:pt x="18" y="0"/>
                    </a:cubicBezTo>
                    <a:cubicBezTo>
                      <a:pt x="0" y="18"/>
                      <a:pt x="0" y="18"/>
                      <a:pt x="0" y="18"/>
                    </a:cubicBezTo>
                    <a:cubicBezTo>
                      <a:pt x="2" y="18"/>
                      <a:pt x="5" y="19"/>
                      <a:pt x="7" y="20"/>
                    </a:cubicBezTo>
                    <a:cubicBezTo>
                      <a:pt x="12" y="14"/>
                      <a:pt x="12" y="14"/>
                      <a:pt x="12" y="14"/>
                    </a:cubicBezTo>
                    <a:cubicBezTo>
                      <a:pt x="12" y="13"/>
                      <a:pt x="11" y="13"/>
                      <a:pt x="1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60"/>
              <p:cNvSpPr/>
              <p:nvPr/>
            </p:nvSpPr>
            <p:spPr bwMode="auto">
              <a:xfrm>
                <a:off x="2423" y="1596"/>
                <a:ext cx="43" cy="40"/>
              </a:xfrm>
              <a:custGeom>
                <a:avLst/>
                <a:gdLst>
                  <a:gd name="T0" fmla="*/ 4 w 16"/>
                  <a:gd name="T1" fmla="*/ 15 h 15"/>
                  <a:gd name="T2" fmla="*/ 16 w 16"/>
                  <a:gd name="T3" fmla="*/ 4 h 15"/>
                  <a:gd name="T4" fmla="*/ 13 w 16"/>
                  <a:gd name="T5" fmla="*/ 3 h 15"/>
                  <a:gd name="T6" fmla="*/ 9 w 16"/>
                  <a:gd name="T7" fmla="*/ 2 h 15"/>
                  <a:gd name="T8" fmla="*/ 0 w 16"/>
                  <a:gd name="T9" fmla="*/ 11 h 15"/>
                  <a:gd name="T10" fmla="*/ 4 w 16"/>
                  <a:gd name="T11" fmla="*/ 15 h 15"/>
                </a:gdLst>
                <a:ahLst/>
                <a:cxnLst>
                  <a:cxn ang="0">
                    <a:pos x="T0" y="T1"/>
                  </a:cxn>
                  <a:cxn ang="0">
                    <a:pos x="T2" y="T3"/>
                  </a:cxn>
                  <a:cxn ang="0">
                    <a:pos x="T4" y="T5"/>
                  </a:cxn>
                  <a:cxn ang="0">
                    <a:pos x="T6" y="T7"/>
                  </a:cxn>
                  <a:cxn ang="0">
                    <a:pos x="T8" y="T9"/>
                  </a:cxn>
                  <a:cxn ang="0">
                    <a:pos x="T10" y="T11"/>
                  </a:cxn>
                </a:cxnLst>
                <a:rect l="0" t="0" r="r" b="b"/>
                <a:pathLst>
                  <a:path w="16" h="15">
                    <a:moveTo>
                      <a:pt x="4" y="15"/>
                    </a:moveTo>
                    <a:cubicBezTo>
                      <a:pt x="16" y="4"/>
                      <a:pt x="16" y="4"/>
                      <a:pt x="16" y="4"/>
                    </a:cubicBezTo>
                    <a:cubicBezTo>
                      <a:pt x="15" y="4"/>
                      <a:pt x="14" y="4"/>
                      <a:pt x="13" y="3"/>
                    </a:cubicBezTo>
                    <a:cubicBezTo>
                      <a:pt x="12" y="0"/>
                      <a:pt x="11" y="2"/>
                      <a:pt x="9" y="2"/>
                    </a:cubicBezTo>
                    <a:cubicBezTo>
                      <a:pt x="0" y="11"/>
                      <a:pt x="0" y="11"/>
                      <a:pt x="0" y="11"/>
                    </a:cubicBezTo>
                    <a:cubicBezTo>
                      <a:pt x="1" y="12"/>
                      <a:pt x="2" y="14"/>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61"/>
              <p:cNvSpPr/>
              <p:nvPr/>
            </p:nvSpPr>
            <p:spPr bwMode="auto">
              <a:xfrm>
                <a:off x="2412" y="1658"/>
                <a:ext cx="30" cy="29"/>
              </a:xfrm>
              <a:custGeom>
                <a:avLst/>
                <a:gdLst>
                  <a:gd name="T0" fmla="*/ 6 w 11"/>
                  <a:gd name="T1" fmla="*/ 11 h 11"/>
                  <a:gd name="T2" fmla="*/ 11 w 11"/>
                  <a:gd name="T3" fmla="*/ 5 h 11"/>
                  <a:gd name="T4" fmla="*/ 9 w 11"/>
                  <a:gd name="T5" fmla="*/ 2 h 11"/>
                  <a:gd name="T6" fmla="*/ 8 w 11"/>
                  <a:gd name="T7" fmla="*/ 0 h 11"/>
                  <a:gd name="T8" fmla="*/ 0 w 11"/>
                  <a:gd name="T9" fmla="*/ 9 h 11"/>
                  <a:gd name="T10" fmla="*/ 6 w 11"/>
                  <a:gd name="T11" fmla="*/ 11 h 11"/>
                </a:gdLst>
                <a:ahLst/>
                <a:cxnLst>
                  <a:cxn ang="0">
                    <a:pos x="T0" y="T1"/>
                  </a:cxn>
                  <a:cxn ang="0">
                    <a:pos x="T2" y="T3"/>
                  </a:cxn>
                  <a:cxn ang="0">
                    <a:pos x="T4" y="T5"/>
                  </a:cxn>
                  <a:cxn ang="0">
                    <a:pos x="T6" y="T7"/>
                  </a:cxn>
                  <a:cxn ang="0">
                    <a:pos x="T8" y="T9"/>
                  </a:cxn>
                  <a:cxn ang="0">
                    <a:pos x="T10" y="T11"/>
                  </a:cxn>
                </a:cxnLst>
                <a:rect l="0" t="0" r="r" b="b"/>
                <a:pathLst>
                  <a:path w="11" h="11">
                    <a:moveTo>
                      <a:pt x="6" y="11"/>
                    </a:moveTo>
                    <a:cubicBezTo>
                      <a:pt x="11" y="5"/>
                      <a:pt x="11" y="5"/>
                      <a:pt x="11" y="5"/>
                    </a:cubicBezTo>
                    <a:cubicBezTo>
                      <a:pt x="11" y="4"/>
                      <a:pt x="9" y="3"/>
                      <a:pt x="9" y="2"/>
                    </a:cubicBezTo>
                    <a:cubicBezTo>
                      <a:pt x="8" y="1"/>
                      <a:pt x="8" y="1"/>
                      <a:pt x="8" y="0"/>
                    </a:cubicBezTo>
                    <a:cubicBezTo>
                      <a:pt x="0" y="9"/>
                      <a:pt x="0" y="9"/>
                      <a:pt x="0" y="9"/>
                    </a:cubicBezTo>
                    <a:cubicBezTo>
                      <a:pt x="2" y="9"/>
                      <a:pt x="4" y="10"/>
                      <a:pt x="6"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762"/>
              <p:cNvSpPr/>
              <p:nvPr/>
            </p:nvSpPr>
            <p:spPr bwMode="auto">
              <a:xfrm>
                <a:off x="2394" y="1685"/>
                <a:ext cx="26" cy="18"/>
              </a:xfrm>
              <a:custGeom>
                <a:avLst/>
                <a:gdLst>
                  <a:gd name="T0" fmla="*/ 5 w 10"/>
                  <a:gd name="T1" fmla="*/ 0 h 7"/>
                  <a:gd name="T2" fmla="*/ 0 w 10"/>
                  <a:gd name="T3" fmla="*/ 5 h 7"/>
                  <a:gd name="T4" fmla="*/ 7 w 10"/>
                  <a:gd name="T5" fmla="*/ 7 h 7"/>
                  <a:gd name="T6" fmla="*/ 10 w 10"/>
                  <a:gd name="T7" fmla="*/ 4 h 7"/>
                  <a:gd name="T8" fmla="*/ 5 w 10"/>
                  <a:gd name="T9" fmla="*/ 0 h 7"/>
                </a:gdLst>
                <a:ahLst/>
                <a:cxnLst>
                  <a:cxn ang="0">
                    <a:pos x="T0" y="T1"/>
                  </a:cxn>
                  <a:cxn ang="0">
                    <a:pos x="T2" y="T3"/>
                  </a:cxn>
                  <a:cxn ang="0">
                    <a:pos x="T4" y="T5"/>
                  </a:cxn>
                  <a:cxn ang="0">
                    <a:pos x="T6" y="T7"/>
                  </a:cxn>
                  <a:cxn ang="0">
                    <a:pos x="T8" y="T9"/>
                  </a:cxn>
                </a:cxnLst>
                <a:rect l="0" t="0" r="r" b="b"/>
                <a:pathLst>
                  <a:path w="10" h="7">
                    <a:moveTo>
                      <a:pt x="5" y="0"/>
                    </a:moveTo>
                    <a:cubicBezTo>
                      <a:pt x="0" y="5"/>
                      <a:pt x="0" y="5"/>
                      <a:pt x="0" y="5"/>
                    </a:cubicBezTo>
                    <a:cubicBezTo>
                      <a:pt x="2" y="5"/>
                      <a:pt x="4" y="5"/>
                      <a:pt x="7" y="7"/>
                    </a:cubicBezTo>
                    <a:cubicBezTo>
                      <a:pt x="10" y="4"/>
                      <a:pt x="10" y="4"/>
                      <a:pt x="10" y="4"/>
                    </a:cubicBezTo>
                    <a:cubicBezTo>
                      <a:pt x="9" y="3"/>
                      <a:pt x="7"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763"/>
              <p:cNvSpPr/>
              <p:nvPr/>
            </p:nvSpPr>
            <p:spPr bwMode="auto">
              <a:xfrm>
                <a:off x="2469" y="1615"/>
                <a:ext cx="8" cy="8"/>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0" y="3"/>
                      <a:pt x="0" y="3"/>
                      <a:pt x="0"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64"/>
              <p:cNvSpPr/>
              <p:nvPr/>
            </p:nvSpPr>
            <p:spPr bwMode="auto">
              <a:xfrm>
                <a:off x="2447" y="1636"/>
                <a:ext cx="8" cy="8"/>
              </a:xfrm>
              <a:custGeom>
                <a:avLst/>
                <a:gdLst>
                  <a:gd name="T0" fmla="*/ 3 w 3"/>
                  <a:gd name="T1" fmla="*/ 0 h 3"/>
                  <a:gd name="T2" fmla="*/ 0 w 3"/>
                  <a:gd name="T3" fmla="*/ 3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3"/>
                      <a:pt x="0" y="3"/>
                      <a:pt x="0" y="3"/>
                    </a:cubicBezTo>
                    <a:cubicBezTo>
                      <a:pt x="0" y="3"/>
                      <a:pt x="1" y="3"/>
                      <a:pt x="1" y="3"/>
                    </a:cubicBezTo>
                    <a:cubicBezTo>
                      <a:pt x="2" y="3"/>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65"/>
              <p:cNvSpPr/>
              <p:nvPr/>
            </p:nvSpPr>
            <p:spPr bwMode="auto">
              <a:xfrm>
                <a:off x="2458" y="1628"/>
                <a:ext cx="8" cy="6"/>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3" y="0"/>
                      <a:pt x="3" y="0"/>
                    </a:cubicBezTo>
                    <a:cubicBezTo>
                      <a:pt x="0" y="2"/>
                      <a:pt x="0" y="2"/>
                      <a:pt x="0" y="2"/>
                    </a:cubicBezTo>
                    <a:cubicBezTo>
                      <a:pt x="2" y="2"/>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66"/>
              <p:cNvSpPr/>
              <p:nvPr/>
            </p:nvSpPr>
            <p:spPr bwMode="auto">
              <a:xfrm>
                <a:off x="2279" y="1679"/>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67"/>
              <p:cNvSpPr/>
              <p:nvPr/>
            </p:nvSpPr>
            <p:spPr bwMode="auto">
              <a:xfrm>
                <a:off x="2201" y="1626"/>
                <a:ext cx="8" cy="8"/>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2" y="2"/>
                      <a:pt x="2" y="0"/>
                      <a:pt x="0" y="1"/>
                    </a:cubicBezTo>
                    <a:cubicBezTo>
                      <a:pt x="0" y="2"/>
                      <a:pt x="1" y="3"/>
                      <a:pt x="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68"/>
              <p:cNvSpPr/>
              <p:nvPr/>
            </p:nvSpPr>
            <p:spPr bwMode="auto">
              <a:xfrm>
                <a:off x="2108" y="1246"/>
                <a:ext cx="13" cy="10"/>
              </a:xfrm>
              <a:custGeom>
                <a:avLst/>
                <a:gdLst>
                  <a:gd name="T0" fmla="*/ 0 w 5"/>
                  <a:gd name="T1" fmla="*/ 4 h 4"/>
                  <a:gd name="T2" fmla="*/ 1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1" y="4"/>
                      <a:pt x="1" y="4"/>
                      <a:pt x="1" y="4"/>
                    </a:cubicBezTo>
                    <a:cubicBezTo>
                      <a:pt x="5" y="0"/>
                      <a:pt x="5" y="0"/>
                      <a:pt x="5" y="0"/>
                    </a:cubicBezTo>
                    <a:cubicBezTo>
                      <a:pt x="2" y="1"/>
                      <a:pt x="1"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69"/>
              <p:cNvSpPr/>
              <p:nvPr/>
            </p:nvSpPr>
            <p:spPr bwMode="auto">
              <a:xfrm>
                <a:off x="2132" y="1256"/>
                <a:ext cx="21" cy="14"/>
              </a:xfrm>
              <a:custGeom>
                <a:avLst/>
                <a:gdLst>
                  <a:gd name="T0" fmla="*/ 0 w 8"/>
                  <a:gd name="T1" fmla="*/ 5 h 5"/>
                  <a:gd name="T2" fmla="*/ 3 w 8"/>
                  <a:gd name="T3" fmla="*/ 5 h 5"/>
                  <a:gd name="T4" fmla="*/ 8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1" y="5"/>
                      <a:pt x="2" y="5"/>
                      <a:pt x="3" y="5"/>
                    </a:cubicBezTo>
                    <a:cubicBezTo>
                      <a:pt x="8" y="0"/>
                      <a:pt x="8" y="0"/>
                      <a:pt x="8" y="0"/>
                    </a:cubicBezTo>
                    <a:cubicBezTo>
                      <a:pt x="4" y="1"/>
                      <a:pt x="2" y="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70"/>
              <p:cNvSpPr/>
              <p:nvPr/>
            </p:nvSpPr>
            <p:spPr bwMode="auto">
              <a:xfrm>
                <a:off x="2126" y="1227"/>
                <a:ext cx="57" cy="35"/>
              </a:xfrm>
              <a:custGeom>
                <a:avLst/>
                <a:gdLst>
                  <a:gd name="T0" fmla="*/ 4 w 21"/>
                  <a:gd name="T1" fmla="*/ 9 h 13"/>
                  <a:gd name="T2" fmla="*/ 2 w 21"/>
                  <a:gd name="T3" fmla="*/ 11 h 13"/>
                  <a:gd name="T4" fmla="*/ 0 w 21"/>
                  <a:gd name="T5" fmla="*/ 12 h 13"/>
                  <a:gd name="T6" fmla="*/ 2 w 21"/>
                  <a:gd name="T7" fmla="*/ 13 h 13"/>
                  <a:gd name="T8" fmla="*/ 9 w 21"/>
                  <a:gd name="T9" fmla="*/ 10 h 13"/>
                  <a:gd name="T10" fmla="*/ 11 w 21"/>
                  <a:gd name="T11" fmla="*/ 11 h 13"/>
                  <a:gd name="T12" fmla="*/ 21 w 21"/>
                  <a:gd name="T13" fmla="*/ 0 h 13"/>
                  <a:gd name="T14" fmla="*/ 20 w 21"/>
                  <a:gd name="T15" fmla="*/ 0 h 13"/>
                  <a:gd name="T16" fmla="*/ 14 w 21"/>
                  <a:gd name="T17" fmla="*/ 3 h 13"/>
                  <a:gd name="T18" fmla="*/ 13 w 21"/>
                  <a:gd name="T19" fmla="*/ 5 h 13"/>
                  <a:gd name="T20" fmla="*/ 9 w 21"/>
                  <a:gd name="T21" fmla="*/ 5 h 13"/>
                  <a:gd name="T22" fmla="*/ 8 w 21"/>
                  <a:gd name="T23" fmla="*/ 5 h 13"/>
                  <a:gd name="T24" fmla="*/ 3 w 21"/>
                  <a:gd name="T25" fmla="*/ 9 h 13"/>
                  <a:gd name="T26" fmla="*/ 4 w 2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3">
                    <a:moveTo>
                      <a:pt x="4" y="9"/>
                    </a:moveTo>
                    <a:cubicBezTo>
                      <a:pt x="3" y="10"/>
                      <a:pt x="3" y="10"/>
                      <a:pt x="2" y="11"/>
                    </a:cubicBezTo>
                    <a:cubicBezTo>
                      <a:pt x="0" y="12"/>
                      <a:pt x="0" y="12"/>
                      <a:pt x="0" y="12"/>
                    </a:cubicBezTo>
                    <a:cubicBezTo>
                      <a:pt x="1" y="13"/>
                      <a:pt x="2" y="13"/>
                      <a:pt x="2" y="13"/>
                    </a:cubicBezTo>
                    <a:cubicBezTo>
                      <a:pt x="5" y="13"/>
                      <a:pt x="6" y="10"/>
                      <a:pt x="9" y="10"/>
                    </a:cubicBezTo>
                    <a:cubicBezTo>
                      <a:pt x="10" y="10"/>
                      <a:pt x="10" y="10"/>
                      <a:pt x="11" y="11"/>
                    </a:cubicBezTo>
                    <a:cubicBezTo>
                      <a:pt x="21" y="0"/>
                      <a:pt x="21" y="0"/>
                      <a:pt x="21" y="0"/>
                    </a:cubicBezTo>
                    <a:cubicBezTo>
                      <a:pt x="21" y="0"/>
                      <a:pt x="21" y="0"/>
                      <a:pt x="20" y="0"/>
                    </a:cubicBezTo>
                    <a:cubicBezTo>
                      <a:pt x="17" y="0"/>
                      <a:pt x="19" y="3"/>
                      <a:pt x="14" y="3"/>
                    </a:cubicBezTo>
                    <a:cubicBezTo>
                      <a:pt x="14" y="4"/>
                      <a:pt x="13" y="5"/>
                      <a:pt x="13" y="5"/>
                    </a:cubicBezTo>
                    <a:cubicBezTo>
                      <a:pt x="9" y="5"/>
                      <a:pt x="9" y="5"/>
                      <a:pt x="9" y="5"/>
                    </a:cubicBezTo>
                    <a:cubicBezTo>
                      <a:pt x="9" y="5"/>
                      <a:pt x="8" y="5"/>
                      <a:pt x="8" y="5"/>
                    </a:cubicBezTo>
                    <a:cubicBezTo>
                      <a:pt x="3" y="9"/>
                      <a:pt x="3" y="9"/>
                      <a:pt x="3" y="9"/>
                    </a:cubicBezTo>
                    <a:lnTo>
                      <a:pt x="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1"/>
              <p:cNvSpPr/>
              <p:nvPr/>
            </p:nvSpPr>
            <p:spPr bwMode="auto">
              <a:xfrm>
                <a:off x="2151" y="1216"/>
                <a:ext cx="85" cy="64"/>
              </a:xfrm>
              <a:custGeom>
                <a:avLst/>
                <a:gdLst>
                  <a:gd name="T0" fmla="*/ 5 w 32"/>
                  <a:gd name="T1" fmla="*/ 24 h 24"/>
                  <a:gd name="T2" fmla="*/ 8 w 32"/>
                  <a:gd name="T3" fmla="*/ 22 h 24"/>
                  <a:gd name="T4" fmla="*/ 10 w 32"/>
                  <a:gd name="T5" fmla="*/ 22 h 24"/>
                  <a:gd name="T6" fmla="*/ 32 w 32"/>
                  <a:gd name="T7" fmla="*/ 1 h 24"/>
                  <a:gd name="T8" fmla="*/ 30 w 32"/>
                  <a:gd name="T9" fmla="*/ 0 h 24"/>
                  <a:gd name="T10" fmla="*/ 22 w 32"/>
                  <a:gd name="T11" fmla="*/ 7 h 24"/>
                  <a:gd name="T12" fmla="*/ 18 w 32"/>
                  <a:gd name="T13" fmla="*/ 6 h 24"/>
                  <a:gd name="T14" fmla="*/ 0 w 32"/>
                  <a:gd name="T15" fmla="*/ 24 h 24"/>
                  <a:gd name="T16" fmla="*/ 5 w 3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5" y="24"/>
                    </a:moveTo>
                    <a:cubicBezTo>
                      <a:pt x="6" y="24"/>
                      <a:pt x="7" y="24"/>
                      <a:pt x="8" y="22"/>
                    </a:cubicBezTo>
                    <a:cubicBezTo>
                      <a:pt x="10" y="22"/>
                      <a:pt x="10" y="22"/>
                      <a:pt x="10" y="22"/>
                    </a:cubicBezTo>
                    <a:cubicBezTo>
                      <a:pt x="32" y="1"/>
                      <a:pt x="32" y="1"/>
                      <a:pt x="32" y="1"/>
                    </a:cubicBezTo>
                    <a:cubicBezTo>
                      <a:pt x="31" y="1"/>
                      <a:pt x="31" y="0"/>
                      <a:pt x="30" y="0"/>
                    </a:cubicBezTo>
                    <a:cubicBezTo>
                      <a:pt x="25" y="0"/>
                      <a:pt x="23" y="4"/>
                      <a:pt x="22" y="7"/>
                    </a:cubicBezTo>
                    <a:cubicBezTo>
                      <a:pt x="21" y="7"/>
                      <a:pt x="20" y="7"/>
                      <a:pt x="18" y="6"/>
                    </a:cubicBezTo>
                    <a:cubicBezTo>
                      <a:pt x="0" y="24"/>
                      <a:pt x="0" y="24"/>
                      <a:pt x="0" y="24"/>
                    </a:cubicBezTo>
                    <a:cubicBezTo>
                      <a:pt x="2" y="24"/>
                      <a:pt x="4" y="24"/>
                      <a:pt x="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72"/>
              <p:cNvSpPr/>
              <p:nvPr/>
            </p:nvSpPr>
            <p:spPr bwMode="auto">
              <a:xfrm>
                <a:off x="2172" y="1288"/>
                <a:ext cx="35" cy="22"/>
              </a:xfrm>
              <a:custGeom>
                <a:avLst/>
                <a:gdLst>
                  <a:gd name="T0" fmla="*/ 13 w 13"/>
                  <a:gd name="T1" fmla="*/ 1 h 8"/>
                  <a:gd name="T2" fmla="*/ 11 w 13"/>
                  <a:gd name="T3" fmla="*/ 1 h 8"/>
                  <a:gd name="T4" fmla="*/ 5 w 13"/>
                  <a:gd name="T5" fmla="*/ 0 h 8"/>
                  <a:gd name="T6" fmla="*/ 0 w 13"/>
                  <a:gd name="T7" fmla="*/ 5 h 8"/>
                  <a:gd name="T8" fmla="*/ 6 w 13"/>
                  <a:gd name="T9" fmla="*/ 8 h 8"/>
                  <a:gd name="T10" fmla="*/ 13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13" y="1"/>
                    </a:moveTo>
                    <a:cubicBezTo>
                      <a:pt x="12" y="1"/>
                      <a:pt x="12" y="1"/>
                      <a:pt x="11" y="1"/>
                    </a:cubicBezTo>
                    <a:cubicBezTo>
                      <a:pt x="9" y="0"/>
                      <a:pt x="7" y="0"/>
                      <a:pt x="5" y="0"/>
                    </a:cubicBezTo>
                    <a:cubicBezTo>
                      <a:pt x="0" y="5"/>
                      <a:pt x="0" y="5"/>
                      <a:pt x="0" y="5"/>
                    </a:cubicBezTo>
                    <a:cubicBezTo>
                      <a:pt x="2" y="6"/>
                      <a:pt x="4" y="7"/>
                      <a:pt x="6" y="8"/>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3"/>
              <p:cNvSpPr/>
              <p:nvPr/>
            </p:nvSpPr>
            <p:spPr bwMode="auto">
              <a:xfrm>
                <a:off x="2191" y="1211"/>
                <a:ext cx="96" cy="75"/>
              </a:xfrm>
              <a:custGeom>
                <a:avLst/>
                <a:gdLst>
                  <a:gd name="T0" fmla="*/ 2 w 36"/>
                  <a:gd name="T1" fmla="*/ 28 h 28"/>
                  <a:gd name="T2" fmla="*/ 5 w 36"/>
                  <a:gd name="T3" fmla="*/ 27 h 28"/>
                  <a:gd name="T4" fmla="*/ 8 w 36"/>
                  <a:gd name="T5" fmla="*/ 28 h 28"/>
                  <a:gd name="T6" fmla="*/ 36 w 36"/>
                  <a:gd name="T7" fmla="*/ 0 h 28"/>
                  <a:gd name="T8" fmla="*/ 27 w 36"/>
                  <a:gd name="T9" fmla="*/ 0 h 28"/>
                  <a:gd name="T10" fmla="*/ 0 w 36"/>
                  <a:gd name="T11" fmla="*/ 28 h 28"/>
                  <a:gd name="T12" fmla="*/ 2 w 3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2" y="28"/>
                    </a:moveTo>
                    <a:cubicBezTo>
                      <a:pt x="3" y="28"/>
                      <a:pt x="4" y="27"/>
                      <a:pt x="5" y="27"/>
                    </a:cubicBezTo>
                    <a:cubicBezTo>
                      <a:pt x="6" y="27"/>
                      <a:pt x="7" y="27"/>
                      <a:pt x="8" y="28"/>
                    </a:cubicBezTo>
                    <a:cubicBezTo>
                      <a:pt x="36" y="0"/>
                      <a:pt x="36" y="0"/>
                      <a:pt x="36" y="0"/>
                    </a:cubicBezTo>
                    <a:cubicBezTo>
                      <a:pt x="27" y="0"/>
                      <a:pt x="27" y="0"/>
                      <a:pt x="27" y="0"/>
                    </a:cubicBezTo>
                    <a:cubicBezTo>
                      <a:pt x="0" y="28"/>
                      <a:pt x="0" y="28"/>
                      <a:pt x="0" y="28"/>
                    </a:cubicBezTo>
                    <a:cubicBezTo>
                      <a:pt x="0" y="28"/>
                      <a:pt x="1" y="28"/>
                      <a:pt x="2"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74"/>
              <p:cNvSpPr/>
              <p:nvPr/>
            </p:nvSpPr>
            <p:spPr bwMode="auto">
              <a:xfrm>
                <a:off x="2172" y="1208"/>
                <a:ext cx="163" cy="150"/>
              </a:xfrm>
              <a:custGeom>
                <a:avLst/>
                <a:gdLst>
                  <a:gd name="T0" fmla="*/ 29 w 61"/>
                  <a:gd name="T1" fmla="*/ 25 h 56"/>
                  <a:gd name="T2" fmla="*/ 32 w 61"/>
                  <a:gd name="T3" fmla="*/ 25 h 56"/>
                  <a:gd name="T4" fmla="*/ 24 w 61"/>
                  <a:gd name="T5" fmla="*/ 30 h 56"/>
                  <a:gd name="T6" fmla="*/ 22 w 61"/>
                  <a:gd name="T7" fmla="*/ 30 h 56"/>
                  <a:gd name="T8" fmla="*/ 18 w 61"/>
                  <a:gd name="T9" fmla="*/ 34 h 56"/>
                  <a:gd name="T10" fmla="*/ 21 w 61"/>
                  <a:gd name="T11" fmla="*/ 36 h 56"/>
                  <a:gd name="T12" fmla="*/ 17 w 61"/>
                  <a:gd name="T13" fmla="*/ 35 h 56"/>
                  <a:gd name="T14" fmla="*/ 10 w 61"/>
                  <a:gd name="T15" fmla="*/ 42 h 56"/>
                  <a:gd name="T16" fmla="*/ 7 w 61"/>
                  <a:gd name="T17" fmla="*/ 45 h 56"/>
                  <a:gd name="T18" fmla="*/ 0 w 61"/>
                  <a:gd name="T19" fmla="*/ 52 h 56"/>
                  <a:gd name="T20" fmla="*/ 0 w 61"/>
                  <a:gd name="T21" fmla="*/ 52 h 56"/>
                  <a:gd name="T22" fmla="*/ 3 w 61"/>
                  <a:gd name="T23" fmla="*/ 52 h 56"/>
                  <a:gd name="T24" fmla="*/ 5 w 61"/>
                  <a:gd name="T25" fmla="*/ 56 h 56"/>
                  <a:gd name="T26" fmla="*/ 61 w 61"/>
                  <a:gd name="T27" fmla="*/ 0 h 56"/>
                  <a:gd name="T28" fmla="*/ 60 w 61"/>
                  <a:gd name="T29" fmla="*/ 0 h 56"/>
                  <a:gd name="T30" fmla="*/ 55 w 61"/>
                  <a:gd name="T31" fmla="*/ 2 h 56"/>
                  <a:gd name="T32" fmla="*/ 51 w 61"/>
                  <a:gd name="T33" fmla="*/ 1 h 56"/>
                  <a:gd name="T34" fmla="*/ 24 w 61"/>
                  <a:gd name="T35" fmla="*/ 28 h 56"/>
                  <a:gd name="T36" fmla="*/ 29 w 61"/>
                  <a:gd name="T3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29" y="25"/>
                    </a:moveTo>
                    <a:cubicBezTo>
                      <a:pt x="32" y="25"/>
                      <a:pt x="32" y="25"/>
                      <a:pt x="32" y="25"/>
                    </a:cubicBezTo>
                    <a:cubicBezTo>
                      <a:pt x="30" y="27"/>
                      <a:pt x="27" y="28"/>
                      <a:pt x="24" y="30"/>
                    </a:cubicBezTo>
                    <a:cubicBezTo>
                      <a:pt x="22" y="30"/>
                      <a:pt x="22" y="30"/>
                      <a:pt x="22" y="30"/>
                    </a:cubicBezTo>
                    <a:cubicBezTo>
                      <a:pt x="18" y="34"/>
                      <a:pt x="18" y="34"/>
                      <a:pt x="18" y="34"/>
                    </a:cubicBezTo>
                    <a:cubicBezTo>
                      <a:pt x="19" y="35"/>
                      <a:pt x="21" y="36"/>
                      <a:pt x="21" y="36"/>
                    </a:cubicBezTo>
                    <a:cubicBezTo>
                      <a:pt x="19" y="36"/>
                      <a:pt x="18" y="36"/>
                      <a:pt x="17" y="35"/>
                    </a:cubicBezTo>
                    <a:cubicBezTo>
                      <a:pt x="10" y="42"/>
                      <a:pt x="10" y="42"/>
                      <a:pt x="10" y="42"/>
                    </a:cubicBezTo>
                    <a:cubicBezTo>
                      <a:pt x="9" y="44"/>
                      <a:pt x="8" y="45"/>
                      <a:pt x="7" y="45"/>
                    </a:cubicBezTo>
                    <a:cubicBezTo>
                      <a:pt x="0" y="52"/>
                      <a:pt x="0" y="52"/>
                      <a:pt x="0" y="52"/>
                    </a:cubicBezTo>
                    <a:cubicBezTo>
                      <a:pt x="0" y="52"/>
                      <a:pt x="0" y="52"/>
                      <a:pt x="0" y="52"/>
                    </a:cubicBezTo>
                    <a:cubicBezTo>
                      <a:pt x="3" y="52"/>
                      <a:pt x="3" y="52"/>
                      <a:pt x="3" y="52"/>
                    </a:cubicBezTo>
                    <a:cubicBezTo>
                      <a:pt x="3" y="54"/>
                      <a:pt x="3" y="55"/>
                      <a:pt x="5" y="56"/>
                    </a:cubicBezTo>
                    <a:cubicBezTo>
                      <a:pt x="61" y="0"/>
                      <a:pt x="61" y="0"/>
                      <a:pt x="61" y="0"/>
                    </a:cubicBezTo>
                    <a:cubicBezTo>
                      <a:pt x="60" y="0"/>
                      <a:pt x="60" y="0"/>
                      <a:pt x="60" y="0"/>
                    </a:cubicBezTo>
                    <a:cubicBezTo>
                      <a:pt x="58" y="0"/>
                      <a:pt x="57" y="2"/>
                      <a:pt x="55" y="2"/>
                    </a:cubicBezTo>
                    <a:cubicBezTo>
                      <a:pt x="53" y="2"/>
                      <a:pt x="52" y="1"/>
                      <a:pt x="51" y="1"/>
                    </a:cubicBezTo>
                    <a:cubicBezTo>
                      <a:pt x="24" y="28"/>
                      <a:pt x="24" y="28"/>
                      <a:pt x="24" y="28"/>
                    </a:cubicBezTo>
                    <a:cubicBezTo>
                      <a:pt x="26" y="27"/>
                      <a:pt x="28" y="26"/>
                      <a:pt x="29"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75"/>
              <p:cNvSpPr/>
              <p:nvPr/>
            </p:nvSpPr>
            <p:spPr bwMode="auto">
              <a:xfrm>
                <a:off x="2137" y="1355"/>
                <a:ext cx="43" cy="38"/>
              </a:xfrm>
              <a:custGeom>
                <a:avLst/>
                <a:gdLst>
                  <a:gd name="T0" fmla="*/ 11 w 16"/>
                  <a:gd name="T1" fmla="*/ 7 h 14"/>
                  <a:gd name="T2" fmla="*/ 0 w 16"/>
                  <a:gd name="T3" fmla="*/ 13 h 14"/>
                  <a:gd name="T4" fmla="*/ 1 w 16"/>
                  <a:gd name="T5" fmla="*/ 14 h 14"/>
                  <a:gd name="T6" fmla="*/ 3 w 16"/>
                  <a:gd name="T7" fmla="*/ 13 h 14"/>
                  <a:gd name="T8" fmla="*/ 5 w 16"/>
                  <a:gd name="T9" fmla="*/ 13 h 14"/>
                  <a:gd name="T10" fmla="*/ 16 w 16"/>
                  <a:gd name="T11" fmla="*/ 2 h 14"/>
                  <a:gd name="T12" fmla="*/ 10 w 16"/>
                  <a:gd name="T13" fmla="*/ 0 h 14"/>
                  <a:gd name="T14" fmla="*/ 10 w 16"/>
                  <a:gd name="T15" fmla="*/ 0 h 14"/>
                  <a:gd name="T16" fmla="*/ 6 w 16"/>
                  <a:gd name="T17" fmla="*/ 4 h 14"/>
                  <a:gd name="T18" fmla="*/ 11 w 16"/>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1" y="7"/>
                    </a:moveTo>
                    <a:cubicBezTo>
                      <a:pt x="8" y="9"/>
                      <a:pt x="0" y="7"/>
                      <a:pt x="0" y="13"/>
                    </a:cubicBezTo>
                    <a:cubicBezTo>
                      <a:pt x="0" y="14"/>
                      <a:pt x="0" y="14"/>
                      <a:pt x="1" y="14"/>
                    </a:cubicBezTo>
                    <a:cubicBezTo>
                      <a:pt x="2" y="14"/>
                      <a:pt x="3" y="14"/>
                      <a:pt x="3" y="13"/>
                    </a:cubicBezTo>
                    <a:cubicBezTo>
                      <a:pt x="4" y="13"/>
                      <a:pt x="5" y="13"/>
                      <a:pt x="5" y="13"/>
                    </a:cubicBezTo>
                    <a:cubicBezTo>
                      <a:pt x="16" y="2"/>
                      <a:pt x="16" y="2"/>
                      <a:pt x="16" y="2"/>
                    </a:cubicBezTo>
                    <a:cubicBezTo>
                      <a:pt x="15" y="1"/>
                      <a:pt x="13" y="0"/>
                      <a:pt x="10" y="0"/>
                    </a:cubicBezTo>
                    <a:cubicBezTo>
                      <a:pt x="10" y="0"/>
                      <a:pt x="10" y="0"/>
                      <a:pt x="10" y="0"/>
                    </a:cubicBezTo>
                    <a:cubicBezTo>
                      <a:pt x="6" y="4"/>
                      <a:pt x="6" y="4"/>
                      <a:pt x="6" y="4"/>
                    </a:cubicBezTo>
                    <a:cubicBezTo>
                      <a:pt x="7" y="5"/>
                      <a:pt x="10" y="6"/>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76"/>
              <p:cNvSpPr/>
              <p:nvPr/>
            </p:nvSpPr>
            <p:spPr bwMode="auto">
              <a:xfrm>
                <a:off x="2169" y="1211"/>
                <a:ext cx="206" cy="187"/>
              </a:xfrm>
              <a:custGeom>
                <a:avLst/>
                <a:gdLst>
                  <a:gd name="T0" fmla="*/ 11 w 77"/>
                  <a:gd name="T1" fmla="*/ 59 h 70"/>
                  <a:gd name="T2" fmla="*/ 10 w 77"/>
                  <a:gd name="T3" fmla="*/ 59 h 70"/>
                  <a:gd name="T4" fmla="*/ 0 w 77"/>
                  <a:gd name="T5" fmla="*/ 69 h 70"/>
                  <a:gd name="T6" fmla="*/ 6 w 77"/>
                  <a:gd name="T7" fmla="*/ 70 h 70"/>
                  <a:gd name="T8" fmla="*/ 8 w 77"/>
                  <a:gd name="T9" fmla="*/ 69 h 70"/>
                  <a:gd name="T10" fmla="*/ 77 w 77"/>
                  <a:gd name="T11" fmla="*/ 0 h 70"/>
                  <a:gd name="T12" fmla="*/ 70 w 77"/>
                  <a:gd name="T13" fmla="*/ 0 h 70"/>
                  <a:gd name="T14" fmla="*/ 68 w 77"/>
                  <a:gd name="T15" fmla="*/ 0 h 70"/>
                  <a:gd name="T16" fmla="*/ 10 w 77"/>
                  <a:gd name="T17" fmla="*/ 58 h 70"/>
                  <a:gd name="T18" fmla="*/ 11 w 77"/>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0">
                    <a:moveTo>
                      <a:pt x="11" y="59"/>
                    </a:moveTo>
                    <a:cubicBezTo>
                      <a:pt x="10" y="59"/>
                      <a:pt x="10" y="59"/>
                      <a:pt x="10" y="59"/>
                    </a:cubicBezTo>
                    <a:cubicBezTo>
                      <a:pt x="0" y="69"/>
                      <a:pt x="0" y="69"/>
                      <a:pt x="0" y="69"/>
                    </a:cubicBezTo>
                    <a:cubicBezTo>
                      <a:pt x="2" y="69"/>
                      <a:pt x="4" y="70"/>
                      <a:pt x="6" y="70"/>
                    </a:cubicBezTo>
                    <a:cubicBezTo>
                      <a:pt x="7" y="70"/>
                      <a:pt x="7" y="70"/>
                      <a:pt x="8" y="69"/>
                    </a:cubicBezTo>
                    <a:cubicBezTo>
                      <a:pt x="77" y="0"/>
                      <a:pt x="77" y="0"/>
                      <a:pt x="77" y="0"/>
                    </a:cubicBezTo>
                    <a:cubicBezTo>
                      <a:pt x="74" y="0"/>
                      <a:pt x="71" y="0"/>
                      <a:pt x="70" y="0"/>
                    </a:cubicBezTo>
                    <a:cubicBezTo>
                      <a:pt x="68" y="0"/>
                      <a:pt x="68" y="0"/>
                      <a:pt x="68" y="0"/>
                    </a:cubicBezTo>
                    <a:cubicBezTo>
                      <a:pt x="10" y="58"/>
                      <a:pt x="10" y="58"/>
                      <a:pt x="10" y="58"/>
                    </a:cubicBezTo>
                    <a:cubicBezTo>
                      <a:pt x="10" y="59"/>
                      <a:pt x="10" y="59"/>
                      <a:pt x="11" y="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777"/>
              <p:cNvSpPr/>
              <p:nvPr/>
            </p:nvSpPr>
            <p:spPr bwMode="auto">
              <a:xfrm>
                <a:off x="2215" y="1211"/>
                <a:ext cx="197" cy="185"/>
              </a:xfrm>
              <a:custGeom>
                <a:avLst/>
                <a:gdLst>
                  <a:gd name="T0" fmla="*/ 6 w 74"/>
                  <a:gd name="T1" fmla="*/ 68 h 69"/>
                  <a:gd name="T2" fmla="*/ 8 w 74"/>
                  <a:gd name="T3" fmla="*/ 69 h 69"/>
                  <a:gd name="T4" fmla="*/ 34 w 74"/>
                  <a:gd name="T5" fmla="*/ 43 h 69"/>
                  <a:gd name="T6" fmla="*/ 33 w 74"/>
                  <a:gd name="T7" fmla="*/ 43 h 69"/>
                  <a:gd name="T8" fmla="*/ 34 w 74"/>
                  <a:gd name="T9" fmla="*/ 43 h 69"/>
                  <a:gd name="T10" fmla="*/ 37 w 74"/>
                  <a:gd name="T11" fmla="*/ 39 h 69"/>
                  <a:gd name="T12" fmla="*/ 34 w 74"/>
                  <a:gd name="T13" fmla="*/ 39 h 69"/>
                  <a:gd name="T14" fmla="*/ 39 w 74"/>
                  <a:gd name="T15" fmla="*/ 37 h 69"/>
                  <a:gd name="T16" fmla="*/ 74 w 74"/>
                  <a:gd name="T17" fmla="*/ 3 h 69"/>
                  <a:gd name="T18" fmla="*/ 73 w 74"/>
                  <a:gd name="T19" fmla="*/ 3 h 69"/>
                  <a:gd name="T20" fmla="*/ 71 w 74"/>
                  <a:gd name="T21" fmla="*/ 3 h 69"/>
                  <a:gd name="T22" fmla="*/ 73 w 74"/>
                  <a:gd name="T23" fmla="*/ 3 h 69"/>
                  <a:gd name="T24" fmla="*/ 74 w 74"/>
                  <a:gd name="T25" fmla="*/ 2 h 69"/>
                  <a:gd name="T26" fmla="*/ 68 w 74"/>
                  <a:gd name="T27" fmla="*/ 0 h 69"/>
                  <a:gd name="T28" fmla="*/ 0 w 74"/>
                  <a:gd name="T29" fmla="*/ 68 h 69"/>
                  <a:gd name="T30" fmla="*/ 6 w 74"/>
                  <a:gd name="T3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69">
                    <a:moveTo>
                      <a:pt x="6" y="68"/>
                    </a:moveTo>
                    <a:cubicBezTo>
                      <a:pt x="7" y="68"/>
                      <a:pt x="7" y="68"/>
                      <a:pt x="8" y="69"/>
                    </a:cubicBezTo>
                    <a:cubicBezTo>
                      <a:pt x="34" y="43"/>
                      <a:pt x="34" y="43"/>
                      <a:pt x="34" y="43"/>
                    </a:cubicBezTo>
                    <a:cubicBezTo>
                      <a:pt x="34" y="43"/>
                      <a:pt x="33" y="43"/>
                      <a:pt x="33" y="43"/>
                    </a:cubicBezTo>
                    <a:cubicBezTo>
                      <a:pt x="33" y="43"/>
                      <a:pt x="34" y="43"/>
                      <a:pt x="34" y="43"/>
                    </a:cubicBezTo>
                    <a:cubicBezTo>
                      <a:pt x="37" y="39"/>
                      <a:pt x="37" y="39"/>
                      <a:pt x="37" y="39"/>
                    </a:cubicBezTo>
                    <a:cubicBezTo>
                      <a:pt x="34" y="39"/>
                      <a:pt x="34" y="39"/>
                      <a:pt x="34" y="39"/>
                    </a:cubicBezTo>
                    <a:cubicBezTo>
                      <a:pt x="35" y="38"/>
                      <a:pt x="37" y="38"/>
                      <a:pt x="39" y="37"/>
                    </a:cubicBezTo>
                    <a:cubicBezTo>
                      <a:pt x="74" y="3"/>
                      <a:pt x="74" y="3"/>
                      <a:pt x="74" y="3"/>
                    </a:cubicBezTo>
                    <a:cubicBezTo>
                      <a:pt x="73" y="3"/>
                      <a:pt x="73" y="3"/>
                      <a:pt x="73" y="3"/>
                    </a:cubicBezTo>
                    <a:cubicBezTo>
                      <a:pt x="72" y="3"/>
                      <a:pt x="72" y="3"/>
                      <a:pt x="71" y="3"/>
                    </a:cubicBezTo>
                    <a:cubicBezTo>
                      <a:pt x="73" y="3"/>
                      <a:pt x="73" y="3"/>
                      <a:pt x="73" y="3"/>
                    </a:cubicBezTo>
                    <a:cubicBezTo>
                      <a:pt x="73" y="3"/>
                      <a:pt x="73" y="3"/>
                      <a:pt x="74" y="2"/>
                    </a:cubicBezTo>
                    <a:cubicBezTo>
                      <a:pt x="72" y="1"/>
                      <a:pt x="70" y="1"/>
                      <a:pt x="68" y="0"/>
                    </a:cubicBezTo>
                    <a:cubicBezTo>
                      <a:pt x="0" y="68"/>
                      <a:pt x="0" y="68"/>
                      <a:pt x="0" y="68"/>
                    </a:cubicBezTo>
                    <a:lnTo>
                      <a:pt x="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778"/>
              <p:cNvSpPr/>
              <p:nvPr/>
            </p:nvSpPr>
            <p:spPr bwMode="auto">
              <a:xfrm>
                <a:off x="2404" y="1219"/>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779"/>
              <p:cNvSpPr/>
              <p:nvPr/>
            </p:nvSpPr>
            <p:spPr bwMode="auto">
              <a:xfrm>
                <a:off x="2295" y="1342"/>
                <a:ext cx="13" cy="13"/>
              </a:xfrm>
              <a:custGeom>
                <a:avLst/>
                <a:gdLst>
                  <a:gd name="T0" fmla="*/ 5 w 5"/>
                  <a:gd name="T1" fmla="*/ 0 h 5"/>
                  <a:gd name="T2" fmla="*/ 0 w 5"/>
                  <a:gd name="T3" fmla="*/ 5 h 5"/>
                  <a:gd name="T4" fmla="*/ 1 w 5"/>
                  <a:gd name="T5" fmla="*/ 5 h 5"/>
                  <a:gd name="T6" fmla="*/ 5 w 5"/>
                  <a:gd name="T7" fmla="*/ 0 h 5"/>
                </a:gdLst>
                <a:ahLst/>
                <a:cxnLst>
                  <a:cxn ang="0">
                    <a:pos x="T0" y="T1"/>
                  </a:cxn>
                  <a:cxn ang="0">
                    <a:pos x="T2" y="T3"/>
                  </a:cxn>
                  <a:cxn ang="0">
                    <a:pos x="T4" y="T5"/>
                  </a:cxn>
                  <a:cxn ang="0">
                    <a:pos x="T6" y="T7"/>
                  </a:cxn>
                </a:cxnLst>
                <a:rect l="0" t="0" r="r" b="b"/>
                <a:pathLst>
                  <a:path w="5" h="5">
                    <a:moveTo>
                      <a:pt x="5" y="0"/>
                    </a:moveTo>
                    <a:cubicBezTo>
                      <a:pt x="0" y="5"/>
                      <a:pt x="0" y="5"/>
                      <a:pt x="0" y="5"/>
                    </a:cubicBezTo>
                    <a:cubicBezTo>
                      <a:pt x="1" y="5"/>
                      <a:pt x="1" y="5"/>
                      <a:pt x="1" y="5"/>
                    </a:cubicBezTo>
                    <a:cubicBezTo>
                      <a:pt x="3" y="4"/>
                      <a:pt x="4"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780"/>
              <p:cNvSpPr/>
              <p:nvPr/>
            </p:nvSpPr>
            <p:spPr bwMode="auto">
              <a:xfrm>
                <a:off x="2314" y="1337"/>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81"/>
              <p:cNvSpPr/>
              <p:nvPr/>
            </p:nvSpPr>
            <p:spPr bwMode="auto">
              <a:xfrm>
                <a:off x="2343" y="1211"/>
                <a:ext cx="110" cy="99"/>
              </a:xfrm>
              <a:custGeom>
                <a:avLst/>
                <a:gdLst>
                  <a:gd name="T0" fmla="*/ 4 w 41"/>
                  <a:gd name="T1" fmla="*/ 36 h 37"/>
                  <a:gd name="T2" fmla="*/ 18 w 41"/>
                  <a:gd name="T3" fmla="*/ 24 h 37"/>
                  <a:gd name="T4" fmla="*/ 22 w 41"/>
                  <a:gd name="T5" fmla="*/ 23 h 37"/>
                  <a:gd name="T6" fmla="*/ 28 w 41"/>
                  <a:gd name="T7" fmla="*/ 17 h 37"/>
                  <a:gd name="T8" fmla="*/ 25 w 41"/>
                  <a:gd name="T9" fmla="*/ 16 h 37"/>
                  <a:gd name="T10" fmla="*/ 31 w 41"/>
                  <a:gd name="T11" fmla="*/ 14 h 37"/>
                  <a:gd name="T12" fmla="*/ 41 w 41"/>
                  <a:gd name="T13" fmla="*/ 4 h 37"/>
                  <a:gd name="T14" fmla="*/ 41 w 41"/>
                  <a:gd name="T15" fmla="*/ 4 h 37"/>
                  <a:gd name="T16" fmla="*/ 38 w 41"/>
                  <a:gd name="T17" fmla="*/ 1 h 37"/>
                  <a:gd name="T18" fmla="*/ 36 w 41"/>
                  <a:gd name="T19" fmla="*/ 0 h 37"/>
                  <a:gd name="T20" fmla="*/ 0 w 41"/>
                  <a:gd name="T21" fmla="*/ 36 h 37"/>
                  <a:gd name="T22" fmla="*/ 4 w 41"/>
                  <a:gd name="T2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4" y="36"/>
                    </a:moveTo>
                    <a:cubicBezTo>
                      <a:pt x="8" y="33"/>
                      <a:pt x="12" y="26"/>
                      <a:pt x="18" y="24"/>
                    </a:cubicBezTo>
                    <a:cubicBezTo>
                      <a:pt x="19" y="24"/>
                      <a:pt x="21" y="24"/>
                      <a:pt x="22" y="23"/>
                    </a:cubicBezTo>
                    <a:cubicBezTo>
                      <a:pt x="28" y="17"/>
                      <a:pt x="28" y="17"/>
                      <a:pt x="28" y="17"/>
                    </a:cubicBezTo>
                    <a:cubicBezTo>
                      <a:pt x="27" y="17"/>
                      <a:pt x="25" y="17"/>
                      <a:pt x="25" y="16"/>
                    </a:cubicBezTo>
                    <a:cubicBezTo>
                      <a:pt x="27" y="15"/>
                      <a:pt x="29" y="14"/>
                      <a:pt x="31" y="14"/>
                    </a:cubicBezTo>
                    <a:cubicBezTo>
                      <a:pt x="41" y="4"/>
                      <a:pt x="41" y="4"/>
                      <a:pt x="41" y="4"/>
                    </a:cubicBezTo>
                    <a:cubicBezTo>
                      <a:pt x="41" y="4"/>
                      <a:pt x="41" y="4"/>
                      <a:pt x="41" y="4"/>
                    </a:cubicBezTo>
                    <a:cubicBezTo>
                      <a:pt x="40" y="3"/>
                      <a:pt x="40" y="2"/>
                      <a:pt x="38" y="1"/>
                    </a:cubicBezTo>
                    <a:cubicBezTo>
                      <a:pt x="37" y="1"/>
                      <a:pt x="37" y="1"/>
                      <a:pt x="36" y="0"/>
                    </a:cubicBezTo>
                    <a:cubicBezTo>
                      <a:pt x="0" y="36"/>
                      <a:pt x="0" y="36"/>
                      <a:pt x="0" y="36"/>
                    </a:cubicBezTo>
                    <a:cubicBezTo>
                      <a:pt x="1" y="37"/>
                      <a:pt x="3" y="37"/>
                      <a:pt x="4"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82"/>
              <p:cNvSpPr/>
              <p:nvPr/>
            </p:nvSpPr>
            <p:spPr bwMode="auto">
              <a:xfrm>
                <a:off x="2252" y="1382"/>
                <a:ext cx="27" cy="16"/>
              </a:xfrm>
              <a:custGeom>
                <a:avLst/>
                <a:gdLst>
                  <a:gd name="T0" fmla="*/ 10 w 10"/>
                  <a:gd name="T1" fmla="*/ 1 h 6"/>
                  <a:gd name="T2" fmla="*/ 7 w 10"/>
                  <a:gd name="T3" fmla="*/ 1 h 6"/>
                  <a:gd name="T4" fmla="*/ 6 w 10"/>
                  <a:gd name="T5" fmla="*/ 1 h 6"/>
                  <a:gd name="T6" fmla="*/ 0 w 10"/>
                  <a:gd name="T7" fmla="*/ 6 h 6"/>
                  <a:gd name="T8" fmla="*/ 10 w 10"/>
                  <a:gd name="T9" fmla="*/ 1 h 6"/>
                </a:gdLst>
                <a:ahLst/>
                <a:cxnLst>
                  <a:cxn ang="0">
                    <a:pos x="T0" y="T1"/>
                  </a:cxn>
                  <a:cxn ang="0">
                    <a:pos x="T2" y="T3"/>
                  </a:cxn>
                  <a:cxn ang="0">
                    <a:pos x="T4" y="T5"/>
                  </a:cxn>
                  <a:cxn ang="0">
                    <a:pos x="T6" y="T7"/>
                  </a:cxn>
                  <a:cxn ang="0">
                    <a:pos x="T8" y="T9"/>
                  </a:cxn>
                </a:cxnLst>
                <a:rect l="0" t="0" r="r" b="b"/>
                <a:pathLst>
                  <a:path w="10" h="6">
                    <a:moveTo>
                      <a:pt x="10" y="1"/>
                    </a:moveTo>
                    <a:cubicBezTo>
                      <a:pt x="10" y="0"/>
                      <a:pt x="8" y="1"/>
                      <a:pt x="7" y="1"/>
                    </a:cubicBezTo>
                    <a:cubicBezTo>
                      <a:pt x="6" y="1"/>
                      <a:pt x="6" y="1"/>
                      <a:pt x="6" y="1"/>
                    </a:cubicBezTo>
                    <a:cubicBezTo>
                      <a:pt x="0" y="6"/>
                      <a:pt x="0" y="6"/>
                      <a:pt x="0" y="6"/>
                    </a:cubicBezTo>
                    <a:cubicBezTo>
                      <a:pt x="4" y="5"/>
                      <a:pt x="10" y="4"/>
                      <a:pt x="1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83"/>
              <p:cNvSpPr/>
              <p:nvPr/>
            </p:nvSpPr>
            <p:spPr bwMode="auto">
              <a:xfrm>
                <a:off x="2436" y="1256"/>
                <a:ext cx="6" cy="3"/>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1" y="0"/>
                    </a:cubicBezTo>
                    <a:cubicBezTo>
                      <a:pt x="0" y="1"/>
                      <a:pt x="0" y="1"/>
                      <a:pt x="0" y="1"/>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784"/>
              <p:cNvSpPr/>
              <p:nvPr/>
            </p:nvSpPr>
            <p:spPr bwMode="auto">
              <a:xfrm>
                <a:off x="2450" y="1227"/>
                <a:ext cx="29" cy="19"/>
              </a:xfrm>
              <a:custGeom>
                <a:avLst/>
                <a:gdLst>
                  <a:gd name="T0" fmla="*/ 7 w 11"/>
                  <a:gd name="T1" fmla="*/ 4 h 7"/>
                  <a:gd name="T2" fmla="*/ 11 w 11"/>
                  <a:gd name="T3" fmla="*/ 2 h 7"/>
                  <a:gd name="T4" fmla="*/ 7 w 11"/>
                  <a:gd name="T5" fmla="*/ 0 h 7"/>
                  <a:gd name="T6" fmla="*/ 0 w 11"/>
                  <a:gd name="T7" fmla="*/ 7 h 7"/>
                  <a:gd name="T8" fmla="*/ 7 w 11"/>
                  <a:gd name="T9" fmla="*/ 4 h 7"/>
                </a:gdLst>
                <a:ahLst/>
                <a:cxnLst>
                  <a:cxn ang="0">
                    <a:pos x="T0" y="T1"/>
                  </a:cxn>
                  <a:cxn ang="0">
                    <a:pos x="T2" y="T3"/>
                  </a:cxn>
                  <a:cxn ang="0">
                    <a:pos x="T4" y="T5"/>
                  </a:cxn>
                  <a:cxn ang="0">
                    <a:pos x="T6" y="T7"/>
                  </a:cxn>
                  <a:cxn ang="0">
                    <a:pos x="T8" y="T9"/>
                  </a:cxn>
                </a:cxnLst>
                <a:rect l="0" t="0" r="r" b="b"/>
                <a:pathLst>
                  <a:path w="11" h="7">
                    <a:moveTo>
                      <a:pt x="7" y="4"/>
                    </a:moveTo>
                    <a:cubicBezTo>
                      <a:pt x="8" y="3"/>
                      <a:pt x="11" y="4"/>
                      <a:pt x="11" y="2"/>
                    </a:cubicBezTo>
                    <a:cubicBezTo>
                      <a:pt x="11" y="0"/>
                      <a:pt x="9" y="0"/>
                      <a:pt x="7" y="0"/>
                    </a:cubicBezTo>
                    <a:cubicBezTo>
                      <a:pt x="0" y="7"/>
                      <a:pt x="0" y="7"/>
                      <a:pt x="0" y="7"/>
                    </a:cubicBezTo>
                    <a:cubicBezTo>
                      <a:pt x="3" y="6"/>
                      <a:pt x="5" y="6"/>
                      <a:pt x="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785"/>
              <p:cNvSpPr/>
              <p:nvPr/>
            </p:nvSpPr>
            <p:spPr bwMode="auto">
              <a:xfrm>
                <a:off x="2346" y="1323"/>
                <a:ext cx="48" cy="35"/>
              </a:xfrm>
              <a:custGeom>
                <a:avLst/>
                <a:gdLst>
                  <a:gd name="T0" fmla="*/ 18 w 18"/>
                  <a:gd name="T1" fmla="*/ 0 h 13"/>
                  <a:gd name="T2" fmla="*/ 15 w 18"/>
                  <a:gd name="T3" fmla="*/ 1 h 13"/>
                  <a:gd name="T4" fmla="*/ 7 w 18"/>
                  <a:gd name="T5" fmla="*/ 4 h 13"/>
                  <a:gd name="T6" fmla="*/ 5 w 18"/>
                  <a:gd name="T7" fmla="*/ 5 h 13"/>
                  <a:gd name="T8" fmla="*/ 0 w 18"/>
                  <a:gd name="T9" fmla="*/ 10 h 13"/>
                  <a:gd name="T10" fmla="*/ 6 w 18"/>
                  <a:gd name="T11" fmla="*/ 13 h 13"/>
                  <a:gd name="T12" fmla="*/ 18 w 1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0"/>
                    </a:moveTo>
                    <a:cubicBezTo>
                      <a:pt x="17" y="0"/>
                      <a:pt x="16" y="0"/>
                      <a:pt x="15" y="1"/>
                    </a:cubicBezTo>
                    <a:cubicBezTo>
                      <a:pt x="12" y="1"/>
                      <a:pt x="10" y="3"/>
                      <a:pt x="7" y="4"/>
                    </a:cubicBezTo>
                    <a:cubicBezTo>
                      <a:pt x="7" y="4"/>
                      <a:pt x="6" y="4"/>
                      <a:pt x="5" y="5"/>
                    </a:cubicBezTo>
                    <a:cubicBezTo>
                      <a:pt x="0" y="10"/>
                      <a:pt x="0" y="10"/>
                      <a:pt x="0" y="10"/>
                    </a:cubicBezTo>
                    <a:cubicBezTo>
                      <a:pt x="1" y="11"/>
                      <a:pt x="3" y="12"/>
                      <a:pt x="6" y="13"/>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786"/>
              <p:cNvSpPr/>
              <p:nvPr/>
            </p:nvSpPr>
            <p:spPr bwMode="auto">
              <a:xfrm>
                <a:off x="2402" y="1262"/>
                <a:ext cx="53" cy="37"/>
              </a:xfrm>
              <a:custGeom>
                <a:avLst/>
                <a:gdLst>
                  <a:gd name="T0" fmla="*/ 4 w 20"/>
                  <a:gd name="T1" fmla="*/ 8 h 14"/>
                  <a:gd name="T2" fmla="*/ 0 w 20"/>
                  <a:gd name="T3" fmla="*/ 12 h 14"/>
                  <a:gd name="T4" fmla="*/ 7 w 20"/>
                  <a:gd name="T5" fmla="*/ 14 h 14"/>
                  <a:gd name="T6" fmla="*/ 20 w 20"/>
                  <a:gd name="T7" fmla="*/ 0 h 14"/>
                  <a:gd name="T8" fmla="*/ 19 w 20"/>
                  <a:gd name="T9" fmla="*/ 0 h 14"/>
                  <a:gd name="T10" fmla="*/ 4 w 20"/>
                  <a:gd name="T11" fmla="*/ 8 h 14"/>
                </a:gdLst>
                <a:ahLst/>
                <a:cxnLst>
                  <a:cxn ang="0">
                    <a:pos x="T0" y="T1"/>
                  </a:cxn>
                  <a:cxn ang="0">
                    <a:pos x="T2" y="T3"/>
                  </a:cxn>
                  <a:cxn ang="0">
                    <a:pos x="T4" y="T5"/>
                  </a:cxn>
                  <a:cxn ang="0">
                    <a:pos x="T6" y="T7"/>
                  </a:cxn>
                  <a:cxn ang="0">
                    <a:pos x="T8" y="T9"/>
                  </a:cxn>
                  <a:cxn ang="0">
                    <a:pos x="T10" y="T11"/>
                  </a:cxn>
                </a:cxnLst>
                <a:rect l="0" t="0" r="r" b="b"/>
                <a:pathLst>
                  <a:path w="20" h="14">
                    <a:moveTo>
                      <a:pt x="4" y="8"/>
                    </a:moveTo>
                    <a:cubicBezTo>
                      <a:pt x="0" y="12"/>
                      <a:pt x="0" y="12"/>
                      <a:pt x="0" y="12"/>
                    </a:cubicBezTo>
                    <a:cubicBezTo>
                      <a:pt x="1" y="13"/>
                      <a:pt x="4" y="13"/>
                      <a:pt x="7" y="14"/>
                    </a:cubicBezTo>
                    <a:cubicBezTo>
                      <a:pt x="20" y="0"/>
                      <a:pt x="20" y="0"/>
                      <a:pt x="20" y="0"/>
                    </a:cubicBezTo>
                    <a:cubicBezTo>
                      <a:pt x="19" y="0"/>
                      <a:pt x="19" y="0"/>
                      <a:pt x="19" y="0"/>
                    </a:cubicBezTo>
                    <a:cubicBezTo>
                      <a:pt x="16" y="3"/>
                      <a:pt x="9"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87"/>
              <p:cNvSpPr/>
              <p:nvPr/>
            </p:nvSpPr>
            <p:spPr bwMode="auto">
              <a:xfrm>
                <a:off x="2378" y="1235"/>
                <a:ext cx="149" cy="128"/>
              </a:xfrm>
              <a:custGeom>
                <a:avLst/>
                <a:gdLst>
                  <a:gd name="T0" fmla="*/ 16 w 56"/>
                  <a:gd name="T1" fmla="*/ 32 h 48"/>
                  <a:gd name="T2" fmla="*/ 14 w 56"/>
                  <a:gd name="T3" fmla="*/ 33 h 48"/>
                  <a:gd name="T4" fmla="*/ 0 w 56"/>
                  <a:gd name="T5" fmla="*/ 48 h 48"/>
                  <a:gd name="T6" fmla="*/ 2 w 56"/>
                  <a:gd name="T7" fmla="*/ 48 h 48"/>
                  <a:gd name="T8" fmla="*/ 8 w 56"/>
                  <a:gd name="T9" fmla="*/ 48 h 48"/>
                  <a:gd name="T10" fmla="*/ 56 w 56"/>
                  <a:gd name="T11" fmla="*/ 0 h 48"/>
                  <a:gd name="T12" fmla="*/ 53 w 56"/>
                  <a:gd name="T13" fmla="*/ 1 h 48"/>
                  <a:gd name="T14" fmla="*/ 46 w 56"/>
                  <a:gd name="T15" fmla="*/ 2 h 48"/>
                  <a:gd name="T16" fmla="*/ 20 w 56"/>
                  <a:gd name="T17" fmla="*/ 27 h 48"/>
                  <a:gd name="T18" fmla="*/ 16 w 56"/>
                  <a:gd name="T19"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8">
                    <a:moveTo>
                      <a:pt x="16" y="32"/>
                    </a:moveTo>
                    <a:cubicBezTo>
                      <a:pt x="16" y="33"/>
                      <a:pt x="15" y="33"/>
                      <a:pt x="14" y="33"/>
                    </a:cubicBezTo>
                    <a:cubicBezTo>
                      <a:pt x="0" y="48"/>
                      <a:pt x="0" y="48"/>
                      <a:pt x="0" y="48"/>
                    </a:cubicBezTo>
                    <a:cubicBezTo>
                      <a:pt x="1" y="48"/>
                      <a:pt x="2" y="48"/>
                      <a:pt x="2" y="48"/>
                    </a:cubicBezTo>
                    <a:cubicBezTo>
                      <a:pt x="8" y="48"/>
                      <a:pt x="8" y="48"/>
                      <a:pt x="8" y="48"/>
                    </a:cubicBezTo>
                    <a:cubicBezTo>
                      <a:pt x="56" y="0"/>
                      <a:pt x="56" y="0"/>
                      <a:pt x="56" y="0"/>
                    </a:cubicBezTo>
                    <a:cubicBezTo>
                      <a:pt x="55" y="0"/>
                      <a:pt x="54" y="1"/>
                      <a:pt x="53" y="1"/>
                    </a:cubicBezTo>
                    <a:cubicBezTo>
                      <a:pt x="50" y="1"/>
                      <a:pt x="48" y="1"/>
                      <a:pt x="46" y="2"/>
                    </a:cubicBezTo>
                    <a:cubicBezTo>
                      <a:pt x="20" y="27"/>
                      <a:pt x="20" y="27"/>
                      <a:pt x="20" y="27"/>
                    </a:cubicBezTo>
                    <a:cubicBezTo>
                      <a:pt x="20" y="29"/>
                      <a:pt x="18" y="31"/>
                      <a:pt x="16"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788"/>
              <p:cNvSpPr/>
              <p:nvPr/>
            </p:nvSpPr>
            <p:spPr bwMode="auto">
              <a:xfrm>
                <a:off x="2359" y="1371"/>
                <a:ext cx="32" cy="14"/>
              </a:xfrm>
              <a:custGeom>
                <a:avLst/>
                <a:gdLst>
                  <a:gd name="T0" fmla="*/ 6 w 12"/>
                  <a:gd name="T1" fmla="*/ 4 h 5"/>
                  <a:gd name="T2" fmla="*/ 8 w 12"/>
                  <a:gd name="T3" fmla="*/ 4 h 5"/>
                  <a:gd name="T4" fmla="*/ 12 w 12"/>
                  <a:gd name="T5" fmla="*/ 0 h 5"/>
                  <a:gd name="T6" fmla="*/ 9 w 12"/>
                  <a:gd name="T7" fmla="*/ 0 h 5"/>
                  <a:gd name="T8" fmla="*/ 5 w 12"/>
                  <a:gd name="T9" fmla="*/ 0 h 5"/>
                  <a:gd name="T10" fmla="*/ 3 w 12"/>
                  <a:gd name="T11" fmla="*/ 1 h 5"/>
                  <a:gd name="T12" fmla="*/ 0 w 12"/>
                  <a:gd name="T13" fmla="*/ 3 h 5"/>
                  <a:gd name="T14" fmla="*/ 0 w 12"/>
                  <a:gd name="T15" fmla="*/ 4 h 5"/>
                  <a:gd name="T16" fmla="*/ 6 w 1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6" y="4"/>
                    </a:moveTo>
                    <a:cubicBezTo>
                      <a:pt x="6" y="4"/>
                      <a:pt x="7" y="4"/>
                      <a:pt x="8" y="4"/>
                    </a:cubicBezTo>
                    <a:cubicBezTo>
                      <a:pt x="12" y="0"/>
                      <a:pt x="12" y="0"/>
                      <a:pt x="12" y="0"/>
                    </a:cubicBezTo>
                    <a:cubicBezTo>
                      <a:pt x="9" y="0"/>
                      <a:pt x="9" y="0"/>
                      <a:pt x="9" y="0"/>
                    </a:cubicBezTo>
                    <a:cubicBezTo>
                      <a:pt x="5" y="0"/>
                      <a:pt x="5" y="0"/>
                      <a:pt x="5" y="0"/>
                    </a:cubicBezTo>
                    <a:cubicBezTo>
                      <a:pt x="4" y="0"/>
                      <a:pt x="3" y="0"/>
                      <a:pt x="3" y="1"/>
                    </a:cubicBezTo>
                    <a:cubicBezTo>
                      <a:pt x="0" y="3"/>
                      <a:pt x="0" y="3"/>
                      <a:pt x="0" y="3"/>
                    </a:cubicBezTo>
                    <a:cubicBezTo>
                      <a:pt x="0" y="3"/>
                      <a:pt x="0" y="3"/>
                      <a:pt x="0" y="4"/>
                    </a:cubicBezTo>
                    <a:cubicBezTo>
                      <a:pt x="3" y="5"/>
                      <a:pt x="2" y="4"/>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789"/>
              <p:cNvSpPr/>
              <p:nvPr/>
            </p:nvSpPr>
            <p:spPr bwMode="auto">
              <a:xfrm>
                <a:off x="2567" y="1230"/>
                <a:ext cx="6" cy="8"/>
              </a:xfrm>
              <a:custGeom>
                <a:avLst/>
                <a:gdLst>
                  <a:gd name="T0" fmla="*/ 1 w 2"/>
                  <a:gd name="T1" fmla="*/ 0 h 3"/>
                  <a:gd name="T2" fmla="*/ 0 w 2"/>
                  <a:gd name="T3" fmla="*/ 1 h 3"/>
                  <a:gd name="T4" fmla="*/ 0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1"/>
                    </a:cubicBezTo>
                    <a:cubicBezTo>
                      <a:pt x="0" y="2"/>
                      <a:pt x="0" y="2"/>
                      <a:pt x="0" y="3"/>
                    </a:cubicBezTo>
                    <a:cubicBezTo>
                      <a:pt x="2"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90"/>
              <p:cNvSpPr/>
              <p:nvPr/>
            </p:nvSpPr>
            <p:spPr bwMode="auto">
              <a:xfrm>
                <a:off x="2386" y="1230"/>
                <a:ext cx="181" cy="174"/>
              </a:xfrm>
              <a:custGeom>
                <a:avLst/>
                <a:gdLst>
                  <a:gd name="T0" fmla="*/ 11 w 68"/>
                  <a:gd name="T1" fmla="*/ 53 h 65"/>
                  <a:gd name="T2" fmla="*/ 10 w 68"/>
                  <a:gd name="T3" fmla="*/ 53 h 65"/>
                  <a:gd name="T4" fmla="*/ 0 w 68"/>
                  <a:gd name="T5" fmla="*/ 63 h 65"/>
                  <a:gd name="T6" fmla="*/ 6 w 68"/>
                  <a:gd name="T7" fmla="*/ 65 h 65"/>
                  <a:gd name="T8" fmla="*/ 68 w 68"/>
                  <a:gd name="T9" fmla="*/ 4 h 65"/>
                  <a:gd name="T10" fmla="*/ 63 w 68"/>
                  <a:gd name="T11" fmla="*/ 0 h 65"/>
                  <a:gd name="T12" fmla="*/ 12 w 68"/>
                  <a:gd name="T13" fmla="*/ 51 h 65"/>
                  <a:gd name="T14" fmla="*/ 11 w 68"/>
                  <a:gd name="T15" fmla="*/ 5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5">
                    <a:moveTo>
                      <a:pt x="11" y="53"/>
                    </a:moveTo>
                    <a:cubicBezTo>
                      <a:pt x="10" y="53"/>
                      <a:pt x="10" y="53"/>
                      <a:pt x="10" y="53"/>
                    </a:cubicBezTo>
                    <a:cubicBezTo>
                      <a:pt x="0" y="63"/>
                      <a:pt x="0" y="63"/>
                      <a:pt x="0" y="63"/>
                    </a:cubicBezTo>
                    <a:cubicBezTo>
                      <a:pt x="2" y="64"/>
                      <a:pt x="4" y="65"/>
                      <a:pt x="6" y="65"/>
                    </a:cubicBezTo>
                    <a:cubicBezTo>
                      <a:pt x="68" y="4"/>
                      <a:pt x="68" y="4"/>
                      <a:pt x="68" y="4"/>
                    </a:cubicBezTo>
                    <a:cubicBezTo>
                      <a:pt x="66" y="3"/>
                      <a:pt x="65" y="1"/>
                      <a:pt x="63" y="0"/>
                    </a:cubicBezTo>
                    <a:cubicBezTo>
                      <a:pt x="12" y="51"/>
                      <a:pt x="12" y="51"/>
                      <a:pt x="12" y="51"/>
                    </a:cubicBezTo>
                    <a:cubicBezTo>
                      <a:pt x="12" y="52"/>
                      <a:pt x="12" y="52"/>
                      <a:pt x="11"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91"/>
              <p:cNvSpPr/>
              <p:nvPr/>
            </p:nvSpPr>
            <p:spPr bwMode="auto">
              <a:xfrm>
                <a:off x="2426" y="1224"/>
                <a:ext cx="198" cy="177"/>
              </a:xfrm>
              <a:custGeom>
                <a:avLst/>
                <a:gdLst>
                  <a:gd name="T0" fmla="*/ 2 w 74"/>
                  <a:gd name="T1" fmla="*/ 66 h 66"/>
                  <a:gd name="T2" fmla="*/ 8 w 74"/>
                  <a:gd name="T3" fmla="*/ 64 h 66"/>
                  <a:gd name="T4" fmla="*/ 11 w 74"/>
                  <a:gd name="T5" fmla="*/ 64 h 66"/>
                  <a:gd name="T6" fmla="*/ 74 w 74"/>
                  <a:gd name="T7" fmla="*/ 1 h 66"/>
                  <a:gd name="T8" fmla="*/ 67 w 74"/>
                  <a:gd name="T9" fmla="*/ 0 h 66"/>
                  <a:gd name="T10" fmla="*/ 66 w 74"/>
                  <a:gd name="T11" fmla="*/ 0 h 66"/>
                  <a:gd name="T12" fmla="*/ 63 w 74"/>
                  <a:gd name="T13" fmla="*/ 3 h 66"/>
                  <a:gd name="T14" fmla="*/ 64 w 74"/>
                  <a:gd name="T15" fmla="*/ 6 h 66"/>
                  <a:gd name="T16" fmla="*/ 62 w 74"/>
                  <a:gd name="T17" fmla="*/ 6 h 66"/>
                  <a:gd name="T18" fmla="*/ 61 w 74"/>
                  <a:gd name="T19" fmla="*/ 5 h 66"/>
                  <a:gd name="T20" fmla="*/ 0 w 74"/>
                  <a:gd name="T21" fmla="*/ 66 h 66"/>
                  <a:gd name="T22" fmla="*/ 2 w 74"/>
                  <a:gd name="T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6">
                    <a:moveTo>
                      <a:pt x="2" y="66"/>
                    </a:moveTo>
                    <a:cubicBezTo>
                      <a:pt x="4" y="66"/>
                      <a:pt x="5" y="64"/>
                      <a:pt x="8" y="64"/>
                    </a:cubicBezTo>
                    <a:cubicBezTo>
                      <a:pt x="11" y="64"/>
                      <a:pt x="11" y="64"/>
                      <a:pt x="11" y="64"/>
                    </a:cubicBezTo>
                    <a:cubicBezTo>
                      <a:pt x="74" y="1"/>
                      <a:pt x="74" y="1"/>
                      <a:pt x="74" y="1"/>
                    </a:cubicBezTo>
                    <a:cubicBezTo>
                      <a:pt x="72" y="0"/>
                      <a:pt x="69" y="0"/>
                      <a:pt x="67" y="0"/>
                    </a:cubicBezTo>
                    <a:cubicBezTo>
                      <a:pt x="67" y="0"/>
                      <a:pt x="67" y="0"/>
                      <a:pt x="66" y="0"/>
                    </a:cubicBezTo>
                    <a:cubicBezTo>
                      <a:pt x="63" y="3"/>
                      <a:pt x="63" y="3"/>
                      <a:pt x="63" y="3"/>
                    </a:cubicBezTo>
                    <a:cubicBezTo>
                      <a:pt x="63" y="4"/>
                      <a:pt x="64" y="5"/>
                      <a:pt x="64" y="6"/>
                    </a:cubicBezTo>
                    <a:cubicBezTo>
                      <a:pt x="62" y="6"/>
                      <a:pt x="62" y="6"/>
                      <a:pt x="62" y="6"/>
                    </a:cubicBezTo>
                    <a:cubicBezTo>
                      <a:pt x="61" y="6"/>
                      <a:pt x="61" y="6"/>
                      <a:pt x="61" y="5"/>
                    </a:cubicBezTo>
                    <a:cubicBezTo>
                      <a:pt x="0" y="66"/>
                      <a:pt x="0" y="66"/>
                      <a:pt x="0" y="66"/>
                    </a:cubicBezTo>
                    <a:cubicBezTo>
                      <a:pt x="1" y="66"/>
                      <a:pt x="2" y="66"/>
                      <a:pt x="2" y="6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92"/>
              <p:cNvSpPr/>
              <p:nvPr/>
            </p:nvSpPr>
            <p:spPr bwMode="auto">
              <a:xfrm>
                <a:off x="2642" y="1200"/>
                <a:ext cx="51" cy="38"/>
              </a:xfrm>
              <a:custGeom>
                <a:avLst/>
                <a:gdLst>
                  <a:gd name="T0" fmla="*/ 19 w 19"/>
                  <a:gd name="T1" fmla="*/ 1 h 14"/>
                  <a:gd name="T2" fmla="*/ 15 w 19"/>
                  <a:gd name="T3" fmla="*/ 0 h 14"/>
                  <a:gd name="T4" fmla="*/ 10 w 19"/>
                  <a:gd name="T5" fmla="*/ 1 h 14"/>
                  <a:gd name="T6" fmla="*/ 0 w 19"/>
                  <a:gd name="T7" fmla="*/ 11 h 14"/>
                  <a:gd name="T8" fmla="*/ 5 w 19"/>
                  <a:gd name="T9" fmla="*/ 14 h 14"/>
                  <a:gd name="T10" fmla="*/ 19 w 19"/>
                  <a:gd name="T11" fmla="*/ 1 h 14"/>
                </a:gdLst>
                <a:ahLst/>
                <a:cxnLst>
                  <a:cxn ang="0">
                    <a:pos x="T0" y="T1"/>
                  </a:cxn>
                  <a:cxn ang="0">
                    <a:pos x="T2" y="T3"/>
                  </a:cxn>
                  <a:cxn ang="0">
                    <a:pos x="T4" y="T5"/>
                  </a:cxn>
                  <a:cxn ang="0">
                    <a:pos x="T6" y="T7"/>
                  </a:cxn>
                  <a:cxn ang="0">
                    <a:pos x="T8" y="T9"/>
                  </a:cxn>
                  <a:cxn ang="0">
                    <a:pos x="T10" y="T11"/>
                  </a:cxn>
                </a:cxnLst>
                <a:rect l="0" t="0" r="r" b="b"/>
                <a:pathLst>
                  <a:path w="19" h="14">
                    <a:moveTo>
                      <a:pt x="19" y="1"/>
                    </a:moveTo>
                    <a:cubicBezTo>
                      <a:pt x="17" y="0"/>
                      <a:pt x="16" y="0"/>
                      <a:pt x="15" y="0"/>
                    </a:cubicBezTo>
                    <a:cubicBezTo>
                      <a:pt x="13" y="0"/>
                      <a:pt x="12" y="0"/>
                      <a:pt x="10" y="1"/>
                    </a:cubicBezTo>
                    <a:cubicBezTo>
                      <a:pt x="0" y="11"/>
                      <a:pt x="0" y="11"/>
                      <a:pt x="0" y="11"/>
                    </a:cubicBezTo>
                    <a:cubicBezTo>
                      <a:pt x="1" y="12"/>
                      <a:pt x="4" y="13"/>
                      <a:pt x="5" y="14"/>
                    </a:cubicBezTo>
                    <a:lnTo>
                      <a:pt x="1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93"/>
              <p:cNvSpPr/>
              <p:nvPr/>
            </p:nvSpPr>
            <p:spPr bwMode="auto">
              <a:xfrm>
                <a:off x="2474" y="1235"/>
                <a:ext cx="179" cy="169"/>
              </a:xfrm>
              <a:custGeom>
                <a:avLst/>
                <a:gdLst>
                  <a:gd name="T0" fmla="*/ 7 w 67"/>
                  <a:gd name="T1" fmla="*/ 63 h 63"/>
                  <a:gd name="T2" fmla="*/ 67 w 67"/>
                  <a:gd name="T3" fmla="*/ 2 h 63"/>
                  <a:gd name="T4" fmla="*/ 63 w 67"/>
                  <a:gd name="T5" fmla="*/ 2 h 63"/>
                  <a:gd name="T6" fmla="*/ 61 w 67"/>
                  <a:gd name="T7" fmla="*/ 0 h 63"/>
                  <a:gd name="T8" fmla="*/ 0 w 67"/>
                  <a:gd name="T9" fmla="*/ 61 h 63"/>
                  <a:gd name="T10" fmla="*/ 7 w 67"/>
                  <a:gd name="T11" fmla="*/ 63 h 63"/>
                </a:gdLst>
                <a:ahLst/>
                <a:cxnLst>
                  <a:cxn ang="0">
                    <a:pos x="T0" y="T1"/>
                  </a:cxn>
                  <a:cxn ang="0">
                    <a:pos x="T2" y="T3"/>
                  </a:cxn>
                  <a:cxn ang="0">
                    <a:pos x="T4" y="T5"/>
                  </a:cxn>
                  <a:cxn ang="0">
                    <a:pos x="T6" y="T7"/>
                  </a:cxn>
                  <a:cxn ang="0">
                    <a:pos x="T8" y="T9"/>
                  </a:cxn>
                  <a:cxn ang="0">
                    <a:pos x="T10" y="T11"/>
                  </a:cxn>
                </a:cxnLst>
                <a:rect l="0" t="0" r="r" b="b"/>
                <a:pathLst>
                  <a:path w="67" h="63">
                    <a:moveTo>
                      <a:pt x="7" y="63"/>
                    </a:moveTo>
                    <a:cubicBezTo>
                      <a:pt x="67" y="2"/>
                      <a:pt x="67" y="2"/>
                      <a:pt x="67" y="2"/>
                    </a:cubicBezTo>
                    <a:cubicBezTo>
                      <a:pt x="63" y="2"/>
                      <a:pt x="63" y="2"/>
                      <a:pt x="63" y="2"/>
                    </a:cubicBezTo>
                    <a:cubicBezTo>
                      <a:pt x="62" y="1"/>
                      <a:pt x="61" y="1"/>
                      <a:pt x="61" y="0"/>
                    </a:cubicBezTo>
                    <a:cubicBezTo>
                      <a:pt x="0" y="61"/>
                      <a:pt x="0" y="61"/>
                      <a:pt x="0" y="61"/>
                    </a:cubicBezTo>
                    <a:cubicBezTo>
                      <a:pt x="2" y="61"/>
                      <a:pt x="5" y="62"/>
                      <a:pt x="7" y="6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94"/>
              <p:cNvSpPr/>
              <p:nvPr/>
            </p:nvSpPr>
            <p:spPr bwMode="auto">
              <a:xfrm>
                <a:off x="2506" y="1197"/>
                <a:ext cx="232" cy="223"/>
              </a:xfrm>
              <a:custGeom>
                <a:avLst/>
                <a:gdLst>
                  <a:gd name="T0" fmla="*/ 5 w 87"/>
                  <a:gd name="T1" fmla="*/ 83 h 83"/>
                  <a:gd name="T2" fmla="*/ 87 w 87"/>
                  <a:gd name="T3" fmla="*/ 1 h 83"/>
                  <a:gd name="T4" fmla="*/ 86 w 87"/>
                  <a:gd name="T5" fmla="*/ 1 h 83"/>
                  <a:gd name="T6" fmla="*/ 80 w 87"/>
                  <a:gd name="T7" fmla="*/ 1 h 83"/>
                  <a:gd name="T8" fmla="*/ 80 w 87"/>
                  <a:gd name="T9" fmla="*/ 2 h 83"/>
                  <a:gd name="T10" fmla="*/ 77 w 87"/>
                  <a:gd name="T11" fmla="*/ 2 h 83"/>
                  <a:gd name="T12" fmla="*/ 0 w 87"/>
                  <a:gd name="T13" fmla="*/ 79 h 83"/>
                  <a:gd name="T14" fmla="*/ 5 w 8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3">
                    <a:moveTo>
                      <a:pt x="5" y="83"/>
                    </a:moveTo>
                    <a:cubicBezTo>
                      <a:pt x="87" y="1"/>
                      <a:pt x="87" y="1"/>
                      <a:pt x="87" y="1"/>
                    </a:cubicBezTo>
                    <a:cubicBezTo>
                      <a:pt x="87" y="1"/>
                      <a:pt x="86" y="1"/>
                      <a:pt x="86" y="1"/>
                    </a:cubicBezTo>
                    <a:cubicBezTo>
                      <a:pt x="83" y="1"/>
                      <a:pt x="83" y="0"/>
                      <a:pt x="80" y="1"/>
                    </a:cubicBezTo>
                    <a:cubicBezTo>
                      <a:pt x="80" y="2"/>
                      <a:pt x="80" y="2"/>
                      <a:pt x="80" y="2"/>
                    </a:cubicBezTo>
                    <a:cubicBezTo>
                      <a:pt x="77" y="2"/>
                      <a:pt x="77" y="2"/>
                      <a:pt x="77" y="2"/>
                    </a:cubicBezTo>
                    <a:cubicBezTo>
                      <a:pt x="0" y="79"/>
                      <a:pt x="0" y="79"/>
                      <a:pt x="0" y="79"/>
                    </a:cubicBezTo>
                    <a:cubicBezTo>
                      <a:pt x="2" y="81"/>
                      <a:pt x="3" y="82"/>
                      <a:pt x="5" y="8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95"/>
              <p:cNvSpPr/>
              <p:nvPr/>
            </p:nvSpPr>
            <p:spPr bwMode="auto">
              <a:xfrm>
                <a:off x="2530" y="1187"/>
                <a:ext cx="265" cy="257"/>
              </a:xfrm>
              <a:custGeom>
                <a:avLst/>
                <a:gdLst>
                  <a:gd name="T0" fmla="*/ 3 w 99"/>
                  <a:gd name="T1" fmla="*/ 96 h 96"/>
                  <a:gd name="T2" fmla="*/ 99 w 99"/>
                  <a:gd name="T3" fmla="*/ 0 h 96"/>
                  <a:gd name="T4" fmla="*/ 98 w 99"/>
                  <a:gd name="T5" fmla="*/ 0 h 96"/>
                  <a:gd name="T6" fmla="*/ 89 w 99"/>
                  <a:gd name="T7" fmla="*/ 2 h 96"/>
                  <a:gd name="T8" fmla="*/ 0 w 99"/>
                  <a:gd name="T9" fmla="*/ 91 h 96"/>
                  <a:gd name="T10" fmla="*/ 3 w 99"/>
                  <a:gd name="T11" fmla="*/ 96 h 96"/>
                </a:gdLst>
                <a:ahLst/>
                <a:cxnLst>
                  <a:cxn ang="0">
                    <a:pos x="T0" y="T1"/>
                  </a:cxn>
                  <a:cxn ang="0">
                    <a:pos x="T2" y="T3"/>
                  </a:cxn>
                  <a:cxn ang="0">
                    <a:pos x="T4" y="T5"/>
                  </a:cxn>
                  <a:cxn ang="0">
                    <a:pos x="T6" y="T7"/>
                  </a:cxn>
                  <a:cxn ang="0">
                    <a:pos x="T8" y="T9"/>
                  </a:cxn>
                  <a:cxn ang="0">
                    <a:pos x="T10" y="T11"/>
                  </a:cxn>
                </a:cxnLst>
                <a:rect l="0" t="0" r="r" b="b"/>
                <a:pathLst>
                  <a:path w="99" h="96">
                    <a:moveTo>
                      <a:pt x="3" y="96"/>
                    </a:moveTo>
                    <a:cubicBezTo>
                      <a:pt x="99" y="0"/>
                      <a:pt x="99" y="0"/>
                      <a:pt x="99" y="0"/>
                    </a:cubicBezTo>
                    <a:cubicBezTo>
                      <a:pt x="98" y="0"/>
                      <a:pt x="98" y="0"/>
                      <a:pt x="98" y="0"/>
                    </a:cubicBezTo>
                    <a:cubicBezTo>
                      <a:pt x="95" y="0"/>
                      <a:pt x="92" y="1"/>
                      <a:pt x="89" y="2"/>
                    </a:cubicBezTo>
                    <a:cubicBezTo>
                      <a:pt x="0" y="91"/>
                      <a:pt x="0" y="91"/>
                      <a:pt x="0" y="91"/>
                    </a:cubicBezTo>
                    <a:cubicBezTo>
                      <a:pt x="1" y="93"/>
                      <a:pt x="2" y="94"/>
                      <a:pt x="3" y="9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796"/>
              <p:cNvSpPr/>
              <p:nvPr/>
            </p:nvSpPr>
            <p:spPr bwMode="auto">
              <a:xfrm>
                <a:off x="2546" y="1187"/>
                <a:ext cx="291" cy="289"/>
              </a:xfrm>
              <a:custGeom>
                <a:avLst/>
                <a:gdLst>
                  <a:gd name="T0" fmla="*/ 2 w 109"/>
                  <a:gd name="T1" fmla="*/ 106 h 108"/>
                  <a:gd name="T2" fmla="*/ 2 w 109"/>
                  <a:gd name="T3" fmla="*/ 108 h 108"/>
                  <a:gd name="T4" fmla="*/ 2 w 109"/>
                  <a:gd name="T5" fmla="*/ 108 h 108"/>
                  <a:gd name="T6" fmla="*/ 109 w 109"/>
                  <a:gd name="T7" fmla="*/ 0 h 108"/>
                  <a:gd name="T8" fmla="*/ 101 w 109"/>
                  <a:gd name="T9" fmla="*/ 0 h 108"/>
                  <a:gd name="T10" fmla="*/ 0 w 109"/>
                  <a:gd name="T11" fmla="*/ 101 h 108"/>
                  <a:gd name="T12" fmla="*/ 2 w 109"/>
                  <a:gd name="T13" fmla="*/ 106 h 108"/>
                </a:gdLst>
                <a:ahLst/>
                <a:cxnLst>
                  <a:cxn ang="0">
                    <a:pos x="T0" y="T1"/>
                  </a:cxn>
                  <a:cxn ang="0">
                    <a:pos x="T2" y="T3"/>
                  </a:cxn>
                  <a:cxn ang="0">
                    <a:pos x="T4" y="T5"/>
                  </a:cxn>
                  <a:cxn ang="0">
                    <a:pos x="T6" y="T7"/>
                  </a:cxn>
                  <a:cxn ang="0">
                    <a:pos x="T8" y="T9"/>
                  </a:cxn>
                  <a:cxn ang="0">
                    <a:pos x="T10" y="T11"/>
                  </a:cxn>
                  <a:cxn ang="0">
                    <a:pos x="T12" y="T13"/>
                  </a:cxn>
                </a:cxnLst>
                <a:rect l="0" t="0" r="r" b="b"/>
                <a:pathLst>
                  <a:path w="109" h="108">
                    <a:moveTo>
                      <a:pt x="2" y="106"/>
                    </a:moveTo>
                    <a:cubicBezTo>
                      <a:pt x="2" y="108"/>
                      <a:pt x="2" y="108"/>
                      <a:pt x="2" y="108"/>
                    </a:cubicBezTo>
                    <a:cubicBezTo>
                      <a:pt x="2" y="108"/>
                      <a:pt x="2" y="108"/>
                      <a:pt x="2" y="108"/>
                    </a:cubicBezTo>
                    <a:cubicBezTo>
                      <a:pt x="109" y="0"/>
                      <a:pt x="109" y="0"/>
                      <a:pt x="109" y="0"/>
                    </a:cubicBezTo>
                    <a:cubicBezTo>
                      <a:pt x="101" y="0"/>
                      <a:pt x="101" y="0"/>
                      <a:pt x="101" y="0"/>
                    </a:cubicBezTo>
                    <a:cubicBezTo>
                      <a:pt x="0" y="101"/>
                      <a:pt x="0" y="101"/>
                      <a:pt x="0" y="101"/>
                    </a:cubicBezTo>
                    <a:cubicBezTo>
                      <a:pt x="1" y="103"/>
                      <a:pt x="1" y="104"/>
                      <a:pt x="2"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797"/>
              <p:cNvSpPr/>
              <p:nvPr/>
            </p:nvSpPr>
            <p:spPr bwMode="auto">
              <a:xfrm>
                <a:off x="2549" y="1189"/>
                <a:ext cx="328" cy="319"/>
              </a:xfrm>
              <a:custGeom>
                <a:avLst/>
                <a:gdLst>
                  <a:gd name="T0" fmla="*/ 0 w 123"/>
                  <a:gd name="T1" fmla="*/ 117 h 119"/>
                  <a:gd name="T2" fmla="*/ 4 w 123"/>
                  <a:gd name="T3" fmla="*/ 119 h 119"/>
                  <a:gd name="T4" fmla="*/ 5 w 123"/>
                  <a:gd name="T5" fmla="*/ 119 h 119"/>
                  <a:gd name="T6" fmla="*/ 105 w 123"/>
                  <a:gd name="T7" fmla="*/ 19 h 119"/>
                  <a:gd name="T8" fmla="*/ 101 w 123"/>
                  <a:gd name="T9" fmla="*/ 18 h 119"/>
                  <a:gd name="T10" fmla="*/ 106 w 123"/>
                  <a:gd name="T11" fmla="*/ 18 h 119"/>
                  <a:gd name="T12" fmla="*/ 123 w 123"/>
                  <a:gd name="T13" fmla="*/ 1 h 119"/>
                  <a:gd name="T14" fmla="*/ 116 w 123"/>
                  <a:gd name="T15" fmla="*/ 0 h 119"/>
                  <a:gd name="T16" fmla="*/ 0 w 123"/>
                  <a:gd name="T17" fmla="*/ 115 h 119"/>
                  <a:gd name="T18" fmla="*/ 0 w 123"/>
                  <a:gd name="T19" fmla="*/ 1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9">
                    <a:moveTo>
                      <a:pt x="0" y="117"/>
                    </a:moveTo>
                    <a:cubicBezTo>
                      <a:pt x="0" y="119"/>
                      <a:pt x="2" y="119"/>
                      <a:pt x="4" y="119"/>
                    </a:cubicBezTo>
                    <a:cubicBezTo>
                      <a:pt x="5" y="119"/>
                      <a:pt x="5" y="119"/>
                      <a:pt x="5" y="119"/>
                    </a:cubicBezTo>
                    <a:cubicBezTo>
                      <a:pt x="105" y="19"/>
                      <a:pt x="105" y="19"/>
                      <a:pt x="105" y="19"/>
                    </a:cubicBezTo>
                    <a:cubicBezTo>
                      <a:pt x="103" y="19"/>
                      <a:pt x="101" y="19"/>
                      <a:pt x="101" y="18"/>
                    </a:cubicBezTo>
                    <a:cubicBezTo>
                      <a:pt x="106" y="18"/>
                      <a:pt x="106" y="18"/>
                      <a:pt x="106" y="18"/>
                    </a:cubicBezTo>
                    <a:cubicBezTo>
                      <a:pt x="123" y="1"/>
                      <a:pt x="123" y="1"/>
                      <a:pt x="123" y="1"/>
                    </a:cubicBezTo>
                    <a:cubicBezTo>
                      <a:pt x="121" y="0"/>
                      <a:pt x="119" y="0"/>
                      <a:pt x="116" y="0"/>
                    </a:cubicBezTo>
                    <a:cubicBezTo>
                      <a:pt x="0" y="115"/>
                      <a:pt x="0" y="115"/>
                      <a:pt x="0" y="115"/>
                    </a:cubicBezTo>
                    <a:cubicBezTo>
                      <a:pt x="0" y="116"/>
                      <a:pt x="0" y="116"/>
                      <a:pt x="0" y="1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98"/>
              <p:cNvSpPr/>
              <p:nvPr/>
            </p:nvSpPr>
            <p:spPr bwMode="auto">
              <a:xfrm>
                <a:off x="2583" y="1238"/>
                <a:ext cx="294" cy="283"/>
              </a:xfrm>
              <a:custGeom>
                <a:avLst/>
                <a:gdLst>
                  <a:gd name="T0" fmla="*/ 4 w 110"/>
                  <a:gd name="T1" fmla="*/ 106 h 106"/>
                  <a:gd name="T2" fmla="*/ 110 w 110"/>
                  <a:gd name="T3" fmla="*/ 0 h 106"/>
                  <a:gd name="T4" fmla="*/ 101 w 110"/>
                  <a:gd name="T5" fmla="*/ 1 h 106"/>
                  <a:gd name="T6" fmla="*/ 0 w 110"/>
                  <a:gd name="T7" fmla="*/ 101 h 106"/>
                  <a:gd name="T8" fmla="*/ 4 w 110"/>
                  <a:gd name="T9" fmla="*/ 106 h 106"/>
                </a:gdLst>
                <a:ahLst/>
                <a:cxnLst>
                  <a:cxn ang="0">
                    <a:pos x="T0" y="T1"/>
                  </a:cxn>
                  <a:cxn ang="0">
                    <a:pos x="T2" y="T3"/>
                  </a:cxn>
                  <a:cxn ang="0">
                    <a:pos x="T4" y="T5"/>
                  </a:cxn>
                  <a:cxn ang="0">
                    <a:pos x="T6" y="T7"/>
                  </a:cxn>
                  <a:cxn ang="0">
                    <a:pos x="T8" y="T9"/>
                  </a:cxn>
                </a:cxnLst>
                <a:rect l="0" t="0" r="r" b="b"/>
                <a:pathLst>
                  <a:path w="110" h="106">
                    <a:moveTo>
                      <a:pt x="4" y="106"/>
                    </a:moveTo>
                    <a:cubicBezTo>
                      <a:pt x="110" y="0"/>
                      <a:pt x="110" y="0"/>
                      <a:pt x="110" y="0"/>
                    </a:cubicBezTo>
                    <a:cubicBezTo>
                      <a:pt x="107" y="0"/>
                      <a:pt x="104" y="0"/>
                      <a:pt x="101" y="1"/>
                    </a:cubicBezTo>
                    <a:cubicBezTo>
                      <a:pt x="0" y="101"/>
                      <a:pt x="0" y="101"/>
                      <a:pt x="0" y="101"/>
                    </a:cubicBezTo>
                    <a:cubicBezTo>
                      <a:pt x="1" y="103"/>
                      <a:pt x="2" y="104"/>
                      <a:pt x="4" y="10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99"/>
              <p:cNvSpPr/>
              <p:nvPr/>
            </p:nvSpPr>
            <p:spPr bwMode="auto">
              <a:xfrm>
                <a:off x="2565" y="1524"/>
                <a:ext cx="21" cy="13"/>
              </a:xfrm>
              <a:custGeom>
                <a:avLst/>
                <a:gdLst>
                  <a:gd name="T0" fmla="*/ 5 w 8"/>
                  <a:gd name="T1" fmla="*/ 5 h 5"/>
                  <a:gd name="T2" fmla="*/ 8 w 8"/>
                  <a:gd name="T3" fmla="*/ 2 h 5"/>
                  <a:gd name="T4" fmla="*/ 3 w 8"/>
                  <a:gd name="T5" fmla="*/ 1 h 5"/>
                  <a:gd name="T6" fmla="*/ 1 w 8"/>
                  <a:gd name="T7" fmla="*/ 0 h 5"/>
                  <a:gd name="T8" fmla="*/ 0 w 8"/>
                  <a:gd name="T9" fmla="*/ 1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cubicBezTo>
                      <a:pt x="8" y="2"/>
                      <a:pt x="8" y="2"/>
                      <a:pt x="8" y="2"/>
                    </a:cubicBezTo>
                    <a:cubicBezTo>
                      <a:pt x="6" y="1"/>
                      <a:pt x="4" y="1"/>
                      <a:pt x="3" y="1"/>
                    </a:cubicBezTo>
                    <a:cubicBezTo>
                      <a:pt x="2" y="1"/>
                      <a:pt x="1" y="0"/>
                      <a:pt x="1" y="0"/>
                    </a:cubicBezTo>
                    <a:cubicBezTo>
                      <a:pt x="0" y="1"/>
                      <a:pt x="0" y="1"/>
                      <a:pt x="0" y="1"/>
                    </a:cubicBezTo>
                    <a:cubicBezTo>
                      <a:pt x="1" y="3"/>
                      <a:pt x="3" y="4"/>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00"/>
              <p:cNvSpPr/>
              <p:nvPr/>
            </p:nvSpPr>
            <p:spPr bwMode="auto">
              <a:xfrm>
                <a:off x="2856" y="1200"/>
                <a:ext cx="51" cy="35"/>
              </a:xfrm>
              <a:custGeom>
                <a:avLst/>
                <a:gdLst>
                  <a:gd name="T0" fmla="*/ 9 w 19"/>
                  <a:gd name="T1" fmla="*/ 13 h 13"/>
                  <a:gd name="T2" fmla="*/ 19 w 19"/>
                  <a:gd name="T3" fmla="*/ 3 h 13"/>
                  <a:gd name="T4" fmla="*/ 13 w 19"/>
                  <a:gd name="T5" fmla="*/ 0 h 13"/>
                  <a:gd name="T6" fmla="*/ 0 w 19"/>
                  <a:gd name="T7" fmla="*/ 13 h 13"/>
                  <a:gd name="T8" fmla="*/ 9 w 19"/>
                  <a:gd name="T9" fmla="*/ 13 h 13"/>
                </a:gdLst>
                <a:ahLst/>
                <a:cxnLst>
                  <a:cxn ang="0">
                    <a:pos x="T0" y="T1"/>
                  </a:cxn>
                  <a:cxn ang="0">
                    <a:pos x="T2" y="T3"/>
                  </a:cxn>
                  <a:cxn ang="0">
                    <a:pos x="T4" y="T5"/>
                  </a:cxn>
                  <a:cxn ang="0">
                    <a:pos x="T6" y="T7"/>
                  </a:cxn>
                  <a:cxn ang="0">
                    <a:pos x="T8" y="T9"/>
                  </a:cxn>
                </a:cxnLst>
                <a:rect l="0" t="0" r="r" b="b"/>
                <a:pathLst>
                  <a:path w="19" h="13">
                    <a:moveTo>
                      <a:pt x="9" y="13"/>
                    </a:moveTo>
                    <a:cubicBezTo>
                      <a:pt x="19" y="3"/>
                      <a:pt x="19" y="3"/>
                      <a:pt x="19" y="3"/>
                    </a:cubicBezTo>
                    <a:cubicBezTo>
                      <a:pt x="17" y="2"/>
                      <a:pt x="15" y="1"/>
                      <a:pt x="13" y="0"/>
                    </a:cubicBezTo>
                    <a:cubicBezTo>
                      <a:pt x="0" y="13"/>
                      <a:pt x="0" y="13"/>
                      <a:pt x="0" y="13"/>
                    </a:cubicBezTo>
                    <a:lnTo>
                      <a:pt x="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01"/>
              <p:cNvSpPr/>
              <p:nvPr/>
            </p:nvSpPr>
            <p:spPr bwMode="auto">
              <a:xfrm>
                <a:off x="2573" y="1572"/>
                <a:ext cx="16" cy="14"/>
              </a:xfrm>
              <a:custGeom>
                <a:avLst/>
                <a:gdLst>
                  <a:gd name="T0" fmla="*/ 4 w 6"/>
                  <a:gd name="T1" fmla="*/ 1 h 5"/>
                  <a:gd name="T2" fmla="*/ 0 w 6"/>
                  <a:gd name="T3" fmla="*/ 5 h 5"/>
                  <a:gd name="T4" fmla="*/ 6 w 6"/>
                  <a:gd name="T5" fmla="*/ 0 h 5"/>
                  <a:gd name="T6" fmla="*/ 4 w 6"/>
                  <a:gd name="T7" fmla="*/ 1 h 5"/>
                </a:gdLst>
                <a:ahLst/>
                <a:cxnLst>
                  <a:cxn ang="0">
                    <a:pos x="T0" y="T1"/>
                  </a:cxn>
                  <a:cxn ang="0">
                    <a:pos x="T2" y="T3"/>
                  </a:cxn>
                  <a:cxn ang="0">
                    <a:pos x="T4" y="T5"/>
                  </a:cxn>
                  <a:cxn ang="0">
                    <a:pos x="T6" y="T7"/>
                  </a:cxn>
                </a:cxnLst>
                <a:rect l="0" t="0" r="r" b="b"/>
                <a:pathLst>
                  <a:path w="6" h="5">
                    <a:moveTo>
                      <a:pt x="4" y="1"/>
                    </a:moveTo>
                    <a:cubicBezTo>
                      <a:pt x="1" y="2"/>
                      <a:pt x="1" y="4"/>
                      <a:pt x="0" y="5"/>
                    </a:cubicBezTo>
                    <a:cubicBezTo>
                      <a:pt x="6" y="0"/>
                      <a:pt x="6" y="0"/>
                      <a:pt x="6" y="0"/>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02"/>
              <p:cNvSpPr/>
              <p:nvPr/>
            </p:nvSpPr>
            <p:spPr bwMode="auto">
              <a:xfrm>
                <a:off x="2901" y="1213"/>
                <a:ext cx="43" cy="19"/>
              </a:xfrm>
              <a:custGeom>
                <a:avLst/>
                <a:gdLst>
                  <a:gd name="T0" fmla="*/ 3 w 16"/>
                  <a:gd name="T1" fmla="*/ 7 h 7"/>
                  <a:gd name="T2" fmla="*/ 10 w 16"/>
                  <a:gd name="T3" fmla="*/ 6 h 7"/>
                  <a:gd name="T4" fmla="*/ 16 w 16"/>
                  <a:gd name="T5" fmla="*/ 0 h 7"/>
                  <a:gd name="T6" fmla="*/ 8 w 16"/>
                  <a:gd name="T7" fmla="*/ 0 h 7"/>
                  <a:gd name="T8" fmla="*/ 0 w 16"/>
                  <a:gd name="T9" fmla="*/ 7 h 7"/>
                  <a:gd name="T10" fmla="*/ 3 w 16"/>
                  <a:gd name="T11" fmla="*/ 7 h 7"/>
                </a:gdLst>
                <a:ahLst/>
                <a:cxnLst>
                  <a:cxn ang="0">
                    <a:pos x="T0" y="T1"/>
                  </a:cxn>
                  <a:cxn ang="0">
                    <a:pos x="T2" y="T3"/>
                  </a:cxn>
                  <a:cxn ang="0">
                    <a:pos x="T4" y="T5"/>
                  </a:cxn>
                  <a:cxn ang="0">
                    <a:pos x="T6" y="T7"/>
                  </a:cxn>
                  <a:cxn ang="0">
                    <a:pos x="T8" y="T9"/>
                  </a:cxn>
                  <a:cxn ang="0">
                    <a:pos x="T10" y="T11"/>
                  </a:cxn>
                </a:cxnLst>
                <a:rect l="0" t="0" r="r" b="b"/>
                <a:pathLst>
                  <a:path w="16" h="7">
                    <a:moveTo>
                      <a:pt x="3" y="7"/>
                    </a:moveTo>
                    <a:cubicBezTo>
                      <a:pt x="5" y="7"/>
                      <a:pt x="8" y="6"/>
                      <a:pt x="10" y="6"/>
                    </a:cubicBezTo>
                    <a:cubicBezTo>
                      <a:pt x="16" y="0"/>
                      <a:pt x="16" y="0"/>
                      <a:pt x="16" y="0"/>
                    </a:cubicBezTo>
                    <a:cubicBezTo>
                      <a:pt x="13" y="0"/>
                      <a:pt x="10" y="1"/>
                      <a:pt x="8" y="0"/>
                    </a:cubicBezTo>
                    <a:cubicBezTo>
                      <a:pt x="0" y="7"/>
                      <a:pt x="0" y="7"/>
                      <a:pt x="0" y="7"/>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3"/>
              <p:cNvSpPr/>
              <p:nvPr/>
            </p:nvSpPr>
            <p:spPr bwMode="auto">
              <a:xfrm>
                <a:off x="2594" y="1238"/>
                <a:ext cx="318" cy="315"/>
              </a:xfrm>
              <a:custGeom>
                <a:avLst/>
                <a:gdLst>
                  <a:gd name="T0" fmla="*/ 116 w 119"/>
                  <a:gd name="T1" fmla="*/ 0 h 118"/>
                  <a:gd name="T2" fmla="*/ 114 w 119"/>
                  <a:gd name="T3" fmla="*/ 0 h 118"/>
                  <a:gd name="T4" fmla="*/ 0 w 119"/>
                  <a:gd name="T5" fmla="*/ 113 h 118"/>
                  <a:gd name="T6" fmla="*/ 6 w 119"/>
                  <a:gd name="T7" fmla="*/ 114 h 118"/>
                  <a:gd name="T8" fmla="*/ 4 w 119"/>
                  <a:gd name="T9" fmla="*/ 118 h 118"/>
                  <a:gd name="T10" fmla="*/ 119 w 119"/>
                  <a:gd name="T11" fmla="*/ 3 h 118"/>
                  <a:gd name="T12" fmla="*/ 110 w 119"/>
                  <a:gd name="T13" fmla="*/ 8 h 118"/>
                  <a:gd name="T14" fmla="*/ 116 w 119"/>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8">
                    <a:moveTo>
                      <a:pt x="116" y="0"/>
                    </a:moveTo>
                    <a:cubicBezTo>
                      <a:pt x="115" y="0"/>
                      <a:pt x="115" y="0"/>
                      <a:pt x="114" y="0"/>
                    </a:cubicBezTo>
                    <a:cubicBezTo>
                      <a:pt x="0" y="113"/>
                      <a:pt x="0" y="113"/>
                      <a:pt x="0" y="113"/>
                    </a:cubicBezTo>
                    <a:cubicBezTo>
                      <a:pt x="3" y="114"/>
                      <a:pt x="4" y="114"/>
                      <a:pt x="6" y="114"/>
                    </a:cubicBezTo>
                    <a:cubicBezTo>
                      <a:pt x="5" y="116"/>
                      <a:pt x="5" y="117"/>
                      <a:pt x="4" y="118"/>
                    </a:cubicBezTo>
                    <a:cubicBezTo>
                      <a:pt x="119" y="3"/>
                      <a:pt x="119" y="3"/>
                      <a:pt x="119" y="3"/>
                    </a:cubicBezTo>
                    <a:cubicBezTo>
                      <a:pt x="115" y="6"/>
                      <a:pt x="112" y="8"/>
                      <a:pt x="110" y="8"/>
                    </a:cubicBezTo>
                    <a:cubicBezTo>
                      <a:pt x="109" y="8"/>
                      <a:pt x="115" y="1"/>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04"/>
              <p:cNvSpPr/>
              <p:nvPr/>
            </p:nvSpPr>
            <p:spPr bwMode="auto">
              <a:xfrm>
                <a:off x="2573" y="1238"/>
                <a:ext cx="374" cy="390"/>
              </a:xfrm>
              <a:custGeom>
                <a:avLst/>
                <a:gdLst>
                  <a:gd name="T0" fmla="*/ 1 w 140"/>
                  <a:gd name="T1" fmla="*/ 138 h 146"/>
                  <a:gd name="T2" fmla="*/ 0 w 140"/>
                  <a:gd name="T3" fmla="*/ 142 h 146"/>
                  <a:gd name="T4" fmla="*/ 1 w 140"/>
                  <a:gd name="T5" fmla="*/ 146 h 146"/>
                  <a:gd name="T6" fmla="*/ 131 w 140"/>
                  <a:gd name="T7" fmla="*/ 16 h 146"/>
                  <a:gd name="T8" fmla="*/ 140 w 140"/>
                  <a:gd name="T9" fmla="*/ 4 h 146"/>
                  <a:gd name="T10" fmla="*/ 139 w 140"/>
                  <a:gd name="T11" fmla="*/ 0 h 146"/>
                  <a:gd name="T12" fmla="*/ 0 w 140"/>
                  <a:gd name="T13" fmla="*/ 138 h 146"/>
                  <a:gd name="T14" fmla="*/ 1 w 140"/>
                  <a:gd name="T15" fmla="*/ 13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6">
                    <a:moveTo>
                      <a:pt x="1" y="138"/>
                    </a:moveTo>
                    <a:cubicBezTo>
                      <a:pt x="1" y="140"/>
                      <a:pt x="0" y="141"/>
                      <a:pt x="0" y="142"/>
                    </a:cubicBezTo>
                    <a:cubicBezTo>
                      <a:pt x="0" y="144"/>
                      <a:pt x="0" y="145"/>
                      <a:pt x="1" y="146"/>
                    </a:cubicBezTo>
                    <a:cubicBezTo>
                      <a:pt x="131" y="16"/>
                      <a:pt x="131" y="16"/>
                      <a:pt x="131" y="16"/>
                    </a:cubicBezTo>
                    <a:cubicBezTo>
                      <a:pt x="133" y="13"/>
                      <a:pt x="140" y="5"/>
                      <a:pt x="140" y="4"/>
                    </a:cubicBezTo>
                    <a:cubicBezTo>
                      <a:pt x="140" y="2"/>
                      <a:pt x="140" y="0"/>
                      <a:pt x="139" y="0"/>
                    </a:cubicBezTo>
                    <a:cubicBezTo>
                      <a:pt x="0" y="138"/>
                      <a:pt x="0" y="138"/>
                      <a:pt x="0" y="138"/>
                    </a:cubicBezTo>
                    <a:cubicBezTo>
                      <a:pt x="1" y="138"/>
                      <a:pt x="1" y="138"/>
                      <a:pt x="1" y="1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05"/>
              <p:cNvSpPr/>
              <p:nvPr/>
            </p:nvSpPr>
            <p:spPr bwMode="auto">
              <a:xfrm>
                <a:off x="2586" y="1248"/>
                <a:ext cx="412" cy="407"/>
              </a:xfrm>
              <a:custGeom>
                <a:avLst/>
                <a:gdLst>
                  <a:gd name="T0" fmla="*/ 0 w 154"/>
                  <a:gd name="T1" fmla="*/ 147 h 152"/>
                  <a:gd name="T2" fmla="*/ 2 w 154"/>
                  <a:gd name="T3" fmla="*/ 152 h 152"/>
                  <a:gd name="T4" fmla="*/ 2 w 154"/>
                  <a:gd name="T5" fmla="*/ 152 h 152"/>
                  <a:gd name="T6" fmla="*/ 154 w 154"/>
                  <a:gd name="T7" fmla="*/ 0 h 152"/>
                  <a:gd name="T8" fmla="*/ 154 w 154"/>
                  <a:gd name="T9" fmla="*/ 0 h 152"/>
                  <a:gd name="T10" fmla="*/ 150 w 154"/>
                  <a:gd name="T11" fmla="*/ 0 h 152"/>
                  <a:gd name="T12" fmla="*/ 146 w 154"/>
                  <a:gd name="T13" fmla="*/ 0 h 152"/>
                  <a:gd name="T14" fmla="*/ 0 w 154"/>
                  <a:gd name="T15" fmla="*/ 146 h 152"/>
                  <a:gd name="T16" fmla="*/ 0 w 154"/>
                  <a:gd name="T1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0" y="147"/>
                    </a:moveTo>
                    <a:cubicBezTo>
                      <a:pt x="1" y="149"/>
                      <a:pt x="1" y="152"/>
                      <a:pt x="2" y="152"/>
                    </a:cubicBezTo>
                    <a:cubicBezTo>
                      <a:pt x="2" y="152"/>
                      <a:pt x="2" y="152"/>
                      <a:pt x="2" y="152"/>
                    </a:cubicBezTo>
                    <a:cubicBezTo>
                      <a:pt x="154" y="0"/>
                      <a:pt x="154" y="0"/>
                      <a:pt x="154" y="0"/>
                    </a:cubicBezTo>
                    <a:cubicBezTo>
                      <a:pt x="154" y="0"/>
                      <a:pt x="154" y="0"/>
                      <a:pt x="154" y="0"/>
                    </a:cubicBezTo>
                    <a:cubicBezTo>
                      <a:pt x="153" y="0"/>
                      <a:pt x="150" y="0"/>
                      <a:pt x="150" y="0"/>
                    </a:cubicBezTo>
                    <a:cubicBezTo>
                      <a:pt x="146" y="0"/>
                      <a:pt x="146" y="0"/>
                      <a:pt x="146" y="0"/>
                    </a:cubicBezTo>
                    <a:cubicBezTo>
                      <a:pt x="0" y="146"/>
                      <a:pt x="0" y="146"/>
                      <a:pt x="0" y="146"/>
                    </a:cubicBezTo>
                    <a:cubicBezTo>
                      <a:pt x="0" y="146"/>
                      <a:pt x="0" y="147"/>
                      <a:pt x="0" y="1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06"/>
              <p:cNvSpPr/>
              <p:nvPr/>
            </p:nvSpPr>
            <p:spPr bwMode="auto">
              <a:xfrm>
                <a:off x="2599" y="1235"/>
                <a:ext cx="452" cy="450"/>
              </a:xfrm>
              <a:custGeom>
                <a:avLst/>
                <a:gdLst>
                  <a:gd name="T0" fmla="*/ 3 w 169"/>
                  <a:gd name="T1" fmla="*/ 168 h 168"/>
                  <a:gd name="T2" fmla="*/ 169 w 169"/>
                  <a:gd name="T3" fmla="*/ 1 h 168"/>
                  <a:gd name="T4" fmla="*/ 165 w 169"/>
                  <a:gd name="T5" fmla="*/ 0 h 168"/>
                  <a:gd name="T6" fmla="*/ 162 w 169"/>
                  <a:gd name="T7" fmla="*/ 2 h 168"/>
                  <a:gd name="T8" fmla="*/ 160 w 169"/>
                  <a:gd name="T9" fmla="*/ 2 h 168"/>
                  <a:gd name="T10" fmla="*/ 0 w 169"/>
                  <a:gd name="T11" fmla="*/ 162 h 168"/>
                  <a:gd name="T12" fmla="*/ 3 w 169"/>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3" y="168"/>
                    </a:moveTo>
                    <a:cubicBezTo>
                      <a:pt x="169" y="1"/>
                      <a:pt x="169" y="1"/>
                      <a:pt x="169" y="1"/>
                    </a:cubicBezTo>
                    <a:cubicBezTo>
                      <a:pt x="168" y="1"/>
                      <a:pt x="166" y="0"/>
                      <a:pt x="165" y="0"/>
                    </a:cubicBezTo>
                    <a:cubicBezTo>
                      <a:pt x="164" y="0"/>
                      <a:pt x="163" y="0"/>
                      <a:pt x="162" y="2"/>
                    </a:cubicBezTo>
                    <a:cubicBezTo>
                      <a:pt x="160" y="2"/>
                      <a:pt x="160" y="2"/>
                      <a:pt x="160" y="2"/>
                    </a:cubicBezTo>
                    <a:cubicBezTo>
                      <a:pt x="0" y="162"/>
                      <a:pt x="0" y="162"/>
                      <a:pt x="0" y="162"/>
                    </a:cubicBezTo>
                    <a:cubicBezTo>
                      <a:pt x="1" y="164"/>
                      <a:pt x="2" y="166"/>
                      <a:pt x="3" y="16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07"/>
              <p:cNvSpPr/>
              <p:nvPr/>
            </p:nvSpPr>
            <p:spPr bwMode="auto">
              <a:xfrm>
                <a:off x="2616" y="1350"/>
                <a:ext cx="366" cy="359"/>
              </a:xfrm>
              <a:custGeom>
                <a:avLst/>
                <a:gdLst>
                  <a:gd name="T0" fmla="*/ 130 w 137"/>
                  <a:gd name="T1" fmla="*/ 0 h 134"/>
                  <a:gd name="T2" fmla="*/ 0 w 137"/>
                  <a:gd name="T3" fmla="*/ 129 h 134"/>
                  <a:gd name="T4" fmla="*/ 3 w 137"/>
                  <a:gd name="T5" fmla="*/ 132 h 134"/>
                  <a:gd name="T6" fmla="*/ 4 w 137"/>
                  <a:gd name="T7" fmla="*/ 134 h 134"/>
                  <a:gd name="T8" fmla="*/ 137 w 137"/>
                  <a:gd name="T9" fmla="*/ 1 h 134"/>
                  <a:gd name="T10" fmla="*/ 134 w 137"/>
                  <a:gd name="T11" fmla="*/ 0 h 134"/>
                  <a:gd name="T12" fmla="*/ 130 w 137"/>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37" h="134">
                    <a:moveTo>
                      <a:pt x="130" y="0"/>
                    </a:moveTo>
                    <a:cubicBezTo>
                      <a:pt x="0" y="129"/>
                      <a:pt x="0" y="129"/>
                      <a:pt x="0" y="129"/>
                    </a:cubicBezTo>
                    <a:cubicBezTo>
                      <a:pt x="2" y="130"/>
                      <a:pt x="3" y="131"/>
                      <a:pt x="3" y="132"/>
                    </a:cubicBezTo>
                    <a:cubicBezTo>
                      <a:pt x="4" y="132"/>
                      <a:pt x="4" y="133"/>
                      <a:pt x="4" y="134"/>
                    </a:cubicBezTo>
                    <a:cubicBezTo>
                      <a:pt x="137" y="1"/>
                      <a:pt x="137" y="1"/>
                      <a:pt x="137" y="1"/>
                    </a:cubicBezTo>
                    <a:cubicBezTo>
                      <a:pt x="136" y="0"/>
                      <a:pt x="135" y="0"/>
                      <a:pt x="134" y="0"/>
                    </a:cubicBezTo>
                    <a:cubicBezTo>
                      <a:pt x="132" y="0"/>
                      <a:pt x="131"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809"/>
            <p:cNvSpPr/>
            <p:nvPr/>
          </p:nvSpPr>
          <p:spPr bwMode="auto">
            <a:xfrm>
              <a:off x="4721225" y="2168525"/>
              <a:ext cx="41275" cy="25400"/>
            </a:xfrm>
            <a:custGeom>
              <a:avLst/>
              <a:gdLst>
                <a:gd name="T0" fmla="*/ 10 w 10"/>
                <a:gd name="T1" fmla="*/ 3 h 6"/>
                <a:gd name="T2" fmla="*/ 6 w 10"/>
                <a:gd name="T3" fmla="*/ 0 h 6"/>
                <a:gd name="T4" fmla="*/ 0 w 10"/>
                <a:gd name="T5" fmla="*/ 6 h 6"/>
                <a:gd name="T6" fmla="*/ 10 w 10"/>
                <a:gd name="T7" fmla="*/ 3 h 6"/>
              </a:gdLst>
              <a:ahLst/>
              <a:cxnLst>
                <a:cxn ang="0">
                  <a:pos x="T0" y="T1"/>
                </a:cxn>
                <a:cxn ang="0">
                  <a:pos x="T2" y="T3"/>
                </a:cxn>
                <a:cxn ang="0">
                  <a:pos x="T4" y="T5"/>
                </a:cxn>
                <a:cxn ang="0">
                  <a:pos x="T6" y="T7"/>
                </a:cxn>
              </a:cxnLst>
              <a:rect l="0" t="0" r="r" b="b"/>
              <a:pathLst>
                <a:path w="10" h="6">
                  <a:moveTo>
                    <a:pt x="10" y="3"/>
                  </a:moveTo>
                  <a:cubicBezTo>
                    <a:pt x="10" y="1"/>
                    <a:pt x="8" y="0"/>
                    <a:pt x="6" y="0"/>
                  </a:cubicBezTo>
                  <a:cubicBezTo>
                    <a:pt x="0" y="6"/>
                    <a:pt x="0" y="6"/>
                    <a:pt x="0" y="6"/>
                  </a:cubicBezTo>
                  <a:cubicBezTo>
                    <a:pt x="4" y="6"/>
                    <a:pt x="10" y="6"/>
                    <a:pt x="1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1" name="Freeform 810"/>
            <p:cNvSpPr/>
            <p:nvPr/>
          </p:nvSpPr>
          <p:spPr bwMode="auto">
            <a:xfrm>
              <a:off x="4191000" y="2211388"/>
              <a:ext cx="533400" cy="527050"/>
            </a:xfrm>
            <a:custGeom>
              <a:avLst/>
              <a:gdLst>
                <a:gd name="T0" fmla="*/ 122 w 126"/>
                <a:gd name="T1" fmla="*/ 0 h 124"/>
                <a:gd name="T2" fmla="*/ 0 w 126"/>
                <a:gd name="T3" fmla="*/ 122 h 124"/>
                <a:gd name="T4" fmla="*/ 1 w 126"/>
                <a:gd name="T5" fmla="*/ 124 h 124"/>
                <a:gd name="T6" fmla="*/ 7 w 126"/>
                <a:gd name="T7" fmla="*/ 122 h 124"/>
                <a:gd name="T8" fmla="*/ 8 w 126"/>
                <a:gd name="T9" fmla="*/ 122 h 124"/>
                <a:gd name="T10" fmla="*/ 32 w 126"/>
                <a:gd name="T11" fmla="*/ 97 h 124"/>
                <a:gd name="T12" fmla="*/ 33 w 126"/>
                <a:gd name="T13" fmla="*/ 97 h 124"/>
                <a:gd name="T14" fmla="*/ 32 w 126"/>
                <a:gd name="T15" fmla="*/ 95 h 124"/>
                <a:gd name="T16" fmla="*/ 39 w 126"/>
                <a:gd name="T17" fmla="*/ 90 h 124"/>
                <a:gd name="T18" fmla="*/ 126 w 126"/>
                <a:gd name="T19" fmla="*/ 3 h 124"/>
                <a:gd name="T20" fmla="*/ 126 w 126"/>
                <a:gd name="T21" fmla="*/ 1 h 124"/>
                <a:gd name="T22" fmla="*/ 122 w 126"/>
                <a:gd name="T2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4">
                  <a:moveTo>
                    <a:pt x="122" y="0"/>
                  </a:moveTo>
                  <a:cubicBezTo>
                    <a:pt x="0" y="122"/>
                    <a:pt x="0" y="122"/>
                    <a:pt x="0" y="122"/>
                  </a:cubicBezTo>
                  <a:cubicBezTo>
                    <a:pt x="0" y="122"/>
                    <a:pt x="0" y="123"/>
                    <a:pt x="1" y="124"/>
                  </a:cubicBezTo>
                  <a:cubicBezTo>
                    <a:pt x="3" y="124"/>
                    <a:pt x="5" y="122"/>
                    <a:pt x="7" y="122"/>
                  </a:cubicBezTo>
                  <a:cubicBezTo>
                    <a:pt x="8" y="122"/>
                    <a:pt x="8" y="122"/>
                    <a:pt x="8" y="122"/>
                  </a:cubicBezTo>
                  <a:cubicBezTo>
                    <a:pt x="32" y="97"/>
                    <a:pt x="32" y="97"/>
                    <a:pt x="32" y="97"/>
                  </a:cubicBezTo>
                  <a:cubicBezTo>
                    <a:pt x="32" y="97"/>
                    <a:pt x="33" y="97"/>
                    <a:pt x="33" y="97"/>
                  </a:cubicBezTo>
                  <a:cubicBezTo>
                    <a:pt x="33" y="96"/>
                    <a:pt x="32" y="96"/>
                    <a:pt x="32" y="95"/>
                  </a:cubicBezTo>
                  <a:cubicBezTo>
                    <a:pt x="32" y="92"/>
                    <a:pt x="36" y="91"/>
                    <a:pt x="39" y="90"/>
                  </a:cubicBezTo>
                  <a:cubicBezTo>
                    <a:pt x="126" y="3"/>
                    <a:pt x="126" y="3"/>
                    <a:pt x="126" y="3"/>
                  </a:cubicBezTo>
                  <a:cubicBezTo>
                    <a:pt x="126" y="2"/>
                    <a:pt x="126" y="2"/>
                    <a:pt x="126" y="1"/>
                  </a:cubicBezTo>
                  <a:cubicBezTo>
                    <a:pt x="124" y="1"/>
                    <a:pt x="122" y="1"/>
                    <a:pt x="12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2" name="Freeform 811"/>
            <p:cNvSpPr/>
            <p:nvPr/>
          </p:nvSpPr>
          <p:spPr bwMode="auto">
            <a:xfrm>
              <a:off x="4729163" y="2254250"/>
              <a:ext cx="4763" cy="317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3" name="Freeform 812"/>
            <p:cNvSpPr/>
            <p:nvPr/>
          </p:nvSpPr>
          <p:spPr bwMode="auto">
            <a:xfrm>
              <a:off x="4660900" y="2270125"/>
              <a:ext cx="80963" cy="63500"/>
            </a:xfrm>
            <a:custGeom>
              <a:avLst/>
              <a:gdLst>
                <a:gd name="T0" fmla="*/ 13 w 19"/>
                <a:gd name="T1" fmla="*/ 0 h 15"/>
                <a:gd name="T2" fmla="*/ 0 w 19"/>
                <a:gd name="T3" fmla="*/ 12 h 15"/>
                <a:gd name="T4" fmla="*/ 4 w 19"/>
                <a:gd name="T5" fmla="*/ 15 h 15"/>
                <a:gd name="T6" fmla="*/ 9 w 19"/>
                <a:gd name="T7" fmla="*/ 12 h 15"/>
                <a:gd name="T8" fmla="*/ 13 w 19"/>
                <a:gd name="T9" fmla="*/ 8 h 15"/>
                <a:gd name="T10" fmla="*/ 12 w 19"/>
                <a:gd name="T11" fmla="*/ 6 h 15"/>
                <a:gd name="T12" fmla="*/ 16 w 19"/>
                <a:gd name="T13" fmla="*/ 5 h 15"/>
                <a:gd name="T14" fmla="*/ 18 w 19"/>
                <a:gd name="T15" fmla="*/ 3 h 15"/>
                <a:gd name="T16" fmla="*/ 19 w 19"/>
                <a:gd name="T17" fmla="*/ 2 h 15"/>
                <a:gd name="T18" fmla="*/ 13 w 1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0"/>
                  </a:moveTo>
                  <a:cubicBezTo>
                    <a:pt x="0" y="12"/>
                    <a:pt x="0" y="12"/>
                    <a:pt x="0" y="12"/>
                  </a:cubicBezTo>
                  <a:cubicBezTo>
                    <a:pt x="2" y="13"/>
                    <a:pt x="3" y="14"/>
                    <a:pt x="4" y="15"/>
                  </a:cubicBezTo>
                  <a:cubicBezTo>
                    <a:pt x="5" y="13"/>
                    <a:pt x="7" y="13"/>
                    <a:pt x="9" y="12"/>
                  </a:cubicBezTo>
                  <a:cubicBezTo>
                    <a:pt x="13" y="8"/>
                    <a:pt x="13" y="8"/>
                    <a:pt x="13" y="8"/>
                  </a:cubicBezTo>
                  <a:cubicBezTo>
                    <a:pt x="12" y="8"/>
                    <a:pt x="12" y="7"/>
                    <a:pt x="12" y="6"/>
                  </a:cubicBezTo>
                  <a:cubicBezTo>
                    <a:pt x="13" y="6"/>
                    <a:pt x="15" y="6"/>
                    <a:pt x="16" y="5"/>
                  </a:cubicBezTo>
                  <a:cubicBezTo>
                    <a:pt x="18" y="3"/>
                    <a:pt x="18" y="3"/>
                    <a:pt x="18" y="3"/>
                  </a:cubicBezTo>
                  <a:cubicBezTo>
                    <a:pt x="18" y="3"/>
                    <a:pt x="19" y="2"/>
                    <a:pt x="19" y="2"/>
                  </a:cubicBezTo>
                  <a:cubicBezTo>
                    <a:pt x="17" y="2"/>
                    <a:pt x="14" y="2"/>
                    <a:pt x="1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4" name="Freeform 813"/>
            <p:cNvSpPr/>
            <p:nvPr/>
          </p:nvSpPr>
          <p:spPr bwMode="auto">
            <a:xfrm>
              <a:off x="4645025" y="2325688"/>
              <a:ext cx="38100" cy="34925"/>
            </a:xfrm>
            <a:custGeom>
              <a:avLst/>
              <a:gdLst>
                <a:gd name="T0" fmla="*/ 0 w 9"/>
                <a:gd name="T1" fmla="*/ 4 h 8"/>
                <a:gd name="T2" fmla="*/ 4 w 9"/>
                <a:gd name="T3" fmla="*/ 8 h 8"/>
                <a:gd name="T4" fmla="*/ 9 w 9"/>
                <a:gd name="T5" fmla="*/ 3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5"/>
                    <a:pt x="2" y="7"/>
                    <a:pt x="4" y="8"/>
                  </a:cubicBezTo>
                  <a:cubicBezTo>
                    <a:pt x="9" y="3"/>
                    <a:pt x="9" y="3"/>
                    <a:pt x="9" y="3"/>
                  </a:cubicBezTo>
                  <a:cubicBezTo>
                    <a:pt x="8" y="2"/>
                    <a:pt x="5" y="2"/>
                    <a:pt x="3" y="0"/>
                  </a:cubicBezTo>
                  <a:lnTo>
                    <a:pt x="0"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5" name="Freeform 814"/>
            <p:cNvSpPr/>
            <p:nvPr/>
          </p:nvSpPr>
          <p:spPr bwMode="auto">
            <a:xfrm>
              <a:off x="4398963" y="2351088"/>
              <a:ext cx="258763" cy="233363"/>
            </a:xfrm>
            <a:custGeom>
              <a:avLst/>
              <a:gdLst>
                <a:gd name="T0" fmla="*/ 56 w 61"/>
                <a:gd name="T1" fmla="*/ 0 h 55"/>
                <a:gd name="T2" fmla="*/ 0 w 61"/>
                <a:gd name="T3" fmla="*/ 55 h 55"/>
                <a:gd name="T4" fmla="*/ 1 w 61"/>
                <a:gd name="T5" fmla="*/ 55 h 55"/>
                <a:gd name="T6" fmla="*/ 13 w 61"/>
                <a:gd name="T7" fmla="*/ 50 h 55"/>
                <a:gd name="T8" fmla="*/ 18 w 61"/>
                <a:gd name="T9" fmla="*/ 42 h 55"/>
                <a:gd name="T10" fmla="*/ 22 w 61"/>
                <a:gd name="T11" fmla="*/ 39 h 55"/>
                <a:gd name="T12" fmla="*/ 25 w 61"/>
                <a:gd name="T13" fmla="*/ 36 h 55"/>
                <a:gd name="T14" fmla="*/ 28 w 61"/>
                <a:gd name="T15" fmla="*/ 36 h 55"/>
                <a:gd name="T16" fmla="*/ 52 w 61"/>
                <a:gd name="T17" fmla="*/ 12 h 55"/>
                <a:gd name="T18" fmla="*/ 52 w 61"/>
                <a:gd name="T19" fmla="*/ 10 h 55"/>
                <a:gd name="T20" fmla="*/ 54 w 61"/>
                <a:gd name="T21" fmla="*/ 10 h 55"/>
                <a:gd name="T22" fmla="*/ 61 w 61"/>
                <a:gd name="T23" fmla="*/ 3 h 55"/>
                <a:gd name="T24" fmla="*/ 56 w 61"/>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5">
                  <a:moveTo>
                    <a:pt x="56" y="0"/>
                  </a:moveTo>
                  <a:cubicBezTo>
                    <a:pt x="0" y="55"/>
                    <a:pt x="0" y="55"/>
                    <a:pt x="0" y="55"/>
                  </a:cubicBezTo>
                  <a:cubicBezTo>
                    <a:pt x="1" y="55"/>
                    <a:pt x="1" y="55"/>
                    <a:pt x="1" y="55"/>
                  </a:cubicBezTo>
                  <a:cubicBezTo>
                    <a:pt x="4" y="54"/>
                    <a:pt x="9" y="53"/>
                    <a:pt x="13" y="50"/>
                  </a:cubicBezTo>
                  <a:cubicBezTo>
                    <a:pt x="15" y="48"/>
                    <a:pt x="15" y="44"/>
                    <a:pt x="18" y="42"/>
                  </a:cubicBezTo>
                  <a:cubicBezTo>
                    <a:pt x="22" y="39"/>
                    <a:pt x="22" y="39"/>
                    <a:pt x="22" y="39"/>
                  </a:cubicBezTo>
                  <a:cubicBezTo>
                    <a:pt x="22" y="37"/>
                    <a:pt x="24" y="37"/>
                    <a:pt x="25" y="36"/>
                  </a:cubicBezTo>
                  <a:cubicBezTo>
                    <a:pt x="28" y="36"/>
                    <a:pt x="28" y="36"/>
                    <a:pt x="28" y="36"/>
                  </a:cubicBezTo>
                  <a:cubicBezTo>
                    <a:pt x="52" y="12"/>
                    <a:pt x="52" y="12"/>
                    <a:pt x="52" y="12"/>
                  </a:cubicBezTo>
                  <a:cubicBezTo>
                    <a:pt x="52" y="12"/>
                    <a:pt x="52" y="11"/>
                    <a:pt x="52" y="10"/>
                  </a:cubicBezTo>
                  <a:cubicBezTo>
                    <a:pt x="52" y="11"/>
                    <a:pt x="53" y="10"/>
                    <a:pt x="54" y="10"/>
                  </a:cubicBezTo>
                  <a:cubicBezTo>
                    <a:pt x="61" y="3"/>
                    <a:pt x="61" y="3"/>
                    <a:pt x="61" y="3"/>
                  </a:cubicBezTo>
                  <a:cubicBezTo>
                    <a:pt x="59" y="2"/>
                    <a:pt x="57" y="1"/>
                    <a:pt x="56"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6" name="Freeform 815"/>
            <p:cNvSpPr/>
            <p:nvPr/>
          </p:nvSpPr>
          <p:spPr bwMode="auto">
            <a:xfrm>
              <a:off x="4241800" y="2687638"/>
              <a:ext cx="58738" cy="71438"/>
            </a:xfrm>
            <a:custGeom>
              <a:avLst/>
              <a:gdLst>
                <a:gd name="T0" fmla="*/ 3 w 14"/>
                <a:gd name="T1" fmla="*/ 17 h 17"/>
                <a:gd name="T2" fmla="*/ 6 w 14"/>
                <a:gd name="T3" fmla="*/ 16 h 17"/>
                <a:gd name="T4" fmla="*/ 6 w 14"/>
                <a:gd name="T5" fmla="*/ 16 h 17"/>
                <a:gd name="T6" fmla="*/ 12 w 14"/>
                <a:gd name="T7" fmla="*/ 10 h 17"/>
                <a:gd name="T8" fmla="*/ 14 w 14"/>
                <a:gd name="T9" fmla="*/ 7 h 17"/>
                <a:gd name="T10" fmla="*/ 14 w 14"/>
                <a:gd name="T11" fmla="*/ 0 h 17"/>
                <a:gd name="T12" fmla="*/ 0 w 14"/>
                <a:gd name="T13" fmla="*/ 14 h 17"/>
                <a:gd name="T14" fmla="*/ 3 w 1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3" y="17"/>
                  </a:moveTo>
                  <a:cubicBezTo>
                    <a:pt x="4" y="17"/>
                    <a:pt x="4" y="16"/>
                    <a:pt x="6" y="16"/>
                  </a:cubicBezTo>
                  <a:cubicBezTo>
                    <a:pt x="6" y="16"/>
                    <a:pt x="6" y="16"/>
                    <a:pt x="6" y="16"/>
                  </a:cubicBezTo>
                  <a:cubicBezTo>
                    <a:pt x="12" y="10"/>
                    <a:pt x="12" y="10"/>
                    <a:pt x="12" y="10"/>
                  </a:cubicBezTo>
                  <a:cubicBezTo>
                    <a:pt x="12" y="9"/>
                    <a:pt x="13" y="8"/>
                    <a:pt x="14" y="7"/>
                  </a:cubicBezTo>
                  <a:cubicBezTo>
                    <a:pt x="14" y="6"/>
                    <a:pt x="14" y="2"/>
                    <a:pt x="14" y="0"/>
                  </a:cubicBezTo>
                  <a:cubicBezTo>
                    <a:pt x="0" y="14"/>
                    <a:pt x="0" y="14"/>
                    <a:pt x="0" y="14"/>
                  </a:cubicBezTo>
                  <a:cubicBezTo>
                    <a:pt x="0" y="15"/>
                    <a:pt x="1" y="17"/>
                    <a:pt x="3" y="17"/>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7" name="Freeform 816"/>
            <p:cNvSpPr/>
            <p:nvPr/>
          </p:nvSpPr>
          <p:spPr bwMode="auto">
            <a:xfrm>
              <a:off x="4648200" y="2381250"/>
              <a:ext cx="42863" cy="42863"/>
            </a:xfrm>
            <a:custGeom>
              <a:avLst/>
              <a:gdLst>
                <a:gd name="T0" fmla="*/ 4 w 10"/>
                <a:gd name="T1" fmla="*/ 10 h 10"/>
                <a:gd name="T2" fmla="*/ 10 w 10"/>
                <a:gd name="T3" fmla="*/ 4 h 10"/>
                <a:gd name="T4" fmla="*/ 6 w 10"/>
                <a:gd name="T5" fmla="*/ 0 h 10"/>
                <a:gd name="T6" fmla="*/ 0 w 10"/>
                <a:gd name="T7" fmla="*/ 6 h 10"/>
                <a:gd name="T8" fmla="*/ 4 w 10"/>
                <a:gd name="T9" fmla="*/ 10 h 10"/>
              </a:gdLst>
              <a:ahLst/>
              <a:cxnLst>
                <a:cxn ang="0">
                  <a:pos x="T0" y="T1"/>
                </a:cxn>
                <a:cxn ang="0">
                  <a:pos x="T2" y="T3"/>
                </a:cxn>
                <a:cxn ang="0">
                  <a:pos x="T4" y="T5"/>
                </a:cxn>
                <a:cxn ang="0">
                  <a:pos x="T6" y="T7"/>
                </a:cxn>
                <a:cxn ang="0">
                  <a:pos x="T8" y="T9"/>
                </a:cxn>
              </a:cxnLst>
              <a:rect l="0" t="0" r="r" b="b"/>
              <a:pathLst>
                <a:path w="10" h="10">
                  <a:moveTo>
                    <a:pt x="4" y="10"/>
                  </a:moveTo>
                  <a:cubicBezTo>
                    <a:pt x="10" y="4"/>
                    <a:pt x="10" y="4"/>
                    <a:pt x="10" y="4"/>
                  </a:cubicBezTo>
                  <a:cubicBezTo>
                    <a:pt x="9" y="2"/>
                    <a:pt x="8" y="1"/>
                    <a:pt x="6" y="0"/>
                  </a:cubicBezTo>
                  <a:cubicBezTo>
                    <a:pt x="0" y="6"/>
                    <a:pt x="0" y="6"/>
                    <a:pt x="0" y="6"/>
                  </a:cubicBezTo>
                  <a:cubicBezTo>
                    <a:pt x="1" y="8"/>
                    <a:pt x="2" y="9"/>
                    <a:pt x="4" y="1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8" name="Freeform 817"/>
            <p:cNvSpPr/>
            <p:nvPr/>
          </p:nvSpPr>
          <p:spPr bwMode="auto">
            <a:xfrm>
              <a:off x="4559300" y="2432050"/>
              <a:ext cx="93663" cy="63500"/>
            </a:xfrm>
            <a:custGeom>
              <a:avLst/>
              <a:gdLst>
                <a:gd name="T0" fmla="*/ 0 w 22"/>
                <a:gd name="T1" fmla="*/ 15 h 15"/>
                <a:gd name="T2" fmla="*/ 10 w 22"/>
                <a:gd name="T3" fmla="*/ 13 h 15"/>
                <a:gd name="T4" fmla="*/ 22 w 22"/>
                <a:gd name="T5" fmla="*/ 2 h 15"/>
                <a:gd name="T6" fmla="*/ 15 w 22"/>
                <a:gd name="T7" fmla="*/ 0 h 15"/>
                <a:gd name="T8" fmla="*/ 0 w 22"/>
                <a:gd name="T9" fmla="*/ 15 h 15"/>
              </a:gdLst>
              <a:ahLst/>
              <a:cxnLst>
                <a:cxn ang="0">
                  <a:pos x="T0" y="T1"/>
                </a:cxn>
                <a:cxn ang="0">
                  <a:pos x="T2" y="T3"/>
                </a:cxn>
                <a:cxn ang="0">
                  <a:pos x="T4" y="T5"/>
                </a:cxn>
                <a:cxn ang="0">
                  <a:pos x="T6" y="T7"/>
                </a:cxn>
                <a:cxn ang="0">
                  <a:pos x="T8" y="T9"/>
                </a:cxn>
              </a:cxnLst>
              <a:rect l="0" t="0" r="r" b="b"/>
              <a:pathLst>
                <a:path w="22" h="15">
                  <a:moveTo>
                    <a:pt x="0" y="15"/>
                  </a:moveTo>
                  <a:cubicBezTo>
                    <a:pt x="4" y="14"/>
                    <a:pt x="7" y="14"/>
                    <a:pt x="10" y="13"/>
                  </a:cubicBezTo>
                  <a:cubicBezTo>
                    <a:pt x="22" y="2"/>
                    <a:pt x="22" y="2"/>
                    <a:pt x="22" y="2"/>
                  </a:cubicBezTo>
                  <a:cubicBezTo>
                    <a:pt x="19" y="1"/>
                    <a:pt x="17" y="1"/>
                    <a:pt x="15" y="0"/>
                  </a:cubicBezTo>
                  <a:lnTo>
                    <a:pt x="0" y="15"/>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19" name="Freeform 818"/>
            <p:cNvSpPr/>
            <p:nvPr/>
          </p:nvSpPr>
          <p:spPr bwMode="auto">
            <a:xfrm>
              <a:off x="4683125" y="2439988"/>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0" name="Freeform 819"/>
            <p:cNvSpPr/>
            <p:nvPr/>
          </p:nvSpPr>
          <p:spPr bwMode="auto">
            <a:xfrm>
              <a:off x="4059238" y="2436813"/>
              <a:ext cx="28575" cy="28575"/>
            </a:xfrm>
            <a:custGeom>
              <a:avLst/>
              <a:gdLst>
                <a:gd name="T0" fmla="*/ 0 w 7"/>
                <a:gd name="T1" fmla="*/ 3 h 7"/>
                <a:gd name="T2" fmla="*/ 2 w 7"/>
                <a:gd name="T3" fmla="*/ 7 h 7"/>
                <a:gd name="T4" fmla="*/ 7 w 7"/>
                <a:gd name="T5" fmla="*/ 1 h 7"/>
                <a:gd name="T6" fmla="*/ 4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0" y="4"/>
                    <a:pt x="1" y="6"/>
                    <a:pt x="2" y="7"/>
                  </a:cubicBezTo>
                  <a:cubicBezTo>
                    <a:pt x="7" y="1"/>
                    <a:pt x="7" y="1"/>
                    <a:pt x="7" y="1"/>
                  </a:cubicBezTo>
                  <a:cubicBezTo>
                    <a:pt x="6" y="0"/>
                    <a:pt x="5" y="0"/>
                    <a:pt x="4" y="0"/>
                  </a:cubicBezTo>
                  <a:cubicBezTo>
                    <a:pt x="2" y="0"/>
                    <a:pt x="0" y="0"/>
                    <a:pt x="0" y="3"/>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1" name="Freeform 820"/>
            <p:cNvSpPr/>
            <p:nvPr/>
          </p:nvSpPr>
          <p:spPr bwMode="auto">
            <a:xfrm>
              <a:off x="4097338" y="2457450"/>
              <a:ext cx="15875" cy="12700"/>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3" y="0"/>
                    <a:pt x="3" y="0"/>
                  </a:cubicBezTo>
                  <a:cubicBezTo>
                    <a:pt x="0" y="3"/>
                    <a:pt x="0" y="3"/>
                    <a:pt x="0" y="3"/>
                  </a:cubicBezTo>
                  <a:cubicBezTo>
                    <a:pt x="2" y="3"/>
                    <a:pt x="4" y="2"/>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2" name="Freeform 821"/>
            <p:cNvSpPr/>
            <p:nvPr/>
          </p:nvSpPr>
          <p:spPr bwMode="auto">
            <a:xfrm>
              <a:off x="3978275" y="3014663"/>
              <a:ext cx="71438" cy="80963"/>
            </a:xfrm>
            <a:custGeom>
              <a:avLst/>
              <a:gdLst>
                <a:gd name="T0" fmla="*/ 4 w 17"/>
                <a:gd name="T1" fmla="*/ 14 h 19"/>
                <a:gd name="T2" fmla="*/ 0 w 17"/>
                <a:gd name="T3" fmla="*/ 17 h 19"/>
                <a:gd name="T4" fmla="*/ 2 w 17"/>
                <a:gd name="T5" fmla="*/ 19 h 19"/>
                <a:gd name="T6" fmla="*/ 6 w 17"/>
                <a:gd name="T7" fmla="*/ 18 h 19"/>
                <a:gd name="T8" fmla="*/ 17 w 17"/>
                <a:gd name="T9" fmla="*/ 7 h 19"/>
                <a:gd name="T10" fmla="*/ 17 w 17"/>
                <a:gd name="T11" fmla="*/ 6 h 19"/>
                <a:gd name="T12" fmla="*/ 17 w 17"/>
                <a:gd name="T13" fmla="*/ 5 h 19"/>
                <a:gd name="T14" fmla="*/ 15 w 17"/>
                <a:gd name="T15" fmla="*/ 4 h 19"/>
                <a:gd name="T16" fmla="*/ 13 w 17"/>
                <a:gd name="T17" fmla="*/ 6 h 19"/>
                <a:gd name="T18" fmla="*/ 13 w 17"/>
                <a:gd name="T19" fmla="*/ 4 h 19"/>
                <a:gd name="T20" fmla="*/ 15 w 17"/>
                <a:gd name="T21" fmla="*/ 0 h 19"/>
                <a:gd name="T22" fmla="*/ 3 w 17"/>
                <a:gd name="T23" fmla="*/ 13 h 19"/>
                <a:gd name="T24" fmla="*/ 4 w 17"/>
                <a:gd name="T25" fmla="*/ 13 h 19"/>
                <a:gd name="T26" fmla="*/ 4 w 17"/>
                <a:gd name="T2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4" y="14"/>
                  </a:moveTo>
                  <a:cubicBezTo>
                    <a:pt x="4" y="14"/>
                    <a:pt x="0" y="16"/>
                    <a:pt x="0" y="17"/>
                  </a:cubicBezTo>
                  <a:cubicBezTo>
                    <a:pt x="0" y="18"/>
                    <a:pt x="1" y="19"/>
                    <a:pt x="2" y="19"/>
                  </a:cubicBezTo>
                  <a:cubicBezTo>
                    <a:pt x="3" y="19"/>
                    <a:pt x="4" y="18"/>
                    <a:pt x="6" y="18"/>
                  </a:cubicBezTo>
                  <a:cubicBezTo>
                    <a:pt x="17" y="7"/>
                    <a:pt x="17" y="7"/>
                    <a:pt x="17" y="7"/>
                  </a:cubicBezTo>
                  <a:cubicBezTo>
                    <a:pt x="17" y="6"/>
                    <a:pt x="17" y="6"/>
                    <a:pt x="17" y="6"/>
                  </a:cubicBezTo>
                  <a:cubicBezTo>
                    <a:pt x="17" y="5"/>
                    <a:pt x="17" y="5"/>
                    <a:pt x="17" y="5"/>
                  </a:cubicBezTo>
                  <a:cubicBezTo>
                    <a:pt x="16" y="5"/>
                    <a:pt x="16" y="4"/>
                    <a:pt x="15" y="4"/>
                  </a:cubicBezTo>
                  <a:cubicBezTo>
                    <a:pt x="14" y="4"/>
                    <a:pt x="14" y="5"/>
                    <a:pt x="13" y="6"/>
                  </a:cubicBezTo>
                  <a:cubicBezTo>
                    <a:pt x="13" y="4"/>
                    <a:pt x="13" y="4"/>
                    <a:pt x="13" y="4"/>
                  </a:cubicBezTo>
                  <a:cubicBezTo>
                    <a:pt x="13" y="3"/>
                    <a:pt x="14" y="2"/>
                    <a:pt x="15" y="0"/>
                  </a:cubicBezTo>
                  <a:cubicBezTo>
                    <a:pt x="3" y="13"/>
                    <a:pt x="3" y="13"/>
                    <a:pt x="3" y="13"/>
                  </a:cubicBezTo>
                  <a:cubicBezTo>
                    <a:pt x="3" y="13"/>
                    <a:pt x="4" y="13"/>
                    <a:pt x="4" y="13"/>
                  </a:cubicBezTo>
                  <a:lnTo>
                    <a:pt x="4" y="1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3" name="Freeform 822"/>
            <p:cNvSpPr/>
            <p:nvPr/>
          </p:nvSpPr>
          <p:spPr bwMode="auto">
            <a:xfrm>
              <a:off x="4033838" y="3048000"/>
              <a:ext cx="53975" cy="60325"/>
            </a:xfrm>
            <a:custGeom>
              <a:avLst/>
              <a:gdLst>
                <a:gd name="T0" fmla="*/ 13 w 13"/>
                <a:gd name="T1" fmla="*/ 4 h 14"/>
                <a:gd name="T2" fmla="*/ 12 w 13"/>
                <a:gd name="T3" fmla="*/ 5 h 14"/>
                <a:gd name="T4" fmla="*/ 12 w 13"/>
                <a:gd name="T5" fmla="*/ 0 h 14"/>
                <a:gd name="T6" fmla="*/ 11 w 13"/>
                <a:gd name="T7" fmla="*/ 0 h 14"/>
                <a:gd name="T8" fmla="*/ 0 w 13"/>
                <a:gd name="T9" fmla="*/ 10 h 14"/>
                <a:gd name="T10" fmla="*/ 1 w 13"/>
                <a:gd name="T11" fmla="*/ 10 h 14"/>
                <a:gd name="T12" fmla="*/ 5 w 13"/>
                <a:gd name="T13" fmla="*/ 11 h 14"/>
                <a:gd name="T14" fmla="*/ 4 w 13"/>
                <a:gd name="T15" fmla="*/ 14 h 14"/>
                <a:gd name="T16" fmla="*/ 5 w 13"/>
                <a:gd name="T17" fmla="*/ 14 h 14"/>
                <a:gd name="T18" fmla="*/ 5 w 13"/>
                <a:gd name="T19" fmla="*/ 14 h 14"/>
                <a:gd name="T20" fmla="*/ 9 w 13"/>
                <a:gd name="T21" fmla="*/ 10 h 14"/>
                <a:gd name="T22" fmla="*/ 9 w 13"/>
                <a:gd name="T23" fmla="*/ 9 h 14"/>
                <a:gd name="T24" fmla="*/ 9 w 13"/>
                <a:gd name="T25" fmla="*/ 10 h 14"/>
                <a:gd name="T26" fmla="*/ 12 w 13"/>
                <a:gd name="T27" fmla="*/ 7 h 14"/>
                <a:gd name="T28" fmla="*/ 12 w 13"/>
                <a:gd name="T29" fmla="*/ 7 h 14"/>
                <a:gd name="T30" fmla="*/ 13 w 13"/>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4"/>
                  </a:moveTo>
                  <a:cubicBezTo>
                    <a:pt x="13" y="4"/>
                    <a:pt x="12" y="5"/>
                    <a:pt x="12" y="5"/>
                  </a:cubicBezTo>
                  <a:cubicBezTo>
                    <a:pt x="12" y="2"/>
                    <a:pt x="12" y="1"/>
                    <a:pt x="12" y="0"/>
                  </a:cubicBezTo>
                  <a:cubicBezTo>
                    <a:pt x="11" y="0"/>
                    <a:pt x="11" y="0"/>
                    <a:pt x="11" y="0"/>
                  </a:cubicBezTo>
                  <a:cubicBezTo>
                    <a:pt x="0" y="10"/>
                    <a:pt x="0" y="10"/>
                    <a:pt x="0" y="10"/>
                  </a:cubicBezTo>
                  <a:cubicBezTo>
                    <a:pt x="0" y="10"/>
                    <a:pt x="1" y="10"/>
                    <a:pt x="1" y="10"/>
                  </a:cubicBezTo>
                  <a:cubicBezTo>
                    <a:pt x="2" y="12"/>
                    <a:pt x="4" y="11"/>
                    <a:pt x="5" y="11"/>
                  </a:cubicBezTo>
                  <a:cubicBezTo>
                    <a:pt x="5" y="12"/>
                    <a:pt x="4" y="13"/>
                    <a:pt x="4" y="14"/>
                  </a:cubicBezTo>
                  <a:cubicBezTo>
                    <a:pt x="5" y="14"/>
                    <a:pt x="5" y="14"/>
                    <a:pt x="5" y="14"/>
                  </a:cubicBezTo>
                  <a:cubicBezTo>
                    <a:pt x="5" y="14"/>
                    <a:pt x="5" y="14"/>
                    <a:pt x="5" y="14"/>
                  </a:cubicBezTo>
                  <a:cubicBezTo>
                    <a:pt x="9" y="10"/>
                    <a:pt x="9" y="10"/>
                    <a:pt x="9" y="10"/>
                  </a:cubicBezTo>
                  <a:cubicBezTo>
                    <a:pt x="9" y="10"/>
                    <a:pt x="9" y="10"/>
                    <a:pt x="9" y="9"/>
                  </a:cubicBezTo>
                  <a:cubicBezTo>
                    <a:pt x="9" y="9"/>
                    <a:pt x="9" y="9"/>
                    <a:pt x="9" y="10"/>
                  </a:cubicBezTo>
                  <a:cubicBezTo>
                    <a:pt x="12" y="7"/>
                    <a:pt x="12" y="7"/>
                    <a:pt x="12" y="7"/>
                  </a:cubicBezTo>
                  <a:cubicBezTo>
                    <a:pt x="12" y="7"/>
                    <a:pt x="12" y="7"/>
                    <a:pt x="12" y="7"/>
                  </a:cubicBezTo>
                  <a:cubicBezTo>
                    <a:pt x="12" y="6"/>
                    <a:pt x="13" y="6"/>
                    <a:pt x="13"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4" name="Freeform 823"/>
            <p:cNvSpPr/>
            <p:nvPr/>
          </p:nvSpPr>
          <p:spPr bwMode="auto">
            <a:xfrm>
              <a:off x="4084638" y="3095625"/>
              <a:ext cx="15875" cy="15875"/>
            </a:xfrm>
            <a:custGeom>
              <a:avLst/>
              <a:gdLst>
                <a:gd name="T0" fmla="*/ 2 w 4"/>
                <a:gd name="T1" fmla="*/ 4 h 4"/>
                <a:gd name="T2" fmla="*/ 4 w 4"/>
                <a:gd name="T3" fmla="*/ 1 h 4"/>
                <a:gd name="T4" fmla="*/ 4 w 4"/>
                <a:gd name="T5" fmla="*/ 0 h 4"/>
                <a:gd name="T6" fmla="*/ 0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3" y="4"/>
                    <a:pt x="4" y="3"/>
                    <a:pt x="4" y="1"/>
                  </a:cubicBezTo>
                  <a:cubicBezTo>
                    <a:pt x="4" y="0"/>
                    <a:pt x="4" y="0"/>
                    <a:pt x="4" y="0"/>
                  </a:cubicBezTo>
                  <a:cubicBezTo>
                    <a:pt x="0" y="4"/>
                    <a:pt x="0" y="4"/>
                    <a:pt x="0" y="4"/>
                  </a:cubicBezTo>
                  <a:cubicBezTo>
                    <a:pt x="1" y="4"/>
                    <a:pt x="1" y="4"/>
                    <a:pt x="2" y="4"/>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5" name="Freeform 824"/>
            <p:cNvSpPr/>
            <p:nvPr/>
          </p:nvSpPr>
          <p:spPr bwMode="auto">
            <a:xfrm>
              <a:off x="3541713" y="2954338"/>
              <a:ext cx="20638" cy="12700"/>
            </a:xfrm>
            <a:custGeom>
              <a:avLst/>
              <a:gdLst>
                <a:gd name="T0" fmla="*/ 0 w 5"/>
                <a:gd name="T1" fmla="*/ 1 h 3"/>
                <a:gd name="T2" fmla="*/ 5 w 5"/>
                <a:gd name="T3" fmla="*/ 3 h 3"/>
                <a:gd name="T4" fmla="*/ 5 w 5"/>
                <a:gd name="T5" fmla="*/ 3 h 3"/>
                <a:gd name="T6" fmla="*/ 0 w 5"/>
                <a:gd name="T7" fmla="*/ 0 h 3"/>
                <a:gd name="T8" fmla="*/ 0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cubicBezTo>
                    <a:pt x="1" y="2"/>
                    <a:pt x="3" y="3"/>
                    <a:pt x="5" y="3"/>
                  </a:cubicBezTo>
                  <a:cubicBezTo>
                    <a:pt x="5" y="3"/>
                    <a:pt x="5" y="3"/>
                    <a:pt x="5" y="3"/>
                  </a:cubicBezTo>
                  <a:cubicBezTo>
                    <a:pt x="5" y="0"/>
                    <a:pt x="3" y="0"/>
                    <a:pt x="0" y="0"/>
                  </a:cubicBezTo>
                  <a:cubicBezTo>
                    <a:pt x="0" y="0"/>
                    <a:pt x="0" y="0"/>
                    <a:pt x="0" y="0"/>
                  </a:cubicBezTo>
                  <a:cubicBezTo>
                    <a:pt x="0" y="1"/>
                    <a:pt x="0" y="1"/>
                    <a:pt x="0" y="1"/>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6" name="Freeform 825"/>
            <p:cNvSpPr/>
            <p:nvPr/>
          </p:nvSpPr>
          <p:spPr bwMode="auto">
            <a:xfrm>
              <a:off x="2654300" y="3014663"/>
              <a:ext cx="22225" cy="15875"/>
            </a:xfrm>
            <a:custGeom>
              <a:avLst/>
              <a:gdLst>
                <a:gd name="T0" fmla="*/ 2 w 5"/>
                <a:gd name="T1" fmla="*/ 0 h 4"/>
                <a:gd name="T2" fmla="*/ 0 w 5"/>
                <a:gd name="T3" fmla="*/ 1 h 4"/>
                <a:gd name="T4" fmla="*/ 1 w 5"/>
                <a:gd name="T5" fmla="*/ 1 h 4"/>
                <a:gd name="T6" fmla="*/ 3 w 5"/>
                <a:gd name="T7" fmla="*/ 2 h 4"/>
                <a:gd name="T8" fmla="*/ 1 w 5"/>
                <a:gd name="T9" fmla="*/ 3 h 4"/>
                <a:gd name="T10" fmla="*/ 2 w 5"/>
                <a:gd name="T11" fmla="*/ 4 h 4"/>
                <a:gd name="T12" fmla="*/ 5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1" y="1"/>
                    <a:pt x="0" y="1"/>
                  </a:cubicBezTo>
                  <a:cubicBezTo>
                    <a:pt x="1" y="1"/>
                    <a:pt x="1" y="1"/>
                    <a:pt x="1" y="1"/>
                  </a:cubicBezTo>
                  <a:cubicBezTo>
                    <a:pt x="1" y="1"/>
                    <a:pt x="2" y="2"/>
                    <a:pt x="3" y="2"/>
                  </a:cubicBezTo>
                  <a:cubicBezTo>
                    <a:pt x="3" y="2"/>
                    <a:pt x="2" y="3"/>
                    <a:pt x="1" y="3"/>
                  </a:cubicBezTo>
                  <a:cubicBezTo>
                    <a:pt x="2" y="4"/>
                    <a:pt x="2" y="4"/>
                    <a:pt x="2" y="4"/>
                  </a:cubicBezTo>
                  <a:cubicBezTo>
                    <a:pt x="5" y="1"/>
                    <a:pt x="5" y="1"/>
                    <a:pt x="5" y="1"/>
                  </a:cubicBezTo>
                  <a:cubicBezTo>
                    <a:pt x="4" y="1"/>
                    <a:pt x="3" y="0"/>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7" name="Freeform 826"/>
            <p:cNvSpPr/>
            <p:nvPr/>
          </p:nvSpPr>
          <p:spPr bwMode="auto">
            <a:xfrm>
              <a:off x="2684463" y="3030538"/>
              <a:ext cx="33338" cy="30163"/>
            </a:xfrm>
            <a:custGeom>
              <a:avLst/>
              <a:gdLst>
                <a:gd name="T0" fmla="*/ 3 w 8"/>
                <a:gd name="T1" fmla="*/ 0 h 7"/>
                <a:gd name="T2" fmla="*/ 0 w 8"/>
                <a:gd name="T3" fmla="*/ 3 h 7"/>
                <a:gd name="T4" fmla="*/ 3 w 8"/>
                <a:gd name="T5" fmla="*/ 3 h 7"/>
                <a:gd name="T6" fmla="*/ 1 w 8"/>
                <a:gd name="T7" fmla="*/ 5 h 7"/>
                <a:gd name="T8" fmla="*/ 5 w 8"/>
                <a:gd name="T9" fmla="*/ 7 h 7"/>
                <a:gd name="T10" fmla="*/ 8 w 8"/>
                <a:gd name="T11" fmla="*/ 3 h 7"/>
                <a:gd name="T12" fmla="*/ 3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0"/>
                  </a:moveTo>
                  <a:cubicBezTo>
                    <a:pt x="0" y="3"/>
                    <a:pt x="0" y="3"/>
                    <a:pt x="0" y="3"/>
                  </a:cubicBezTo>
                  <a:cubicBezTo>
                    <a:pt x="1" y="3"/>
                    <a:pt x="2" y="3"/>
                    <a:pt x="3" y="3"/>
                  </a:cubicBezTo>
                  <a:cubicBezTo>
                    <a:pt x="2" y="3"/>
                    <a:pt x="1" y="4"/>
                    <a:pt x="1" y="5"/>
                  </a:cubicBezTo>
                  <a:cubicBezTo>
                    <a:pt x="2" y="5"/>
                    <a:pt x="3" y="6"/>
                    <a:pt x="5" y="7"/>
                  </a:cubicBezTo>
                  <a:cubicBezTo>
                    <a:pt x="8" y="3"/>
                    <a:pt x="8" y="3"/>
                    <a:pt x="8" y="3"/>
                  </a:cubicBezTo>
                  <a:cubicBezTo>
                    <a:pt x="7" y="2"/>
                    <a:pt x="5" y="1"/>
                    <a:pt x="3"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8" name="Freeform 827"/>
            <p:cNvSpPr/>
            <p:nvPr/>
          </p:nvSpPr>
          <p:spPr bwMode="auto">
            <a:xfrm>
              <a:off x="2727325" y="3060700"/>
              <a:ext cx="20638" cy="17463"/>
            </a:xfrm>
            <a:custGeom>
              <a:avLst/>
              <a:gdLst>
                <a:gd name="T0" fmla="*/ 5 w 5"/>
                <a:gd name="T1" fmla="*/ 4 h 4"/>
                <a:gd name="T2" fmla="*/ 5 w 5"/>
                <a:gd name="T3" fmla="*/ 2 h 4"/>
                <a:gd name="T4" fmla="*/ 3 w 5"/>
                <a:gd name="T5" fmla="*/ 0 h 4"/>
                <a:gd name="T6" fmla="*/ 0 w 5"/>
                <a:gd name="T7" fmla="*/ 3 h 4"/>
                <a:gd name="T8" fmla="*/ 3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2"/>
                    <a:pt x="5" y="2"/>
                    <a:pt x="5" y="2"/>
                  </a:cubicBezTo>
                  <a:cubicBezTo>
                    <a:pt x="4" y="1"/>
                    <a:pt x="4" y="1"/>
                    <a:pt x="3" y="0"/>
                  </a:cubicBezTo>
                  <a:cubicBezTo>
                    <a:pt x="0" y="3"/>
                    <a:pt x="0" y="3"/>
                    <a:pt x="0" y="3"/>
                  </a:cubicBezTo>
                  <a:cubicBezTo>
                    <a:pt x="1" y="3"/>
                    <a:pt x="2" y="4"/>
                    <a:pt x="3" y="4"/>
                  </a:cubicBezTo>
                  <a:lnTo>
                    <a:pt x="5"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29" name="Freeform 828"/>
            <p:cNvSpPr/>
            <p:nvPr/>
          </p:nvSpPr>
          <p:spPr bwMode="auto">
            <a:xfrm>
              <a:off x="2573338" y="2938463"/>
              <a:ext cx="12700" cy="33338"/>
            </a:xfrm>
            <a:custGeom>
              <a:avLst/>
              <a:gdLst>
                <a:gd name="T0" fmla="*/ 3 w 3"/>
                <a:gd name="T1" fmla="*/ 5 h 8"/>
                <a:gd name="T2" fmla="*/ 3 w 3"/>
                <a:gd name="T3" fmla="*/ 3 h 8"/>
                <a:gd name="T4" fmla="*/ 3 w 3"/>
                <a:gd name="T5" fmla="*/ 0 h 8"/>
                <a:gd name="T6" fmla="*/ 1 w 3"/>
                <a:gd name="T7" fmla="*/ 2 h 8"/>
                <a:gd name="T8" fmla="*/ 2 w 3"/>
                <a:gd name="T9" fmla="*/ 0 h 8"/>
                <a:gd name="T10" fmla="*/ 2 w 3"/>
                <a:gd name="T11" fmla="*/ 0 h 8"/>
                <a:gd name="T12" fmla="*/ 0 w 3"/>
                <a:gd name="T13" fmla="*/ 2 h 8"/>
                <a:gd name="T14" fmla="*/ 0 w 3"/>
                <a:gd name="T15" fmla="*/ 3 h 8"/>
                <a:gd name="T16" fmla="*/ 2 w 3"/>
                <a:gd name="T17" fmla="*/ 5 h 8"/>
                <a:gd name="T18" fmla="*/ 2 w 3"/>
                <a:gd name="T19" fmla="*/ 7 h 8"/>
                <a:gd name="T20" fmla="*/ 2 w 3"/>
                <a:gd name="T21" fmla="*/ 8 h 8"/>
                <a:gd name="T22" fmla="*/ 3 w 3"/>
                <a:gd name="T23" fmla="*/ 7 h 8"/>
                <a:gd name="T24" fmla="*/ 3 w 3"/>
                <a:gd name="T25" fmla="*/ 7 h 8"/>
                <a:gd name="T26" fmla="*/ 3 w 3"/>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8">
                  <a:moveTo>
                    <a:pt x="3" y="5"/>
                  </a:moveTo>
                  <a:cubicBezTo>
                    <a:pt x="3" y="4"/>
                    <a:pt x="3" y="4"/>
                    <a:pt x="3" y="3"/>
                  </a:cubicBezTo>
                  <a:cubicBezTo>
                    <a:pt x="3" y="2"/>
                    <a:pt x="3" y="1"/>
                    <a:pt x="3" y="0"/>
                  </a:cubicBezTo>
                  <a:cubicBezTo>
                    <a:pt x="2" y="0"/>
                    <a:pt x="2" y="2"/>
                    <a:pt x="1" y="2"/>
                  </a:cubicBezTo>
                  <a:cubicBezTo>
                    <a:pt x="0" y="2"/>
                    <a:pt x="2" y="0"/>
                    <a:pt x="2" y="0"/>
                  </a:cubicBezTo>
                  <a:cubicBezTo>
                    <a:pt x="2" y="0"/>
                    <a:pt x="2" y="0"/>
                    <a:pt x="2" y="0"/>
                  </a:cubicBezTo>
                  <a:cubicBezTo>
                    <a:pt x="0" y="2"/>
                    <a:pt x="0" y="2"/>
                    <a:pt x="0" y="2"/>
                  </a:cubicBezTo>
                  <a:cubicBezTo>
                    <a:pt x="0" y="2"/>
                    <a:pt x="0" y="3"/>
                    <a:pt x="0" y="3"/>
                  </a:cubicBezTo>
                  <a:cubicBezTo>
                    <a:pt x="1" y="3"/>
                    <a:pt x="1" y="5"/>
                    <a:pt x="2" y="5"/>
                  </a:cubicBezTo>
                  <a:cubicBezTo>
                    <a:pt x="2" y="5"/>
                    <a:pt x="2" y="6"/>
                    <a:pt x="2" y="7"/>
                  </a:cubicBezTo>
                  <a:cubicBezTo>
                    <a:pt x="2" y="7"/>
                    <a:pt x="2" y="8"/>
                    <a:pt x="2" y="8"/>
                  </a:cubicBezTo>
                  <a:cubicBezTo>
                    <a:pt x="3" y="7"/>
                    <a:pt x="3" y="7"/>
                    <a:pt x="3" y="7"/>
                  </a:cubicBezTo>
                  <a:cubicBezTo>
                    <a:pt x="3" y="7"/>
                    <a:pt x="3" y="7"/>
                    <a:pt x="3" y="7"/>
                  </a:cubicBezTo>
                  <a:cubicBezTo>
                    <a:pt x="3" y="6"/>
                    <a:pt x="3" y="6"/>
                    <a:pt x="3" y="5"/>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0" name="Freeform 829"/>
            <p:cNvSpPr/>
            <p:nvPr/>
          </p:nvSpPr>
          <p:spPr bwMode="auto">
            <a:xfrm>
              <a:off x="2174875" y="2835275"/>
              <a:ext cx="25400" cy="22225"/>
            </a:xfrm>
            <a:custGeom>
              <a:avLst/>
              <a:gdLst>
                <a:gd name="T0" fmla="*/ 6 w 6"/>
                <a:gd name="T1" fmla="*/ 0 h 5"/>
                <a:gd name="T2" fmla="*/ 5 w 6"/>
                <a:gd name="T3" fmla="*/ 0 h 5"/>
                <a:gd name="T4" fmla="*/ 0 w 6"/>
                <a:gd name="T5" fmla="*/ 5 h 5"/>
                <a:gd name="T6" fmla="*/ 6 w 6"/>
                <a:gd name="T7" fmla="*/ 1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5" y="0"/>
                    <a:pt x="5" y="0"/>
                    <a:pt x="5" y="0"/>
                  </a:cubicBezTo>
                  <a:cubicBezTo>
                    <a:pt x="0" y="5"/>
                    <a:pt x="0" y="5"/>
                    <a:pt x="0" y="5"/>
                  </a:cubicBezTo>
                  <a:cubicBezTo>
                    <a:pt x="2" y="3"/>
                    <a:pt x="3" y="2"/>
                    <a:pt x="6" y="1"/>
                  </a:cubicBezTo>
                  <a:lnTo>
                    <a:pt x="6"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31" name="Freeform 830"/>
            <p:cNvSpPr/>
            <p:nvPr/>
          </p:nvSpPr>
          <p:spPr bwMode="auto">
            <a:xfrm>
              <a:off x="3879850" y="3035300"/>
              <a:ext cx="30163" cy="17463"/>
            </a:xfrm>
            <a:custGeom>
              <a:avLst/>
              <a:gdLst>
                <a:gd name="T0" fmla="*/ 0 w 7"/>
                <a:gd name="T1" fmla="*/ 0 h 4"/>
                <a:gd name="T2" fmla="*/ 0 w 7"/>
                <a:gd name="T3" fmla="*/ 0 h 4"/>
                <a:gd name="T4" fmla="*/ 5 w 7"/>
                <a:gd name="T5" fmla="*/ 4 h 4"/>
                <a:gd name="T6" fmla="*/ 7 w 7"/>
                <a:gd name="T7" fmla="*/ 2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0"/>
                    <a:pt x="0" y="0"/>
                    <a:pt x="0" y="0"/>
                  </a:cubicBezTo>
                  <a:cubicBezTo>
                    <a:pt x="1" y="1"/>
                    <a:pt x="3" y="3"/>
                    <a:pt x="5" y="4"/>
                  </a:cubicBezTo>
                  <a:cubicBezTo>
                    <a:pt x="7" y="2"/>
                    <a:pt x="7" y="2"/>
                    <a:pt x="7" y="2"/>
                  </a:cubicBezTo>
                  <a:cubicBezTo>
                    <a:pt x="5" y="0"/>
                    <a:pt x="3"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4" name="Freeform 831"/>
            <p:cNvSpPr/>
            <p:nvPr/>
          </p:nvSpPr>
          <p:spPr bwMode="auto">
            <a:xfrm>
              <a:off x="3879850" y="3111500"/>
              <a:ext cx="17463" cy="12700"/>
            </a:xfrm>
            <a:custGeom>
              <a:avLst/>
              <a:gdLst>
                <a:gd name="T0" fmla="*/ 1 w 4"/>
                <a:gd name="T1" fmla="*/ 0 h 3"/>
                <a:gd name="T2" fmla="*/ 0 w 4"/>
                <a:gd name="T3" fmla="*/ 1 h 3"/>
                <a:gd name="T4" fmla="*/ 4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0" y="0"/>
                    <a:pt x="0" y="1"/>
                  </a:cubicBezTo>
                  <a:cubicBezTo>
                    <a:pt x="0" y="1"/>
                    <a:pt x="2" y="2"/>
                    <a:pt x="4" y="3"/>
                  </a:cubicBezTo>
                  <a:cubicBezTo>
                    <a:pt x="4" y="3"/>
                    <a:pt x="4" y="3"/>
                    <a:pt x="4" y="3"/>
                  </a:cubicBezTo>
                  <a:cubicBezTo>
                    <a:pt x="3" y="2"/>
                    <a:pt x="2" y="2"/>
                    <a:pt x="1"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5" name="Freeform 832"/>
            <p:cNvSpPr/>
            <p:nvPr/>
          </p:nvSpPr>
          <p:spPr bwMode="auto">
            <a:xfrm>
              <a:off x="3935413" y="3108325"/>
              <a:ext cx="25400" cy="33338"/>
            </a:xfrm>
            <a:custGeom>
              <a:avLst/>
              <a:gdLst>
                <a:gd name="T0" fmla="*/ 6 w 6"/>
                <a:gd name="T1" fmla="*/ 4 h 8"/>
                <a:gd name="T2" fmla="*/ 5 w 6"/>
                <a:gd name="T3" fmla="*/ 2 h 8"/>
                <a:gd name="T4" fmla="*/ 4 w 6"/>
                <a:gd name="T5" fmla="*/ 0 h 8"/>
                <a:gd name="T6" fmla="*/ 0 w 6"/>
                <a:gd name="T7" fmla="*/ 6 h 8"/>
                <a:gd name="T8" fmla="*/ 2 w 6"/>
                <a:gd name="T9" fmla="*/ 8 h 8"/>
                <a:gd name="T10" fmla="*/ 4 w 6"/>
                <a:gd name="T11" fmla="*/ 7 h 8"/>
                <a:gd name="T12" fmla="*/ 6 w 6"/>
                <a:gd name="T13" fmla="*/ 6 h 8"/>
                <a:gd name="T14" fmla="*/ 6 w 6"/>
                <a:gd name="T15" fmla="*/ 6 h 8"/>
                <a:gd name="T16" fmla="*/ 6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4"/>
                  </a:moveTo>
                  <a:cubicBezTo>
                    <a:pt x="3" y="4"/>
                    <a:pt x="5" y="3"/>
                    <a:pt x="5" y="2"/>
                  </a:cubicBezTo>
                  <a:cubicBezTo>
                    <a:pt x="5" y="1"/>
                    <a:pt x="4" y="1"/>
                    <a:pt x="4" y="0"/>
                  </a:cubicBezTo>
                  <a:cubicBezTo>
                    <a:pt x="2" y="1"/>
                    <a:pt x="0" y="5"/>
                    <a:pt x="0" y="6"/>
                  </a:cubicBezTo>
                  <a:cubicBezTo>
                    <a:pt x="0" y="7"/>
                    <a:pt x="1" y="8"/>
                    <a:pt x="2" y="8"/>
                  </a:cubicBezTo>
                  <a:cubicBezTo>
                    <a:pt x="3" y="8"/>
                    <a:pt x="4" y="7"/>
                    <a:pt x="4" y="7"/>
                  </a:cubicBezTo>
                  <a:cubicBezTo>
                    <a:pt x="6" y="6"/>
                    <a:pt x="6" y="6"/>
                    <a:pt x="6" y="6"/>
                  </a:cubicBezTo>
                  <a:cubicBezTo>
                    <a:pt x="6" y="6"/>
                    <a:pt x="6" y="6"/>
                    <a:pt x="6" y="6"/>
                  </a:cubicBezTo>
                  <a:lnTo>
                    <a:pt x="6" y="4"/>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6" name="Freeform 833"/>
            <p:cNvSpPr/>
            <p:nvPr/>
          </p:nvSpPr>
          <p:spPr bwMode="auto">
            <a:xfrm>
              <a:off x="1916112" y="2759075"/>
              <a:ext cx="30163" cy="12700"/>
            </a:xfrm>
            <a:custGeom>
              <a:avLst/>
              <a:gdLst>
                <a:gd name="T0" fmla="*/ 4 w 7"/>
                <a:gd name="T1" fmla="*/ 0 h 3"/>
                <a:gd name="T2" fmla="*/ 2 w 7"/>
                <a:gd name="T3" fmla="*/ 1 h 3"/>
                <a:gd name="T4" fmla="*/ 0 w 7"/>
                <a:gd name="T5" fmla="*/ 1 h 3"/>
                <a:gd name="T6" fmla="*/ 2 w 7"/>
                <a:gd name="T7" fmla="*/ 3 h 3"/>
                <a:gd name="T8" fmla="*/ 7 w 7"/>
                <a:gd name="T9" fmla="*/ 3 h 3"/>
                <a:gd name="T10" fmla="*/ 7 w 7"/>
                <a:gd name="T11" fmla="*/ 2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3" y="0"/>
                    <a:pt x="3" y="0"/>
                    <a:pt x="2" y="1"/>
                  </a:cubicBezTo>
                  <a:cubicBezTo>
                    <a:pt x="0" y="1"/>
                    <a:pt x="0" y="1"/>
                    <a:pt x="0" y="1"/>
                  </a:cubicBezTo>
                  <a:cubicBezTo>
                    <a:pt x="0" y="1"/>
                    <a:pt x="1" y="3"/>
                    <a:pt x="2" y="3"/>
                  </a:cubicBezTo>
                  <a:cubicBezTo>
                    <a:pt x="7" y="3"/>
                    <a:pt x="7" y="3"/>
                    <a:pt x="7" y="3"/>
                  </a:cubicBezTo>
                  <a:cubicBezTo>
                    <a:pt x="7" y="2"/>
                    <a:pt x="7" y="2"/>
                    <a:pt x="7" y="2"/>
                  </a:cubicBezTo>
                  <a:cubicBezTo>
                    <a:pt x="7" y="1"/>
                    <a:pt x="6" y="0"/>
                    <a:pt x="4"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7" name="Freeform 834"/>
            <p:cNvSpPr/>
            <p:nvPr/>
          </p:nvSpPr>
          <p:spPr bwMode="auto">
            <a:xfrm>
              <a:off x="2144713" y="3714750"/>
              <a:ext cx="9525" cy="9525"/>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0" y="2"/>
                    <a:pt x="0" y="2"/>
                    <a:pt x="0" y="2"/>
                  </a:cubicBezTo>
                  <a:cubicBezTo>
                    <a:pt x="0" y="2"/>
                    <a:pt x="1" y="2"/>
                    <a:pt x="2" y="2"/>
                  </a:cubicBezTo>
                  <a:lnTo>
                    <a:pt x="2" y="0"/>
                  </a:lnTo>
                  <a:close/>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8" name="Freeform 835"/>
            <p:cNvSpPr/>
            <p:nvPr/>
          </p:nvSpPr>
          <p:spPr bwMode="auto">
            <a:xfrm>
              <a:off x="2124075" y="3689350"/>
              <a:ext cx="7938" cy="4763"/>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2" y="0"/>
                    <a:pt x="1" y="0"/>
                    <a:pt x="0"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69" name="Freeform 836"/>
            <p:cNvSpPr/>
            <p:nvPr/>
          </p:nvSpPr>
          <p:spPr bwMode="auto">
            <a:xfrm>
              <a:off x="2111375" y="3681413"/>
              <a:ext cx="7938" cy="4763"/>
            </a:xfrm>
            <a:custGeom>
              <a:avLst/>
              <a:gdLst>
                <a:gd name="T0" fmla="*/ 2 w 2"/>
                <a:gd name="T1" fmla="*/ 0 h 1"/>
                <a:gd name="T2" fmla="*/ 2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0" y="1"/>
                    <a:pt x="0" y="1"/>
                    <a:pt x="0" y="1"/>
                  </a:cubicBezTo>
                  <a:cubicBezTo>
                    <a:pt x="1" y="1"/>
                    <a:pt x="2" y="1"/>
                    <a:pt x="2" y="0"/>
                  </a:cubicBezTo>
                </a:path>
              </a:pathLst>
            </a:custGeom>
            <a:solidFill>
              <a:srgbClr val="0E80C9"/>
            </a:solidFill>
            <a:ln>
              <a:noFill/>
            </a:ln>
          </p:spPr>
          <p:txBody>
            <a:bodyPr vert="horz" wrap="square" lIns="91440" tIns="45720" rIns="91440" bIns="45720" numCol="1" anchor="t" anchorCtr="0" compatLnSpc="1"/>
            <a:lstStyle/>
            <a:p>
              <a:endParaRPr lang="zh-CN" altLang="en-US"/>
            </a:p>
          </p:txBody>
        </p:sp>
        <p:sp>
          <p:nvSpPr>
            <p:cNvPr id="70" name="Freeform 837"/>
            <p:cNvSpPr/>
            <p:nvPr/>
          </p:nvSpPr>
          <p:spPr bwMode="auto">
            <a:xfrm>
              <a:off x="2065338" y="3660775"/>
              <a:ext cx="7938" cy="7938"/>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1"/>
                    <a:pt x="2" y="1"/>
                    <a:pt x="2" y="0"/>
                  </a:cubicBezTo>
                  <a:cubicBezTo>
                    <a:pt x="2" y="0"/>
                    <a:pt x="1" y="0"/>
                    <a:pt x="1" y="0"/>
                  </a:cubicBezTo>
                  <a:cubicBezTo>
                    <a:pt x="0" y="1"/>
                    <a:pt x="0" y="1"/>
                    <a:pt x="0" y="1"/>
                  </a:cubicBezTo>
                  <a:cubicBezTo>
                    <a:pt x="0" y="1"/>
                    <a:pt x="1" y="2"/>
                    <a:pt x="1" y="2"/>
                  </a:cubicBezTo>
                </a:path>
              </a:pathLst>
            </a:custGeom>
            <a:solidFill>
              <a:srgbClr val="0E80C9"/>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74"/>
                                        </p:tgtEl>
                                        <p:attrNameLst>
                                          <p:attrName>style.visibility</p:attrName>
                                        </p:attrNameLst>
                                      </p:cBhvr>
                                      <p:to>
                                        <p:strVal val="visible"/>
                                      </p:to>
                                    </p:set>
                                    <p:animEffect transition="in" filter="wipe(up)">
                                      <p:cBhvr>
                                        <p:cTn id="7" dur="500"/>
                                        <p:tgtEl>
                                          <p:spTgt spid="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6797675" y="189230"/>
            <a:ext cx="2400300" cy="685800"/>
            <a:chOff x="9958" y="1465"/>
            <a:chExt cx="3780" cy="1080"/>
          </a:xfrm>
        </p:grpSpPr>
        <p:sp>
          <p:nvSpPr>
            <p:cNvPr id="8" name="矩形 7"/>
            <p:cNvSpPr/>
            <p:nvPr/>
          </p:nvSpPr>
          <p:spPr>
            <a:xfrm>
              <a:off x="9958" y="1465"/>
              <a:ext cx="3780" cy="1080"/>
            </a:xfrm>
            <a:prstGeom prst="rect">
              <a:avLst/>
            </a:prstGeom>
            <a:solidFill>
              <a:srgbClr val="44546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nvSpPr>
          <p:spPr>
            <a:xfrm>
              <a:off x="11039" y="1593"/>
              <a:ext cx="1742" cy="822"/>
            </a:xfrm>
            <a:prstGeom prst="rect">
              <a:avLst/>
            </a:prstGeom>
          </p:spPr>
          <p:txBody>
            <a:bodyPr wrap="none">
              <a:spAutoFit/>
            </a:bodyPr>
            <a:lstStyle/>
            <a:p>
              <a:r>
                <a:rPr lang="zh-CN" altLang="en-US" sz="2800" b="1" dirty="0">
                  <a:solidFill>
                    <a:schemeClr val="bg1"/>
                  </a:solidFill>
                  <a:latin typeface="微软雅黑" panose="020B0503020204020204" pitchFamily="34" charset="-122"/>
                  <a:ea typeface="微软雅黑" panose="020B0503020204020204" pitchFamily="34" charset="-122"/>
                </a:rPr>
                <a:t>总</a:t>
              </a:r>
              <a:r>
                <a:rPr lang="en-US" altLang="zh-CN" sz="2800" b="1" dirty="0">
                  <a:solidFill>
                    <a:schemeClr val="bg1"/>
                  </a:solidFill>
                  <a:latin typeface="微软雅黑" panose="020B0503020204020204" pitchFamily="34" charset="-122"/>
                  <a:ea typeface="微软雅黑" panose="020B0503020204020204" pitchFamily="34" charset="-122"/>
                </a:rPr>
                <a:t>  </a:t>
              </a:r>
              <a:r>
                <a:rPr lang="zh-CN" altLang="en-US" sz="2800" b="1" dirty="0">
                  <a:solidFill>
                    <a:schemeClr val="bg1"/>
                  </a:solidFill>
                  <a:latin typeface="微软雅黑" panose="020B0503020204020204" pitchFamily="34" charset="-122"/>
                  <a:ea typeface="微软雅黑" panose="020B0503020204020204" pitchFamily="34" charset="-122"/>
                </a:rPr>
                <a:t>则</a:t>
              </a:r>
              <a:endParaRPr lang="zh-CN" altLang="en-US" sz="2800" b="1" dirty="0">
                <a:solidFill>
                  <a:schemeClr val="bg1"/>
                </a:solidFill>
                <a:latin typeface="微软雅黑" panose="020B0503020204020204" pitchFamily="34" charset="-122"/>
                <a:ea typeface="微软雅黑" panose="020B0503020204020204" pitchFamily="34" charset="-122"/>
              </a:endParaRPr>
            </a:p>
          </p:txBody>
        </p:sp>
      </p:grpSp>
      <p:grpSp>
        <p:nvGrpSpPr>
          <p:cNvPr id="6" name="组合 5"/>
          <p:cNvGrpSpPr/>
          <p:nvPr/>
        </p:nvGrpSpPr>
        <p:grpSpPr>
          <a:xfrm>
            <a:off x="708660" y="920750"/>
            <a:ext cx="11189970" cy="5871845"/>
            <a:chOff x="1064" y="1450"/>
            <a:chExt cx="17622" cy="9247"/>
          </a:xfrm>
        </p:grpSpPr>
        <p:sp>
          <p:nvSpPr>
            <p:cNvPr id="7" name="矩形 6"/>
            <p:cNvSpPr/>
            <p:nvPr/>
          </p:nvSpPr>
          <p:spPr>
            <a:xfrm>
              <a:off x="3763" y="1450"/>
              <a:ext cx="14923" cy="8908"/>
            </a:xfrm>
            <a:prstGeom prst="rect">
              <a:avLst/>
            </a:prstGeom>
            <a:noFill/>
            <a:ln w="25400">
              <a:solidFill>
                <a:srgbClr val="4454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l="58759" t="12990" r="2922" b="14103"/>
            <a:stretch>
              <a:fillRect/>
            </a:stretch>
          </p:blipFill>
          <p:spPr>
            <a:xfrm flipH="1">
              <a:off x="1064" y="1621"/>
              <a:ext cx="6699" cy="8566"/>
            </a:xfrm>
            <a:prstGeom prst="rect">
              <a:avLst/>
            </a:prstGeom>
          </p:spPr>
        </p:pic>
        <p:sp>
          <p:nvSpPr>
            <p:cNvPr id="18" name="文本框 17"/>
            <p:cNvSpPr txBox="1"/>
            <p:nvPr/>
          </p:nvSpPr>
          <p:spPr>
            <a:xfrm>
              <a:off x="7824" y="1832"/>
              <a:ext cx="10563" cy="8865"/>
            </a:xfrm>
            <a:prstGeom prst="rect">
              <a:avLst/>
            </a:prstGeom>
            <a:noFill/>
          </p:spPr>
          <p:txBody>
            <a:bodyPr wrap="square" rtlCol="0">
              <a:noAutofit/>
            </a:bodyPr>
            <a:lstStyle/>
            <a:p>
              <a:pPr>
                <a:lnSpc>
                  <a:spcPct val="170000"/>
                </a:lnSpc>
                <a:spcBef>
                  <a:spcPts val="0"/>
                </a:spcBef>
                <a:spcAft>
                  <a:spcPts val="0"/>
                </a:spcAft>
              </a:pPr>
              <a:r>
                <a:rPr lang="zh-CN" altLang="en-US" sz="1000"/>
                <a:t>1.0.1 建设工程监理制度自 1988 年开始实施以来，对于实现建设工程质量、进度、投资目标控制和加强建设工程安全生产管理发挥了重要作用。随着我国建设工程投资管理体制改革的不断深化和工程监理单位服务范围的不断拓展，在工程勘察、设计、保修等阶段为建设单位提供的相关服务也越来越多，为进一步规范建设工程监理与相关服务行为，提高服务水平，特在《建设工程监理规范》（GB50319-2000）基础上修订形成本规范。</a:t>
              </a:r>
              <a:endParaRPr lang="zh-CN" altLang="en-US" sz="1000"/>
            </a:p>
            <a:p>
              <a:pPr>
                <a:lnSpc>
                  <a:spcPct val="170000"/>
                </a:lnSpc>
                <a:spcBef>
                  <a:spcPts val="0"/>
                </a:spcBef>
                <a:spcAft>
                  <a:spcPts val="0"/>
                </a:spcAft>
              </a:pPr>
              <a:r>
                <a:rPr lang="zh-CN" altLang="en-US" sz="1000"/>
                <a:t>1.0.2 本规范适用于新建、扩建、改建的土木工程、建筑工程、线路管道工程、设备安装工程和装饰装修工程等建设工程监理与相关服务活动。</a:t>
              </a:r>
              <a:endParaRPr lang="zh-CN" altLang="en-US" sz="1000"/>
            </a:p>
            <a:p>
              <a:pPr>
                <a:lnSpc>
                  <a:spcPct val="170000"/>
                </a:lnSpc>
                <a:spcBef>
                  <a:spcPts val="0"/>
                </a:spcBef>
                <a:spcAft>
                  <a:spcPts val="0"/>
                </a:spcAft>
              </a:pPr>
              <a:r>
                <a:rPr lang="zh-CN" altLang="en-US" sz="1000"/>
                <a:t>1.0.3 建设工程监理合同是工程监理单位实施监理与相关服务的主要依据之一，建设单位与工程监理单位应以书面形式订立建设工程监理合同。</a:t>
              </a:r>
              <a:endParaRPr lang="zh-CN" altLang="en-US" sz="1000"/>
            </a:p>
            <a:p>
              <a:pPr>
                <a:lnSpc>
                  <a:spcPct val="170000"/>
                </a:lnSpc>
                <a:spcBef>
                  <a:spcPts val="0"/>
                </a:spcBef>
                <a:spcAft>
                  <a:spcPts val="0"/>
                </a:spcAft>
              </a:pPr>
              <a:r>
                <a:rPr lang="zh-CN" altLang="en-US" sz="1000"/>
                <a:t>1.0.5 在监理工作范围内，为保证工程监理单位独立、公平地实施监理工作，避免出现不必要的合同纠纷，建设单位与施工单位之间涉及施工合同的联系活动，均应通过工程监理单位进行。</a:t>
              </a:r>
              <a:endParaRPr lang="zh-CN" altLang="en-US" sz="1000"/>
            </a:p>
            <a:p>
              <a:pPr>
                <a:lnSpc>
                  <a:spcPct val="170000"/>
                </a:lnSpc>
                <a:spcBef>
                  <a:spcPts val="0"/>
                </a:spcBef>
                <a:spcAft>
                  <a:spcPts val="0"/>
                </a:spcAft>
              </a:pPr>
              <a:r>
                <a:rPr lang="zh-CN" altLang="en-US" sz="1000"/>
                <a:t>1.0.6 工程监理单位实施建设工程监理的主要依据包括三部分，即：①法律法规及建设工程相关标准，如：《建筑法》、《建设工程质量管理条例》、《建设工程安全生产管理条例》等法律法规及相应的工程技术和管理标准，包括工程建设强制性标准，本规范也是实施监理的重要依据；②建设工程勘察设计文件，既是工程施工的重要依据，也是工程监理的主要依据；③建设工程监理合同是实施监理的直接依据，建设单位与其他相关单位签订的合同（如与施工单位签订的施工合同、与材料设备供应单位签订的材料设备采购合同等）也是实施监理的重要依据。</a:t>
              </a:r>
              <a:endParaRPr lang="zh-CN" altLang="en-US" sz="1000"/>
            </a:p>
            <a:p>
              <a:pPr>
                <a:lnSpc>
                  <a:spcPct val="170000"/>
                </a:lnSpc>
                <a:spcBef>
                  <a:spcPts val="0"/>
                </a:spcBef>
                <a:spcAft>
                  <a:spcPts val="0"/>
                </a:spcAft>
              </a:pPr>
              <a:r>
                <a:rPr lang="zh-CN" altLang="en-US" sz="1000"/>
                <a:t>1.0.7 总监理工程师负责制是指由总监理工程师全面负责建设工程监理实施工作。总监理工程师是工程监理单位法定代表人书面任命的项目监理机构负责人，是工程监理单位履行建设工程监理合同的全权代表。</a:t>
              </a:r>
              <a:endParaRPr lang="zh-CN" altLang="en-US" sz="1000"/>
            </a:p>
            <a:p>
              <a:pPr>
                <a:lnSpc>
                  <a:spcPct val="170000"/>
                </a:lnSpc>
                <a:spcBef>
                  <a:spcPts val="0"/>
                </a:spcBef>
                <a:spcAft>
                  <a:spcPts val="0"/>
                </a:spcAft>
              </a:pPr>
              <a:r>
                <a:rPr lang="zh-CN" altLang="en-US" sz="1000"/>
                <a:t>1.0.8 工程监理单位在实施建设工程监理与相关服务时，要公平地处理工作中出现的问题，独立地进行判断和行使职权，科学地为建设单位提供专业化服务，既要维护建设单位的合法权益，也不能损害其他有关单位的合法权益</a:t>
              </a:r>
              <a:endParaRPr lang="zh-CN" altLang="en-US" sz="1000"/>
            </a:p>
          </p:txBody>
        </p:sp>
      </p:grpSp>
      <p:sp>
        <p:nvSpPr>
          <p:cNvPr id="56" name="椭圆 55"/>
          <p:cNvSpPr/>
          <p:nvPr>
            <p:custDataLst>
              <p:tags r:id="rId2"/>
            </p:custDataLst>
          </p:nvPr>
        </p:nvSpPr>
        <p:spPr>
          <a:xfrm>
            <a:off x="1875778" y="2549943"/>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01</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02920" y="1197610"/>
            <a:ext cx="3022600" cy="4666615"/>
            <a:chOff x="0" y="0"/>
            <a:chExt cx="4895850" cy="6858000"/>
          </a:xfrm>
        </p:grpSpPr>
        <p:pic>
          <p:nvPicPr>
            <p:cNvPr id="3" name="图片 2"/>
            <p:cNvPicPr>
              <a:picLocks noChangeAspect="1"/>
            </p:cNvPicPr>
            <p:nvPr>
              <p:custDataLst>
                <p:tags r:id="rId1"/>
              </p:custDataLst>
            </p:nvPr>
          </p:nvPicPr>
          <p:blipFill rotWithShape="1">
            <a:blip r:embed="rId2">
              <a:extLst>
                <a:ext uri="{28A0092B-C50C-407E-A947-70E740481C1C}">
                  <a14:useLocalDpi xmlns:a14="http://schemas.microsoft.com/office/drawing/2010/main" val="0"/>
                </a:ext>
              </a:extLst>
            </a:blip>
            <a:srcRect l="28562" r="31221"/>
            <a:stretch>
              <a:fillRect/>
            </a:stretch>
          </p:blipFill>
          <p:spPr>
            <a:xfrm>
              <a:off x="0" y="0"/>
              <a:ext cx="4895850" cy="6858000"/>
            </a:xfrm>
            <a:prstGeom prst="rect">
              <a:avLst/>
            </a:prstGeom>
          </p:spPr>
        </p:pic>
        <p:sp>
          <p:nvSpPr>
            <p:cNvPr id="6" name="矩形 5"/>
            <p:cNvSpPr/>
            <p:nvPr>
              <p:custDataLst>
                <p:tags r:id="rId3"/>
              </p:custDataLst>
            </p:nvPr>
          </p:nvSpPr>
          <p:spPr>
            <a:xfrm>
              <a:off x="0" y="0"/>
              <a:ext cx="4895850" cy="6858000"/>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latin typeface="微软雅黑" panose="020B0503020204020204" pitchFamily="34" charset="-122"/>
                <a:ea typeface="微软雅黑" panose="020B0503020204020204" pitchFamily="34" charset="-122"/>
              </a:endParaRPr>
            </a:p>
          </p:txBody>
        </p:sp>
      </p:grpSp>
      <p:grpSp>
        <p:nvGrpSpPr>
          <p:cNvPr id="5" name="组合 4"/>
          <p:cNvGrpSpPr/>
          <p:nvPr/>
        </p:nvGrpSpPr>
        <p:grpSpPr>
          <a:xfrm>
            <a:off x="6378575" y="258445"/>
            <a:ext cx="2552700" cy="601345"/>
            <a:chOff x="8524" y="407"/>
            <a:chExt cx="4020" cy="947"/>
          </a:xfrm>
        </p:grpSpPr>
        <p:sp>
          <p:nvSpPr>
            <p:cNvPr id="12" name="文本框 11"/>
            <p:cNvSpPr txBox="1"/>
            <p:nvPr/>
          </p:nvSpPr>
          <p:spPr>
            <a:xfrm>
              <a:off x="8524" y="407"/>
              <a:ext cx="4020" cy="822"/>
            </a:xfrm>
            <a:prstGeom prst="rect">
              <a:avLst/>
            </a:prstGeom>
            <a:noFill/>
            <a:effectLst/>
          </p:spPr>
          <p:txBody>
            <a:bodyPr wrap="square" rtlCol="0">
              <a:spAutoFit/>
            </a:bodyPr>
            <a:lstStyle/>
            <a:p>
              <a:pPr algn="ct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术</a:t>
              </a:r>
              <a:r>
                <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    </a:t>
              </a: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语</a:t>
              </a:r>
              <a:endPar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endParaRPr>
            </a:p>
          </p:txBody>
        </p:sp>
        <p:sp>
          <p:nvSpPr>
            <p:cNvPr id="13" name="矩形 12"/>
            <p:cNvSpPr/>
            <p:nvPr/>
          </p:nvSpPr>
          <p:spPr>
            <a:xfrm>
              <a:off x="9967" y="1298"/>
              <a:ext cx="1134" cy="57"/>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4" name="组合 3"/>
          <p:cNvGrpSpPr/>
          <p:nvPr/>
        </p:nvGrpSpPr>
        <p:grpSpPr>
          <a:xfrm>
            <a:off x="3848100" y="1003935"/>
            <a:ext cx="8009255" cy="499618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281" y="2997"/>
              <a:ext cx="12201" cy="6931"/>
            </a:xfrm>
            <a:prstGeom prst="rect">
              <a:avLst/>
            </a:prstGeom>
          </p:spPr>
          <p:txBody>
            <a:bodyPr wrap="square">
              <a:noAutofit/>
            </a:bodyPr>
            <a:lstStyle/>
            <a:p>
              <a:pPr algn="l">
                <a:lnSpc>
                  <a:spcPct val="150000"/>
                </a:lnSpc>
                <a:spcBef>
                  <a:spcPts val="0"/>
                </a:spcBef>
                <a:spcAft>
                  <a:spcPts val="0"/>
                </a:spcAft>
              </a:pPr>
              <a:r>
                <a:rPr lang="zh-CN" altLang="en-US" sz="1000">
                  <a:solidFill>
                    <a:schemeClr val="bg1"/>
                  </a:solidFill>
                </a:rPr>
                <a:t>2.0.1 工程监理单位 Constructionprojectmanagemententerprise</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工程监理单位是受建设单位委托为其提供管理和技术服务的独立法人或经济组织。工程监理单位不同于生产经营单位，既不承包工程，不参与承包商的利润分成，也不直接进行工程设计和施工生产。</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2.0.2 监理 Constructionprojectmanagement</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建设工程监理是一项具有中国特色的工程建设管理制度。工程监理单位要依据法律法规、工程建设标准、勘察设计文件、建设工程监理合同及其他合同文件，代表建设单位在施工阶段对建设工程质量、进度、造价进行控制，对合同、信息进行管理，对工程建设相关方的关系进行协调，即 “三控两管一协调”，同时还要依据《建筑法》、《建设工程安全生产管理条例》履行建设工程安全生产管理法定职责。</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2.0.3 相关服务 Relatedservices</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实施监理的建设工程，由同一工程监理单位根据建设工程监理合同在工程勘察、设计、保修等阶段为建设单位提供的工程管理专业化服务均属于相关服务。</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2.0.5 注册监理工程师 Registeredprojectmanagementengineer</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取得注册监理工程师执业资格，须参加国务院人事和建设主管部门组织的全国统一考试或考核认定，获得《中华人民共和国监理工程师资格证书》，并经国务院建设主管部门注册，获得《中华人民共和国注册监理工程师注册执业证书》和执业印章，从事建设工程监理与相关服务等工程管理活动的人员。</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4">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5"/>
            </p:custDataLst>
          </p:nvPr>
        </p:nvSpPr>
        <p:spPr>
          <a:xfrm>
            <a:off x="1275080" y="472440"/>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02</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6378575" y="258445"/>
            <a:ext cx="2552700" cy="601345"/>
            <a:chOff x="8524" y="407"/>
            <a:chExt cx="4020" cy="947"/>
          </a:xfrm>
        </p:grpSpPr>
        <p:sp>
          <p:nvSpPr>
            <p:cNvPr id="12" name="文本框 11"/>
            <p:cNvSpPr txBox="1"/>
            <p:nvPr/>
          </p:nvSpPr>
          <p:spPr>
            <a:xfrm>
              <a:off x="8524" y="407"/>
              <a:ext cx="4020" cy="822"/>
            </a:xfrm>
            <a:prstGeom prst="rect">
              <a:avLst/>
            </a:prstGeom>
            <a:noFill/>
            <a:effectLst/>
          </p:spPr>
          <p:txBody>
            <a:bodyPr wrap="square" rtlCol="0">
              <a:spAutoFit/>
            </a:bodyPr>
            <a:lstStyle/>
            <a:p>
              <a:pPr algn="ct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术</a:t>
              </a:r>
              <a:r>
                <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    </a:t>
              </a: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语</a:t>
              </a:r>
              <a:endPar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endParaRPr>
            </a:p>
          </p:txBody>
        </p:sp>
        <p:sp>
          <p:nvSpPr>
            <p:cNvPr id="13" name="矩形 12"/>
            <p:cNvSpPr/>
            <p:nvPr/>
          </p:nvSpPr>
          <p:spPr>
            <a:xfrm>
              <a:off x="9967" y="1298"/>
              <a:ext cx="1134" cy="57"/>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4" name="组合 3"/>
          <p:cNvGrpSpPr/>
          <p:nvPr/>
        </p:nvGrpSpPr>
        <p:grpSpPr>
          <a:xfrm>
            <a:off x="686435" y="1003935"/>
            <a:ext cx="11170920" cy="4996180"/>
            <a:chOff x="1081" y="2549"/>
            <a:chExt cx="17592" cy="7904"/>
          </a:xfrm>
        </p:grpSpPr>
        <p:pic>
          <p:nvPicPr>
            <p:cNvPr id="7" name="Picture 4" descr="职员-积极挑战篇图片大全_第135张图片"/>
            <p:cNvPicPr>
              <a:picLocks noChangeAspect="1" noChangeArrowheads="1"/>
            </p:cNvPicPr>
            <p:nvPr/>
          </p:nvPicPr>
          <p:blipFill rotWithShape="1">
            <a:blip r:embed="rId1" cstate="print">
              <a:extLst>
                <a:ext uri="{28A0092B-C50C-407E-A947-70E740481C1C}">
                  <a14:useLocalDpi xmlns:a14="http://schemas.microsoft.com/office/drawing/2010/main" val="0"/>
                </a:ext>
              </a:extLst>
            </a:blip>
            <a:srcRect b="9864"/>
            <a:stretch>
              <a:fillRect/>
            </a:stretch>
          </p:blipFill>
          <p:spPr bwMode="auto">
            <a:xfrm>
              <a:off x="1081" y="3077"/>
              <a:ext cx="4681" cy="6898"/>
            </a:xfrm>
            <a:prstGeom prst="rect">
              <a:avLst/>
            </a:prstGeom>
            <a:noFill/>
            <a:extLst>
              <a:ext uri="{909E8E84-426E-40DD-AFC4-6F175D3DCCD1}">
                <a14:hiddenFill xmlns:a14="http://schemas.microsoft.com/office/drawing/2010/main">
                  <a:solidFill>
                    <a:srgbClr val="FFFFFF"/>
                  </a:solidFill>
                </a14:hiddenFill>
              </a:ext>
            </a:extLst>
          </p:spPr>
        </p:pic>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281" y="2737"/>
              <a:ext cx="12201" cy="7501"/>
            </a:xfrm>
            <a:prstGeom prst="rect">
              <a:avLst/>
            </a:prstGeom>
          </p:spPr>
          <p:txBody>
            <a:bodyPr wrap="square">
              <a:noAutofit/>
            </a:bodyPr>
            <a:lstStyle/>
            <a:p>
              <a:pPr algn="l">
                <a:lnSpc>
                  <a:spcPct val="150000"/>
                </a:lnSpc>
                <a:spcBef>
                  <a:spcPts val="0"/>
                </a:spcBef>
                <a:spcAft>
                  <a:spcPts val="0"/>
                </a:spcAft>
              </a:pPr>
              <a:r>
                <a:rPr lang="zh-CN" altLang="en-US" sz="1000">
                  <a:solidFill>
                    <a:schemeClr val="bg1"/>
                  </a:solidFill>
                </a:rPr>
                <a:t>2.0.1 工程监理单位 Constructionprojectmanagemententerprise</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依法成立并取得建设主管部门颁发的工程监理企业资质证书，从事建设工程监理与相关服务活动的服务机构。</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2.0.2 监理 Constructionprojectmanagement</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工程监理单位受建设单位委托，根据法律法规、工程建设标准、勘察设计文件及合同，在施工阶段对建设工程质量、造价、进度进行控制，对合同、信息进行管理，对工程建设相关方的关系进行协调，并履行建设工程安全生产管理法定职责的服务活动。</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2.0.3 相关服务 Relatedservices</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工程监理单位受建设单位委托，按照建设工程监理合同约定，在建设工程勘察、设计、保修等阶段提供的服务活动。</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2.0.4 项目监理机构 Projectmanagementdepartment</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工程监理单位派驻工程负责履行建设工程监理合同的组织机构。</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2.0.5 注册监理工程师 Registeredprojectmanagementengineer</a:t>
              </a:r>
              <a:endParaRPr lang="zh-CN" altLang="en-US" sz="1000">
                <a:solidFill>
                  <a:schemeClr val="bg1"/>
                </a:solidFill>
              </a:endParaRPr>
            </a:p>
            <a:p>
              <a:pPr algn="l">
                <a:lnSpc>
                  <a:spcPct val="150000"/>
                </a:lnSpc>
                <a:spcBef>
                  <a:spcPts val="0"/>
                </a:spcBef>
                <a:spcAft>
                  <a:spcPts val="0"/>
                </a:spcAft>
                <a:buClrTx/>
                <a:buSzTx/>
                <a:buNone/>
              </a:pPr>
              <a:r>
                <a:rPr lang="zh-CN" altLang="en-US" sz="1000">
                  <a:solidFill>
                    <a:schemeClr val="bg1"/>
                  </a:solidFill>
                </a:rPr>
                <a:t>取得国务院建设主管部门颁发的《中华人民共和国注册监理工程师注册执业证书》和执业印章，从事建设工程监理与相关服务等活动的人员。</a:t>
              </a:r>
              <a:endParaRPr lang="zh-CN" altLang="en-US" sz="1000">
                <a:solidFill>
                  <a:schemeClr val="bg1"/>
                </a:solidFill>
              </a:endParaRPr>
            </a:p>
            <a:p>
              <a:pPr algn="l">
                <a:lnSpc>
                  <a:spcPct val="150000"/>
                </a:lnSpc>
                <a:spcBef>
                  <a:spcPts val="0"/>
                </a:spcBef>
                <a:spcAft>
                  <a:spcPts val="0"/>
                </a:spcAft>
                <a:buClrTx/>
                <a:buSzTx/>
                <a:buNone/>
              </a:pPr>
              <a:endParaRPr lang="zh-CN" altLang="en-US" sz="1000">
                <a:solidFill>
                  <a:schemeClr val="bg1"/>
                </a:solidFill>
              </a:endParaRPr>
            </a:p>
            <a:p>
              <a:pPr algn="l">
                <a:lnSpc>
                  <a:spcPct val="150000"/>
                </a:lnSpc>
                <a:spcBef>
                  <a:spcPts val="0"/>
                </a:spcBef>
                <a:spcAft>
                  <a:spcPts val="0"/>
                </a:spcAft>
                <a:buClrTx/>
                <a:buSzTx/>
                <a:buNone/>
              </a:pPr>
              <a:r>
                <a:rPr lang="zh-CN" altLang="en-US" sz="1000">
                  <a:solidFill>
                    <a:schemeClr val="bg1"/>
                  </a:solidFill>
                </a:rPr>
                <a:t>2.0.6 总监理工程师 Chiefprojectmanagementengineer</a:t>
              </a:r>
              <a:endParaRPr lang="zh-CN" altLang="en-US" sz="1000">
                <a:solidFill>
                  <a:schemeClr val="bg1"/>
                </a:solidFill>
              </a:endParaRPr>
            </a:p>
            <a:p>
              <a:pPr algn="l">
                <a:lnSpc>
                  <a:spcPct val="150000"/>
                </a:lnSpc>
                <a:spcBef>
                  <a:spcPts val="0"/>
                </a:spcBef>
                <a:spcAft>
                  <a:spcPts val="0"/>
                </a:spcAft>
                <a:buClrTx/>
                <a:buSzTx/>
                <a:buNone/>
              </a:pPr>
              <a:r>
                <a:rPr lang="zh-CN" altLang="en-US" sz="1000">
                  <a:solidFill>
                    <a:schemeClr val="bg1"/>
                  </a:solidFill>
                </a:rPr>
                <a:t>由工程监理单位法定代表人书面任命，负责履行建设工程监理合同、主持项目监理机构工作的注册监理工程师。</a:t>
              </a:r>
              <a:endParaRPr lang="zh-CN" altLang="en-US" sz="1000">
                <a:solidFill>
                  <a:schemeClr val="bg1"/>
                </a:solidFill>
              </a:endParaRPr>
            </a:p>
            <a:p>
              <a:pPr algn="l">
                <a:lnSpc>
                  <a:spcPct val="150000"/>
                </a:lnSpc>
                <a:spcBef>
                  <a:spcPts val="0"/>
                </a:spcBef>
                <a:spcAft>
                  <a:spcPts val="0"/>
                </a:spcAft>
                <a:buClrTx/>
                <a:buSzTx/>
                <a:buNone/>
              </a:pPr>
              <a:endParaRPr lang="zh-CN" altLang="en-US" sz="1000">
                <a:solidFill>
                  <a:schemeClr val="bg1"/>
                </a:solidFill>
              </a:endParaRPr>
            </a:p>
            <a:p>
              <a:pPr algn="l">
                <a:lnSpc>
                  <a:spcPct val="150000"/>
                </a:lnSpc>
                <a:spcBef>
                  <a:spcPts val="0"/>
                </a:spcBef>
                <a:spcAft>
                  <a:spcPts val="0"/>
                </a:spcAft>
                <a:buClrTx/>
                <a:buSzTx/>
                <a:buNone/>
              </a:pP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2">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3"/>
            </p:custDataLst>
          </p:nvPr>
        </p:nvSpPr>
        <p:spPr>
          <a:xfrm>
            <a:off x="2018030" y="472440"/>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02</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02920" y="1197610"/>
            <a:ext cx="3022600" cy="4666615"/>
            <a:chOff x="0" y="0"/>
            <a:chExt cx="4895850" cy="6858000"/>
          </a:xfrm>
        </p:grpSpPr>
        <p:pic>
          <p:nvPicPr>
            <p:cNvPr id="3" name="图片 2"/>
            <p:cNvPicPr>
              <a:picLocks noChangeAspect="1"/>
            </p:cNvPicPr>
            <p:nvPr>
              <p:custDataLst>
                <p:tags r:id="rId1"/>
              </p:custDataLst>
            </p:nvPr>
          </p:nvPicPr>
          <p:blipFill rotWithShape="1">
            <a:blip r:embed="rId2">
              <a:extLst>
                <a:ext uri="{28A0092B-C50C-407E-A947-70E740481C1C}">
                  <a14:useLocalDpi xmlns:a14="http://schemas.microsoft.com/office/drawing/2010/main" val="0"/>
                </a:ext>
              </a:extLst>
            </a:blip>
            <a:srcRect l="28562" r="31221"/>
            <a:stretch>
              <a:fillRect/>
            </a:stretch>
          </p:blipFill>
          <p:spPr>
            <a:xfrm>
              <a:off x="0" y="0"/>
              <a:ext cx="4895850" cy="6858000"/>
            </a:xfrm>
            <a:prstGeom prst="rect">
              <a:avLst/>
            </a:prstGeom>
          </p:spPr>
        </p:pic>
        <p:sp>
          <p:nvSpPr>
            <p:cNvPr id="6" name="矩形 5"/>
            <p:cNvSpPr/>
            <p:nvPr>
              <p:custDataLst>
                <p:tags r:id="rId3"/>
              </p:custDataLst>
            </p:nvPr>
          </p:nvSpPr>
          <p:spPr>
            <a:xfrm>
              <a:off x="0" y="0"/>
              <a:ext cx="4895850" cy="6858000"/>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latin typeface="微软雅黑" panose="020B0503020204020204" pitchFamily="34" charset="-122"/>
                <a:ea typeface="微软雅黑" panose="020B0503020204020204" pitchFamily="34" charset="-122"/>
              </a:endParaRPr>
            </a:p>
          </p:txBody>
        </p:sp>
      </p:grpSp>
      <p:grpSp>
        <p:nvGrpSpPr>
          <p:cNvPr id="5" name="组合 4"/>
          <p:cNvGrpSpPr/>
          <p:nvPr/>
        </p:nvGrpSpPr>
        <p:grpSpPr>
          <a:xfrm>
            <a:off x="6378575" y="258445"/>
            <a:ext cx="2552700" cy="601345"/>
            <a:chOff x="8524" y="407"/>
            <a:chExt cx="4020" cy="947"/>
          </a:xfrm>
        </p:grpSpPr>
        <p:sp>
          <p:nvSpPr>
            <p:cNvPr id="12" name="文本框 11"/>
            <p:cNvSpPr txBox="1"/>
            <p:nvPr/>
          </p:nvSpPr>
          <p:spPr>
            <a:xfrm>
              <a:off x="8524" y="407"/>
              <a:ext cx="4020" cy="822"/>
            </a:xfrm>
            <a:prstGeom prst="rect">
              <a:avLst/>
            </a:prstGeom>
            <a:noFill/>
            <a:effectLst/>
          </p:spPr>
          <p:txBody>
            <a:bodyPr wrap="square" rtlCol="0">
              <a:spAutoFit/>
            </a:bodyPr>
            <a:lstStyle/>
            <a:p>
              <a:pPr algn="ct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术</a:t>
              </a:r>
              <a:r>
                <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    </a:t>
              </a: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语</a:t>
              </a:r>
              <a:endPar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endParaRPr>
            </a:p>
          </p:txBody>
        </p:sp>
        <p:sp>
          <p:nvSpPr>
            <p:cNvPr id="13" name="矩形 12"/>
            <p:cNvSpPr/>
            <p:nvPr/>
          </p:nvSpPr>
          <p:spPr>
            <a:xfrm>
              <a:off x="9967" y="1298"/>
              <a:ext cx="1134" cy="57"/>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4" name="组合 3"/>
          <p:cNvGrpSpPr/>
          <p:nvPr/>
        </p:nvGrpSpPr>
        <p:grpSpPr>
          <a:xfrm>
            <a:off x="3848100" y="1003935"/>
            <a:ext cx="7760970" cy="4996180"/>
            <a:chOff x="6060" y="2549"/>
            <a:chExt cx="12222" cy="7904"/>
          </a:xfrm>
        </p:grpSpPr>
        <p:sp>
          <p:nvSpPr>
            <p:cNvPr id="8" name="矩形 7"/>
            <p:cNvSpPr/>
            <p:nvPr/>
          </p:nvSpPr>
          <p:spPr>
            <a:xfrm>
              <a:off x="6060" y="2549"/>
              <a:ext cx="12222"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496" y="3296"/>
              <a:ext cx="11376" cy="6029"/>
            </a:xfrm>
            <a:prstGeom prst="rect">
              <a:avLst/>
            </a:prstGeom>
          </p:spPr>
          <p:txBody>
            <a:bodyPr wrap="square">
              <a:noAutofit/>
            </a:bodyPr>
            <a:lstStyle/>
            <a:p>
              <a:pPr algn="l">
                <a:lnSpc>
                  <a:spcPct val="170000"/>
                </a:lnSpc>
                <a:spcBef>
                  <a:spcPts val="0"/>
                </a:spcBef>
                <a:spcAft>
                  <a:spcPts val="0"/>
                </a:spcAft>
              </a:pPr>
              <a:r>
                <a:rPr lang="zh-CN" altLang="en-US" sz="1000">
                  <a:solidFill>
                    <a:schemeClr val="bg1"/>
                  </a:solidFill>
                </a:rPr>
                <a:t>2.0.6 总监理工程师 Chiefprojectmanagementengineer</a:t>
              </a:r>
              <a:endParaRPr lang="zh-CN" altLang="en-US" sz="1000">
                <a:solidFill>
                  <a:schemeClr val="bg1"/>
                </a:solidFill>
              </a:endParaRPr>
            </a:p>
            <a:p>
              <a:pPr algn="l">
                <a:lnSpc>
                  <a:spcPct val="170000"/>
                </a:lnSpc>
                <a:spcBef>
                  <a:spcPts val="0"/>
                </a:spcBef>
                <a:spcAft>
                  <a:spcPts val="0"/>
                </a:spcAft>
              </a:pPr>
              <a:r>
                <a:rPr lang="zh-CN" altLang="en-US" sz="1000">
                  <a:solidFill>
                    <a:schemeClr val="bg1"/>
                  </a:solidFill>
                </a:rPr>
                <a:t>总监理工程师须由工程监理单位法定代表人书面任命。总监理工程师是项目监理机构的负责人，须由注册监理工程师担任。</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70000"/>
                </a:lnSpc>
                <a:spcBef>
                  <a:spcPts val="0"/>
                </a:spcBef>
                <a:spcAft>
                  <a:spcPts val="0"/>
                </a:spcAft>
              </a:pPr>
              <a:r>
                <a:rPr lang="zh-CN" altLang="en-US" sz="1000">
                  <a:solidFill>
                    <a:schemeClr val="bg1"/>
                  </a:solidFill>
                </a:rPr>
                <a:t>2.0.7 总监理工程师代表 Representativeofchiefprojectmanagementengineer</a:t>
              </a:r>
              <a:endParaRPr lang="zh-CN" altLang="en-US" sz="1000">
                <a:solidFill>
                  <a:schemeClr val="bg1"/>
                </a:solidFill>
              </a:endParaRPr>
            </a:p>
            <a:p>
              <a:pPr algn="l">
                <a:lnSpc>
                  <a:spcPct val="170000"/>
                </a:lnSpc>
                <a:spcBef>
                  <a:spcPts val="0"/>
                </a:spcBef>
                <a:spcAft>
                  <a:spcPts val="0"/>
                </a:spcAft>
              </a:pPr>
              <a:r>
                <a:rPr lang="zh-CN" altLang="en-US" sz="1000">
                  <a:solidFill>
                    <a:schemeClr val="bg1"/>
                  </a:solidFill>
                </a:rPr>
                <a:t>总监理工程师代表由总监理工程师授权，行使总监理工程师的部分职责和权力。总监理工程师代表可以由具有工程类执业资格的人员（如：注册监理工程师、注册造价工程师、注册建造师、注册工程师、注册建筑师等）担任，也可由具有中级及以上专业技术职称、3 年及以上工程监理实践经验的监理人员担任。</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70000"/>
                </a:lnSpc>
                <a:spcBef>
                  <a:spcPts val="0"/>
                </a:spcBef>
                <a:spcAft>
                  <a:spcPts val="0"/>
                </a:spcAft>
              </a:pPr>
              <a:r>
                <a:rPr lang="zh-CN" altLang="en-US" sz="1000">
                  <a:solidFill>
                    <a:schemeClr val="bg1"/>
                  </a:solidFill>
                </a:rPr>
                <a:t>2.0.8 专业监理工程师 Specialtyprojectmanagementengineer</a:t>
              </a:r>
              <a:endParaRPr lang="zh-CN" altLang="en-US" sz="1000">
                <a:solidFill>
                  <a:schemeClr val="bg1"/>
                </a:solidFill>
              </a:endParaRPr>
            </a:p>
            <a:p>
              <a:pPr algn="l">
                <a:lnSpc>
                  <a:spcPct val="170000"/>
                </a:lnSpc>
                <a:spcBef>
                  <a:spcPts val="0"/>
                </a:spcBef>
                <a:spcAft>
                  <a:spcPts val="0"/>
                </a:spcAft>
              </a:pPr>
              <a:r>
                <a:rPr lang="zh-CN" altLang="en-US" sz="1000">
                  <a:solidFill>
                    <a:schemeClr val="bg1"/>
                  </a:solidFill>
                </a:rPr>
                <a:t>专业监理工程师是项目监理机构中按专业或岗位设置的专业监理人员。当工程规模较大时，在某一专业或岗位宜设置若干名专业监理工程师。专业监理工程师具有相应监理文件的签发权，该岗位可以由具有工程类注册执业资格的人员（如：注册监理工程师、注册造价工程师、注册建造师、注册工程师、注册建筑师等）担任，也可由具有中级及以上专业技术职称、2 年及以上工程实践经验的监理人员担任。建设工程涉及特殊行业（如爆破工程）的，从事此类工程的专业监理工程师还应符合国家对有关专业人员资格的规定。</a:t>
              </a:r>
              <a:endParaRPr lang="zh-CN" altLang="en-US" sz="1000">
                <a:solidFill>
                  <a:schemeClr val="bg1"/>
                </a:solidFill>
              </a:endParaRPr>
            </a:p>
            <a:p>
              <a:pPr algn="l">
                <a:lnSpc>
                  <a:spcPct val="17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4">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5"/>
            </p:custDataLst>
          </p:nvPr>
        </p:nvSpPr>
        <p:spPr>
          <a:xfrm>
            <a:off x="1275080" y="472440"/>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02</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02920" y="1197610"/>
            <a:ext cx="3022600" cy="4666615"/>
            <a:chOff x="0" y="0"/>
            <a:chExt cx="4895850" cy="6858000"/>
          </a:xfrm>
        </p:grpSpPr>
        <p:pic>
          <p:nvPicPr>
            <p:cNvPr id="3" name="图片 2"/>
            <p:cNvPicPr>
              <a:picLocks noChangeAspect="1"/>
            </p:cNvPicPr>
            <p:nvPr>
              <p:custDataLst>
                <p:tags r:id="rId1"/>
              </p:custDataLst>
            </p:nvPr>
          </p:nvPicPr>
          <p:blipFill rotWithShape="1">
            <a:blip r:embed="rId2">
              <a:extLst>
                <a:ext uri="{28A0092B-C50C-407E-A947-70E740481C1C}">
                  <a14:useLocalDpi xmlns:a14="http://schemas.microsoft.com/office/drawing/2010/main" val="0"/>
                </a:ext>
              </a:extLst>
            </a:blip>
            <a:srcRect l="28562" r="31221"/>
            <a:stretch>
              <a:fillRect/>
            </a:stretch>
          </p:blipFill>
          <p:spPr>
            <a:xfrm>
              <a:off x="0" y="0"/>
              <a:ext cx="4895850" cy="6858000"/>
            </a:xfrm>
            <a:prstGeom prst="rect">
              <a:avLst/>
            </a:prstGeom>
          </p:spPr>
        </p:pic>
        <p:sp>
          <p:nvSpPr>
            <p:cNvPr id="6" name="矩形 5"/>
            <p:cNvSpPr/>
            <p:nvPr>
              <p:custDataLst>
                <p:tags r:id="rId3"/>
              </p:custDataLst>
            </p:nvPr>
          </p:nvSpPr>
          <p:spPr>
            <a:xfrm>
              <a:off x="0" y="0"/>
              <a:ext cx="4895850" cy="6858000"/>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latin typeface="微软雅黑" panose="020B0503020204020204" pitchFamily="34" charset="-122"/>
                <a:ea typeface="微软雅黑" panose="020B0503020204020204" pitchFamily="34" charset="-122"/>
              </a:endParaRPr>
            </a:p>
          </p:txBody>
        </p:sp>
      </p:grpSp>
      <p:grpSp>
        <p:nvGrpSpPr>
          <p:cNvPr id="5" name="组合 4"/>
          <p:cNvGrpSpPr/>
          <p:nvPr/>
        </p:nvGrpSpPr>
        <p:grpSpPr>
          <a:xfrm>
            <a:off x="6378575" y="258445"/>
            <a:ext cx="2552700" cy="601345"/>
            <a:chOff x="8524" y="407"/>
            <a:chExt cx="4020" cy="947"/>
          </a:xfrm>
        </p:grpSpPr>
        <p:sp>
          <p:nvSpPr>
            <p:cNvPr id="12" name="文本框 11"/>
            <p:cNvSpPr txBox="1"/>
            <p:nvPr/>
          </p:nvSpPr>
          <p:spPr>
            <a:xfrm>
              <a:off x="8524" y="407"/>
              <a:ext cx="4020" cy="822"/>
            </a:xfrm>
            <a:prstGeom prst="rect">
              <a:avLst/>
            </a:prstGeom>
            <a:noFill/>
            <a:effectLst/>
          </p:spPr>
          <p:txBody>
            <a:bodyPr wrap="square" rtlCol="0">
              <a:spAutoFit/>
            </a:bodyPr>
            <a:lstStyle/>
            <a:p>
              <a:pPr algn="ct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术</a:t>
              </a:r>
              <a:r>
                <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    </a:t>
              </a: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语</a:t>
              </a:r>
              <a:endPar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endParaRPr>
            </a:p>
          </p:txBody>
        </p:sp>
        <p:sp>
          <p:nvSpPr>
            <p:cNvPr id="13" name="矩形 12"/>
            <p:cNvSpPr/>
            <p:nvPr/>
          </p:nvSpPr>
          <p:spPr>
            <a:xfrm>
              <a:off x="9967" y="1298"/>
              <a:ext cx="1134" cy="57"/>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4" name="组合 3"/>
          <p:cNvGrpSpPr/>
          <p:nvPr/>
        </p:nvGrpSpPr>
        <p:grpSpPr>
          <a:xfrm>
            <a:off x="3848100" y="1003935"/>
            <a:ext cx="8009255" cy="499618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281" y="3075"/>
              <a:ext cx="12201" cy="7055"/>
            </a:xfrm>
            <a:prstGeom prst="rect">
              <a:avLst/>
            </a:prstGeom>
          </p:spPr>
          <p:txBody>
            <a:bodyPr wrap="square">
              <a:noAutofit/>
            </a:bodyPr>
            <a:lstStyle/>
            <a:p>
              <a:pPr algn="l">
                <a:lnSpc>
                  <a:spcPct val="150000"/>
                </a:lnSpc>
                <a:spcBef>
                  <a:spcPts val="0"/>
                </a:spcBef>
                <a:spcAft>
                  <a:spcPts val="0"/>
                </a:spcAft>
              </a:pPr>
              <a:r>
                <a:rPr lang="zh-CN" altLang="en-US" sz="1000">
                  <a:solidFill>
                    <a:schemeClr val="bg1"/>
                  </a:solidFill>
                  <a:sym typeface="+mn-ea"/>
                </a:rPr>
                <a:t>2.0.9 监理员 Sitesupervisor</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监理员是从事具体监理工作的人员，不同于项目监理机构中其他行政辅助人员。监理员须具有中专及以上学历，并经过监理业务培训。</a:t>
              </a:r>
              <a:endParaRPr lang="zh-CN" altLang="en-US" sz="1000">
                <a:solidFill>
                  <a:schemeClr val="bg1"/>
                </a:solidFill>
                <a:sym typeface="+mn-ea"/>
              </a:endParaRPr>
            </a:p>
            <a:p>
              <a:pPr algn="l">
                <a:lnSpc>
                  <a:spcPct val="150000"/>
                </a:lnSpc>
                <a:spcBef>
                  <a:spcPts val="0"/>
                </a:spcBef>
                <a:spcAft>
                  <a:spcPts val="0"/>
                </a:spcAft>
              </a:pPr>
              <a:endParaRPr lang="zh-CN" altLang="en-US" sz="1000">
                <a:solidFill>
                  <a:schemeClr val="bg1"/>
                </a:solidFill>
                <a:sym typeface="+mn-ea"/>
              </a:endParaRPr>
            </a:p>
            <a:p>
              <a:pPr algn="l">
                <a:lnSpc>
                  <a:spcPct val="150000"/>
                </a:lnSpc>
                <a:spcBef>
                  <a:spcPts val="0"/>
                </a:spcBef>
                <a:spcAft>
                  <a:spcPts val="0"/>
                </a:spcAft>
              </a:pPr>
              <a:r>
                <a:rPr lang="zh-CN" altLang="en-US" sz="1000">
                  <a:solidFill>
                    <a:schemeClr val="bg1"/>
                  </a:solidFill>
                  <a:sym typeface="+mn-ea"/>
                </a:rPr>
                <a:t>2.0.10 监理规划 Projectmanagementplanning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监理规划应针对建设工程实际情况编制</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2.0.11 监理实施细则 Detailedrulesforprojectmanagement</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监理实施细则是根据有关规定、监理工作实际需要而编制的操作性文件，如深基坑工程监理实施细则、安全生产管理监督实施细则等。</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2.0.12 工程变更 EngineeringVariations</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建设单位、设计单位、施工单位等均有权提出工程变更。项目监理机构认为有必要进行工程变更的，须经建设单位提出。</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2.0.13 工程计量 Engineeringmeasuring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项目监理机构应依据建设单位提供的工程量清单、施工图预算或其他文件，核对施工单位实际完成的合格工程量，符合工程设计文件及施工合同约定的，予以计量。</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2.0.14 旁站 Keyworkssupervising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旁站是项目监理机构对关键部位和关键工序的工程质量实施监理的主要方式之一。</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4">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5"/>
            </p:custDataLst>
          </p:nvPr>
        </p:nvSpPr>
        <p:spPr>
          <a:xfrm>
            <a:off x="1275080" y="472440"/>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02</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02920" y="1197610"/>
            <a:ext cx="3022600" cy="4666615"/>
            <a:chOff x="0" y="0"/>
            <a:chExt cx="4895850" cy="6858000"/>
          </a:xfrm>
        </p:grpSpPr>
        <p:pic>
          <p:nvPicPr>
            <p:cNvPr id="3" name="图片 2"/>
            <p:cNvPicPr>
              <a:picLocks noChangeAspect="1"/>
            </p:cNvPicPr>
            <p:nvPr>
              <p:custDataLst>
                <p:tags r:id="rId1"/>
              </p:custDataLst>
            </p:nvPr>
          </p:nvPicPr>
          <p:blipFill rotWithShape="1">
            <a:blip r:embed="rId2">
              <a:extLst>
                <a:ext uri="{28A0092B-C50C-407E-A947-70E740481C1C}">
                  <a14:useLocalDpi xmlns:a14="http://schemas.microsoft.com/office/drawing/2010/main" val="0"/>
                </a:ext>
              </a:extLst>
            </a:blip>
            <a:srcRect l="28562" r="31221"/>
            <a:stretch>
              <a:fillRect/>
            </a:stretch>
          </p:blipFill>
          <p:spPr>
            <a:xfrm>
              <a:off x="0" y="0"/>
              <a:ext cx="4895850" cy="6858000"/>
            </a:xfrm>
            <a:prstGeom prst="rect">
              <a:avLst/>
            </a:prstGeom>
          </p:spPr>
        </p:pic>
        <p:sp>
          <p:nvSpPr>
            <p:cNvPr id="6" name="矩形 5"/>
            <p:cNvSpPr/>
            <p:nvPr>
              <p:custDataLst>
                <p:tags r:id="rId3"/>
              </p:custDataLst>
            </p:nvPr>
          </p:nvSpPr>
          <p:spPr>
            <a:xfrm>
              <a:off x="0" y="0"/>
              <a:ext cx="4895850" cy="6858000"/>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latin typeface="微软雅黑" panose="020B0503020204020204" pitchFamily="34" charset="-122"/>
                <a:ea typeface="微软雅黑" panose="020B0503020204020204" pitchFamily="34" charset="-122"/>
              </a:endParaRPr>
            </a:p>
          </p:txBody>
        </p:sp>
      </p:grpSp>
      <p:grpSp>
        <p:nvGrpSpPr>
          <p:cNvPr id="5" name="组合 4"/>
          <p:cNvGrpSpPr/>
          <p:nvPr/>
        </p:nvGrpSpPr>
        <p:grpSpPr>
          <a:xfrm>
            <a:off x="6378575" y="258445"/>
            <a:ext cx="2552700" cy="601345"/>
            <a:chOff x="8524" y="407"/>
            <a:chExt cx="4020" cy="947"/>
          </a:xfrm>
        </p:grpSpPr>
        <p:sp>
          <p:nvSpPr>
            <p:cNvPr id="12" name="文本框 11"/>
            <p:cNvSpPr txBox="1"/>
            <p:nvPr/>
          </p:nvSpPr>
          <p:spPr>
            <a:xfrm>
              <a:off x="8524" y="407"/>
              <a:ext cx="4020" cy="822"/>
            </a:xfrm>
            <a:prstGeom prst="rect">
              <a:avLst/>
            </a:prstGeom>
            <a:noFill/>
            <a:effectLst/>
          </p:spPr>
          <p:txBody>
            <a:bodyPr wrap="square" rtlCol="0">
              <a:spAutoFit/>
            </a:bodyPr>
            <a:lstStyle/>
            <a:p>
              <a:pPr algn="ct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术</a:t>
              </a:r>
              <a:r>
                <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    </a:t>
              </a: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语</a:t>
              </a:r>
              <a:endPar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endParaRPr>
            </a:p>
          </p:txBody>
        </p:sp>
        <p:sp>
          <p:nvSpPr>
            <p:cNvPr id="13" name="矩形 12"/>
            <p:cNvSpPr/>
            <p:nvPr/>
          </p:nvSpPr>
          <p:spPr>
            <a:xfrm>
              <a:off x="9967" y="1298"/>
              <a:ext cx="1134" cy="57"/>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4" name="组合 3"/>
          <p:cNvGrpSpPr/>
          <p:nvPr/>
        </p:nvGrpSpPr>
        <p:grpSpPr>
          <a:xfrm>
            <a:off x="3848100" y="1003935"/>
            <a:ext cx="8009255" cy="499618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242" y="3114"/>
              <a:ext cx="12201" cy="6675"/>
            </a:xfrm>
            <a:prstGeom prst="rect">
              <a:avLst/>
            </a:prstGeom>
          </p:spPr>
          <p:txBody>
            <a:bodyPr wrap="square">
              <a:noAutofit/>
            </a:bodyPr>
            <a:lstStyle/>
            <a:p>
              <a:pPr algn="l">
                <a:lnSpc>
                  <a:spcPct val="150000"/>
                </a:lnSpc>
                <a:spcBef>
                  <a:spcPts val="0"/>
                </a:spcBef>
                <a:spcAft>
                  <a:spcPts val="0"/>
                </a:spcAft>
              </a:pPr>
              <a:r>
                <a:rPr lang="zh-CN" altLang="en-US" sz="1000">
                  <a:solidFill>
                    <a:schemeClr val="bg1"/>
                  </a:solidFill>
                  <a:sym typeface="+mn-ea"/>
                </a:rPr>
                <a:t>2.0.15 巡视 Patrolinspecting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巡视是项目监理机构对工程实施监理的主要方式之一。</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2.0.16 平行检验 Paralleltesting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项目监理机构应依据建设工程监理合同约定，对材料、构配件和设备进行“平行检验”，同时要加强对建设工程的工序、检验批、分项工程、隐蔽工程的“平行检验”，在“平行检验”过程中，监理人员应该留下具体的记录（包括填表格、写小结、拍照片等），形成系统、完整、真实的平行检验资料。</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2.0.17 见证取样 Samplingwitness</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施工单位需要在项目监理机构监督下，对涉及结构安全的试块、试件及工程材料，按规定进行现场取样、封样，并送至具备相应资质的检测单位进行检测。</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2.0.18 工程延期 Constructiondurationextension</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2.0.19 工期延误 Delayofconstructionperiod</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工程延期、工期延误的结果均是工期延长，但其责任承担者不同，工程延期是由于非施工单位原因造成的，如建设单位原因、不可抗力等，施工单位不承担责任；而工期延误是由于施工单位自身原因造成的，需要施工单位采取赶工措施加快施工进度，如果不能按合同工期完成工程施工，施工单位还需根据施工合同约定承担误期责任。</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4">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5"/>
            </p:custDataLst>
          </p:nvPr>
        </p:nvSpPr>
        <p:spPr>
          <a:xfrm>
            <a:off x="1275080" y="472440"/>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02</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02920" y="1197610"/>
            <a:ext cx="3022600" cy="4666615"/>
            <a:chOff x="0" y="0"/>
            <a:chExt cx="4895850" cy="6858000"/>
          </a:xfrm>
        </p:grpSpPr>
        <p:pic>
          <p:nvPicPr>
            <p:cNvPr id="3" name="图片 2"/>
            <p:cNvPicPr>
              <a:picLocks noChangeAspect="1"/>
            </p:cNvPicPr>
            <p:nvPr>
              <p:custDataLst>
                <p:tags r:id="rId1"/>
              </p:custDataLst>
            </p:nvPr>
          </p:nvPicPr>
          <p:blipFill rotWithShape="1">
            <a:blip r:embed="rId2">
              <a:extLst>
                <a:ext uri="{28A0092B-C50C-407E-A947-70E740481C1C}">
                  <a14:useLocalDpi xmlns:a14="http://schemas.microsoft.com/office/drawing/2010/main" val="0"/>
                </a:ext>
              </a:extLst>
            </a:blip>
            <a:srcRect l="28562" r="31221"/>
            <a:stretch>
              <a:fillRect/>
            </a:stretch>
          </p:blipFill>
          <p:spPr>
            <a:xfrm>
              <a:off x="0" y="0"/>
              <a:ext cx="4895850" cy="6858000"/>
            </a:xfrm>
            <a:prstGeom prst="rect">
              <a:avLst/>
            </a:prstGeom>
          </p:spPr>
        </p:pic>
        <p:sp>
          <p:nvSpPr>
            <p:cNvPr id="6" name="矩形 5"/>
            <p:cNvSpPr/>
            <p:nvPr>
              <p:custDataLst>
                <p:tags r:id="rId3"/>
              </p:custDataLst>
            </p:nvPr>
          </p:nvSpPr>
          <p:spPr>
            <a:xfrm>
              <a:off x="0" y="0"/>
              <a:ext cx="4895850" cy="6858000"/>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latin typeface="微软雅黑" panose="020B0503020204020204" pitchFamily="34" charset="-122"/>
                <a:ea typeface="微软雅黑" panose="020B0503020204020204" pitchFamily="34" charset="-122"/>
              </a:endParaRPr>
            </a:p>
          </p:txBody>
        </p:sp>
      </p:grpSp>
      <p:grpSp>
        <p:nvGrpSpPr>
          <p:cNvPr id="5" name="组合 4"/>
          <p:cNvGrpSpPr/>
          <p:nvPr/>
        </p:nvGrpSpPr>
        <p:grpSpPr>
          <a:xfrm>
            <a:off x="6378575" y="258445"/>
            <a:ext cx="2552700" cy="601345"/>
            <a:chOff x="8524" y="407"/>
            <a:chExt cx="4020" cy="947"/>
          </a:xfrm>
        </p:grpSpPr>
        <p:sp>
          <p:nvSpPr>
            <p:cNvPr id="12" name="文本框 11"/>
            <p:cNvSpPr txBox="1"/>
            <p:nvPr/>
          </p:nvSpPr>
          <p:spPr>
            <a:xfrm>
              <a:off x="8524" y="407"/>
              <a:ext cx="4020" cy="822"/>
            </a:xfrm>
            <a:prstGeom prst="rect">
              <a:avLst/>
            </a:prstGeom>
            <a:noFill/>
            <a:effectLst/>
          </p:spPr>
          <p:txBody>
            <a:bodyPr wrap="square" rtlCol="0">
              <a:spAutoFit/>
            </a:bodyPr>
            <a:lstStyle/>
            <a:p>
              <a:pPr algn="ct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术</a:t>
              </a:r>
              <a:r>
                <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    </a:t>
              </a: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语</a:t>
              </a:r>
              <a:endPar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endParaRPr>
            </a:p>
          </p:txBody>
        </p:sp>
        <p:sp>
          <p:nvSpPr>
            <p:cNvPr id="13" name="矩形 12"/>
            <p:cNvSpPr/>
            <p:nvPr/>
          </p:nvSpPr>
          <p:spPr>
            <a:xfrm>
              <a:off x="9967" y="1298"/>
              <a:ext cx="1134" cy="57"/>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4" name="组合 3"/>
          <p:cNvGrpSpPr/>
          <p:nvPr/>
        </p:nvGrpSpPr>
        <p:grpSpPr>
          <a:xfrm>
            <a:off x="3848100" y="1003935"/>
            <a:ext cx="8009255" cy="499618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242" y="2750"/>
              <a:ext cx="12201" cy="7423"/>
            </a:xfrm>
            <a:prstGeom prst="rect">
              <a:avLst/>
            </a:prstGeom>
          </p:spPr>
          <p:txBody>
            <a:bodyPr wrap="square">
              <a:noAutofit/>
            </a:bodyPr>
            <a:lstStyle/>
            <a:p>
              <a:pPr algn="l">
                <a:lnSpc>
                  <a:spcPct val="150000"/>
                </a:lnSpc>
                <a:spcBef>
                  <a:spcPts val="0"/>
                </a:spcBef>
                <a:spcAft>
                  <a:spcPts val="0"/>
                </a:spcAft>
              </a:pPr>
              <a:r>
                <a:rPr lang="zh-CN" altLang="en-US" sz="1000">
                  <a:solidFill>
                    <a:schemeClr val="bg1"/>
                  </a:solidFill>
                  <a:sym typeface="+mn-ea"/>
                </a:rPr>
                <a:t>2.0.20 工程临时延期批准 Approvalofconstructiondurationtemporaryextension</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2.0.21 工程最终延期批准 Approvalofconstructiondurationfinalextension</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工程临时延期批准是施工过程中的临时性决定，工程最终延期批准是关于工程延期事件的最终决定，总监理工程师批准的工程最终延期时间与原合同工期之和将成为新的合同工期。</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sym typeface="+mn-ea"/>
              </a:endParaRPr>
            </a:p>
            <a:p>
              <a:pPr algn="l">
                <a:lnSpc>
                  <a:spcPct val="150000"/>
                </a:lnSpc>
                <a:spcBef>
                  <a:spcPts val="0"/>
                </a:spcBef>
                <a:spcAft>
                  <a:spcPts val="0"/>
                </a:spcAft>
              </a:pPr>
              <a:r>
                <a:rPr lang="zh-CN" altLang="en-US" sz="1000">
                  <a:solidFill>
                    <a:schemeClr val="bg1"/>
                  </a:solidFill>
                  <a:sym typeface="+mn-ea"/>
                </a:rPr>
                <a:t>2.0.22 监理日志 Dailyrecordofprojectmanagement</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2.0.23 监理月报 Monthlyreportofprojectmanagement</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监理日志、监理月报是记录、分析总结项目监理机构监理工作及工程实施情况的文档资料，既能反映建设工程监理工作及建设工程实施情况，也能确保建设工程监理工作可追溯。</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2.0.24 设备监造 Supervisionofequipmentmanufacturing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建设工程中所需设备需要按设备采购合同单独制造的，项目监理机构应依据建设工程监理合同和设备采购合同对设备制造过程进行监督管理。</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2.0.25 监理文件资料 Documentationofprojectmanagement</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监理文件资料从形式上可分为文字、图表、数据、声像、电子文档等文件资料，从来源上可分为监理工作依据性、记录性、编审性等文件资料，需要归档的监理文件资料，按照国家有关规定执行。</a:t>
              </a: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4">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5"/>
            </p:custDataLst>
          </p:nvPr>
        </p:nvSpPr>
        <p:spPr>
          <a:xfrm>
            <a:off x="1275080" y="472440"/>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02</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03</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7433758" y="647818"/>
            <a:ext cx="16052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基本规定</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5021580" y="1293495"/>
            <a:ext cx="6355080" cy="4773295"/>
          </a:xfrm>
          <a:prstGeom prst="rect">
            <a:avLst/>
          </a:prstGeom>
          <a:noFill/>
        </p:spPr>
        <p:txBody>
          <a:bodyPr wrap="square" rtlCol="0" anchor="t">
            <a:noAutofit/>
          </a:bodyPr>
          <a:p>
            <a:pPr algn="l">
              <a:lnSpc>
                <a:spcPct val="200000"/>
              </a:lnSpc>
              <a:spcBef>
                <a:spcPts val="0"/>
              </a:spcBef>
              <a:spcAft>
                <a:spcPts val="0"/>
              </a:spcAft>
              <a:buClrTx/>
              <a:buSzTx/>
              <a:buNone/>
            </a:pPr>
            <a:r>
              <a:rPr lang="zh-CN" altLang="en-US" sz="1000"/>
              <a:t>3.0.1 事前控制和主动控制属于前馈式控制范畴。项目监理机构应结合工程特点，针对监理工作过程中可能出现的各种风险因素进行辨析，策划各项预防性措施，有效控制工程的质量、进度和造价，并履行安全生产管理法定职责。监理人员应在监理日志等监理文件资料中及时记录监理工作实施情况和发现的质量安全问题及处理情况。</a:t>
            </a:r>
            <a:endParaRPr lang="zh-CN" altLang="en-US" sz="1000"/>
          </a:p>
          <a:p>
            <a:pPr algn="l">
              <a:lnSpc>
                <a:spcPct val="200000"/>
              </a:lnSpc>
              <a:spcBef>
                <a:spcPts val="0"/>
              </a:spcBef>
              <a:spcAft>
                <a:spcPts val="0"/>
              </a:spcAft>
              <a:buClrTx/>
              <a:buSzTx/>
              <a:buNone/>
            </a:pPr>
            <a:r>
              <a:rPr lang="zh-CN" altLang="en-US" sz="1000"/>
              <a:t>3.0.2 由建设单位主持召开的第一次工地会议是建设单位、工程监理单位和施工单位对各自人员及分工、开工准备、监理例会的要求等情况进行沟通和协调的会议。总监理工程师应介绍监理工作的目标、范围和内容、项目监理机构及人员职责分工、监理工作程序、方法和措施等。</a:t>
            </a:r>
            <a:endParaRPr lang="zh-CN" altLang="en-US" sz="1000"/>
          </a:p>
          <a:p>
            <a:pPr algn="l">
              <a:lnSpc>
                <a:spcPct val="200000"/>
              </a:lnSpc>
              <a:spcBef>
                <a:spcPts val="0"/>
              </a:spcBef>
              <a:spcAft>
                <a:spcPts val="0"/>
              </a:spcAft>
              <a:buClrTx/>
              <a:buSzTx/>
              <a:buNone/>
            </a:pPr>
            <a:r>
              <a:rPr lang="zh-CN" altLang="en-US" sz="1000"/>
              <a:t>第一次工地会议主要内容：</a:t>
            </a:r>
            <a:endParaRPr lang="zh-CN" altLang="en-US" sz="1000"/>
          </a:p>
          <a:p>
            <a:pPr algn="l">
              <a:lnSpc>
                <a:spcPct val="200000"/>
              </a:lnSpc>
              <a:spcBef>
                <a:spcPts val="0"/>
              </a:spcBef>
              <a:spcAft>
                <a:spcPts val="0"/>
              </a:spcAft>
              <a:buClrTx/>
              <a:buSzTx/>
              <a:buNone/>
            </a:pPr>
            <a:r>
              <a:rPr lang="en-US" altLang="zh-CN" sz="1000"/>
              <a:t>      </a:t>
            </a:r>
            <a:r>
              <a:rPr lang="zh-CN" altLang="en-US" sz="1000"/>
              <a:t>1、建设单位、施工单位和工程监理单位分别介绍各自驻现场的组织机构、人员及其分工；</a:t>
            </a:r>
            <a:endParaRPr lang="zh-CN" altLang="en-US" sz="1000"/>
          </a:p>
          <a:p>
            <a:pPr algn="l">
              <a:lnSpc>
                <a:spcPct val="200000"/>
              </a:lnSpc>
              <a:spcBef>
                <a:spcPts val="0"/>
              </a:spcBef>
              <a:spcAft>
                <a:spcPts val="0"/>
              </a:spcAft>
              <a:buClrTx/>
              <a:buSzTx/>
              <a:buNone/>
            </a:pPr>
            <a:r>
              <a:rPr lang="en-US" altLang="zh-CN" sz="1000"/>
              <a:t>      </a:t>
            </a:r>
            <a:r>
              <a:rPr lang="zh-CN" altLang="en-US" sz="1000"/>
              <a:t>2、建设单位介绍工程开工准备情况；</a:t>
            </a:r>
            <a:endParaRPr lang="zh-CN" altLang="en-US" sz="1000"/>
          </a:p>
          <a:p>
            <a:pPr algn="l">
              <a:lnSpc>
                <a:spcPct val="200000"/>
              </a:lnSpc>
              <a:spcBef>
                <a:spcPts val="0"/>
              </a:spcBef>
              <a:spcAft>
                <a:spcPts val="0"/>
              </a:spcAft>
              <a:buClrTx/>
              <a:buSzTx/>
              <a:buNone/>
            </a:pPr>
            <a:r>
              <a:rPr lang="en-US" altLang="zh-CN" sz="1000"/>
              <a:t>      </a:t>
            </a:r>
            <a:r>
              <a:rPr lang="zh-CN" altLang="en-US" sz="1000"/>
              <a:t>3、施工单位介绍施工准备情况；</a:t>
            </a:r>
            <a:endParaRPr lang="zh-CN" altLang="en-US" sz="1000"/>
          </a:p>
          <a:p>
            <a:pPr algn="l">
              <a:lnSpc>
                <a:spcPct val="200000"/>
              </a:lnSpc>
              <a:spcBef>
                <a:spcPts val="0"/>
              </a:spcBef>
              <a:spcAft>
                <a:spcPts val="0"/>
              </a:spcAft>
              <a:buClrTx/>
              <a:buSzTx/>
              <a:buNone/>
            </a:pPr>
            <a:r>
              <a:rPr lang="en-US" altLang="zh-CN" sz="1000"/>
              <a:t>      </a:t>
            </a:r>
            <a:r>
              <a:rPr lang="zh-CN" altLang="en-US" sz="1000"/>
              <a:t>4、建设单位代表和总监理工程师对施工准备情况提出意见和要求；</a:t>
            </a:r>
            <a:endParaRPr lang="zh-CN" altLang="en-US" sz="1000"/>
          </a:p>
          <a:p>
            <a:pPr algn="l">
              <a:lnSpc>
                <a:spcPct val="200000"/>
              </a:lnSpc>
              <a:spcBef>
                <a:spcPts val="0"/>
              </a:spcBef>
              <a:spcAft>
                <a:spcPts val="0"/>
              </a:spcAft>
              <a:buClrTx/>
              <a:buSzTx/>
              <a:buNone/>
            </a:pPr>
            <a:r>
              <a:rPr lang="en-US" altLang="zh-CN" sz="1000"/>
              <a:t>      </a:t>
            </a:r>
            <a:r>
              <a:rPr lang="zh-CN" altLang="en-US" sz="1000"/>
              <a:t>5、总监理工程师介绍监理规划的主要内容；</a:t>
            </a:r>
            <a:endParaRPr lang="zh-CN" altLang="en-US" sz="1000"/>
          </a:p>
          <a:p>
            <a:pPr algn="l">
              <a:lnSpc>
                <a:spcPct val="200000"/>
              </a:lnSpc>
              <a:spcBef>
                <a:spcPts val="0"/>
              </a:spcBef>
              <a:spcAft>
                <a:spcPts val="0"/>
              </a:spcAft>
              <a:buClrTx/>
              <a:buSzTx/>
              <a:buNone/>
            </a:pPr>
            <a:r>
              <a:rPr lang="en-US" altLang="zh-CN" sz="1000"/>
              <a:t>      </a:t>
            </a:r>
            <a:r>
              <a:rPr lang="zh-CN" altLang="en-US" sz="1000"/>
              <a:t>6、研究确定各方在施工过程中参加监理例会的主要人员，召开监理例会的周期、地点及主要议题；</a:t>
            </a:r>
            <a:endParaRPr lang="zh-CN" altLang="en-US" sz="1000"/>
          </a:p>
          <a:p>
            <a:pPr algn="l">
              <a:lnSpc>
                <a:spcPct val="200000"/>
              </a:lnSpc>
              <a:spcBef>
                <a:spcPts val="0"/>
              </a:spcBef>
              <a:spcAft>
                <a:spcPts val="0"/>
              </a:spcAft>
              <a:buClrTx/>
              <a:buSzTx/>
              <a:buNone/>
            </a:pPr>
            <a:r>
              <a:rPr lang="en-US" altLang="zh-CN" sz="1000"/>
              <a:t>      </a:t>
            </a:r>
            <a:r>
              <a:rPr lang="zh-CN" altLang="en-US" sz="1000"/>
              <a:t>7、其他有关事项。</a:t>
            </a:r>
            <a:endParaRPr lang="zh-CN" altLang="en-US" sz="1000"/>
          </a:p>
          <a:p>
            <a:pPr algn="l">
              <a:lnSpc>
                <a:spcPct val="170000"/>
              </a:lnSpc>
              <a:spcBef>
                <a:spcPts val="0"/>
              </a:spcBef>
              <a:spcAft>
                <a:spcPts val="0"/>
              </a:spcAft>
              <a:buClrTx/>
              <a:buSzTx/>
              <a:buNone/>
            </a:pPr>
            <a:endParaRPr lang="zh-CN" altLang="en-US" sz="1000"/>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03</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7442013" y="433188"/>
            <a:ext cx="16052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基本规定</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5010150" y="1202690"/>
            <a:ext cx="6557645" cy="3991610"/>
          </a:xfrm>
          <a:prstGeom prst="rect">
            <a:avLst/>
          </a:prstGeom>
          <a:noFill/>
        </p:spPr>
        <p:txBody>
          <a:bodyPr wrap="square" rtlCol="0" anchor="t">
            <a:noAutofit/>
          </a:bodyPr>
          <a:p>
            <a:pPr algn="l">
              <a:lnSpc>
                <a:spcPct val="200000"/>
              </a:lnSpc>
              <a:spcBef>
                <a:spcPts val="0"/>
              </a:spcBef>
              <a:spcAft>
                <a:spcPts val="0"/>
              </a:spcAft>
              <a:buClrTx/>
              <a:buSzTx/>
              <a:buNone/>
            </a:pPr>
            <a:r>
              <a:rPr lang="zh-CN" altLang="en-US" sz="1000">
                <a:sym typeface="+mn-ea"/>
              </a:rPr>
              <a:t>3.0.3 监理例会由总监理工程师或其授权的专业监理工程师主持。专题会议是由总监理工程师或其授权的专业监理工程师主持或参加的，为解决监理过程中的工程专项问题而不定期召开的会议。专题会议纪要的内容包括会议主要议题、会议内容、与会单位、参加人员及召开时间等。</a:t>
            </a:r>
            <a:endParaRPr lang="zh-CN" altLang="en-US" sz="1000"/>
          </a:p>
          <a:p>
            <a:pPr algn="l">
              <a:lnSpc>
                <a:spcPct val="200000"/>
              </a:lnSpc>
              <a:spcBef>
                <a:spcPts val="0"/>
              </a:spcBef>
              <a:spcAft>
                <a:spcPts val="0"/>
              </a:spcAft>
              <a:buClrTx/>
              <a:buSzTx/>
              <a:buNone/>
            </a:pPr>
            <a:r>
              <a:rPr lang="zh-CN" altLang="en-US" sz="1000">
                <a:sym typeface="+mn-ea"/>
              </a:rPr>
              <a:t>3.0.5 施工组织设计的报审程序及要求：</a:t>
            </a:r>
            <a:endParaRPr lang="zh-CN" altLang="en-US" sz="1000"/>
          </a:p>
          <a:p>
            <a:pPr algn="l">
              <a:lnSpc>
                <a:spcPct val="200000"/>
              </a:lnSpc>
              <a:spcBef>
                <a:spcPts val="0"/>
              </a:spcBef>
              <a:spcAft>
                <a:spcPts val="0"/>
              </a:spcAft>
              <a:buClrTx/>
              <a:buSzTx/>
              <a:buNone/>
            </a:pPr>
            <a:r>
              <a:rPr lang="en-US" altLang="zh-CN" sz="1000">
                <a:sym typeface="+mn-ea"/>
              </a:rPr>
              <a:t>      </a:t>
            </a:r>
            <a:r>
              <a:rPr lang="zh-CN" altLang="en-US" sz="1000">
                <a:sym typeface="+mn-ea"/>
              </a:rPr>
              <a:t>1、施工单位编制的施工组织设计经施工单位技术负责人审核签认后，与施工组织设计报审表一并报送项目监理机构；</a:t>
            </a:r>
            <a:endParaRPr lang="zh-CN" altLang="en-US" sz="1000">
              <a:sym typeface="+mn-ea"/>
            </a:endParaRPr>
          </a:p>
          <a:p>
            <a:pPr algn="l">
              <a:lnSpc>
                <a:spcPct val="200000"/>
              </a:lnSpc>
              <a:spcBef>
                <a:spcPts val="0"/>
              </a:spcBef>
              <a:spcAft>
                <a:spcPts val="0"/>
              </a:spcAft>
              <a:buClrTx/>
              <a:buSzTx/>
              <a:buNone/>
            </a:pPr>
            <a:r>
              <a:rPr lang="zh-CN" altLang="en-US" sz="1000">
                <a:sym typeface="+mn-ea"/>
              </a:rPr>
              <a:t> </a:t>
            </a:r>
            <a:r>
              <a:rPr lang="en-US" altLang="zh-CN" sz="1000">
                <a:sym typeface="+mn-ea"/>
              </a:rPr>
              <a:t>     </a:t>
            </a:r>
            <a:r>
              <a:rPr lang="zh-CN" altLang="en-US" sz="1000"/>
              <a:t>2、总监理工程师应及时组织专业监理工程师进行审查，需要修改的，由总监理工程师签发书面意见，退回修改；符合要求的，由总监理工程师签认。</a:t>
            </a:r>
            <a:endParaRPr lang="zh-CN" altLang="en-US" sz="1000"/>
          </a:p>
          <a:p>
            <a:pPr algn="l">
              <a:lnSpc>
                <a:spcPct val="200000"/>
              </a:lnSpc>
              <a:spcBef>
                <a:spcPts val="0"/>
              </a:spcBef>
              <a:spcAft>
                <a:spcPts val="0"/>
              </a:spcAft>
              <a:buClrTx/>
              <a:buSzTx/>
              <a:buNone/>
            </a:pPr>
            <a:r>
              <a:rPr lang="en-US" altLang="zh-CN" sz="1000"/>
              <a:t>      </a:t>
            </a:r>
            <a:r>
              <a:rPr lang="zh-CN" altLang="en-US" sz="1000"/>
              <a:t>3、已签认的施工组织设计由项目监理机构报送建设单位。项目监理机构还应审查施工组织设计中的生产安全事故应急预案，重点审查应急组织体系、相关人员职责、预警预防制度、应急救援措施。项目监理机构在审查专项施工方案时，对超过一定规模的危险性较大的分部分项工程专项施工方案，应要求施工单位附专家论证会意见及安全验算结果。</a:t>
            </a:r>
            <a:endParaRPr lang="zh-CN" altLang="en-US" sz="1000"/>
          </a:p>
          <a:p>
            <a:pPr algn="l">
              <a:lnSpc>
                <a:spcPct val="200000"/>
              </a:lnSpc>
              <a:spcBef>
                <a:spcPts val="0"/>
              </a:spcBef>
              <a:spcAft>
                <a:spcPts val="0"/>
              </a:spcAft>
              <a:buClrTx/>
              <a:buSzTx/>
              <a:buNone/>
            </a:pPr>
            <a:r>
              <a:rPr lang="zh-CN" altLang="en-US" sz="1000"/>
              <a:t>3.0.6 项目监理机构应重点检查施工单位安全生产许可证及施工单位项目经理资格证、专职安全生产管理人员上岗证和特种作业人员操作证年检合格与否，检查施工机械和设施的安全许可验收手续。</a:t>
            </a:r>
            <a:endParaRPr lang="zh-CN" altLang="en-US" sz="1000"/>
          </a:p>
          <a:p>
            <a:pPr algn="l">
              <a:lnSpc>
                <a:spcPct val="200000"/>
              </a:lnSpc>
              <a:spcBef>
                <a:spcPts val="0"/>
              </a:spcBef>
              <a:spcAft>
                <a:spcPts val="0"/>
              </a:spcAft>
              <a:buClrTx/>
              <a:buSzTx/>
              <a:buNone/>
            </a:pPr>
            <a:r>
              <a:rPr lang="zh-CN" altLang="en-US" sz="1000"/>
              <a:t>3.0.8 紧急情况下，项目监理机构通过电话、传真或者电子邮件向有关主管部门报告的，事后应形成监理报告。</a:t>
            </a:r>
            <a:endParaRPr lang="zh-CN" altLang="en-US" sz="1000"/>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文本框 94"/>
          <p:cNvSpPr txBox="1"/>
          <p:nvPr/>
        </p:nvSpPr>
        <p:spPr>
          <a:xfrm>
            <a:off x="4946015" y="749935"/>
            <a:ext cx="2911475" cy="529590"/>
          </a:xfrm>
          <a:prstGeom prst="rect">
            <a:avLst/>
          </a:prstGeom>
          <a:noFill/>
          <a:effectLst/>
        </p:spPr>
        <p:txBody>
          <a:bodyPr wrap="square" rtlCol="0">
            <a:noAutofit/>
          </a:bodyPr>
          <a:lstStyle/>
          <a:p>
            <a:pPr algn="ct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项目监理机构</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28" name="Text Placeholder 5"/>
          <p:cNvSpPr txBox="1"/>
          <p:nvPr/>
        </p:nvSpPr>
        <p:spPr>
          <a:xfrm>
            <a:off x="5193240" y="4419107"/>
            <a:ext cx="1727509" cy="633719"/>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00000"/>
              </a:lnSpc>
            </a:pPr>
            <a:r>
              <a:rPr lang="en-US" altLang="zh-CN" sz="4400" b="1"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SWOT</a:t>
            </a:r>
            <a:endParaRPr lang="en-GB" altLang="zh-CN" sz="4400" b="1"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30" name="组合 29"/>
          <p:cNvGrpSpPr/>
          <p:nvPr/>
        </p:nvGrpSpPr>
        <p:grpSpPr>
          <a:xfrm>
            <a:off x="0" y="1532927"/>
            <a:ext cx="12192000" cy="723899"/>
            <a:chOff x="0" y="6134100"/>
            <a:chExt cx="12192000" cy="723899"/>
          </a:xfrm>
        </p:grpSpPr>
        <p:pic>
          <p:nvPicPr>
            <p:cNvPr id="31" name="图片 30"/>
            <p:cNvPicPr>
              <a:picLocks noChangeAspect="1"/>
            </p:cNvPicPr>
            <p:nvPr/>
          </p:nvPicPr>
          <p:blipFill rotWithShape="1">
            <a:blip r:embed="rId1">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32" name="矩形 31"/>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2"/>
            </p:custDataLst>
          </p:nvPr>
        </p:nvSpPr>
        <p:spPr>
          <a:xfrm>
            <a:off x="3287383" y="6899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04</a:t>
            </a:r>
            <a:endParaRPr lang="zh-CN" altLang="en-US" sz="2400" b="1" dirty="0">
              <a:latin typeface="微软雅黑" panose="020B0503020204020204" pitchFamily="34" charset="-122"/>
              <a:ea typeface="微软雅黑" panose="020B0503020204020204" pitchFamily="34" charset="-122"/>
            </a:endParaRPr>
          </a:p>
        </p:txBody>
      </p:sp>
      <p:sp>
        <p:nvSpPr>
          <p:cNvPr id="2" name="文本框 1"/>
          <p:cNvSpPr txBox="1"/>
          <p:nvPr>
            <p:custDataLst>
              <p:tags r:id="rId3"/>
            </p:custDataLst>
          </p:nvPr>
        </p:nvSpPr>
        <p:spPr>
          <a:xfrm>
            <a:off x="1246505" y="2423795"/>
            <a:ext cx="10398760" cy="4163060"/>
          </a:xfrm>
          <a:prstGeom prst="rect">
            <a:avLst/>
          </a:prstGeom>
          <a:noFill/>
        </p:spPr>
        <p:txBody>
          <a:bodyPr wrap="square" rtlCol="0" anchor="t">
            <a:noAutofit/>
          </a:bodyPr>
          <a:p>
            <a:pPr algn="ctr">
              <a:lnSpc>
                <a:spcPct val="200000"/>
              </a:lnSpc>
              <a:spcBef>
                <a:spcPts val="0"/>
              </a:spcBef>
              <a:spcAft>
                <a:spcPts val="0"/>
              </a:spcAft>
              <a:buClrTx/>
              <a:buSzTx/>
              <a:buNone/>
            </a:pPr>
            <a:r>
              <a:rPr lang="en-US" altLang="zh-CN" sz="1000" b="1">
                <a:sym typeface="+mn-ea"/>
              </a:rPr>
              <a:t>4.1</a:t>
            </a:r>
            <a:r>
              <a:rPr lang="zh-CN" altLang="en-US" sz="1000" b="1">
                <a:sym typeface="+mn-ea"/>
              </a:rPr>
              <a:t> 项目监理机构</a:t>
            </a:r>
            <a:endParaRPr lang="zh-CN" altLang="en-US" sz="1000" b="1">
              <a:sym typeface="+mn-ea"/>
            </a:endParaRPr>
          </a:p>
          <a:p>
            <a:pPr algn="l">
              <a:lnSpc>
                <a:spcPct val="200000"/>
              </a:lnSpc>
              <a:spcBef>
                <a:spcPts val="0"/>
              </a:spcBef>
              <a:spcAft>
                <a:spcPts val="0"/>
              </a:spcAft>
              <a:buClrTx/>
              <a:buSzTx/>
              <a:buNone/>
            </a:pPr>
            <a:r>
              <a:rPr lang="zh-CN" altLang="en-US" sz="1000">
                <a:sym typeface="+mn-ea"/>
              </a:rPr>
              <a:t>4.1.1 项目监理机构的建立应遵循适应、精简、高效的原则，要有利于建设工程监理目标控制和合同管理，要有利于建设工程监理职责的划分和监理人员的分工协作，要有利于建设工程监理的科学决策和信息沟通。项目监理机构的组织形式主要有直线式、职能式、直线职能式、矩阵式等。</a:t>
            </a:r>
            <a:endParaRPr lang="zh-CN" altLang="en-US" sz="1000">
              <a:sym typeface="+mn-ea"/>
            </a:endParaRPr>
          </a:p>
          <a:p>
            <a:pPr algn="l">
              <a:lnSpc>
                <a:spcPct val="200000"/>
              </a:lnSpc>
              <a:spcBef>
                <a:spcPts val="0"/>
              </a:spcBef>
              <a:spcAft>
                <a:spcPts val="0"/>
              </a:spcAft>
              <a:buClrTx/>
              <a:buSzTx/>
              <a:buNone/>
            </a:pPr>
            <a:r>
              <a:rPr lang="zh-CN" altLang="en-US" sz="1000">
                <a:sym typeface="+mn-ea"/>
              </a:rPr>
              <a:t>4.1.2 项目监理机构的监理人员由一名总监理工程师、若干名专业监理工程师和监理员组成，且专业配套、数量满足监理工作和建设工程监理合同对监理工作深度及建设工程监理目标控制的要求。</a:t>
            </a:r>
            <a:endParaRPr lang="zh-CN" altLang="en-US" sz="1000">
              <a:sym typeface="+mn-ea"/>
            </a:endParaRPr>
          </a:p>
          <a:p>
            <a:pPr algn="l">
              <a:lnSpc>
                <a:spcPct val="200000"/>
              </a:lnSpc>
              <a:spcBef>
                <a:spcPts val="0"/>
              </a:spcBef>
              <a:spcAft>
                <a:spcPts val="0"/>
              </a:spcAft>
              <a:buClrTx/>
              <a:buSzTx/>
              <a:buNone/>
            </a:pPr>
            <a:r>
              <a:rPr lang="zh-CN" altLang="en-US" sz="1000">
                <a:sym typeface="+mn-ea"/>
              </a:rPr>
              <a:t>在下列情况下项目监理机构可设置总监理工程师代表：</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1、工程规模较大、专业较复杂，总监理工程师难以处理多个专业工程时，可按专业设总监理工程师代表；</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2、一个建设工程监理合同中包含多个相对独立的施工合同，可按施工合同段设总监理工程师代表；</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3、工程规模较大、地域比较分散，可按工程地域设总监理工程师代表。除总监理工程师、专业监理工程师和监理员外，项目监理机构还可根据监理工作需要，配备文秘、翻译、司机和其他行政辅助人员。项目监理机构应根据建设工程不同阶段的需要配备监理人员的数量和专业，有序安排相关监理人员进场。</a:t>
            </a:r>
            <a:endParaRPr lang="zh-CN" altLang="en-US" sz="1000">
              <a:sym typeface="+mn-ea"/>
            </a:endParaRPr>
          </a:p>
          <a:p>
            <a:pPr algn="l">
              <a:lnSpc>
                <a:spcPct val="200000"/>
              </a:lnSpc>
              <a:spcBef>
                <a:spcPts val="0"/>
              </a:spcBef>
              <a:spcAft>
                <a:spcPts val="0"/>
              </a:spcAft>
              <a:buClrTx/>
              <a:buSzTx/>
              <a:buNone/>
            </a:pPr>
            <a:r>
              <a:rPr lang="zh-CN" altLang="en-US" sz="1000">
                <a:sym typeface="+mn-ea"/>
              </a:rPr>
              <a:t>4.1.4 工程监理单位更换、调整项目监理机构监理人员，应做好交接工作，保持建设工程监理工作的连续性。</a:t>
            </a:r>
            <a:endParaRPr lang="zh-CN" altLang="en-US" sz="1000">
              <a:sym typeface="+mn-ea"/>
            </a:endParaRPr>
          </a:p>
          <a:p>
            <a:pPr algn="l">
              <a:lnSpc>
                <a:spcPct val="200000"/>
              </a:lnSpc>
              <a:spcBef>
                <a:spcPts val="0"/>
              </a:spcBef>
              <a:spcAft>
                <a:spcPts val="0"/>
              </a:spcAft>
              <a:buClrTx/>
              <a:buSzTx/>
              <a:buNone/>
            </a:pPr>
            <a:r>
              <a:rPr lang="zh-CN" altLang="en-US" sz="1000">
                <a:sym typeface="+mn-ea"/>
              </a:rPr>
              <a:t>4.1.5 考虑到注册监理工程师数量及建设工程监理实际情况，总监理工程师可以兼任其他建设工程总监理工程师，但同时从事建设工程监理工作的项目不得超过三项。</a:t>
            </a:r>
            <a:endParaRPr lang="zh-CN" altLang="en-US" sz="1000">
              <a:sym typeface="+mn-ea"/>
            </a:endParaRPr>
          </a:p>
          <a:p>
            <a:pPr algn="l">
              <a:lnSpc>
                <a:spcPct val="200000"/>
              </a:lnSpc>
              <a:spcBef>
                <a:spcPts val="0"/>
              </a:spcBef>
              <a:spcAft>
                <a:spcPts val="0"/>
              </a:spcAft>
              <a:buClrTx/>
              <a:buSzTx/>
              <a:buNone/>
            </a:pPr>
            <a:r>
              <a:rPr lang="zh-CN" altLang="en-US" sz="1000">
                <a:sym typeface="+mn-ea"/>
              </a:rPr>
              <a:t>4.1.6 项目监理机构撤离施工现场前，应由工程监理单位书面通知建设单位，并办理相关移交手续。</a:t>
            </a: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down)">
                                      <p:cBhvr>
                                        <p:cTn id="7" dur="500"/>
                                        <p:tgtEl>
                                          <p:spTgt spid="9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500"/>
                                        <p:tgtEl>
                                          <p:spTgt spid="28"/>
                                        </p:tgtEl>
                                      </p:cBhvr>
                                    </p:animEffect>
                                  </p:childTnLst>
                                </p:cTn>
                              </p:par>
                            </p:childTnLst>
                          </p:cTn>
                        </p:par>
                        <p:par>
                          <p:cTn id="12" fill="hold">
                            <p:stCondLst>
                              <p:cond delay="1000"/>
                            </p:stCondLst>
                            <p:childTnLst>
                              <p:par>
                                <p:cTn id="13" presetID="3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800" decel="100000"/>
                                        <p:tgtEl>
                                          <p:spTgt spid="56"/>
                                        </p:tgtEl>
                                      </p:cBhvr>
                                    </p:animEffect>
                                    <p:anim calcmode="lin" valueType="num">
                                      <p:cBhvr>
                                        <p:cTn id="16" dur="800" decel="100000" fill="hold"/>
                                        <p:tgtEl>
                                          <p:spTgt spid="56"/>
                                        </p:tgtEl>
                                        <p:attrNameLst>
                                          <p:attrName>style.rotation</p:attrName>
                                        </p:attrNameLst>
                                      </p:cBhvr>
                                      <p:tavLst>
                                        <p:tav tm="0">
                                          <p:val>
                                            <p:fltVal val="-90"/>
                                          </p:val>
                                        </p:tav>
                                        <p:tav tm="100000">
                                          <p:val>
                                            <p:fltVal val="0"/>
                                          </p:val>
                                        </p:tav>
                                      </p:tavLst>
                                    </p:anim>
                                    <p:anim calcmode="lin" valueType="num">
                                      <p:cBhvr>
                                        <p:cTn id="17" dur="800" decel="100000" fill="hold"/>
                                        <p:tgtEl>
                                          <p:spTgt spid="56"/>
                                        </p:tgtEl>
                                        <p:attrNameLst>
                                          <p:attrName>ppt_x</p:attrName>
                                        </p:attrNameLst>
                                      </p:cBhvr>
                                      <p:tavLst>
                                        <p:tav tm="0">
                                          <p:val>
                                            <p:strVal val="#ppt_x+0.4"/>
                                          </p:val>
                                        </p:tav>
                                        <p:tav tm="100000">
                                          <p:val>
                                            <p:strVal val="#ppt_x-0.05"/>
                                          </p:val>
                                        </p:tav>
                                      </p:tavLst>
                                    </p:anim>
                                    <p:anim calcmode="lin" valueType="num">
                                      <p:cBhvr>
                                        <p:cTn id="18" dur="800" decel="100000" fill="hold"/>
                                        <p:tgtEl>
                                          <p:spTgt spid="56"/>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bldLvl="0" animBg="1"/>
      <p:bldP spid="28" grpId="0"/>
      <p:bldP spid="56" grpId="0" bldLvl="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文本框 94"/>
          <p:cNvSpPr txBox="1"/>
          <p:nvPr/>
        </p:nvSpPr>
        <p:spPr>
          <a:xfrm>
            <a:off x="4946015" y="749935"/>
            <a:ext cx="2911475" cy="529590"/>
          </a:xfrm>
          <a:prstGeom prst="rect">
            <a:avLst/>
          </a:prstGeom>
          <a:noFill/>
          <a:effectLst/>
        </p:spPr>
        <p:txBody>
          <a:bodyPr wrap="square" rtlCol="0">
            <a:noAutofit/>
          </a:bodyPr>
          <a:lstStyle/>
          <a:p>
            <a:pPr algn="ct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项目监理机构</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28" name="Text Placeholder 5"/>
          <p:cNvSpPr txBox="1"/>
          <p:nvPr/>
        </p:nvSpPr>
        <p:spPr>
          <a:xfrm>
            <a:off x="5193240" y="4419107"/>
            <a:ext cx="1727509" cy="633719"/>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00000"/>
              </a:lnSpc>
            </a:pPr>
            <a:r>
              <a:rPr lang="en-US" altLang="zh-CN" sz="4400" b="1"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SWOT</a:t>
            </a:r>
            <a:endParaRPr lang="en-GB" altLang="zh-CN" sz="4400" b="1"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30" name="组合 29"/>
          <p:cNvGrpSpPr/>
          <p:nvPr/>
        </p:nvGrpSpPr>
        <p:grpSpPr>
          <a:xfrm>
            <a:off x="0" y="1532927"/>
            <a:ext cx="12192000" cy="723899"/>
            <a:chOff x="0" y="6134100"/>
            <a:chExt cx="12192000" cy="723899"/>
          </a:xfrm>
        </p:grpSpPr>
        <p:pic>
          <p:nvPicPr>
            <p:cNvPr id="31" name="图片 30"/>
            <p:cNvPicPr>
              <a:picLocks noChangeAspect="1"/>
            </p:cNvPicPr>
            <p:nvPr/>
          </p:nvPicPr>
          <p:blipFill rotWithShape="1">
            <a:blip r:embed="rId1">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32" name="矩形 31"/>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2"/>
            </p:custDataLst>
          </p:nvPr>
        </p:nvSpPr>
        <p:spPr>
          <a:xfrm>
            <a:off x="3287383" y="6899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04</a:t>
            </a:r>
            <a:endParaRPr lang="zh-CN" altLang="en-US" sz="2400" b="1" dirty="0">
              <a:latin typeface="微软雅黑" panose="020B0503020204020204" pitchFamily="34" charset="-122"/>
              <a:ea typeface="微软雅黑" panose="020B0503020204020204" pitchFamily="34" charset="-122"/>
            </a:endParaRPr>
          </a:p>
        </p:txBody>
      </p:sp>
      <p:sp>
        <p:nvSpPr>
          <p:cNvPr id="2" name="文本框 1"/>
          <p:cNvSpPr txBox="1"/>
          <p:nvPr>
            <p:custDataLst>
              <p:tags r:id="rId3"/>
            </p:custDataLst>
          </p:nvPr>
        </p:nvSpPr>
        <p:spPr>
          <a:xfrm>
            <a:off x="1847850" y="2423795"/>
            <a:ext cx="9797415" cy="4163060"/>
          </a:xfrm>
          <a:prstGeom prst="rect">
            <a:avLst/>
          </a:prstGeom>
          <a:noFill/>
        </p:spPr>
        <p:txBody>
          <a:bodyPr wrap="square" rtlCol="0" anchor="t">
            <a:noAutofit/>
          </a:bodyPr>
          <a:p>
            <a:pPr algn="ctr">
              <a:lnSpc>
                <a:spcPct val="200000"/>
              </a:lnSpc>
              <a:spcBef>
                <a:spcPts val="0"/>
              </a:spcBef>
              <a:spcAft>
                <a:spcPts val="0"/>
              </a:spcAft>
              <a:buClrTx/>
              <a:buSzTx/>
              <a:buNone/>
            </a:pPr>
            <a:r>
              <a:rPr lang="en-US" altLang="zh-CN" sz="1000" b="1">
                <a:sym typeface="+mn-ea"/>
              </a:rPr>
              <a:t>4.2</a:t>
            </a:r>
            <a:r>
              <a:rPr lang="zh-CN" altLang="en-US" sz="1000" b="1">
                <a:sym typeface="+mn-ea"/>
              </a:rPr>
              <a:t> 监理人员职责</a:t>
            </a:r>
            <a:endParaRPr lang="zh-CN" altLang="en-US" sz="1000" b="1">
              <a:sym typeface="+mn-ea"/>
            </a:endParaRPr>
          </a:p>
          <a:p>
            <a:pPr algn="l">
              <a:lnSpc>
                <a:spcPct val="200000"/>
              </a:lnSpc>
              <a:spcBef>
                <a:spcPts val="0"/>
              </a:spcBef>
              <a:spcAft>
                <a:spcPts val="0"/>
              </a:spcAft>
              <a:buClrTx/>
              <a:buSzTx/>
              <a:buNone/>
            </a:pPr>
            <a:r>
              <a:rPr lang="zh-CN" altLang="en-US" sz="1000">
                <a:sym typeface="+mn-ea"/>
              </a:rPr>
              <a:t>本节所列各岗位监理人员职责为其基本职责，在建设工程监理实施过程中，项目监理机构还应针对建设工程实际情况，明确各岗位监理人员的职责分工，制定具体监理工作计划，并根据实施情况进行必要的调整。</a:t>
            </a:r>
            <a:endParaRPr lang="zh-CN" altLang="en-US" sz="1000">
              <a:sym typeface="+mn-ea"/>
            </a:endParaRPr>
          </a:p>
          <a:p>
            <a:pPr algn="l">
              <a:lnSpc>
                <a:spcPct val="200000"/>
              </a:lnSpc>
              <a:spcBef>
                <a:spcPts val="0"/>
              </a:spcBef>
              <a:spcAft>
                <a:spcPts val="0"/>
              </a:spcAft>
              <a:buClrTx/>
              <a:buSzTx/>
              <a:buNone/>
            </a:pPr>
            <a:r>
              <a:rPr lang="zh-CN" altLang="en-US" sz="1000">
                <a:sym typeface="+mn-ea"/>
              </a:rPr>
              <a:t>4.2.2 总监理工程师作为项目监理机构负责人，监理工作中的重要职责不得委托给总监理工程师代表。</a:t>
            </a:r>
            <a:endParaRPr lang="zh-CN" altLang="en-US" sz="1000">
              <a:sym typeface="+mn-ea"/>
            </a:endParaRPr>
          </a:p>
          <a:p>
            <a:pPr algn="l">
              <a:lnSpc>
                <a:spcPct val="200000"/>
              </a:lnSpc>
              <a:spcBef>
                <a:spcPts val="0"/>
              </a:spcBef>
              <a:spcAft>
                <a:spcPts val="0"/>
              </a:spcAft>
              <a:buClrTx/>
              <a:buSzTx/>
              <a:buNone/>
            </a:pPr>
            <a:r>
              <a:rPr lang="zh-CN" altLang="en-US" sz="1000">
                <a:sym typeface="+mn-ea"/>
              </a:rPr>
              <a:t>4.2.3 监理日志是项目监理机构在实施建设工程监理过程中形成的文件，不能等同于监理人员的个人日记。</a:t>
            </a:r>
            <a:endParaRPr lang="zh-CN" altLang="en-US" sz="1000">
              <a:sym typeface="+mn-ea"/>
            </a:endParaRPr>
          </a:p>
          <a:p>
            <a:pPr algn="l">
              <a:lnSpc>
                <a:spcPct val="200000"/>
              </a:lnSpc>
              <a:spcBef>
                <a:spcPts val="0"/>
              </a:spcBef>
              <a:spcAft>
                <a:spcPts val="0"/>
              </a:spcAft>
              <a:buClrTx/>
              <a:buSzTx/>
              <a:buNone/>
            </a:pPr>
            <a:endParaRPr lang="en-US" altLang="zh-CN" sz="1000" b="1">
              <a:sym typeface="+mn-ea"/>
            </a:endParaRPr>
          </a:p>
          <a:p>
            <a:pPr algn="ctr">
              <a:lnSpc>
                <a:spcPct val="200000"/>
              </a:lnSpc>
              <a:spcBef>
                <a:spcPts val="0"/>
              </a:spcBef>
              <a:spcAft>
                <a:spcPts val="0"/>
              </a:spcAft>
              <a:buClrTx/>
              <a:buSzTx/>
              <a:buNone/>
            </a:pPr>
            <a:r>
              <a:rPr lang="en-US" altLang="zh-CN" sz="1000" b="1">
                <a:sym typeface="+mn-ea"/>
              </a:rPr>
              <a:t>4.3 </a:t>
            </a:r>
            <a:r>
              <a:rPr lang="zh-CN" altLang="en-US" sz="1000" b="1">
                <a:sym typeface="+mn-ea"/>
              </a:rPr>
              <a:t> 监理设施</a:t>
            </a:r>
            <a:endParaRPr lang="zh-CN" altLang="en-US" sz="1000" b="1">
              <a:sym typeface="+mn-ea"/>
            </a:endParaRPr>
          </a:p>
          <a:p>
            <a:pPr algn="ctr">
              <a:lnSpc>
                <a:spcPct val="200000"/>
              </a:lnSpc>
              <a:spcBef>
                <a:spcPts val="0"/>
              </a:spcBef>
              <a:spcAft>
                <a:spcPts val="0"/>
              </a:spcAft>
              <a:buClrTx/>
              <a:buSzTx/>
              <a:buNone/>
            </a:pPr>
            <a:endParaRPr lang="zh-CN" altLang="en-US" sz="400">
              <a:sym typeface="+mn-ea"/>
            </a:endParaRPr>
          </a:p>
          <a:p>
            <a:pPr algn="l">
              <a:lnSpc>
                <a:spcPct val="200000"/>
              </a:lnSpc>
              <a:spcBef>
                <a:spcPts val="0"/>
              </a:spcBef>
              <a:spcAft>
                <a:spcPts val="0"/>
              </a:spcAft>
              <a:buClrTx/>
              <a:buSzTx/>
              <a:buNone/>
            </a:pPr>
            <a:r>
              <a:rPr lang="zh-CN" altLang="en-US" sz="1000">
                <a:sym typeface="+mn-ea"/>
              </a:rPr>
              <a:t>本节监理设施是指项目监理机构工作需要的检测设备和工器具，以及办公、交通、通讯、生活等设施。</a:t>
            </a:r>
            <a:endParaRPr lang="zh-CN" altLang="en-US" sz="1000">
              <a:sym typeface="+mn-ea"/>
            </a:endParaRPr>
          </a:p>
          <a:p>
            <a:pPr algn="l">
              <a:lnSpc>
                <a:spcPct val="200000"/>
              </a:lnSpc>
              <a:spcBef>
                <a:spcPts val="0"/>
              </a:spcBef>
              <a:spcAft>
                <a:spcPts val="0"/>
              </a:spcAft>
              <a:buClrTx/>
              <a:buSzTx/>
              <a:buNone/>
            </a:pPr>
            <a:r>
              <a:rPr lang="zh-CN" altLang="en-US" sz="1000">
                <a:sym typeface="+mn-ea"/>
              </a:rPr>
              <a:t>4.3.1 对于建设单位提供的设施，项目监理机构应登记造册，建设工程监理工作结束或建设工程监理合同终止后归还建设单位。</a:t>
            </a:r>
            <a:endParaRPr lang="zh-CN" altLang="en-US" sz="1000">
              <a:sym typeface="+mn-ea"/>
            </a:endParaRPr>
          </a:p>
          <a:p>
            <a:pPr algn="l">
              <a:lnSpc>
                <a:spcPct val="200000"/>
              </a:lnSpc>
              <a:spcBef>
                <a:spcPts val="0"/>
              </a:spcBef>
              <a:spcAft>
                <a:spcPts val="0"/>
              </a:spcAft>
              <a:buClrTx/>
              <a:buSzTx/>
              <a:buNone/>
            </a:pPr>
            <a:r>
              <a:rPr lang="zh-CN" altLang="en-US" sz="1000">
                <a:sym typeface="+mn-ea"/>
              </a:rPr>
              <a:t>4.3.3 项目监理机构不仅自身宜实施建设工程监理信息化，还可根据建设工程监理合同的约定协助建设单位建立建设工程信息管理平台，促进建设工程各参与方基于信息平台协同工作。</a:t>
            </a: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down)">
                                      <p:cBhvr>
                                        <p:cTn id="7" dur="500"/>
                                        <p:tgtEl>
                                          <p:spTgt spid="9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500"/>
                                        <p:tgtEl>
                                          <p:spTgt spid="28"/>
                                        </p:tgtEl>
                                      </p:cBhvr>
                                    </p:animEffect>
                                  </p:childTnLst>
                                </p:cTn>
                              </p:par>
                            </p:childTnLst>
                          </p:cTn>
                        </p:par>
                        <p:par>
                          <p:cTn id="12" fill="hold">
                            <p:stCondLst>
                              <p:cond delay="1000"/>
                            </p:stCondLst>
                            <p:childTnLst>
                              <p:par>
                                <p:cTn id="13" presetID="3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800" decel="100000"/>
                                        <p:tgtEl>
                                          <p:spTgt spid="56"/>
                                        </p:tgtEl>
                                      </p:cBhvr>
                                    </p:animEffect>
                                    <p:anim calcmode="lin" valueType="num">
                                      <p:cBhvr>
                                        <p:cTn id="16" dur="800" decel="100000" fill="hold"/>
                                        <p:tgtEl>
                                          <p:spTgt spid="56"/>
                                        </p:tgtEl>
                                        <p:attrNameLst>
                                          <p:attrName>style.rotation</p:attrName>
                                        </p:attrNameLst>
                                      </p:cBhvr>
                                      <p:tavLst>
                                        <p:tav tm="0">
                                          <p:val>
                                            <p:fltVal val="-90"/>
                                          </p:val>
                                        </p:tav>
                                        <p:tav tm="100000">
                                          <p:val>
                                            <p:fltVal val="0"/>
                                          </p:val>
                                        </p:tav>
                                      </p:tavLst>
                                    </p:anim>
                                    <p:anim calcmode="lin" valueType="num">
                                      <p:cBhvr>
                                        <p:cTn id="17" dur="800" decel="100000" fill="hold"/>
                                        <p:tgtEl>
                                          <p:spTgt spid="56"/>
                                        </p:tgtEl>
                                        <p:attrNameLst>
                                          <p:attrName>ppt_x</p:attrName>
                                        </p:attrNameLst>
                                      </p:cBhvr>
                                      <p:tavLst>
                                        <p:tav tm="0">
                                          <p:val>
                                            <p:strVal val="#ppt_x+0.4"/>
                                          </p:val>
                                        </p:tav>
                                        <p:tav tm="100000">
                                          <p:val>
                                            <p:strVal val="#ppt_x-0.05"/>
                                          </p:val>
                                        </p:tav>
                                      </p:tavLst>
                                    </p:anim>
                                    <p:anim calcmode="lin" valueType="num">
                                      <p:cBhvr>
                                        <p:cTn id="18" dur="800" decel="100000" fill="hold"/>
                                        <p:tgtEl>
                                          <p:spTgt spid="56"/>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bldLvl="0" animBg="1"/>
      <p:bldP spid="28" grpId="0"/>
      <p:bldP spid="56" grpId="0" bldLvl="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02920" y="1197610"/>
            <a:ext cx="3022600" cy="4666615"/>
            <a:chOff x="0" y="0"/>
            <a:chExt cx="4895850" cy="6858000"/>
          </a:xfrm>
        </p:grpSpPr>
        <p:pic>
          <p:nvPicPr>
            <p:cNvPr id="3" name="图片 2"/>
            <p:cNvPicPr>
              <a:picLocks noChangeAspect="1"/>
            </p:cNvPicPr>
            <p:nvPr>
              <p:custDataLst>
                <p:tags r:id="rId1"/>
              </p:custDataLst>
            </p:nvPr>
          </p:nvPicPr>
          <p:blipFill rotWithShape="1">
            <a:blip r:embed="rId2">
              <a:extLst>
                <a:ext uri="{28A0092B-C50C-407E-A947-70E740481C1C}">
                  <a14:useLocalDpi xmlns:a14="http://schemas.microsoft.com/office/drawing/2010/main" val="0"/>
                </a:ext>
              </a:extLst>
            </a:blip>
            <a:srcRect l="28562" r="31221"/>
            <a:stretch>
              <a:fillRect/>
            </a:stretch>
          </p:blipFill>
          <p:spPr>
            <a:xfrm>
              <a:off x="0" y="0"/>
              <a:ext cx="4895850" cy="6858000"/>
            </a:xfrm>
            <a:prstGeom prst="rect">
              <a:avLst/>
            </a:prstGeom>
          </p:spPr>
        </p:pic>
        <p:sp>
          <p:nvSpPr>
            <p:cNvPr id="6" name="矩形 5"/>
            <p:cNvSpPr/>
            <p:nvPr>
              <p:custDataLst>
                <p:tags r:id="rId3"/>
              </p:custDataLst>
            </p:nvPr>
          </p:nvSpPr>
          <p:spPr>
            <a:xfrm>
              <a:off x="0" y="0"/>
              <a:ext cx="4895850" cy="6858000"/>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latin typeface="微软雅黑" panose="020B0503020204020204" pitchFamily="34" charset="-122"/>
                <a:ea typeface="微软雅黑" panose="020B0503020204020204" pitchFamily="34" charset="-122"/>
              </a:endParaRPr>
            </a:p>
          </p:txBody>
        </p:sp>
      </p:grpSp>
      <p:sp>
        <p:nvSpPr>
          <p:cNvPr id="12" name="文本框 11"/>
          <p:cNvSpPr txBox="1"/>
          <p:nvPr/>
        </p:nvSpPr>
        <p:spPr>
          <a:xfrm>
            <a:off x="5833110" y="340995"/>
            <a:ext cx="4244340" cy="521970"/>
          </a:xfrm>
          <a:prstGeom prst="rect">
            <a:avLst/>
          </a:prstGeom>
          <a:noFill/>
          <a:effectLst/>
        </p:spPr>
        <p:txBody>
          <a:bodyPr wrap="square" rtlCol="0">
            <a:spAutoFit/>
          </a:bodyPr>
          <a:lstStyle/>
          <a:p>
            <a:pPr algn="ctr"/>
            <a:r>
              <a:rPr 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监理规划及监理实施细则</a:t>
            </a:r>
            <a:endParaRPr 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endParaRPr>
          </a:p>
        </p:txBody>
      </p:sp>
      <p:grpSp>
        <p:nvGrpSpPr>
          <p:cNvPr id="4" name="组合 3"/>
          <p:cNvGrpSpPr/>
          <p:nvPr/>
        </p:nvGrpSpPr>
        <p:grpSpPr>
          <a:xfrm>
            <a:off x="3848100" y="1003935"/>
            <a:ext cx="8009255" cy="499618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242" y="3114"/>
              <a:ext cx="12201" cy="6675"/>
            </a:xfrm>
            <a:prstGeom prst="rect">
              <a:avLst/>
            </a:prstGeom>
          </p:spPr>
          <p:txBody>
            <a:bodyPr wrap="square">
              <a:noAutofit/>
            </a:bodyPr>
            <a:lstStyle/>
            <a:p>
              <a:pPr algn="ctr">
                <a:lnSpc>
                  <a:spcPct val="150000"/>
                </a:lnSpc>
                <a:spcBef>
                  <a:spcPts val="0"/>
                </a:spcBef>
                <a:spcAft>
                  <a:spcPts val="0"/>
                </a:spcAft>
              </a:pPr>
              <a:r>
                <a:rPr lang="en-US" altLang="zh-CN" sz="1000" b="1">
                  <a:solidFill>
                    <a:schemeClr val="bg1"/>
                  </a:solidFill>
                  <a:sym typeface="+mn-ea"/>
                </a:rPr>
                <a:t>5.1</a:t>
              </a:r>
              <a:r>
                <a:rPr lang="zh-CN" altLang="en-US" sz="1000" b="1">
                  <a:solidFill>
                    <a:schemeClr val="bg1"/>
                  </a:solidFill>
                  <a:sym typeface="+mn-ea"/>
                </a:rPr>
                <a:t> </a:t>
              </a:r>
              <a:r>
                <a:rPr lang="en-US" altLang="zh-CN" sz="1000" b="1">
                  <a:solidFill>
                    <a:schemeClr val="bg1"/>
                  </a:solidFill>
                  <a:sym typeface="+mn-ea"/>
                </a:rPr>
                <a:t>  </a:t>
              </a:r>
              <a:r>
                <a:rPr lang="zh-CN" altLang="en-US" sz="1000" b="1">
                  <a:solidFill>
                    <a:schemeClr val="bg1"/>
                  </a:solidFill>
                  <a:sym typeface="+mn-ea"/>
                </a:rPr>
                <a:t>一般规定</a:t>
              </a:r>
              <a:endParaRPr lang="zh-CN" altLang="en-US" sz="1000" b="1">
                <a:solidFill>
                  <a:schemeClr val="bg1"/>
                </a:solidFill>
                <a:sym typeface="+mn-ea"/>
              </a:endParaRPr>
            </a:p>
            <a:p>
              <a:pPr algn="ctr">
                <a:lnSpc>
                  <a:spcPct val="150000"/>
                </a:lnSpc>
                <a:spcBef>
                  <a:spcPts val="0"/>
                </a:spcBef>
                <a:spcAft>
                  <a:spcPts val="0"/>
                </a:spcAft>
              </a:pPr>
              <a:endParaRPr lang="zh-CN" altLang="en-US" sz="400">
                <a:solidFill>
                  <a:schemeClr val="bg1"/>
                </a:solidFill>
              </a:endParaRPr>
            </a:p>
            <a:p>
              <a:pPr algn="l">
                <a:lnSpc>
                  <a:spcPct val="200000"/>
                </a:lnSpc>
                <a:spcBef>
                  <a:spcPts val="0"/>
                </a:spcBef>
                <a:spcAft>
                  <a:spcPts val="0"/>
                </a:spcAft>
              </a:pPr>
              <a:r>
                <a:rPr lang="zh-CN" altLang="en-US" sz="1000">
                  <a:solidFill>
                    <a:schemeClr val="bg1"/>
                  </a:solidFill>
                  <a:sym typeface="+mn-ea"/>
                </a:rPr>
                <a:t>5.1.1 监理规划是在项目监理机构详细调查和充分研究建设工程的目标、技术、管理、环境以及工程参建各方等情况后制定的指导建设工程监理工作的实施方案，监理规划应起到指导项目监理机构实施建设工程监理工作的作用，因此，监理规划中应有明确、具体、切合工程实际的监理工作内容、程序、方法和措施，并制定完善的监理工作制度。监理规划作为工程监理单位的技术文件，应经过工程监理单位技术负责人的审核批准，并在工程监理单位存档。</a:t>
              </a:r>
              <a:endParaRPr lang="zh-CN" altLang="en-US" sz="1000">
                <a:solidFill>
                  <a:schemeClr val="bg1"/>
                </a:solidFill>
                <a:sym typeface="+mn-ea"/>
              </a:endParaRPr>
            </a:p>
            <a:p>
              <a:pPr algn="l">
                <a:lnSpc>
                  <a:spcPct val="200000"/>
                </a:lnSpc>
                <a:spcBef>
                  <a:spcPts val="0"/>
                </a:spcBef>
                <a:spcAft>
                  <a:spcPts val="0"/>
                </a:spcAft>
              </a:pPr>
              <a:r>
                <a:rPr lang="zh-CN" altLang="en-US" sz="1000">
                  <a:solidFill>
                    <a:schemeClr val="bg1"/>
                  </a:solidFill>
                  <a:sym typeface="+mn-ea"/>
                </a:rPr>
                <a:t>5.1.2 监理实施细则是指导项目监理机构具体开展专项监理工作的操作性文件，应体现项目监理机构对于建设工程在专业技术、目标控制方面的工作要点、方法和措施，做到详细、具体、明确。</a:t>
              </a:r>
              <a:endParaRPr lang="zh-CN" altLang="en-US" sz="1000">
                <a:solidFill>
                  <a:schemeClr val="bg1"/>
                </a:solidFill>
                <a:sym typeface="+mn-ea"/>
              </a:endParaRPr>
            </a:p>
            <a:p>
              <a:pPr algn="l">
                <a:lnSpc>
                  <a:spcPct val="150000"/>
                </a:lnSpc>
                <a:spcBef>
                  <a:spcPts val="0"/>
                </a:spcBef>
                <a:spcAft>
                  <a:spcPts val="0"/>
                </a:spcAft>
              </a:pPr>
              <a:endParaRPr lang="zh-CN" altLang="en-US" sz="1000">
                <a:solidFill>
                  <a:schemeClr val="bg1"/>
                </a:solidFill>
              </a:endParaRPr>
            </a:p>
            <a:p>
              <a:pPr algn="ctr">
                <a:lnSpc>
                  <a:spcPct val="150000"/>
                </a:lnSpc>
                <a:spcBef>
                  <a:spcPts val="0"/>
                </a:spcBef>
                <a:spcAft>
                  <a:spcPts val="0"/>
                </a:spcAft>
              </a:pPr>
              <a:r>
                <a:rPr lang="en-US" altLang="zh-CN" sz="1000" b="1">
                  <a:solidFill>
                    <a:schemeClr val="bg1"/>
                  </a:solidFill>
                  <a:sym typeface="+mn-ea"/>
                </a:rPr>
                <a:t>5.2</a:t>
              </a:r>
              <a:r>
                <a:rPr lang="zh-CN" altLang="en-US" sz="1000" b="1">
                  <a:solidFill>
                    <a:schemeClr val="bg1"/>
                  </a:solidFill>
                  <a:sym typeface="+mn-ea"/>
                </a:rPr>
                <a:t> </a:t>
              </a:r>
              <a:r>
                <a:rPr lang="en-US" altLang="zh-CN" sz="1000" b="1">
                  <a:solidFill>
                    <a:schemeClr val="bg1"/>
                  </a:solidFill>
                  <a:sym typeface="+mn-ea"/>
                </a:rPr>
                <a:t>  </a:t>
              </a:r>
              <a:r>
                <a:rPr lang="zh-CN" altLang="en-US" sz="1000" b="1">
                  <a:solidFill>
                    <a:schemeClr val="bg1"/>
                  </a:solidFill>
                  <a:sym typeface="+mn-ea"/>
                </a:rPr>
                <a:t>监理规划</a:t>
              </a:r>
              <a:endParaRPr lang="zh-CN" altLang="en-US" sz="400">
                <a:solidFill>
                  <a:schemeClr val="bg1"/>
                </a:solidFill>
              </a:endParaRPr>
            </a:p>
            <a:p>
              <a:pPr algn="l">
                <a:lnSpc>
                  <a:spcPct val="200000"/>
                </a:lnSpc>
                <a:spcBef>
                  <a:spcPts val="0"/>
                </a:spcBef>
                <a:spcAft>
                  <a:spcPts val="0"/>
                </a:spcAft>
              </a:pPr>
              <a:r>
                <a:rPr lang="zh-CN" altLang="en-US" sz="1000">
                  <a:solidFill>
                    <a:schemeClr val="bg1"/>
                  </a:solidFill>
                  <a:sym typeface="+mn-ea"/>
                </a:rPr>
                <a:t>5.2.1 监理规划应针对建设工程实际情况进行编制，故应在签订建设工程监理合同及收到工程设计文件后开始编制。此外，还应结合施工组织设计、施工图审查意见等文件资料进行编制。一个监理项目应编制一个监理规划。</a:t>
              </a:r>
              <a:endParaRPr lang="zh-CN" altLang="en-US" sz="1000">
                <a:solidFill>
                  <a:schemeClr val="bg1"/>
                </a:solidFill>
                <a:sym typeface="+mn-ea"/>
              </a:endParaRPr>
            </a:p>
            <a:p>
              <a:pPr algn="l">
                <a:lnSpc>
                  <a:spcPct val="200000"/>
                </a:lnSpc>
                <a:spcBef>
                  <a:spcPts val="0"/>
                </a:spcBef>
                <a:spcAft>
                  <a:spcPts val="0"/>
                </a:spcAft>
              </a:pPr>
              <a:r>
                <a:rPr lang="zh-CN" altLang="en-US" sz="1000">
                  <a:solidFill>
                    <a:schemeClr val="bg1"/>
                  </a:solidFill>
                  <a:sym typeface="+mn-ea"/>
                </a:rPr>
                <a:t>5.2.2 监理规划应在第一次工地会议召开之前完成工程监理单位内部审核后报送建设单位。</a:t>
              </a:r>
              <a:endParaRPr lang="zh-CN" altLang="en-US" sz="1000">
                <a:solidFill>
                  <a:schemeClr val="bg1"/>
                </a:solidFill>
                <a:sym typeface="+mn-ea"/>
              </a:endParaRPr>
            </a:p>
            <a:p>
              <a:pPr algn="l">
                <a:lnSpc>
                  <a:spcPct val="200000"/>
                </a:lnSpc>
                <a:spcBef>
                  <a:spcPts val="0"/>
                </a:spcBef>
                <a:spcAft>
                  <a:spcPts val="0"/>
                </a:spcAft>
              </a:pPr>
              <a:r>
                <a:rPr lang="zh-CN" altLang="en-US" sz="1000">
                  <a:solidFill>
                    <a:schemeClr val="bg1"/>
                  </a:solidFill>
                  <a:sym typeface="+mn-ea"/>
                </a:rPr>
                <a:t>5.2.3 如果建设单位在委托建设工程监理时一并委托相关服务的，可将相关服务工作计划纳入监理规划。</a:t>
              </a:r>
              <a:endParaRPr lang="zh-CN" altLang="en-US" sz="1000">
                <a:solidFill>
                  <a:schemeClr val="bg1"/>
                </a:solidFill>
                <a:sym typeface="+mn-ea"/>
              </a:endParaRPr>
            </a:p>
            <a:p>
              <a:pPr algn="l">
                <a:lnSpc>
                  <a:spcPct val="200000"/>
                </a:lnSpc>
                <a:spcBef>
                  <a:spcPts val="0"/>
                </a:spcBef>
                <a:spcAft>
                  <a:spcPts val="0"/>
                </a:spcAft>
              </a:pPr>
              <a:endParaRPr lang="zh-CN" altLang="en-US" sz="1000">
                <a:solidFill>
                  <a:schemeClr val="bg1"/>
                </a:solidFill>
                <a:sym typeface="+mn-ea"/>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4">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5"/>
            </p:custDataLst>
          </p:nvPr>
        </p:nvSpPr>
        <p:spPr>
          <a:xfrm>
            <a:off x="1275080" y="472440"/>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05</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02920" y="1197610"/>
            <a:ext cx="3022600" cy="4666615"/>
            <a:chOff x="0" y="0"/>
            <a:chExt cx="4895850" cy="6858000"/>
          </a:xfrm>
        </p:grpSpPr>
        <p:pic>
          <p:nvPicPr>
            <p:cNvPr id="3" name="图片 2"/>
            <p:cNvPicPr>
              <a:picLocks noChangeAspect="1"/>
            </p:cNvPicPr>
            <p:nvPr>
              <p:custDataLst>
                <p:tags r:id="rId1"/>
              </p:custDataLst>
            </p:nvPr>
          </p:nvPicPr>
          <p:blipFill rotWithShape="1">
            <a:blip r:embed="rId2">
              <a:extLst>
                <a:ext uri="{28A0092B-C50C-407E-A947-70E740481C1C}">
                  <a14:useLocalDpi xmlns:a14="http://schemas.microsoft.com/office/drawing/2010/main" val="0"/>
                </a:ext>
              </a:extLst>
            </a:blip>
            <a:srcRect l="28562" r="31221"/>
            <a:stretch>
              <a:fillRect/>
            </a:stretch>
          </p:blipFill>
          <p:spPr>
            <a:xfrm>
              <a:off x="0" y="0"/>
              <a:ext cx="4895850" cy="6858000"/>
            </a:xfrm>
            <a:prstGeom prst="rect">
              <a:avLst/>
            </a:prstGeom>
          </p:spPr>
        </p:pic>
        <p:sp>
          <p:nvSpPr>
            <p:cNvPr id="6" name="矩形 5"/>
            <p:cNvSpPr/>
            <p:nvPr>
              <p:custDataLst>
                <p:tags r:id="rId3"/>
              </p:custDataLst>
            </p:nvPr>
          </p:nvSpPr>
          <p:spPr>
            <a:xfrm>
              <a:off x="0" y="0"/>
              <a:ext cx="4895850" cy="6858000"/>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latin typeface="微软雅黑" panose="020B0503020204020204" pitchFamily="34" charset="-122"/>
                <a:ea typeface="微软雅黑" panose="020B0503020204020204" pitchFamily="34" charset="-122"/>
              </a:endParaRPr>
            </a:p>
          </p:txBody>
        </p:sp>
      </p:grpSp>
      <p:sp>
        <p:nvSpPr>
          <p:cNvPr id="12" name="文本框 11"/>
          <p:cNvSpPr txBox="1"/>
          <p:nvPr/>
        </p:nvSpPr>
        <p:spPr>
          <a:xfrm>
            <a:off x="5833110" y="340995"/>
            <a:ext cx="4244340" cy="521970"/>
          </a:xfrm>
          <a:prstGeom prst="rect">
            <a:avLst/>
          </a:prstGeom>
          <a:noFill/>
          <a:effectLst/>
        </p:spPr>
        <p:txBody>
          <a:bodyPr wrap="square" rtlCol="0">
            <a:spAutoFit/>
          </a:bodyPr>
          <a:lstStyle/>
          <a:p>
            <a:pPr algn="ctr"/>
            <a:r>
              <a:rPr 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监理规划及监理实施细则</a:t>
            </a:r>
            <a:endParaRPr 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endParaRPr>
          </a:p>
        </p:txBody>
      </p:sp>
      <p:grpSp>
        <p:nvGrpSpPr>
          <p:cNvPr id="4" name="组合 3"/>
          <p:cNvGrpSpPr/>
          <p:nvPr/>
        </p:nvGrpSpPr>
        <p:grpSpPr>
          <a:xfrm>
            <a:off x="3848100" y="1003935"/>
            <a:ext cx="8009255" cy="4996180"/>
            <a:chOff x="6060" y="2549"/>
            <a:chExt cx="12613" cy="7904"/>
          </a:xfrm>
        </p:grpSpPr>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336" y="3114"/>
              <a:ext cx="11824" cy="6675"/>
            </a:xfrm>
            <a:prstGeom prst="rect">
              <a:avLst/>
            </a:prstGeom>
          </p:spPr>
          <p:txBody>
            <a:bodyPr wrap="square">
              <a:noAutofit/>
            </a:bodyPr>
            <a:lstStyle/>
            <a:p>
              <a:pPr algn="l">
                <a:lnSpc>
                  <a:spcPct val="200000"/>
                </a:lnSpc>
                <a:spcBef>
                  <a:spcPts val="0"/>
                </a:spcBef>
                <a:spcAft>
                  <a:spcPts val="0"/>
                </a:spcAft>
              </a:pPr>
              <a:r>
                <a:rPr lang="zh-CN" altLang="en-US" sz="1000">
                  <a:solidFill>
                    <a:schemeClr val="bg1"/>
                  </a:solidFill>
                  <a:sym typeface="+mn-ea"/>
                </a:rPr>
                <a:t>5.2.4 在监理工作实施过程中，建设工程的实施可能会发生较大变化，如设计方案重大修改、承包方式发生变化、工期和质量要求发生重大变化，或者当原监理规划所确定的程序、方法、措施和制度等需要做重大调整时，总监理工程师应及时组织专业监理工程师修改监理规划，并按原报审程序审核批准后报建设单位。</a:t>
              </a:r>
              <a:endParaRPr lang="zh-CN" altLang="en-US" sz="1000">
                <a:solidFill>
                  <a:schemeClr val="bg1"/>
                </a:solidFill>
                <a:sym typeface="+mn-ea"/>
              </a:endParaRPr>
            </a:p>
            <a:p>
              <a:pPr algn="l">
                <a:lnSpc>
                  <a:spcPct val="200000"/>
                </a:lnSpc>
                <a:spcBef>
                  <a:spcPts val="0"/>
                </a:spcBef>
                <a:spcAft>
                  <a:spcPts val="0"/>
                </a:spcAft>
              </a:pPr>
              <a:endParaRPr lang="zh-CN" altLang="en-US" sz="1000">
                <a:solidFill>
                  <a:schemeClr val="bg1"/>
                </a:solidFill>
                <a:sym typeface="+mn-ea"/>
              </a:endParaRPr>
            </a:p>
            <a:p>
              <a:pPr algn="ctr">
                <a:lnSpc>
                  <a:spcPct val="200000"/>
                </a:lnSpc>
                <a:spcBef>
                  <a:spcPts val="0"/>
                </a:spcBef>
                <a:spcAft>
                  <a:spcPts val="0"/>
                </a:spcAft>
              </a:pPr>
              <a:r>
                <a:rPr lang="en-US" altLang="zh-CN" sz="1000" b="1">
                  <a:solidFill>
                    <a:schemeClr val="bg1"/>
                  </a:solidFill>
                  <a:sym typeface="+mn-ea"/>
                </a:rPr>
                <a:t>5.3</a:t>
              </a:r>
              <a:r>
                <a:rPr lang="zh-CN" altLang="en-US" sz="1000" b="1">
                  <a:solidFill>
                    <a:schemeClr val="bg1"/>
                  </a:solidFill>
                  <a:sym typeface="+mn-ea"/>
                </a:rPr>
                <a:t> </a:t>
              </a:r>
              <a:r>
                <a:rPr lang="en-US" altLang="zh-CN" sz="1000" b="1">
                  <a:solidFill>
                    <a:schemeClr val="bg1"/>
                  </a:solidFill>
                  <a:sym typeface="+mn-ea"/>
                </a:rPr>
                <a:t>  </a:t>
              </a:r>
              <a:r>
                <a:rPr lang="zh-CN" altLang="en-US" sz="1000" b="1">
                  <a:solidFill>
                    <a:schemeClr val="bg1"/>
                  </a:solidFill>
                  <a:sym typeface="+mn-ea"/>
                </a:rPr>
                <a:t>监理实施细则</a:t>
              </a:r>
              <a:endParaRPr lang="zh-CN" altLang="en-US" sz="1000" b="1">
                <a:solidFill>
                  <a:schemeClr val="bg1"/>
                </a:solidFill>
                <a:sym typeface="+mn-ea"/>
              </a:endParaRPr>
            </a:p>
            <a:p>
              <a:pPr algn="l">
                <a:lnSpc>
                  <a:spcPct val="200000"/>
                </a:lnSpc>
                <a:spcBef>
                  <a:spcPts val="0"/>
                </a:spcBef>
                <a:spcAft>
                  <a:spcPts val="0"/>
                </a:spcAft>
              </a:pPr>
              <a:r>
                <a:rPr lang="zh-CN" altLang="en-US" sz="1000">
                  <a:solidFill>
                    <a:schemeClr val="bg1"/>
                  </a:solidFill>
                  <a:sym typeface="+mn-ea"/>
                </a:rPr>
                <a:t>5.3.1 项目监理机构应结合工程特点、施工环境、施工工艺等编制监理实施细则，明确监理工作要点、监理工作流程和监理工作方法及措施，达到规范和指导监理工作的目的。对工程规模较小、技术较简单且有成熟管理经验和措施的，可不必编制监理实施细则。</a:t>
              </a:r>
              <a:endParaRPr lang="zh-CN" altLang="en-US" sz="1000">
                <a:solidFill>
                  <a:schemeClr val="bg1"/>
                </a:solidFill>
                <a:sym typeface="+mn-ea"/>
              </a:endParaRPr>
            </a:p>
            <a:p>
              <a:pPr algn="l">
                <a:lnSpc>
                  <a:spcPct val="200000"/>
                </a:lnSpc>
                <a:spcBef>
                  <a:spcPts val="0"/>
                </a:spcBef>
                <a:spcAft>
                  <a:spcPts val="0"/>
                </a:spcAft>
              </a:pPr>
              <a:r>
                <a:rPr lang="zh-CN" altLang="en-US" sz="1000">
                  <a:solidFill>
                    <a:schemeClr val="bg1"/>
                  </a:solidFill>
                  <a:sym typeface="+mn-ea"/>
                </a:rPr>
                <a:t>5.3.2 监理实施细则可随工程进展编制，但必须在相应工程开始施工前完成，并经总监理工程师审批后实施。</a:t>
              </a:r>
              <a:endParaRPr lang="zh-CN" altLang="en-US" sz="1000">
                <a:solidFill>
                  <a:schemeClr val="bg1"/>
                </a:solidFill>
                <a:sym typeface="+mn-ea"/>
              </a:endParaRPr>
            </a:p>
            <a:p>
              <a:pPr algn="l">
                <a:lnSpc>
                  <a:spcPct val="200000"/>
                </a:lnSpc>
                <a:spcBef>
                  <a:spcPts val="0"/>
                </a:spcBef>
                <a:spcAft>
                  <a:spcPts val="0"/>
                </a:spcAft>
              </a:pPr>
              <a:r>
                <a:rPr lang="zh-CN" altLang="en-US" sz="1000">
                  <a:solidFill>
                    <a:schemeClr val="bg1"/>
                  </a:solidFill>
                  <a:sym typeface="+mn-ea"/>
                </a:rPr>
                <a:t>5.3.4 监理实施细则还可根据建设工程实际情况及项目监理机构工作需要增加其他内容。</a:t>
              </a:r>
              <a:endParaRPr lang="zh-CN" altLang="en-US" sz="1000">
                <a:solidFill>
                  <a:schemeClr val="bg1"/>
                </a:solidFill>
                <a:sym typeface="+mn-ea"/>
              </a:endParaRPr>
            </a:p>
            <a:p>
              <a:pPr algn="l">
                <a:lnSpc>
                  <a:spcPct val="200000"/>
                </a:lnSpc>
                <a:spcBef>
                  <a:spcPts val="0"/>
                </a:spcBef>
                <a:spcAft>
                  <a:spcPts val="0"/>
                </a:spcAft>
              </a:pPr>
              <a:r>
                <a:rPr lang="zh-CN" altLang="en-US" sz="1000">
                  <a:solidFill>
                    <a:schemeClr val="bg1"/>
                  </a:solidFill>
                  <a:sym typeface="+mn-ea"/>
                </a:rPr>
                <a:t>5.3.5 当工程发生变化导致原监理实施细则所确定的工作流程、方法和措施需要调整时，专业监理工程师应对监理实施细则进行补充、修改。</a:t>
              </a:r>
              <a:endParaRPr lang="zh-CN" altLang="en-US" sz="1000">
                <a:solidFill>
                  <a:schemeClr val="bg1"/>
                </a:solidFill>
                <a:sym typeface="+mn-ea"/>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4">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custDataLst>
              <p:tags r:id="rId5"/>
            </p:custDataLst>
          </p:nvPr>
        </p:nvSpPr>
        <p:spPr>
          <a:xfrm>
            <a:off x="1275080" y="472440"/>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05</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86435" y="1003935"/>
            <a:ext cx="11170920" cy="4996180"/>
            <a:chOff x="1081" y="2549"/>
            <a:chExt cx="17592" cy="7904"/>
          </a:xfrm>
        </p:grpSpPr>
        <p:pic>
          <p:nvPicPr>
            <p:cNvPr id="7" name="Picture 4" descr="职员-积极挑战篇图片大全_第135张图片"/>
            <p:cNvPicPr>
              <a:picLocks noChangeAspect="1" noChangeArrowheads="1"/>
            </p:cNvPicPr>
            <p:nvPr/>
          </p:nvPicPr>
          <p:blipFill rotWithShape="1">
            <a:blip r:embed="rId1" cstate="print">
              <a:extLst>
                <a:ext uri="{28A0092B-C50C-407E-A947-70E740481C1C}">
                  <a14:useLocalDpi xmlns:a14="http://schemas.microsoft.com/office/drawing/2010/main" val="0"/>
                </a:ext>
              </a:extLst>
            </a:blip>
            <a:srcRect b="9864"/>
            <a:stretch>
              <a:fillRect/>
            </a:stretch>
          </p:blipFill>
          <p:spPr bwMode="auto">
            <a:xfrm>
              <a:off x="1081" y="3077"/>
              <a:ext cx="4681" cy="6898"/>
            </a:xfrm>
            <a:prstGeom prst="rect">
              <a:avLst/>
            </a:prstGeom>
            <a:noFill/>
            <a:extLst>
              <a:ext uri="{909E8E84-426E-40DD-AFC4-6F175D3DCCD1}">
                <a14:hiddenFill xmlns:a14="http://schemas.microsoft.com/office/drawing/2010/main">
                  <a:solidFill>
                    <a:srgbClr val="FFFFFF"/>
                  </a:solidFill>
                </a14:hiddenFill>
              </a:ext>
            </a:extLst>
          </p:spPr>
        </p:pic>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281" y="2841"/>
              <a:ext cx="12201" cy="7238"/>
            </a:xfrm>
            <a:prstGeom prst="rect">
              <a:avLst/>
            </a:prstGeom>
          </p:spPr>
          <p:txBody>
            <a:bodyPr wrap="square">
              <a:noAutofit/>
            </a:bodyPr>
            <a:lstStyle/>
            <a:p>
              <a:pPr algn="l">
                <a:lnSpc>
                  <a:spcPct val="150000"/>
                </a:lnSpc>
                <a:spcBef>
                  <a:spcPts val="0"/>
                </a:spcBef>
                <a:spcAft>
                  <a:spcPts val="0"/>
                </a:spcAft>
                <a:buClrTx/>
                <a:buSzTx/>
                <a:buNone/>
              </a:pPr>
              <a:r>
                <a:rPr lang="zh-CN" altLang="en-US" sz="1000">
                  <a:solidFill>
                    <a:schemeClr val="bg1"/>
                  </a:solidFill>
                  <a:sym typeface="+mn-ea"/>
                </a:rPr>
                <a:t>2.0.7 总监理工程师代表 Representativeofchiefprojectmanagementengineer</a:t>
              </a:r>
              <a:endParaRPr lang="zh-CN" altLang="en-US" sz="1000">
                <a:solidFill>
                  <a:schemeClr val="bg1"/>
                </a:solidFill>
              </a:endParaRPr>
            </a:p>
            <a:p>
              <a:pPr algn="l">
                <a:lnSpc>
                  <a:spcPct val="150000"/>
                </a:lnSpc>
                <a:spcBef>
                  <a:spcPts val="0"/>
                </a:spcBef>
                <a:spcAft>
                  <a:spcPts val="0"/>
                </a:spcAft>
                <a:buClrTx/>
                <a:buSzTx/>
                <a:buNone/>
              </a:pPr>
              <a:r>
                <a:rPr lang="zh-CN" altLang="en-US" sz="1000">
                  <a:solidFill>
                    <a:schemeClr val="bg1"/>
                  </a:solidFill>
                  <a:sym typeface="+mn-ea"/>
                </a:rPr>
                <a:t>由总监理工程师授权，代表总监理工程师行使其部分职责和权力，具有工程类注册执业资格或具有中级及以上专业技术职称、3 年及以上工程监理实践经验的监理人员。</a:t>
              </a:r>
              <a:endParaRPr lang="zh-CN" altLang="en-US" sz="1000">
                <a:solidFill>
                  <a:schemeClr val="bg1"/>
                </a:solidFill>
                <a:sym typeface="+mn-ea"/>
              </a:endParaRPr>
            </a:p>
            <a:p>
              <a:pPr algn="l">
                <a:lnSpc>
                  <a:spcPct val="150000"/>
                </a:lnSpc>
                <a:spcBef>
                  <a:spcPts val="0"/>
                </a:spcBef>
                <a:spcAft>
                  <a:spcPts val="0"/>
                </a:spcAft>
                <a:buClrTx/>
                <a:buSzTx/>
                <a:buNone/>
              </a:pPr>
              <a:endParaRPr lang="zh-CN" altLang="en-US" sz="1000">
                <a:solidFill>
                  <a:schemeClr val="bg1"/>
                </a:solidFill>
              </a:endParaRPr>
            </a:p>
            <a:p>
              <a:pPr algn="l">
                <a:lnSpc>
                  <a:spcPct val="150000"/>
                </a:lnSpc>
                <a:spcBef>
                  <a:spcPts val="0"/>
                </a:spcBef>
                <a:spcAft>
                  <a:spcPts val="0"/>
                </a:spcAft>
                <a:buClrTx/>
                <a:buSzTx/>
                <a:buNone/>
              </a:pPr>
              <a:r>
                <a:rPr lang="zh-CN" altLang="en-US" sz="1000">
                  <a:solidFill>
                    <a:schemeClr val="bg1"/>
                  </a:solidFill>
                  <a:sym typeface="+mn-ea"/>
                </a:rPr>
                <a:t>2.0.8 专业监理工程师 Specialtyprojectmanagementengineer</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由总监理工程师授权，负责实施某一专业或某一岗位的监理工作，有相应监理文件签发权，具有工程类注册执业资格或具有中级及以上专业技术职称、2 年及以上工程实践经验的监理人员。</a:t>
              </a:r>
              <a:endParaRPr lang="zh-CN" altLang="en-US" sz="1000">
                <a:solidFill>
                  <a:schemeClr val="bg1"/>
                </a:solidFill>
                <a:sym typeface="+mn-ea"/>
              </a:endParaRPr>
            </a:p>
            <a:p>
              <a:pPr algn="l">
                <a:lnSpc>
                  <a:spcPct val="150000"/>
                </a:lnSpc>
                <a:spcBef>
                  <a:spcPts val="0"/>
                </a:spcBef>
                <a:spcAft>
                  <a:spcPts val="0"/>
                </a:spcAft>
              </a:pPr>
              <a:endParaRPr lang="zh-CN" altLang="en-US" sz="1000">
                <a:solidFill>
                  <a:schemeClr val="bg1"/>
                </a:solidFill>
                <a:sym typeface="+mn-ea"/>
              </a:endParaRPr>
            </a:p>
            <a:p>
              <a:pPr algn="l">
                <a:lnSpc>
                  <a:spcPct val="150000"/>
                </a:lnSpc>
                <a:spcBef>
                  <a:spcPts val="0"/>
                </a:spcBef>
                <a:spcAft>
                  <a:spcPts val="0"/>
                </a:spcAft>
              </a:pPr>
              <a:r>
                <a:rPr lang="zh-CN" altLang="en-US" sz="1000">
                  <a:solidFill>
                    <a:schemeClr val="bg1"/>
                  </a:solidFill>
                  <a:sym typeface="+mn-ea"/>
                </a:rPr>
                <a:t>2.0.9 监理员 Sitesupervisor</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从事具体监理工作，具有中专及以上学历并经过监理业务培训的监理人员。</a:t>
              </a:r>
              <a:endParaRPr lang="zh-CN" altLang="en-US" sz="1000">
                <a:solidFill>
                  <a:schemeClr val="bg1"/>
                </a:solidFill>
                <a:sym typeface="+mn-ea"/>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2.0.10监理规划 Projectmanagementplanning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指导项目监理机构全面开展监理工作的纲领性文件。</a:t>
              </a:r>
              <a:endParaRPr lang="zh-CN" altLang="en-US" sz="1000">
                <a:solidFill>
                  <a:schemeClr val="bg1"/>
                </a:solidFill>
                <a:sym typeface="+mn-ea"/>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2.0.11 监理实施细则 Detailedrulesforprojectmanagement</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针对某一专业或某一方面监理工作的操作性文件。</a:t>
              </a:r>
              <a:endParaRPr lang="zh-CN" altLang="en-US" sz="1000">
                <a:solidFill>
                  <a:schemeClr val="bg1"/>
                </a:solidFill>
                <a:sym typeface="+mn-ea"/>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2.0.12 工程变更 EngineeringVariations</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按照施工合同约定的程序对工程在材料、工艺、功能、构造、尺寸、技术指标、工程量及施工方法等方面做出的改变。</a:t>
              </a:r>
              <a:endParaRPr lang="zh-CN" altLang="en-US" sz="1000">
                <a:solidFill>
                  <a:schemeClr val="bg1"/>
                </a:solidFill>
                <a:sym typeface="+mn-ea"/>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buClrTx/>
                <a:buSzTx/>
                <a:buNone/>
              </a:pP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2">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6378575" y="258445"/>
            <a:ext cx="2552700" cy="601345"/>
            <a:chOff x="8524" y="407"/>
            <a:chExt cx="4020" cy="947"/>
          </a:xfrm>
        </p:grpSpPr>
        <p:sp>
          <p:nvSpPr>
            <p:cNvPr id="2" name="文本框 1"/>
            <p:cNvSpPr txBox="1"/>
            <p:nvPr>
              <p:custDataLst>
                <p:tags r:id="rId3"/>
              </p:custDataLst>
            </p:nvPr>
          </p:nvSpPr>
          <p:spPr>
            <a:xfrm>
              <a:off x="8524" y="407"/>
              <a:ext cx="4020" cy="822"/>
            </a:xfrm>
            <a:prstGeom prst="rect">
              <a:avLst/>
            </a:prstGeom>
            <a:noFill/>
            <a:effectLst/>
          </p:spPr>
          <p:txBody>
            <a:bodyPr wrap="square" rtlCol="0">
              <a:spAutoFit/>
            </a:bodyPr>
            <a:p>
              <a:pPr algn="ct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术</a:t>
              </a:r>
              <a:r>
                <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    </a:t>
              </a: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语</a:t>
              </a:r>
              <a:endPar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endParaRPr>
            </a:p>
          </p:txBody>
        </p:sp>
        <p:sp>
          <p:nvSpPr>
            <p:cNvPr id="6" name="矩形 5"/>
            <p:cNvSpPr/>
            <p:nvPr>
              <p:custDataLst>
                <p:tags r:id="rId4"/>
              </p:custDataLst>
            </p:nvPr>
          </p:nvSpPr>
          <p:spPr>
            <a:xfrm>
              <a:off x="9967" y="1298"/>
              <a:ext cx="1134" cy="57"/>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tx1"/>
                </a:solidFill>
              </a:endParaRPr>
            </a:p>
          </p:txBody>
        </p:sp>
      </p:grpSp>
      <p:sp>
        <p:nvSpPr>
          <p:cNvPr id="56" name="椭圆 55"/>
          <p:cNvSpPr/>
          <p:nvPr>
            <p:custDataLst>
              <p:tags r:id="rId5"/>
            </p:custDataLst>
          </p:nvPr>
        </p:nvSpPr>
        <p:spPr>
          <a:xfrm>
            <a:off x="2018030" y="472440"/>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02</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0" y="3014345"/>
            <a:ext cx="5165090" cy="3837940"/>
            <a:chOff x="0" y="4767"/>
            <a:chExt cx="8190" cy="6024"/>
          </a:xfrm>
        </p:grpSpPr>
        <p:grpSp>
          <p:nvGrpSpPr>
            <p:cNvPr id="3" name="组合 2"/>
            <p:cNvGrpSpPr/>
            <p:nvPr/>
          </p:nvGrpSpPr>
          <p:grpSpPr>
            <a:xfrm>
              <a:off x="0" y="4767"/>
              <a:ext cx="8191" cy="6024"/>
              <a:chOff x="0" y="3808"/>
              <a:chExt cx="8528" cy="6983"/>
            </a:xfrm>
          </p:grpSpPr>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t="40670"/>
              <a:stretch>
                <a:fillRect/>
              </a:stretch>
            </p:blipFill>
            <p:spPr>
              <a:xfrm>
                <a:off x="0" y="3808"/>
                <a:ext cx="8528" cy="6983"/>
              </a:xfrm>
              <a:prstGeom prst="rect">
                <a:avLst/>
              </a:prstGeom>
            </p:spPr>
          </p:pic>
          <p:sp>
            <p:nvSpPr>
              <p:cNvPr id="91" name="矩形 90"/>
              <p:cNvSpPr/>
              <p:nvPr/>
            </p:nvSpPr>
            <p:spPr>
              <a:xfrm>
                <a:off x="0" y="4065"/>
                <a:ext cx="8529" cy="6726"/>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grpSp>
        <p:grpSp>
          <p:nvGrpSpPr>
            <p:cNvPr id="110" name="组合 109"/>
            <p:cNvGrpSpPr/>
            <p:nvPr/>
          </p:nvGrpSpPr>
          <p:grpSpPr>
            <a:xfrm>
              <a:off x="375" y="5747"/>
              <a:ext cx="7476" cy="4294"/>
              <a:chOff x="3189887" y="1839144"/>
              <a:chExt cx="5812226" cy="3403332"/>
            </a:xfrm>
          </p:grpSpPr>
          <p:pic>
            <p:nvPicPr>
              <p:cNvPr id="111" name="Picture 59" descr="New Macbook Silver.png"/>
              <p:cNvPicPr>
                <a:picLocks noChangeAspect="1"/>
              </p:cNvPicPr>
              <p:nvPr/>
            </p:nvPicPr>
            <p:blipFill>
              <a:blip r:embed="rId2" cstate="screen"/>
              <a:stretch>
                <a:fillRect/>
              </a:stretch>
            </p:blipFill>
            <p:spPr>
              <a:xfrm>
                <a:off x="3189887" y="1839144"/>
                <a:ext cx="5812226" cy="3403332"/>
              </a:xfrm>
              <a:prstGeom prst="rect">
                <a:avLst/>
              </a:prstGeom>
            </p:spPr>
          </p:pic>
          <p:pic>
            <p:nvPicPr>
              <p:cNvPr id="112" name="图片 111"/>
              <p:cNvPicPr>
                <a:picLocks noChangeAspect="1"/>
              </p:cNvPicPr>
              <p:nvPr/>
            </p:nvPicPr>
            <p:blipFill rotWithShape="1">
              <a:blip r:embed="rId3" cstate="screen"/>
              <a:srcRect/>
              <a:stretch>
                <a:fillRect/>
              </a:stretch>
            </p:blipFill>
            <p:spPr>
              <a:xfrm>
                <a:off x="3851248" y="2108757"/>
                <a:ext cx="4441851" cy="2793442"/>
              </a:xfrm>
              <a:prstGeom prst="rect">
                <a:avLst/>
              </a:prstGeom>
            </p:spPr>
          </p:pic>
        </p:grpSp>
      </p:grpSp>
      <p:sp>
        <p:nvSpPr>
          <p:cNvPr id="56" name="椭圆 55"/>
          <p:cNvSpPr/>
          <p:nvPr>
            <p:custDataLst>
              <p:tags r:id="rId4"/>
            </p:custDataLst>
          </p:nvPr>
        </p:nvSpPr>
        <p:spPr>
          <a:xfrm>
            <a:off x="1717040" y="991870"/>
            <a:ext cx="1428750" cy="135572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6</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5"/>
            </p:custDataLst>
          </p:nvPr>
        </p:nvSpPr>
        <p:spPr>
          <a:xfrm>
            <a:off x="631825" y="2425065"/>
            <a:ext cx="3985260" cy="460375"/>
          </a:xfrm>
          <a:prstGeom prst="rect">
            <a:avLst/>
          </a:prstGeom>
        </p:spPr>
        <p:txBody>
          <a:bodyPr wrap="square">
            <a:spAutoFit/>
          </a:bodyPr>
          <a:p>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工程质量、造价、进度控制</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0" y="0"/>
            <a:ext cx="12192000" cy="950595"/>
            <a:chOff x="0" y="4978047"/>
            <a:chExt cx="12192000" cy="2247900"/>
          </a:xfrm>
        </p:grpSpPr>
        <p:pic>
          <p:nvPicPr>
            <p:cNvPr id="90" name="图片 89"/>
            <p:cNvPicPr>
              <a:picLocks noChangeAspect="1"/>
            </p:cNvPicPr>
            <p:nvPr>
              <p:custDataLst>
                <p:tags r:id="rId6"/>
              </p:custDataLst>
            </p:nvPr>
          </p:nvPicPr>
          <p:blipFill rotWithShape="1">
            <a:blip r:embed="rId7">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5" name="矩形 4"/>
            <p:cNvSpPr/>
            <p:nvPr>
              <p:custDataLst>
                <p:tags r:id="rId8"/>
              </p:custDataLst>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6" name="文本框 5"/>
          <p:cNvSpPr txBox="1"/>
          <p:nvPr>
            <p:custDataLst>
              <p:tags r:id="rId9"/>
            </p:custDataLst>
          </p:nvPr>
        </p:nvSpPr>
        <p:spPr>
          <a:xfrm>
            <a:off x="5560695" y="1705610"/>
            <a:ext cx="6270625" cy="4739640"/>
          </a:xfrm>
          <a:prstGeom prst="rect">
            <a:avLst/>
          </a:prstGeom>
          <a:noFill/>
        </p:spPr>
        <p:txBody>
          <a:bodyPr wrap="square" rtlCol="0" anchor="t">
            <a:noAutofit/>
          </a:bodyPr>
          <a:p>
            <a:pPr algn="ctr">
              <a:lnSpc>
                <a:spcPct val="170000"/>
              </a:lnSpc>
              <a:spcBef>
                <a:spcPts val="0"/>
              </a:spcBef>
              <a:spcAft>
                <a:spcPts val="0"/>
              </a:spcAft>
              <a:buClrTx/>
              <a:buSzTx/>
              <a:buNone/>
            </a:pPr>
            <a:r>
              <a:rPr lang="en-US" altLang="zh-CN" sz="1400" b="1">
                <a:sym typeface="+mn-ea"/>
              </a:rPr>
              <a:t>6.1 </a:t>
            </a:r>
            <a:r>
              <a:rPr lang="zh-CN" altLang="en-US" sz="1400" b="1">
                <a:sym typeface="+mn-ea"/>
              </a:rPr>
              <a:t> 一般规定</a:t>
            </a:r>
            <a:endParaRPr lang="zh-CN" altLang="en-US" sz="1400" b="1">
              <a:sym typeface="+mn-ea"/>
            </a:endParaRPr>
          </a:p>
          <a:p>
            <a:pPr algn="ctr">
              <a:lnSpc>
                <a:spcPct val="170000"/>
              </a:lnSpc>
              <a:spcBef>
                <a:spcPts val="0"/>
              </a:spcBef>
              <a:spcAft>
                <a:spcPts val="0"/>
              </a:spcAft>
              <a:buClrTx/>
              <a:buSzTx/>
              <a:buNone/>
            </a:pPr>
            <a:endParaRPr lang="zh-CN" altLang="en-US" sz="400" b="1">
              <a:sym typeface="+mn-ea"/>
            </a:endParaRPr>
          </a:p>
          <a:p>
            <a:pPr algn="l">
              <a:lnSpc>
                <a:spcPct val="200000"/>
              </a:lnSpc>
              <a:spcBef>
                <a:spcPts val="0"/>
              </a:spcBef>
              <a:spcAft>
                <a:spcPts val="0"/>
              </a:spcAft>
              <a:buClrTx/>
              <a:buSzTx/>
              <a:buNone/>
            </a:pPr>
            <a:r>
              <a:rPr lang="zh-CN" altLang="en-US" sz="1000">
                <a:sym typeface="+mn-ea"/>
              </a:rPr>
              <a:t>6.1.1 工程质量、造价、进度控制目标的分解是项目监理机构对工程目标事前控制的一项重要工作内容。项目监理机构应根据建设工程监理合同，分析影响工程质量、造价、进度控制的因素及影响程度，有针对性地制定控制对策和措施，对工程质量、造价、进度实施动态控制。</a:t>
            </a:r>
            <a:endParaRPr lang="zh-CN" altLang="en-US" sz="1000">
              <a:sym typeface="+mn-ea"/>
            </a:endParaRPr>
          </a:p>
          <a:p>
            <a:pPr algn="l">
              <a:lnSpc>
                <a:spcPct val="200000"/>
              </a:lnSpc>
              <a:spcBef>
                <a:spcPts val="0"/>
              </a:spcBef>
              <a:spcAft>
                <a:spcPts val="0"/>
              </a:spcAft>
              <a:buClrTx/>
              <a:buSzTx/>
              <a:buNone/>
            </a:pPr>
            <a:r>
              <a:rPr lang="zh-CN" altLang="en-US" sz="1000">
                <a:sym typeface="+mn-ea"/>
              </a:rPr>
              <a:t>6.1.2 总监理工程师组织监理人员熟悉工程设计文件是项目监理机构实施事前控制的一项重要工作，其目的是通过熟悉工程设计文件，了解工程设计特点、工程关键部位的质量要求，便于项目监理机构按工程设计文件的要求实施监理。有关监理人员应参加图纸会审和设计交底会议，熟悉如下内容：</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1、设计主导思想、设计构思、采用的设计规范、各专业设计说明等；</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2、工程设计文件对主要工程材料、构配件和设备的要求，对所采用的新材料、新工艺、新技术、新设备的要求，对施工技术的要求以及涉及工程质量、施工安全应特别注意的事项等；</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3、设计单位对建设单位、施工单位和工程监理单位提出的意见和建议的答复。项目监理机构如发现工程设计文件中存在不符合建设工程质量标准或施工合同约定的质量要求时，应通过建设单位向设计单位提出书面意见或建议。图纸会审和设计交底会议纪要应由建设单位、设计单位、施工单位的代表和总监理工程师共同签认。</a:t>
            </a:r>
            <a:endParaRPr lang="zh-CN" altLang="en-US" sz="1000">
              <a:sym typeface="+mn-ea"/>
            </a:endParaRPr>
          </a:p>
          <a:p>
            <a:pPr algn="l">
              <a:lnSpc>
                <a:spcPct val="200000"/>
              </a:lnSpc>
              <a:spcBef>
                <a:spcPts val="0"/>
              </a:spcBef>
              <a:spcAft>
                <a:spcPts val="0"/>
              </a:spcAft>
              <a:buClrTx/>
              <a:buSzTx/>
              <a:buNone/>
            </a:pPr>
            <a:endParaRPr lang="zh-CN" altLang="en-US" sz="1000">
              <a:sym typeface="+mn-ea"/>
            </a:endParaRPr>
          </a:p>
          <a:p>
            <a:pPr algn="ctr">
              <a:lnSpc>
                <a:spcPct val="170000"/>
              </a:lnSpc>
              <a:spcBef>
                <a:spcPts val="0"/>
              </a:spcBef>
              <a:spcAft>
                <a:spcPts val="0"/>
              </a:spcAft>
              <a:buClrTx/>
              <a:buSzTx/>
              <a:buNone/>
            </a:pPr>
            <a:endParaRPr lang="en-US" altLang="zh-CN" sz="400" b="1">
              <a:sym typeface="+mn-ea"/>
            </a:endParaRPr>
          </a:p>
          <a:p>
            <a:pPr algn="l">
              <a:lnSpc>
                <a:spcPct val="180000"/>
              </a:lnSpc>
              <a:spcBef>
                <a:spcPts val="0"/>
              </a:spcBef>
              <a:spcAft>
                <a:spcPts val="0"/>
              </a:spcAft>
              <a:buClrTx/>
              <a:buSzTx/>
              <a:buNone/>
            </a:pPr>
            <a:endParaRPr lang="en-US" alt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0" y="3014345"/>
            <a:ext cx="5165090" cy="3837940"/>
            <a:chOff x="0" y="4767"/>
            <a:chExt cx="8190" cy="6024"/>
          </a:xfrm>
        </p:grpSpPr>
        <p:grpSp>
          <p:nvGrpSpPr>
            <p:cNvPr id="3" name="组合 2"/>
            <p:cNvGrpSpPr/>
            <p:nvPr/>
          </p:nvGrpSpPr>
          <p:grpSpPr>
            <a:xfrm>
              <a:off x="0" y="4767"/>
              <a:ext cx="8191" cy="6024"/>
              <a:chOff x="0" y="3808"/>
              <a:chExt cx="8528" cy="6983"/>
            </a:xfrm>
          </p:grpSpPr>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t="40670"/>
              <a:stretch>
                <a:fillRect/>
              </a:stretch>
            </p:blipFill>
            <p:spPr>
              <a:xfrm>
                <a:off x="0" y="3808"/>
                <a:ext cx="8528" cy="6983"/>
              </a:xfrm>
              <a:prstGeom prst="rect">
                <a:avLst/>
              </a:prstGeom>
            </p:spPr>
          </p:pic>
          <p:sp>
            <p:nvSpPr>
              <p:cNvPr id="91" name="矩形 90"/>
              <p:cNvSpPr/>
              <p:nvPr/>
            </p:nvSpPr>
            <p:spPr>
              <a:xfrm>
                <a:off x="0" y="4065"/>
                <a:ext cx="8529" cy="6726"/>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grpSp>
        <p:grpSp>
          <p:nvGrpSpPr>
            <p:cNvPr id="110" name="组合 109"/>
            <p:cNvGrpSpPr/>
            <p:nvPr/>
          </p:nvGrpSpPr>
          <p:grpSpPr>
            <a:xfrm>
              <a:off x="375" y="5747"/>
              <a:ext cx="7476" cy="4294"/>
              <a:chOff x="3189887" y="1839144"/>
              <a:chExt cx="5812226" cy="3403332"/>
            </a:xfrm>
          </p:grpSpPr>
          <p:pic>
            <p:nvPicPr>
              <p:cNvPr id="111" name="Picture 59" descr="New Macbook Silver.png"/>
              <p:cNvPicPr>
                <a:picLocks noChangeAspect="1"/>
              </p:cNvPicPr>
              <p:nvPr/>
            </p:nvPicPr>
            <p:blipFill>
              <a:blip r:embed="rId2" cstate="screen"/>
              <a:stretch>
                <a:fillRect/>
              </a:stretch>
            </p:blipFill>
            <p:spPr>
              <a:xfrm>
                <a:off x="3189887" y="1839144"/>
                <a:ext cx="5812226" cy="3403332"/>
              </a:xfrm>
              <a:prstGeom prst="rect">
                <a:avLst/>
              </a:prstGeom>
            </p:spPr>
          </p:pic>
          <p:pic>
            <p:nvPicPr>
              <p:cNvPr id="112" name="图片 111"/>
              <p:cNvPicPr>
                <a:picLocks noChangeAspect="1"/>
              </p:cNvPicPr>
              <p:nvPr/>
            </p:nvPicPr>
            <p:blipFill rotWithShape="1">
              <a:blip r:embed="rId3" cstate="screen"/>
              <a:srcRect/>
              <a:stretch>
                <a:fillRect/>
              </a:stretch>
            </p:blipFill>
            <p:spPr>
              <a:xfrm>
                <a:off x="3851248" y="2108757"/>
                <a:ext cx="4441851" cy="2793442"/>
              </a:xfrm>
              <a:prstGeom prst="rect">
                <a:avLst/>
              </a:prstGeom>
            </p:spPr>
          </p:pic>
        </p:grpSp>
      </p:grpSp>
      <p:sp>
        <p:nvSpPr>
          <p:cNvPr id="56" name="椭圆 55"/>
          <p:cNvSpPr/>
          <p:nvPr>
            <p:custDataLst>
              <p:tags r:id="rId4"/>
            </p:custDataLst>
          </p:nvPr>
        </p:nvSpPr>
        <p:spPr>
          <a:xfrm>
            <a:off x="1717040" y="991870"/>
            <a:ext cx="1428750" cy="135572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6</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5"/>
            </p:custDataLst>
          </p:nvPr>
        </p:nvSpPr>
        <p:spPr>
          <a:xfrm>
            <a:off x="631825" y="2425065"/>
            <a:ext cx="3985260" cy="460375"/>
          </a:xfrm>
          <a:prstGeom prst="rect">
            <a:avLst/>
          </a:prstGeom>
        </p:spPr>
        <p:txBody>
          <a:bodyPr wrap="square">
            <a:spAutoFit/>
          </a:bodyPr>
          <a:p>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工程质量、造价、进度控制</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0" y="0"/>
            <a:ext cx="12192000" cy="950595"/>
            <a:chOff x="0" y="4978047"/>
            <a:chExt cx="12192000" cy="2247900"/>
          </a:xfrm>
        </p:grpSpPr>
        <p:pic>
          <p:nvPicPr>
            <p:cNvPr id="90" name="图片 89"/>
            <p:cNvPicPr>
              <a:picLocks noChangeAspect="1"/>
            </p:cNvPicPr>
            <p:nvPr>
              <p:custDataLst>
                <p:tags r:id="rId6"/>
              </p:custDataLst>
            </p:nvPr>
          </p:nvPicPr>
          <p:blipFill rotWithShape="1">
            <a:blip r:embed="rId7">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5" name="矩形 4"/>
            <p:cNvSpPr/>
            <p:nvPr>
              <p:custDataLst>
                <p:tags r:id="rId8"/>
              </p:custDataLst>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8" name="文本框 7"/>
          <p:cNvSpPr txBox="1"/>
          <p:nvPr>
            <p:custDataLst>
              <p:tags r:id="rId9"/>
            </p:custDataLst>
          </p:nvPr>
        </p:nvSpPr>
        <p:spPr>
          <a:xfrm>
            <a:off x="5331460" y="1165860"/>
            <a:ext cx="6794500" cy="5572760"/>
          </a:xfrm>
          <a:prstGeom prst="rect">
            <a:avLst/>
          </a:prstGeom>
          <a:noFill/>
        </p:spPr>
        <p:txBody>
          <a:bodyPr wrap="square" rtlCol="0" anchor="t">
            <a:noAutofit/>
          </a:bodyPr>
          <a:p>
            <a:pPr algn="ctr">
              <a:lnSpc>
                <a:spcPct val="170000"/>
              </a:lnSpc>
              <a:spcBef>
                <a:spcPts val="0"/>
              </a:spcBef>
              <a:spcAft>
                <a:spcPts val="0"/>
              </a:spcAft>
              <a:buClrTx/>
              <a:buSzTx/>
              <a:buNone/>
            </a:pPr>
            <a:r>
              <a:rPr lang="en-US" altLang="zh-CN" sz="1400" b="1">
                <a:sym typeface="+mn-ea"/>
              </a:rPr>
              <a:t>6.2  工程</a:t>
            </a:r>
            <a:r>
              <a:rPr lang="zh-CN" altLang="en-US" sz="1400" b="1">
                <a:sym typeface="+mn-ea"/>
              </a:rPr>
              <a:t>质量控制</a:t>
            </a:r>
            <a:endParaRPr lang="zh-CN" altLang="en-US" sz="400" b="1">
              <a:sym typeface="+mn-ea"/>
            </a:endParaRPr>
          </a:p>
          <a:p>
            <a:pPr algn="l">
              <a:lnSpc>
                <a:spcPct val="170000"/>
              </a:lnSpc>
              <a:spcBef>
                <a:spcPts val="0"/>
              </a:spcBef>
              <a:spcAft>
                <a:spcPts val="0"/>
              </a:spcAft>
              <a:buClrTx/>
              <a:buSzTx/>
              <a:buNone/>
            </a:pPr>
            <a:r>
              <a:rPr lang="zh-CN" altLang="en-US" sz="1000">
                <a:sym typeface="+mn-ea"/>
              </a:rPr>
              <a:t>6.2.3 新材料、新工艺、新技术、新设备的应用应符合国家相关规定。专业监理工程师审查时，可根据具体情况要求施工单位提供相应的检验、检测、试验、鉴定或评估报告及相应的验收标准。项目监理机构认为有必要进行专题论证时，施工单位应组织专题论证会。</a:t>
            </a:r>
            <a:endParaRPr lang="zh-CN" altLang="en-US" sz="1000">
              <a:sym typeface="+mn-ea"/>
            </a:endParaRPr>
          </a:p>
          <a:p>
            <a:pPr algn="l">
              <a:lnSpc>
                <a:spcPct val="170000"/>
              </a:lnSpc>
              <a:spcBef>
                <a:spcPts val="0"/>
              </a:spcBef>
              <a:spcAft>
                <a:spcPts val="0"/>
              </a:spcAft>
              <a:buClrTx/>
              <a:buSzTx/>
              <a:buNone/>
            </a:pPr>
            <a:r>
              <a:rPr lang="zh-CN" altLang="en-US" sz="1000">
                <a:sym typeface="+mn-ea"/>
              </a:rPr>
              <a:t>6.2.4 专业监理工程师应审核施工单位的测量依据、测量人员资格和测量成果是否符合规范及标准要求，符合要求的，由专业监理工程师予以签认。</a:t>
            </a:r>
            <a:endParaRPr lang="zh-CN" altLang="en-US" sz="1000">
              <a:sym typeface="+mn-ea"/>
            </a:endParaRPr>
          </a:p>
          <a:p>
            <a:pPr algn="l">
              <a:lnSpc>
                <a:spcPct val="170000"/>
              </a:lnSpc>
              <a:spcBef>
                <a:spcPts val="0"/>
              </a:spcBef>
              <a:spcAft>
                <a:spcPts val="0"/>
              </a:spcAft>
              <a:buClrTx/>
              <a:buSzTx/>
              <a:buNone/>
            </a:pPr>
            <a:r>
              <a:rPr lang="zh-CN" altLang="en-US" sz="1000">
                <a:sym typeface="+mn-ea"/>
              </a:rPr>
              <a:t>6.2.5 施工单位的试验室是指施工单位自有的试验室或委托的试验室。</a:t>
            </a:r>
            <a:endParaRPr lang="zh-CN" altLang="en-US" sz="1000">
              <a:sym typeface="+mn-ea"/>
            </a:endParaRPr>
          </a:p>
          <a:p>
            <a:pPr algn="l">
              <a:lnSpc>
                <a:spcPct val="170000"/>
              </a:lnSpc>
              <a:spcBef>
                <a:spcPts val="0"/>
              </a:spcBef>
              <a:spcAft>
                <a:spcPts val="0"/>
              </a:spcAft>
              <a:buClrTx/>
              <a:buSzTx/>
              <a:buNone/>
            </a:pPr>
            <a:r>
              <a:rPr lang="zh-CN" altLang="en-US" sz="1000">
                <a:sym typeface="+mn-ea"/>
              </a:rPr>
              <a:t>6.2.6 用于工程的材料、设备、构配件的质量证明文件包括出厂合格证、质量检验报告、性能检测报以及施工单位的质量抽检报告告等。工程监理单位与建设单位应在建设工程监理合同中事先约定平行检验的项目、数量、频率、费用等内容。</a:t>
            </a:r>
            <a:endParaRPr lang="zh-CN" altLang="en-US" sz="1000">
              <a:sym typeface="+mn-ea"/>
            </a:endParaRPr>
          </a:p>
          <a:p>
            <a:pPr algn="l">
              <a:lnSpc>
                <a:spcPct val="170000"/>
              </a:lnSpc>
              <a:spcBef>
                <a:spcPts val="0"/>
              </a:spcBef>
              <a:spcAft>
                <a:spcPts val="0"/>
              </a:spcAft>
              <a:buClrTx/>
              <a:buSzTx/>
              <a:buNone/>
            </a:pPr>
            <a:r>
              <a:rPr lang="zh-CN" altLang="en-US" sz="1000">
                <a:sym typeface="+mn-ea"/>
              </a:rPr>
              <a:t>6.2.7 计量设备是指施工中使用的衡器、量具、计量装置等设备。施工单位应按有关规定定期对计量设备进行检查、检定，确保计量设备的精确性和可靠性。</a:t>
            </a:r>
            <a:endParaRPr lang="zh-CN" altLang="en-US" sz="1000">
              <a:sym typeface="+mn-ea"/>
            </a:endParaRPr>
          </a:p>
          <a:p>
            <a:pPr algn="l">
              <a:lnSpc>
                <a:spcPct val="170000"/>
              </a:lnSpc>
              <a:spcBef>
                <a:spcPts val="0"/>
              </a:spcBef>
              <a:spcAft>
                <a:spcPts val="0"/>
              </a:spcAft>
              <a:buClrTx/>
              <a:buSzTx/>
              <a:buNone/>
            </a:pPr>
            <a:r>
              <a:rPr lang="zh-CN" altLang="en-US" sz="1000">
                <a:sym typeface="+mn-ea"/>
              </a:rPr>
              <a:t>6.2.8 监理人员巡视的主要内容包括：</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1.、施工单位是否按照工程设计文件、工程建设标准和批准的施工组织设计（专项）施工方案施工；</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2、使用的工程材料、设备和构配件是否合格；</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3、施工现场管理人员，特别是施工质量管理人员是否到位；</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4、特种作业人员是否持证上岗。</a:t>
            </a:r>
            <a:endParaRPr lang="zh-CN" altLang="en-US" sz="1000">
              <a:sym typeface="+mn-ea"/>
            </a:endParaRPr>
          </a:p>
          <a:p>
            <a:pPr algn="l">
              <a:lnSpc>
                <a:spcPct val="170000"/>
              </a:lnSpc>
              <a:spcBef>
                <a:spcPts val="0"/>
              </a:spcBef>
              <a:spcAft>
                <a:spcPts val="0"/>
              </a:spcAft>
              <a:buClrTx/>
              <a:buSzTx/>
              <a:buNone/>
            </a:pPr>
            <a:r>
              <a:rPr lang="zh-CN" altLang="en-US" sz="1000">
                <a:sym typeface="+mn-ea"/>
              </a:rPr>
              <a:t>旁站的关键部位、关键工序应由项目监理机构与施工单位按照有关规定协商确定，</a:t>
            </a:r>
            <a:endParaRPr lang="zh-CN" altLang="en-US" sz="1000">
              <a:sym typeface="+mn-ea"/>
            </a:endParaRPr>
          </a:p>
          <a:p>
            <a:pPr algn="l">
              <a:lnSpc>
                <a:spcPct val="170000"/>
              </a:lnSpc>
              <a:spcBef>
                <a:spcPts val="0"/>
              </a:spcBef>
              <a:spcAft>
                <a:spcPts val="0"/>
              </a:spcAft>
              <a:buClrTx/>
              <a:buSzTx/>
              <a:buNone/>
            </a:pPr>
            <a:r>
              <a:rPr lang="zh-CN" altLang="en-US" sz="1000">
                <a:sym typeface="+mn-ea"/>
              </a:rPr>
              <a:t>施工单位在施工前应将相应的施工计划报送项目监理机构。</a:t>
            </a:r>
            <a:endParaRPr lang="zh-CN" altLang="en-US" sz="1000">
              <a:sym typeface="+mn-ea"/>
            </a:endParaRPr>
          </a:p>
          <a:p>
            <a:pPr algn="l">
              <a:lnSpc>
                <a:spcPct val="170000"/>
              </a:lnSpc>
              <a:spcBef>
                <a:spcPts val="0"/>
              </a:spcBef>
              <a:spcAft>
                <a:spcPts val="0"/>
              </a:spcAft>
              <a:buClrTx/>
              <a:buSzTx/>
              <a:buNone/>
            </a:pPr>
            <a:r>
              <a:rPr lang="zh-CN" altLang="en-US" sz="1000">
                <a:sym typeface="+mn-ea"/>
              </a:rPr>
              <a:t>监理人员发现质量问题或质量隐患的，应及时作出处置。</a:t>
            </a:r>
            <a:endParaRPr lang="zh-CN" altLang="en-US" sz="1000">
              <a:sym typeface="+mn-ea"/>
            </a:endParaRPr>
          </a:p>
          <a:p>
            <a:pPr algn="l">
              <a:lnSpc>
                <a:spcPct val="200000"/>
              </a:lnSpc>
              <a:spcBef>
                <a:spcPts val="0"/>
              </a:spcBef>
              <a:spcAft>
                <a:spcPts val="0"/>
              </a:spcAft>
              <a:buClrTx/>
              <a:buSzTx/>
              <a:buNone/>
            </a:pPr>
            <a:endParaRPr lang="zh-CN" altLang="en-US" sz="1000">
              <a:sym typeface="+mn-ea"/>
            </a:endParaRPr>
          </a:p>
          <a:p>
            <a:pPr algn="ctr">
              <a:lnSpc>
                <a:spcPct val="170000"/>
              </a:lnSpc>
              <a:spcBef>
                <a:spcPts val="0"/>
              </a:spcBef>
              <a:spcAft>
                <a:spcPts val="0"/>
              </a:spcAft>
              <a:buClrTx/>
              <a:buSzTx/>
              <a:buNone/>
            </a:pPr>
            <a:endParaRPr lang="en-US" altLang="zh-CN" sz="400" b="1">
              <a:sym typeface="+mn-ea"/>
            </a:endParaRPr>
          </a:p>
          <a:p>
            <a:pPr algn="l">
              <a:lnSpc>
                <a:spcPct val="180000"/>
              </a:lnSpc>
              <a:spcBef>
                <a:spcPts val="0"/>
              </a:spcBef>
              <a:spcAft>
                <a:spcPts val="0"/>
              </a:spcAft>
              <a:buClrTx/>
              <a:buSzTx/>
              <a:buNone/>
            </a:pPr>
            <a:endParaRPr lang="en-US" alt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0" y="3014345"/>
            <a:ext cx="5165090" cy="3837940"/>
            <a:chOff x="0" y="4767"/>
            <a:chExt cx="8190" cy="6024"/>
          </a:xfrm>
        </p:grpSpPr>
        <p:grpSp>
          <p:nvGrpSpPr>
            <p:cNvPr id="3" name="组合 2"/>
            <p:cNvGrpSpPr/>
            <p:nvPr/>
          </p:nvGrpSpPr>
          <p:grpSpPr>
            <a:xfrm>
              <a:off x="0" y="4767"/>
              <a:ext cx="8191" cy="6024"/>
              <a:chOff x="0" y="3808"/>
              <a:chExt cx="8528" cy="6983"/>
            </a:xfrm>
          </p:grpSpPr>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t="40670"/>
              <a:stretch>
                <a:fillRect/>
              </a:stretch>
            </p:blipFill>
            <p:spPr>
              <a:xfrm>
                <a:off x="0" y="3808"/>
                <a:ext cx="8528" cy="6983"/>
              </a:xfrm>
              <a:prstGeom prst="rect">
                <a:avLst/>
              </a:prstGeom>
            </p:spPr>
          </p:pic>
          <p:sp>
            <p:nvSpPr>
              <p:cNvPr id="91" name="矩形 90"/>
              <p:cNvSpPr/>
              <p:nvPr/>
            </p:nvSpPr>
            <p:spPr>
              <a:xfrm>
                <a:off x="0" y="4065"/>
                <a:ext cx="8529" cy="6726"/>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grpSp>
        <p:grpSp>
          <p:nvGrpSpPr>
            <p:cNvPr id="110" name="组合 109"/>
            <p:cNvGrpSpPr/>
            <p:nvPr/>
          </p:nvGrpSpPr>
          <p:grpSpPr>
            <a:xfrm>
              <a:off x="375" y="5747"/>
              <a:ext cx="7476" cy="4294"/>
              <a:chOff x="3189887" y="1839144"/>
              <a:chExt cx="5812226" cy="3403332"/>
            </a:xfrm>
          </p:grpSpPr>
          <p:pic>
            <p:nvPicPr>
              <p:cNvPr id="111" name="Picture 59" descr="New Macbook Silver.png"/>
              <p:cNvPicPr>
                <a:picLocks noChangeAspect="1"/>
              </p:cNvPicPr>
              <p:nvPr/>
            </p:nvPicPr>
            <p:blipFill>
              <a:blip r:embed="rId2" cstate="screen"/>
              <a:stretch>
                <a:fillRect/>
              </a:stretch>
            </p:blipFill>
            <p:spPr>
              <a:xfrm>
                <a:off x="3189887" y="1839144"/>
                <a:ext cx="5812226" cy="3403332"/>
              </a:xfrm>
              <a:prstGeom prst="rect">
                <a:avLst/>
              </a:prstGeom>
            </p:spPr>
          </p:pic>
          <p:pic>
            <p:nvPicPr>
              <p:cNvPr id="112" name="图片 111"/>
              <p:cNvPicPr>
                <a:picLocks noChangeAspect="1"/>
              </p:cNvPicPr>
              <p:nvPr/>
            </p:nvPicPr>
            <p:blipFill rotWithShape="1">
              <a:blip r:embed="rId3" cstate="screen"/>
              <a:srcRect/>
              <a:stretch>
                <a:fillRect/>
              </a:stretch>
            </p:blipFill>
            <p:spPr>
              <a:xfrm>
                <a:off x="3851248" y="2108757"/>
                <a:ext cx="4441851" cy="2793442"/>
              </a:xfrm>
              <a:prstGeom prst="rect">
                <a:avLst/>
              </a:prstGeom>
            </p:spPr>
          </p:pic>
        </p:grpSp>
      </p:grpSp>
      <p:sp>
        <p:nvSpPr>
          <p:cNvPr id="56" name="椭圆 55"/>
          <p:cNvSpPr/>
          <p:nvPr>
            <p:custDataLst>
              <p:tags r:id="rId4"/>
            </p:custDataLst>
          </p:nvPr>
        </p:nvSpPr>
        <p:spPr>
          <a:xfrm>
            <a:off x="1717040" y="991870"/>
            <a:ext cx="1428750" cy="135572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6</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5"/>
            </p:custDataLst>
          </p:nvPr>
        </p:nvSpPr>
        <p:spPr>
          <a:xfrm>
            <a:off x="631825" y="2425065"/>
            <a:ext cx="3985260" cy="460375"/>
          </a:xfrm>
          <a:prstGeom prst="rect">
            <a:avLst/>
          </a:prstGeom>
        </p:spPr>
        <p:txBody>
          <a:bodyPr wrap="square">
            <a:spAutoFit/>
          </a:bodyPr>
          <a:p>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工程质量、造价、进度控制</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0" y="0"/>
            <a:ext cx="12192000" cy="950595"/>
            <a:chOff x="0" y="4978047"/>
            <a:chExt cx="12192000" cy="2247900"/>
          </a:xfrm>
        </p:grpSpPr>
        <p:pic>
          <p:nvPicPr>
            <p:cNvPr id="90" name="图片 89"/>
            <p:cNvPicPr>
              <a:picLocks noChangeAspect="1"/>
            </p:cNvPicPr>
            <p:nvPr>
              <p:custDataLst>
                <p:tags r:id="rId6"/>
              </p:custDataLst>
            </p:nvPr>
          </p:nvPicPr>
          <p:blipFill rotWithShape="1">
            <a:blip r:embed="rId7">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5" name="矩形 4"/>
            <p:cNvSpPr/>
            <p:nvPr>
              <p:custDataLst>
                <p:tags r:id="rId8"/>
              </p:custDataLst>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8" name="文本框 7"/>
          <p:cNvSpPr txBox="1"/>
          <p:nvPr>
            <p:custDataLst>
              <p:tags r:id="rId9"/>
            </p:custDataLst>
          </p:nvPr>
        </p:nvSpPr>
        <p:spPr>
          <a:xfrm>
            <a:off x="5397500" y="1212215"/>
            <a:ext cx="6794500" cy="5486400"/>
          </a:xfrm>
          <a:prstGeom prst="rect">
            <a:avLst/>
          </a:prstGeom>
          <a:noFill/>
        </p:spPr>
        <p:txBody>
          <a:bodyPr wrap="square" rtlCol="0" anchor="t">
            <a:noAutofit/>
          </a:bodyPr>
          <a:p>
            <a:pPr algn="ctr">
              <a:lnSpc>
                <a:spcPct val="170000"/>
              </a:lnSpc>
              <a:spcBef>
                <a:spcPts val="0"/>
              </a:spcBef>
              <a:spcAft>
                <a:spcPts val="0"/>
              </a:spcAft>
              <a:buClrTx/>
              <a:buSzTx/>
              <a:buNone/>
            </a:pPr>
            <a:endParaRPr lang="zh-CN" altLang="en-US" sz="400" b="1">
              <a:sym typeface="+mn-ea"/>
            </a:endParaRPr>
          </a:p>
          <a:p>
            <a:pPr algn="l">
              <a:lnSpc>
                <a:spcPct val="200000"/>
              </a:lnSpc>
              <a:spcBef>
                <a:spcPts val="0"/>
              </a:spcBef>
              <a:spcAft>
                <a:spcPts val="0"/>
              </a:spcAft>
              <a:buClrTx/>
              <a:buSzTx/>
              <a:buNone/>
            </a:pPr>
            <a:r>
              <a:rPr lang="zh-CN" altLang="en-US" sz="1000">
                <a:sym typeface="+mn-ea"/>
              </a:rPr>
              <a:t>6.2.9 项目监理机构应按规定对施工单位自检合格后报验的检验批、隐蔽工程、分项工程、分部工程及相关文件和资料进行审查和验收，符合要求的，签署验收意见。</a:t>
            </a:r>
            <a:endParaRPr lang="zh-CN" altLang="en-US" sz="1000">
              <a:sym typeface="+mn-ea"/>
            </a:endParaRPr>
          </a:p>
          <a:p>
            <a:pPr algn="l">
              <a:lnSpc>
                <a:spcPct val="200000"/>
              </a:lnSpc>
              <a:spcBef>
                <a:spcPts val="0"/>
              </a:spcBef>
              <a:spcAft>
                <a:spcPts val="0"/>
              </a:spcAft>
              <a:buClrTx/>
              <a:buSzTx/>
              <a:buNone/>
            </a:pPr>
            <a:r>
              <a:rPr lang="zh-CN" altLang="en-US" sz="1000">
                <a:sym typeface="+mn-ea"/>
              </a:rPr>
              <a:t>6.2.11 总监理工程师签发工程暂停令或签发复工令，应事先征得建设单位同意。在紧急情况下，未能事先征得建设单位同意的，应在事后及时向建设单位书面报告。施工单位未按要求停工或复工的，项目监理机构应及时报告建设单位。监理人员发现可能造成质量事故的重大隐患或已发生质量事故的，总监理工程师应签发工程暂停令。</a:t>
            </a:r>
            <a:endParaRPr lang="zh-CN" altLang="en-US" sz="1000">
              <a:sym typeface="+mn-ea"/>
            </a:endParaRPr>
          </a:p>
          <a:p>
            <a:pPr algn="l">
              <a:lnSpc>
                <a:spcPct val="200000"/>
              </a:lnSpc>
              <a:spcBef>
                <a:spcPts val="0"/>
              </a:spcBef>
              <a:spcAft>
                <a:spcPts val="0"/>
              </a:spcAft>
              <a:buClrTx/>
              <a:buSzTx/>
              <a:buNone/>
            </a:pPr>
            <a:r>
              <a:rPr lang="zh-CN" altLang="en-US" sz="1000">
                <a:sym typeface="+mn-ea"/>
              </a:rPr>
              <a:t>6.2.12 项目监理机构向建设单位提交的质量事故书面报告的主要内容包括：</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1、工程及各参建单位名称；</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2、质量事故发生的时间、地点、工程部位；</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3、事故发生的简要经过、造成工程损伤状况、伤亡人数和直接经济损失的初步估计；</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4、事故发生原因的初步判断；</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5、事故发生后采取的措施及处理方案；</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6、事故处理的过程及结果。</a:t>
            </a:r>
            <a:endParaRPr lang="zh-CN" altLang="en-US" sz="1000">
              <a:sym typeface="+mn-ea"/>
            </a:endParaRPr>
          </a:p>
          <a:p>
            <a:pPr algn="l">
              <a:lnSpc>
                <a:spcPct val="200000"/>
              </a:lnSpc>
              <a:spcBef>
                <a:spcPts val="0"/>
              </a:spcBef>
              <a:spcAft>
                <a:spcPts val="0"/>
              </a:spcAft>
              <a:buClrTx/>
              <a:buSzTx/>
              <a:buNone/>
            </a:pPr>
            <a:r>
              <a:rPr lang="zh-CN" altLang="en-US" sz="1000">
                <a:sym typeface="+mn-ea"/>
              </a:rPr>
              <a:t>6.2.13 项目监理机构收到工程竣工预验收报审表后，总监理工程师应组织专业监理工程师对工程实体质量情况及竣工资料进行全面检查，需要进行功能试验（包括单机试车和无负荷试车）的，项目监理机构应审查试验报告单。项目监理机构应督促施工单位做好成品保护和现场清理。</a:t>
            </a:r>
            <a:endParaRPr lang="zh-CN" altLang="en-US" sz="1000">
              <a:sym typeface="+mn-ea"/>
            </a:endParaRPr>
          </a:p>
          <a:p>
            <a:pPr algn="ctr">
              <a:lnSpc>
                <a:spcPct val="170000"/>
              </a:lnSpc>
              <a:spcBef>
                <a:spcPts val="0"/>
              </a:spcBef>
              <a:spcAft>
                <a:spcPts val="0"/>
              </a:spcAft>
              <a:buClrTx/>
              <a:buSzTx/>
              <a:buNone/>
            </a:pPr>
            <a:endParaRPr lang="en-US" altLang="zh-CN" sz="400" b="1">
              <a:sym typeface="+mn-ea"/>
            </a:endParaRPr>
          </a:p>
          <a:p>
            <a:pPr algn="l">
              <a:lnSpc>
                <a:spcPct val="180000"/>
              </a:lnSpc>
              <a:spcBef>
                <a:spcPts val="0"/>
              </a:spcBef>
              <a:spcAft>
                <a:spcPts val="0"/>
              </a:spcAft>
              <a:buClrTx/>
              <a:buSzTx/>
              <a:buNone/>
            </a:pPr>
            <a:endParaRPr lang="en-US" alt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0" y="3014345"/>
            <a:ext cx="5165090" cy="3837940"/>
            <a:chOff x="0" y="4767"/>
            <a:chExt cx="8190" cy="6024"/>
          </a:xfrm>
        </p:grpSpPr>
        <p:grpSp>
          <p:nvGrpSpPr>
            <p:cNvPr id="3" name="组合 2"/>
            <p:cNvGrpSpPr/>
            <p:nvPr/>
          </p:nvGrpSpPr>
          <p:grpSpPr>
            <a:xfrm>
              <a:off x="0" y="4767"/>
              <a:ext cx="8191" cy="6024"/>
              <a:chOff x="0" y="3808"/>
              <a:chExt cx="8528" cy="6983"/>
            </a:xfrm>
          </p:grpSpPr>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t="40670"/>
              <a:stretch>
                <a:fillRect/>
              </a:stretch>
            </p:blipFill>
            <p:spPr>
              <a:xfrm>
                <a:off x="0" y="3808"/>
                <a:ext cx="8528" cy="6983"/>
              </a:xfrm>
              <a:prstGeom prst="rect">
                <a:avLst/>
              </a:prstGeom>
            </p:spPr>
          </p:pic>
          <p:sp>
            <p:nvSpPr>
              <p:cNvPr id="91" name="矩形 90"/>
              <p:cNvSpPr/>
              <p:nvPr/>
            </p:nvSpPr>
            <p:spPr>
              <a:xfrm>
                <a:off x="0" y="4065"/>
                <a:ext cx="8529" cy="6726"/>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grpSp>
        <p:grpSp>
          <p:nvGrpSpPr>
            <p:cNvPr id="110" name="组合 109"/>
            <p:cNvGrpSpPr/>
            <p:nvPr/>
          </p:nvGrpSpPr>
          <p:grpSpPr>
            <a:xfrm>
              <a:off x="375" y="5747"/>
              <a:ext cx="7476" cy="4294"/>
              <a:chOff x="3189887" y="1839144"/>
              <a:chExt cx="5812226" cy="3403332"/>
            </a:xfrm>
          </p:grpSpPr>
          <p:pic>
            <p:nvPicPr>
              <p:cNvPr id="111" name="Picture 59" descr="New Macbook Silver.png"/>
              <p:cNvPicPr>
                <a:picLocks noChangeAspect="1"/>
              </p:cNvPicPr>
              <p:nvPr/>
            </p:nvPicPr>
            <p:blipFill>
              <a:blip r:embed="rId2" cstate="screen"/>
              <a:stretch>
                <a:fillRect/>
              </a:stretch>
            </p:blipFill>
            <p:spPr>
              <a:xfrm>
                <a:off x="3189887" y="1839144"/>
                <a:ext cx="5812226" cy="3403332"/>
              </a:xfrm>
              <a:prstGeom prst="rect">
                <a:avLst/>
              </a:prstGeom>
            </p:spPr>
          </p:pic>
          <p:pic>
            <p:nvPicPr>
              <p:cNvPr id="112" name="图片 111"/>
              <p:cNvPicPr>
                <a:picLocks noChangeAspect="1"/>
              </p:cNvPicPr>
              <p:nvPr/>
            </p:nvPicPr>
            <p:blipFill rotWithShape="1">
              <a:blip r:embed="rId3" cstate="screen"/>
              <a:srcRect/>
              <a:stretch>
                <a:fillRect/>
              </a:stretch>
            </p:blipFill>
            <p:spPr>
              <a:xfrm>
                <a:off x="3851248" y="2108757"/>
                <a:ext cx="4441851" cy="2793442"/>
              </a:xfrm>
              <a:prstGeom prst="rect">
                <a:avLst/>
              </a:prstGeom>
            </p:spPr>
          </p:pic>
        </p:grpSp>
      </p:grpSp>
      <p:sp>
        <p:nvSpPr>
          <p:cNvPr id="56" name="椭圆 55"/>
          <p:cNvSpPr/>
          <p:nvPr>
            <p:custDataLst>
              <p:tags r:id="rId4"/>
            </p:custDataLst>
          </p:nvPr>
        </p:nvSpPr>
        <p:spPr>
          <a:xfrm>
            <a:off x="1717040" y="991870"/>
            <a:ext cx="1428750" cy="135572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6</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5"/>
            </p:custDataLst>
          </p:nvPr>
        </p:nvSpPr>
        <p:spPr>
          <a:xfrm>
            <a:off x="631825" y="2425065"/>
            <a:ext cx="3985260" cy="460375"/>
          </a:xfrm>
          <a:prstGeom prst="rect">
            <a:avLst/>
          </a:prstGeom>
        </p:spPr>
        <p:txBody>
          <a:bodyPr wrap="square">
            <a:spAutoFit/>
          </a:bodyPr>
          <a:p>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工程质量、造价、进度控制</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0" y="0"/>
            <a:ext cx="12192000" cy="950595"/>
            <a:chOff x="0" y="4978047"/>
            <a:chExt cx="12192000" cy="2247900"/>
          </a:xfrm>
        </p:grpSpPr>
        <p:pic>
          <p:nvPicPr>
            <p:cNvPr id="90" name="图片 89"/>
            <p:cNvPicPr>
              <a:picLocks noChangeAspect="1"/>
            </p:cNvPicPr>
            <p:nvPr>
              <p:custDataLst>
                <p:tags r:id="rId6"/>
              </p:custDataLst>
            </p:nvPr>
          </p:nvPicPr>
          <p:blipFill rotWithShape="1">
            <a:blip r:embed="rId7">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5" name="矩形 4"/>
            <p:cNvSpPr/>
            <p:nvPr>
              <p:custDataLst>
                <p:tags r:id="rId8"/>
              </p:custDataLst>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8" name="文本框 7"/>
          <p:cNvSpPr txBox="1"/>
          <p:nvPr>
            <p:custDataLst>
              <p:tags r:id="rId9"/>
            </p:custDataLst>
          </p:nvPr>
        </p:nvSpPr>
        <p:spPr>
          <a:xfrm>
            <a:off x="5397500" y="1162685"/>
            <a:ext cx="6794500" cy="5486400"/>
          </a:xfrm>
          <a:prstGeom prst="rect">
            <a:avLst/>
          </a:prstGeom>
          <a:noFill/>
        </p:spPr>
        <p:txBody>
          <a:bodyPr wrap="square" rtlCol="0" anchor="t">
            <a:noAutofit/>
          </a:bodyPr>
          <a:p>
            <a:pPr algn="ctr">
              <a:lnSpc>
                <a:spcPct val="170000"/>
              </a:lnSpc>
              <a:spcBef>
                <a:spcPts val="0"/>
              </a:spcBef>
              <a:spcAft>
                <a:spcPts val="0"/>
              </a:spcAft>
              <a:buClrTx/>
              <a:buSzTx/>
              <a:buNone/>
            </a:pPr>
            <a:endParaRPr lang="zh-CN" altLang="en-US" sz="400" b="1">
              <a:sym typeface="+mn-ea"/>
            </a:endParaRPr>
          </a:p>
          <a:p>
            <a:pPr algn="l">
              <a:lnSpc>
                <a:spcPct val="170000"/>
              </a:lnSpc>
              <a:spcBef>
                <a:spcPts val="0"/>
              </a:spcBef>
              <a:spcAft>
                <a:spcPts val="0"/>
              </a:spcAft>
              <a:buClrTx/>
              <a:buSzTx/>
              <a:buNone/>
            </a:pPr>
            <a:r>
              <a:rPr lang="zh-CN" altLang="en-US" sz="1000">
                <a:sym typeface="+mn-ea"/>
              </a:rPr>
              <a:t>6.2.14 工程质量评估报告的主要内容：</a:t>
            </a:r>
            <a:endParaRPr lang="zh-CN" altLang="en-US" sz="1000">
              <a:sym typeface="+mn-ea"/>
            </a:endParaRPr>
          </a:p>
          <a:p>
            <a:pPr algn="l">
              <a:lnSpc>
                <a:spcPct val="170000"/>
              </a:lnSpc>
              <a:spcBef>
                <a:spcPts val="0"/>
              </a:spcBef>
              <a:spcAft>
                <a:spcPts val="0"/>
              </a:spcAft>
              <a:buClrTx/>
              <a:buSzTx/>
              <a:buNone/>
            </a:pPr>
            <a:r>
              <a:rPr lang="zh-CN" altLang="en-US" sz="1000">
                <a:sym typeface="+mn-ea"/>
              </a:rPr>
              <a:t>1、工程概况；</a:t>
            </a:r>
            <a:endParaRPr lang="zh-CN" altLang="en-US" sz="1000">
              <a:sym typeface="+mn-ea"/>
            </a:endParaRPr>
          </a:p>
          <a:p>
            <a:pPr algn="l">
              <a:lnSpc>
                <a:spcPct val="170000"/>
              </a:lnSpc>
              <a:spcBef>
                <a:spcPts val="0"/>
              </a:spcBef>
              <a:spcAft>
                <a:spcPts val="0"/>
              </a:spcAft>
              <a:buClrTx/>
              <a:buSzTx/>
              <a:buNone/>
            </a:pPr>
            <a:r>
              <a:rPr lang="zh-CN" altLang="en-US" sz="1000">
                <a:sym typeface="+mn-ea"/>
              </a:rPr>
              <a:t>2、工程各参建单位；</a:t>
            </a:r>
            <a:endParaRPr lang="zh-CN" altLang="en-US" sz="1000">
              <a:sym typeface="+mn-ea"/>
            </a:endParaRPr>
          </a:p>
          <a:p>
            <a:pPr algn="l">
              <a:lnSpc>
                <a:spcPct val="170000"/>
              </a:lnSpc>
              <a:spcBef>
                <a:spcPts val="0"/>
              </a:spcBef>
              <a:spcAft>
                <a:spcPts val="0"/>
              </a:spcAft>
              <a:buClrTx/>
              <a:buSzTx/>
              <a:buNone/>
            </a:pPr>
            <a:r>
              <a:rPr lang="zh-CN" altLang="en-US" sz="1000">
                <a:sym typeface="+mn-ea"/>
              </a:rPr>
              <a:t>3、工程质量验收情况；</a:t>
            </a:r>
            <a:endParaRPr lang="zh-CN" altLang="en-US" sz="1000">
              <a:sym typeface="+mn-ea"/>
            </a:endParaRPr>
          </a:p>
          <a:p>
            <a:pPr algn="l">
              <a:lnSpc>
                <a:spcPct val="170000"/>
              </a:lnSpc>
              <a:spcBef>
                <a:spcPts val="0"/>
              </a:spcBef>
              <a:spcAft>
                <a:spcPts val="0"/>
              </a:spcAft>
              <a:buClrTx/>
              <a:buSzTx/>
              <a:buNone/>
            </a:pPr>
            <a:r>
              <a:rPr lang="zh-CN" altLang="en-US" sz="1000">
                <a:sym typeface="+mn-ea"/>
              </a:rPr>
              <a:t>4、工程质量事故及其处理情况；</a:t>
            </a:r>
            <a:endParaRPr lang="zh-CN" altLang="en-US" sz="1000">
              <a:sym typeface="+mn-ea"/>
            </a:endParaRPr>
          </a:p>
          <a:p>
            <a:pPr algn="l">
              <a:lnSpc>
                <a:spcPct val="170000"/>
              </a:lnSpc>
              <a:spcBef>
                <a:spcPts val="0"/>
              </a:spcBef>
              <a:spcAft>
                <a:spcPts val="0"/>
              </a:spcAft>
              <a:buClrTx/>
              <a:buSzTx/>
              <a:buNone/>
            </a:pPr>
            <a:r>
              <a:rPr lang="zh-CN" altLang="en-US" sz="1000">
                <a:sym typeface="+mn-ea"/>
              </a:rPr>
              <a:t>5、竣工资料审查情况；</a:t>
            </a:r>
            <a:endParaRPr lang="zh-CN" altLang="en-US" sz="1000">
              <a:sym typeface="+mn-ea"/>
            </a:endParaRPr>
          </a:p>
          <a:p>
            <a:pPr algn="l">
              <a:lnSpc>
                <a:spcPct val="170000"/>
              </a:lnSpc>
              <a:spcBef>
                <a:spcPts val="0"/>
              </a:spcBef>
              <a:spcAft>
                <a:spcPts val="0"/>
              </a:spcAft>
              <a:buClrTx/>
              <a:buSzTx/>
              <a:buNone/>
            </a:pPr>
            <a:r>
              <a:rPr lang="zh-CN" altLang="en-US" sz="1000">
                <a:sym typeface="+mn-ea"/>
              </a:rPr>
              <a:t>6、工程质量评估结论。</a:t>
            </a:r>
            <a:endParaRPr lang="zh-CN" altLang="en-US" sz="1000">
              <a:sym typeface="+mn-ea"/>
            </a:endParaRPr>
          </a:p>
          <a:p>
            <a:pPr algn="ctr">
              <a:lnSpc>
                <a:spcPct val="200000"/>
              </a:lnSpc>
              <a:spcBef>
                <a:spcPts val="0"/>
              </a:spcBef>
              <a:spcAft>
                <a:spcPts val="0"/>
              </a:spcAft>
              <a:buClrTx/>
              <a:buSzTx/>
              <a:buNone/>
            </a:pPr>
            <a:r>
              <a:rPr lang="en-US" altLang="zh-CN" sz="1400" b="1">
                <a:sym typeface="+mn-ea"/>
              </a:rPr>
              <a:t>6.3  工程</a:t>
            </a:r>
            <a:r>
              <a:rPr lang="zh-CN" altLang="en-US" sz="1400" b="1">
                <a:sym typeface="+mn-ea"/>
              </a:rPr>
              <a:t>造价</a:t>
            </a:r>
            <a:r>
              <a:rPr lang="zh-CN" altLang="en-US" sz="1400" b="1">
                <a:sym typeface="+mn-ea"/>
              </a:rPr>
              <a:t>控制</a:t>
            </a:r>
            <a:endParaRPr lang="zh-CN" altLang="en-US" sz="1400" b="1">
              <a:sym typeface="+mn-ea"/>
            </a:endParaRPr>
          </a:p>
          <a:p>
            <a:pPr algn="l">
              <a:lnSpc>
                <a:spcPct val="200000"/>
              </a:lnSpc>
              <a:spcBef>
                <a:spcPts val="0"/>
              </a:spcBef>
              <a:spcAft>
                <a:spcPts val="0"/>
              </a:spcAft>
              <a:buClrTx/>
              <a:buSzTx/>
              <a:buNone/>
            </a:pPr>
            <a:r>
              <a:rPr lang="zh-CN" altLang="en-US" sz="1000">
                <a:sym typeface="+mn-ea"/>
              </a:rPr>
              <a:t>6.3.1 项目监理机构应及时审查施工单位提交的工程款支付申请，进行工程计量，并与建设单位、施工单位沟通协商一致后，由总监理工程师签发工程款支付证书。</a:t>
            </a:r>
            <a:endParaRPr lang="zh-CN" altLang="en-US" sz="1000">
              <a:sym typeface="+mn-ea"/>
            </a:endParaRPr>
          </a:p>
          <a:p>
            <a:pPr algn="l">
              <a:lnSpc>
                <a:spcPct val="200000"/>
              </a:lnSpc>
              <a:spcBef>
                <a:spcPts val="0"/>
              </a:spcBef>
              <a:spcAft>
                <a:spcPts val="0"/>
              </a:spcAft>
              <a:buClrTx/>
              <a:buSzTx/>
              <a:buNone/>
            </a:pPr>
            <a:r>
              <a:rPr lang="zh-CN" altLang="en-US" sz="1000">
                <a:sym typeface="+mn-ea"/>
              </a:rPr>
              <a:t>6.3.3 项目监理机构应按有关工程结算规定及施工合同约定对竣工结算进行审核。</a:t>
            </a:r>
            <a:endParaRPr lang="zh-CN" altLang="en-US" sz="1000">
              <a:sym typeface="+mn-ea"/>
            </a:endParaRPr>
          </a:p>
          <a:p>
            <a:pPr algn="l">
              <a:lnSpc>
                <a:spcPct val="200000"/>
              </a:lnSpc>
              <a:spcBef>
                <a:spcPts val="0"/>
              </a:spcBef>
              <a:spcAft>
                <a:spcPts val="0"/>
              </a:spcAft>
              <a:buClrTx/>
              <a:buSzTx/>
              <a:buNone/>
            </a:pPr>
            <a:endParaRPr lang="zh-CN" altLang="en-US" sz="300">
              <a:sym typeface="+mn-ea"/>
            </a:endParaRPr>
          </a:p>
          <a:p>
            <a:pPr algn="ctr">
              <a:lnSpc>
                <a:spcPct val="200000"/>
              </a:lnSpc>
              <a:spcBef>
                <a:spcPts val="0"/>
              </a:spcBef>
              <a:spcAft>
                <a:spcPts val="0"/>
              </a:spcAft>
              <a:buClrTx/>
              <a:buSzTx/>
              <a:buNone/>
            </a:pPr>
            <a:r>
              <a:rPr lang="en-US" altLang="zh-CN" sz="1400" b="1">
                <a:sym typeface="+mn-ea"/>
              </a:rPr>
              <a:t> 6.4   工程</a:t>
            </a:r>
            <a:r>
              <a:rPr lang="zh-CN" altLang="en-US" sz="1400" b="1">
                <a:sym typeface="+mn-ea"/>
              </a:rPr>
              <a:t>进度</a:t>
            </a:r>
            <a:r>
              <a:rPr lang="zh-CN" altLang="en-US" sz="1400" b="1">
                <a:sym typeface="+mn-ea"/>
              </a:rPr>
              <a:t>控制</a:t>
            </a:r>
            <a:endParaRPr lang="zh-CN" altLang="en-US" sz="1400" b="1">
              <a:sym typeface="+mn-ea"/>
            </a:endParaRPr>
          </a:p>
          <a:p>
            <a:pPr algn="l">
              <a:lnSpc>
                <a:spcPct val="200000"/>
              </a:lnSpc>
              <a:spcBef>
                <a:spcPts val="0"/>
              </a:spcBef>
              <a:spcAft>
                <a:spcPts val="0"/>
              </a:spcAft>
              <a:buClrTx/>
              <a:buSzTx/>
              <a:buNone/>
            </a:pPr>
            <a:endParaRPr lang="zh-CN" altLang="en-US" sz="400">
              <a:sym typeface="+mn-ea"/>
            </a:endParaRPr>
          </a:p>
          <a:p>
            <a:pPr algn="l">
              <a:lnSpc>
                <a:spcPct val="200000"/>
              </a:lnSpc>
              <a:spcBef>
                <a:spcPts val="0"/>
              </a:spcBef>
              <a:spcAft>
                <a:spcPts val="0"/>
              </a:spcAft>
              <a:buClrTx/>
              <a:buSzTx/>
              <a:buNone/>
            </a:pPr>
            <a:r>
              <a:rPr lang="zh-CN" altLang="en-US" sz="1000">
                <a:sym typeface="+mn-ea"/>
              </a:rPr>
              <a:t>6.4.1 项目监理机构审核阶段性施工进度计划时，应注重阶段性施工进度计划与总进度计划目标的一致性。</a:t>
            </a:r>
            <a:endParaRPr lang="zh-CN" altLang="en-US" sz="1000">
              <a:sym typeface="+mn-ea"/>
            </a:endParaRPr>
          </a:p>
          <a:p>
            <a:pPr algn="l">
              <a:lnSpc>
                <a:spcPct val="200000"/>
              </a:lnSpc>
              <a:spcBef>
                <a:spcPts val="0"/>
              </a:spcBef>
              <a:spcAft>
                <a:spcPts val="0"/>
              </a:spcAft>
              <a:buClrTx/>
              <a:buSzTx/>
              <a:buNone/>
            </a:pPr>
            <a:r>
              <a:rPr lang="zh-CN" altLang="en-US" sz="1000">
                <a:sym typeface="+mn-ea"/>
              </a:rPr>
              <a:t>6.4.2 在施工进度计划实施过程中，项目监理机构应检查和记录实际进度情况；通过签发监理通知、召开监理例会及专题会议，督促施工单位按施工进度计划实施。</a:t>
            </a:r>
            <a:endParaRPr lang="zh-CN" altLang="en-US" sz="1000">
              <a:sym typeface="+mn-ea"/>
            </a:endParaRPr>
          </a:p>
          <a:p>
            <a:pPr algn="l">
              <a:lnSpc>
                <a:spcPct val="200000"/>
              </a:lnSpc>
              <a:spcBef>
                <a:spcPts val="0"/>
              </a:spcBef>
              <a:spcAft>
                <a:spcPts val="0"/>
              </a:spcAft>
              <a:buClrTx/>
              <a:buSzTx/>
              <a:buNone/>
            </a:pPr>
            <a:r>
              <a:rPr lang="zh-CN" altLang="en-US" sz="1000">
                <a:sym typeface="+mn-ea"/>
              </a:rPr>
              <a:t>6.4.3 调整后的施工进度计划应报项目监理机构审批，并经建设单位同意后实施。</a:t>
            </a:r>
            <a:endParaRPr lang="zh-CN" altLang="en-US" sz="1000">
              <a:sym typeface="+mn-ea"/>
            </a:endParaRPr>
          </a:p>
          <a:p>
            <a:pPr algn="ctr">
              <a:lnSpc>
                <a:spcPct val="170000"/>
              </a:lnSpc>
              <a:spcBef>
                <a:spcPts val="0"/>
              </a:spcBef>
              <a:spcAft>
                <a:spcPts val="0"/>
              </a:spcAft>
              <a:buClrTx/>
              <a:buSzTx/>
              <a:buNone/>
            </a:pPr>
            <a:endParaRPr lang="en-US" altLang="zh-CN" sz="400" b="1">
              <a:sym typeface="+mn-ea"/>
            </a:endParaRPr>
          </a:p>
          <a:p>
            <a:pPr algn="l">
              <a:lnSpc>
                <a:spcPct val="180000"/>
              </a:lnSpc>
              <a:spcBef>
                <a:spcPts val="0"/>
              </a:spcBef>
              <a:spcAft>
                <a:spcPts val="0"/>
              </a:spcAft>
              <a:buClrTx/>
              <a:buSzTx/>
              <a:buNone/>
            </a:pPr>
            <a:endParaRPr lang="en-US" alt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07</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5171888" y="631308"/>
            <a:ext cx="62280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工程变更、索赔及施工合同争议的处理</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5010150" y="1202690"/>
            <a:ext cx="6557645" cy="5212080"/>
          </a:xfrm>
          <a:prstGeom prst="rect">
            <a:avLst/>
          </a:prstGeom>
          <a:noFill/>
        </p:spPr>
        <p:txBody>
          <a:bodyPr wrap="square" rtlCol="0" anchor="t">
            <a:noAutofit/>
          </a:bodyPr>
          <a:p>
            <a:pPr algn="ctr">
              <a:lnSpc>
                <a:spcPct val="200000"/>
              </a:lnSpc>
              <a:spcBef>
                <a:spcPts val="0"/>
              </a:spcBef>
              <a:spcAft>
                <a:spcPts val="0"/>
              </a:spcAft>
              <a:buClrTx/>
              <a:buSzTx/>
              <a:buNone/>
            </a:pPr>
            <a:r>
              <a:rPr lang="en-US" altLang="zh-CN" sz="1400" b="1">
                <a:sym typeface="+mn-ea"/>
              </a:rPr>
              <a:t>7.1 </a:t>
            </a:r>
            <a:r>
              <a:rPr lang="zh-CN" altLang="en-US" sz="1400" b="1">
                <a:sym typeface="+mn-ea"/>
              </a:rPr>
              <a:t> 一般规定</a:t>
            </a:r>
            <a:endParaRPr lang="zh-CN" altLang="en-US" sz="1400" b="1">
              <a:sym typeface="+mn-ea"/>
            </a:endParaRPr>
          </a:p>
          <a:p>
            <a:pPr algn="l">
              <a:lnSpc>
                <a:spcPct val="200000"/>
              </a:lnSpc>
              <a:spcBef>
                <a:spcPts val="0"/>
              </a:spcBef>
              <a:spcAft>
                <a:spcPts val="0"/>
              </a:spcAft>
              <a:buClrTx/>
              <a:buSzTx/>
              <a:buNone/>
            </a:pPr>
            <a:r>
              <a:rPr lang="zh-CN" altLang="en-US" sz="1000">
                <a:sym typeface="+mn-ea"/>
              </a:rPr>
              <a:t>7.1.1 项目监理机构应在建设工程监理合同的授权范围内，依据施工合同的条款约定处理工程变更、索赔及施工合同争议等相关事宜。</a:t>
            </a:r>
            <a:endParaRPr lang="zh-CN" altLang="en-US" sz="1000">
              <a:sym typeface="+mn-ea"/>
            </a:endParaRPr>
          </a:p>
          <a:p>
            <a:pPr algn="ctr">
              <a:lnSpc>
                <a:spcPct val="200000"/>
              </a:lnSpc>
              <a:spcBef>
                <a:spcPts val="0"/>
              </a:spcBef>
              <a:spcAft>
                <a:spcPts val="0"/>
              </a:spcAft>
              <a:buClrTx/>
              <a:buSzTx/>
              <a:buNone/>
            </a:pPr>
            <a:r>
              <a:rPr lang="en-US" altLang="zh-CN" sz="1400" b="1">
                <a:sym typeface="+mn-ea"/>
              </a:rPr>
              <a:t>7.2 </a:t>
            </a:r>
            <a:r>
              <a:rPr lang="zh-CN" altLang="en-US" sz="1400" b="1">
                <a:sym typeface="+mn-ea"/>
              </a:rPr>
              <a:t> 工程变更的处理</a:t>
            </a:r>
            <a:endParaRPr lang="zh-CN" altLang="en-US" sz="1400">
              <a:sym typeface="+mn-ea"/>
            </a:endParaRPr>
          </a:p>
          <a:p>
            <a:pPr algn="l">
              <a:lnSpc>
                <a:spcPct val="200000"/>
              </a:lnSpc>
              <a:spcBef>
                <a:spcPts val="0"/>
              </a:spcBef>
              <a:spcAft>
                <a:spcPts val="0"/>
              </a:spcAft>
              <a:buClrTx/>
              <a:buSzTx/>
              <a:buNone/>
            </a:pPr>
            <a:r>
              <a:rPr lang="zh-CN" altLang="en-US" sz="1000">
                <a:sym typeface="+mn-ea"/>
              </a:rPr>
              <a:t>7.2.1 发生工程变更，无论是由设计单位或建设单位或施工单位提出的，均应经过建设单位、设计单位、施工单位和工程监理单位的签认，并通过总监理工程师下达变更指令后，施工单位方可进行施工。</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工程变更需要修改工程设计文件，涉及消防、人防、环保、节能、结构等内容的，应按规定经有关部门重新审查。</a:t>
            </a:r>
            <a:endParaRPr lang="zh-CN" altLang="en-US" sz="1000">
              <a:sym typeface="+mn-ea"/>
            </a:endParaRPr>
          </a:p>
          <a:p>
            <a:pPr algn="l">
              <a:lnSpc>
                <a:spcPct val="200000"/>
              </a:lnSpc>
              <a:spcBef>
                <a:spcPts val="0"/>
              </a:spcBef>
              <a:spcAft>
                <a:spcPts val="0"/>
              </a:spcAft>
              <a:buClrTx/>
              <a:buSzTx/>
              <a:buNone/>
            </a:pPr>
            <a:r>
              <a:rPr lang="zh-CN" altLang="en-US" sz="1000">
                <a:sym typeface="+mn-ea"/>
              </a:rPr>
              <a:t>7.2.2 工程变更价款确定的原则如下：</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1、合同中已有适用于变更工程的价格，按合同已有的价格计算、变更合同价款；</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2、合同中有类似于变更工程的价格，可参照类似价格变更合同价款；</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3、合同中没有适用或类似于变更工程的价格，总监理工程师应与建设单位、施工单位就工程变更价款进行充分协商达成一致；如双方达不成一致，由总监理工程师按照成本加利润的原则确定工程变更的合理单价或价款，如有异议，按施工合同约定的争议程序处理。</a:t>
            </a:r>
            <a:endParaRPr lang="zh-CN" altLang="en-US" sz="1000">
              <a:sym typeface="+mn-ea"/>
            </a:endParaRPr>
          </a:p>
          <a:p>
            <a:pPr algn="l">
              <a:lnSpc>
                <a:spcPct val="200000"/>
              </a:lnSpc>
              <a:spcBef>
                <a:spcPts val="0"/>
              </a:spcBef>
              <a:spcAft>
                <a:spcPts val="0"/>
              </a:spcAft>
              <a:buClrTx/>
              <a:buSzTx/>
              <a:buNone/>
            </a:pPr>
            <a:r>
              <a:rPr lang="zh-CN" altLang="en-US" sz="1000">
                <a:sym typeface="+mn-ea"/>
              </a:rPr>
              <a:t>7.2.4 项目监理机构发现施工单位在工程变更单会签前实施工程变更的，应签发工程暂停令。</a:t>
            </a:r>
            <a:endParaRPr lang="zh-CN" altLang="en-US" sz="1000">
              <a:sym typeface="+mn-ea"/>
            </a:endParaRPr>
          </a:p>
          <a:p>
            <a:pPr algn="l">
              <a:lnSpc>
                <a:spcPct val="200000"/>
              </a:lnSpc>
              <a:spcBef>
                <a:spcPts val="0"/>
              </a:spcBef>
              <a:spcAft>
                <a:spcPts val="0"/>
              </a:spcAft>
              <a:buClrTx/>
              <a:buSzTx/>
              <a:buNone/>
            </a:pPr>
            <a:r>
              <a:rPr lang="zh-CN" altLang="en-US" sz="1000">
                <a:sym typeface="+mn-ea"/>
              </a:rPr>
              <a:t>7.2.5 项目监理机构评估后确实需要变更的，建设单位应要求原设计单位编制设计变更文件。</a:t>
            </a: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07</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5171888" y="433188"/>
            <a:ext cx="62280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工程变更、索赔及施工合同争议的处理</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5010150" y="1202690"/>
            <a:ext cx="6727825" cy="5212080"/>
          </a:xfrm>
          <a:prstGeom prst="rect">
            <a:avLst/>
          </a:prstGeom>
          <a:noFill/>
        </p:spPr>
        <p:txBody>
          <a:bodyPr wrap="square" rtlCol="0" anchor="t">
            <a:noAutofit/>
          </a:bodyPr>
          <a:p>
            <a:pPr algn="ctr">
              <a:lnSpc>
                <a:spcPct val="200000"/>
              </a:lnSpc>
              <a:spcBef>
                <a:spcPts val="0"/>
              </a:spcBef>
              <a:spcAft>
                <a:spcPts val="0"/>
              </a:spcAft>
              <a:buClrTx/>
              <a:buSzTx/>
              <a:buNone/>
            </a:pPr>
            <a:r>
              <a:rPr lang="en-US" altLang="zh-CN" sz="1400" b="1">
                <a:sym typeface="+mn-ea"/>
              </a:rPr>
              <a:t>7.3 </a:t>
            </a:r>
            <a:r>
              <a:rPr lang="zh-CN" altLang="en-US" sz="1400" b="1">
                <a:sym typeface="+mn-ea"/>
              </a:rPr>
              <a:t> 费用索赔的处理</a:t>
            </a:r>
            <a:endParaRPr lang="zh-CN" altLang="en-US" sz="1400" b="1">
              <a:sym typeface="+mn-ea"/>
            </a:endParaRPr>
          </a:p>
          <a:p>
            <a:pPr algn="l">
              <a:lnSpc>
                <a:spcPct val="200000"/>
              </a:lnSpc>
              <a:spcBef>
                <a:spcPts val="0"/>
              </a:spcBef>
              <a:spcAft>
                <a:spcPts val="0"/>
              </a:spcAft>
              <a:buClrTx/>
              <a:buSzTx/>
              <a:buNone/>
            </a:pPr>
            <a:r>
              <a:rPr lang="zh-CN" altLang="en-US" sz="1000">
                <a:sym typeface="+mn-ea"/>
              </a:rPr>
              <a:t>7.3.1 涉及工程费用索赔的有关施工和监理文件资料包括：施工合同、采购合同、工程变更单、施工组织设计、专项施工方案、施工进度计划、建设单位和施工单位的有关文件、会议纪要、监理记录、监理工作联系单、监理通知、监理月报及相关监理文件资料等。</a:t>
            </a:r>
            <a:endParaRPr lang="zh-CN" altLang="en-US" sz="1000">
              <a:sym typeface="+mn-ea"/>
            </a:endParaRPr>
          </a:p>
          <a:p>
            <a:pPr algn="l">
              <a:lnSpc>
                <a:spcPct val="200000"/>
              </a:lnSpc>
              <a:spcBef>
                <a:spcPts val="0"/>
              </a:spcBef>
              <a:spcAft>
                <a:spcPts val="0"/>
              </a:spcAft>
              <a:buClrTx/>
              <a:buSzTx/>
              <a:buNone/>
            </a:pPr>
            <a:r>
              <a:rPr lang="zh-CN" altLang="en-US" sz="1000">
                <a:sym typeface="+mn-ea"/>
              </a:rPr>
              <a:t>7.3.2 合同文件是处理索赔的重要依据，处理索赔时，除依据合同的明示条款外，还应考虑合同的隐含条款。</a:t>
            </a:r>
            <a:endParaRPr lang="zh-CN" altLang="en-US" sz="1000">
              <a:sym typeface="+mn-ea"/>
            </a:endParaRPr>
          </a:p>
          <a:p>
            <a:pPr algn="l">
              <a:lnSpc>
                <a:spcPct val="200000"/>
              </a:lnSpc>
              <a:spcBef>
                <a:spcPts val="0"/>
              </a:spcBef>
              <a:spcAft>
                <a:spcPts val="0"/>
              </a:spcAft>
              <a:buClrTx/>
              <a:buSzTx/>
              <a:buNone/>
            </a:pPr>
            <a:r>
              <a:rPr lang="en-US" altLang="zh-CN" sz="1000">
                <a:sym typeface="+mn-ea"/>
              </a:rPr>
              <a:t>      </a:t>
            </a:r>
            <a:r>
              <a:rPr lang="zh-CN" altLang="en-US" sz="1000">
                <a:sym typeface="+mn-ea"/>
              </a:rPr>
              <a:t>在处理索赔事件中，应遵循“谁索赔，谁举证”原则，并注意证据的有效性。</a:t>
            </a:r>
            <a:endParaRPr lang="zh-CN" altLang="en-US" sz="1000">
              <a:sym typeface="+mn-ea"/>
            </a:endParaRPr>
          </a:p>
          <a:p>
            <a:pPr algn="l">
              <a:lnSpc>
                <a:spcPct val="200000"/>
              </a:lnSpc>
              <a:spcBef>
                <a:spcPts val="0"/>
              </a:spcBef>
              <a:spcAft>
                <a:spcPts val="0"/>
              </a:spcAft>
              <a:buClrTx/>
              <a:buSzTx/>
              <a:buNone/>
            </a:pPr>
            <a:r>
              <a:rPr lang="zh-CN" altLang="en-US" sz="1000">
                <a:sym typeface="+mn-ea"/>
              </a:rPr>
              <a:t>7.3.3 总监理工程师在签发索赔报审表时，可附一份索赔审查报告。索赔审查报告内容包括受理索赔的日期，索赔要求、索赔过程，确认的索赔理由及合同依据，批准的索赔额及其计算方法等。</a:t>
            </a:r>
            <a:endParaRPr lang="zh-CN" altLang="en-US" sz="1000">
              <a:sym typeface="+mn-ea"/>
            </a:endParaRPr>
          </a:p>
          <a:p>
            <a:pPr algn="l">
              <a:lnSpc>
                <a:spcPct val="200000"/>
              </a:lnSpc>
              <a:spcBef>
                <a:spcPts val="0"/>
              </a:spcBef>
              <a:spcAft>
                <a:spcPts val="0"/>
              </a:spcAft>
              <a:buClrTx/>
              <a:buSzTx/>
              <a:buNone/>
            </a:pPr>
            <a:endParaRPr lang="zh-CN" altLang="en-US" sz="400" b="1">
              <a:sym typeface="+mn-ea"/>
            </a:endParaRPr>
          </a:p>
          <a:p>
            <a:pPr algn="ctr">
              <a:lnSpc>
                <a:spcPct val="200000"/>
              </a:lnSpc>
              <a:spcBef>
                <a:spcPts val="0"/>
              </a:spcBef>
              <a:spcAft>
                <a:spcPts val="0"/>
              </a:spcAft>
              <a:buClrTx/>
              <a:buSzTx/>
              <a:buNone/>
            </a:pPr>
            <a:r>
              <a:rPr lang="en-US" altLang="zh-CN" sz="1400" b="1">
                <a:sym typeface="+mn-ea"/>
              </a:rPr>
              <a:t>7.4 </a:t>
            </a:r>
            <a:r>
              <a:rPr lang="zh-CN" altLang="en-US" sz="1400" b="1">
                <a:sym typeface="+mn-ea"/>
              </a:rPr>
              <a:t> 工程延期及工期延误的处理</a:t>
            </a:r>
            <a:endParaRPr lang="zh-CN" altLang="en-US" sz="1400">
              <a:sym typeface="+mn-ea"/>
            </a:endParaRPr>
          </a:p>
          <a:p>
            <a:pPr algn="l">
              <a:lnSpc>
                <a:spcPct val="200000"/>
              </a:lnSpc>
              <a:spcBef>
                <a:spcPts val="0"/>
              </a:spcBef>
              <a:spcAft>
                <a:spcPts val="0"/>
              </a:spcAft>
              <a:buClrTx/>
              <a:buSzTx/>
              <a:buNone/>
            </a:pPr>
            <a:r>
              <a:rPr lang="zh-CN" altLang="en-US" sz="1000">
                <a:sym typeface="+mn-ea"/>
              </a:rPr>
              <a:t>7.4.1 项目监理机构在受理施工单位提出的工程延期要求后应收集相关资料，并及时处理。</a:t>
            </a:r>
            <a:endParaRPr lang="zh-CN" altLang="en-US" sz="1000">
              <a:sym typeface="+mn-ea"/>
            </a:endParaRPr>
          </a:p>
          <a:p>
            <a:pPr algn="l">
              <a:lnSpc>
                <a:spcPct val="200000"/>
              </a:lnSpc>
              <a:spcBef>
                <a:spcPts val="0"/>
              </a:spcBef>
              <a:spcAft>
                <a:spcPts val="0"/>
              </a:spcAft>
              <a:buClrTx/>
              <a:buSzTx/>
              <a:buNone/>
            </a:pPr>
            <a:r>
              <a:rPr lang="zh-CN" altLang="en-US" sz="1000">
                <a:sym typeface="+mn-ea"/>
              </a:rPr>
              <a:t>7.4.3 当建设单位与施工单位就工程延期事宜协商达不成一致意见时，项目监理机构应提出评估意见。</a:t>
            </a:r>
            <a:endParaRPr lang="zh-CN" altLang="en-US" sz="1000">
              <a:sym typeface="+mn-ea"/>
            </a:endParaRPr>
          </a:p>
          <a:p>
            <a:pPr algn="ctr">
              <a:lnSpc>
                <a:spcPct val="200000"/>
              </a:lnSpc>
              <a:spcBef>
                <a:spcPts val="0"/>
              </a:spcBef>
              <a:spcAft>
                <a:spcPts val="0"/>
              </a:spcAft>
              <a:buClrTx/>
              <a:buSzTx/>
              <a:buNone/>
            </a:pPr>
            <a:endParaRPr lang="zh-CN" altLang="en-US" sz="400" b="1">
              <a:sym typeface="+mn-ea"/>
            </a:endParaRPr>
          </a:p>
          <a:p>
            <a:pPr algn="ctr">
              <a:lnSpc>
                <a:spcPct val="200000"/>
              </a:lnSpc>
              <a:spcBef>
                <a:spcPts val="0"/>
              </a:spcBef>
              <a:spcAft>
                <a:spcPts val="0"/>
              </a:spcAft>
              <a:buClrTx/>
              <a:buSzTx/>
              <a:buNone/>
            </a:pPr>
            <a:r>
              <a:rPr lang="en-US" altLang="zh-CN" sz="1400" b="1">
                <a:sym typeface="+mn-ea"/>
              </a:rPr>
              <a:t>7.5  </a:t>
            </a:r>
            <a:r>
              <a:rPr lang="zh-CN" altLang="en-US" sz="1400" b="1">
                <a:sym typeface="+mn-ea"/>
              </a:rPr>
              <a:t>施工合同争议</a:t>
            </a:r>
            <a:r>
              <a:rPr lang="en-US" altLang="zh-CN" sz="1400" b="1">
                <a:sym typeface="+mn-ea"/>
              </a:rPr>
              <a:t>的处理</a:t>
            </a:r>
            <a:endParaRPr lang="en-US" altLang="zh-CN" sz="1400" b="1">
              <a:sym typeface="+mn-ea"/>
            </a:endParaRPr>
          </a:p>
          <a:p>
            <a:pPr algn="l">
              <a:lnSpc>
                <a:spcPct val="200000"/>
              </a:lnSpc>
              <a:spcBef>
                <a:spcPts val="0"/>
              </a:spcBef>
              <a:spcAft>
                <a:spcPts val="0"/>
              </a:spcAft>
              <a:buClrTx/>
              <a:buSzTx/>
              <a:buNone/>
            </a:pPr>
            <a:r>
              <a:rPr lang="zh-CN" altLang="en-US" sz="1000">
                <a:sym typeface="+mn-ea"/>
              </a:rPr>
              <a:t>7.5.1 项目监理机构可要求争议双方出具相关证据。总监理工程师应遵守客观、公平的原则，提出合同争议的处理意见。</a:t>
            </a:r>
            <a:endParaRPr lang="zh-CN" altLang="en-US" sz="1000">
              <a:sym typeface="+mn-ea"/>
            </a:endParaRPr>
          </a:p>
          <a:p>
            <a:pPr algn="l">
              <a:lnSpc>
                <a:spcPct val="200000"/>
              </a:lnSpc>
              <a:spcBef>
                <a:spcPts val="0"/>
              </a:spcBef>
              <a:spcAft>
                <a:spcPts val="0"/>
              </a:spcAft>
              <a:buClrTx/>
              <a:buSzTx/>
              <a:buNone/>
            </a:pP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08</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6888928" y="457953"/>
            <a:ext cx="30276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监理文件资料管理</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02835" y="952500"/>
            <a:ext cx="7169785" cy="5465445"/>
          </a:xfrm>
          <a:prstGeom prst="rect">
            <a:avLst/>
          </a:prstGeom>
          <a:noFill/>
        </p:spPr>
        <p:txBody>
          <a:bodyPr wrap="square" rtlCol="0" anchor="t">
            <a:noAutofit/>
          </a:bodyPr>
          <a:p>
            <a:pPr algn="ctr">
              <a:lnSpc>
                <a:spcPct val="170000"/>
              </a:lnSpc>
              <a:spcBef>
                <a:spcPts val="0"/>
              </a:spcBef>
              <a:spcAft>
                <a:spcPts val="0"/>
              </a:spcAft>
              <a:buClrTx/>
              <a:buSzTx/>
              <a:buNone/>
            </a:pPr>
            <a:r>
              <a:rPr lang="en-US" altLang="zh-CN" sz="1400" b="1">
                <a:sym typeface="+mn-ea"/>
              </a:rPr>
              <a:t> 8.1</a:t>
            </a:r>
            <a:r>
              <a:rPr lang="zh-CN" altLang="en-US" sz="1400" b="1">
                <a:sym typeface="+mn-ea"/>
              </a:rPr>
              <a:t> </a:t>
            </a:r>
            <a:r>
              <a:rPr lang="en-US" altLang="zh-CN" sz="1400" b="1">
                <a:sym typeface="+mn-ea"/>
              </a:rPr>
              <a:t>  </a:t>
            </a:r>
            <a:r>
              <a:rPr lang="zh-CN" altLang="en-US" sz="1400" b="1">
                <a:sym typeface="+mn-ea"/>
              </a:rPr>
              <a:t>一般规定</a:t>
            </a:r>
            <a:r>
              <a:rPr lang="zh-CN" altLang="en-US" sz="1400" b="1">
                <a:sym typeface="+mn-ea"/>
              </a:rPr>
              <a:t> </a:t>
            </a:r>
            <a:endParaRPr lang="zh-CN" altLang="en-US" sz="1400" b="1">
              <a:sym typeface="+mn-ea"/>
            </a:endParaRPr>
          </a:p>
          <a:p>
            <a:pPr algn="l">
              <a:lnSpc>
                <a:spcPct val="170000"/>
              </a:lnSpc>
              <a:spcBef>
                <a:spcPts val="0"/>
              </a:spcBef>
              <a:spcAft>
                <a:spcPts val="0"/>
              </a:spcAft>
              <a:buClrTx/>
              <a:buSzTx/>
              <a:buNone/>
            </a:pPr>
            <a:r>
              <a:rPr lang="zh-CN" altLang="en-US" sz="1000">
                <a:sym typeface="+mn-ea"/>
              </a:rPr>
              <a:t>8.1.1 监理文件资料是实施监理过程的真实反映，既是监理工作成效的根本体现，也是工程质量、生产安全事故责任划分的重要依据，项目监理机构应做到“明确责任，专人负责”。</a:t>
            </a:r>
            <a:endParaRPr lang="zh-CN" altLang="en-US" sz="1000">
              <a:sym typeface="+mn-ea"/>
            </a:endParaRPr>
          </a:p>
          <a:p>
            <a:pPr algn="l">
              <a:lnSpc>
                <a:spcPct val="170000"/>
              </a:lnSpc>
              <a:spcBef>
                <a:spcPts val="0"/>
              </a:spcBef>
              <a:spcAft>
                <a:spcPts val="0"/>
              </a:spcAft>
              <a:buClrTx/>
              <a:buSzTx/>
              <a:buNone/>
            </a:pPr>
            <a:r>
              <a:rPr lang="zh-CN" altLang="en-US" sz="1000">
                <a:sym typeface="+mn-ea"/>
              </a:rPr>
              <a:t>8.1.2 工程监理文件资料应准确、完整。监理人员需如实记录自己负责的文件资料外，还应及时分类整理，并移交由总监理工程师指定的专人进行管理。</a:t>
            </a:r>
            <a:endParaRPr lang="zh-CN" altLang="en-US" sz="1000">
              <a:sym typeface="+mn-ea"/>
            </a:endParaRPr>
          </a:p>
          <a:p>
            <a:pPr algn="ctr">
              <a:lnSpc>
                <a:spcPct val="170000"/>
              </a:lnSpc>
              <a:spcBef>
                <a:spcPts val="0"/>
              </a:spcBef>
              <a:spcAft>
                <a:spcPts val="0"/>
              </a:spcAft>
              <a:buClrTx/>
              <a:buSzTx/>
              <a:buNone/>
            </a:pPr>
            <a:r>
              <a:rPr lang="en-US" altLang="zh-CN" sz="1400" b="1">
                <a:sym typeface="+mn-ea"/>
              </a:rPr>
              <a:t> 8.2   </a:t>
            </a:r>
            <a:r>
              <a:rPr lang="zh-CN" altLang="en-US" sz="1400" b="1">
                <a:sym typeface="+mn-ea"/>
              </a:rPr>
              <a:t>监理文件资料内容</a:t>
            </a:r>
            <a:r>
              <a:rPr lang="en-US" altLang="zh-CN" sz="1400" b="1">
                <a:sym typeface="+mn-ea"/>
              </a:rPr>
              <a:t> </a:t>
            </a:r>
            <a:endParaRPr lang="en-US" altLang="zh-CN" sz="1400" b="1">
              <a:sym typeface="+mn-ea"/>
            </a:endParaRPr>
          </a:p>
          <a:p>
            <a:pPr algn="l">
              <a:lnSpc>
                <a:spcPct val="170000"/>
              </a:lnSpc>
              <a:spcBef>
                <a:spcPts val="0"/>
              </a:spcBef>
              <a:spcAft>
                <a:spcPts val="0"/>
              </a:spcAft>
              <a:buClrTx/>
              <a:buSzTx/>
              <a:buNone/>
            </a:pPr>
            <a:r>
              <a:rPr lang="zh-CN" altLang="en-US" sz="1000">
                <a:sym typeface="+mn-ea"/>
              </a:rPr>
              <a:t>8.2.1 合同文件、勘察设计文件是建设单位提供的监理工作依据。</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项目监理机构收集归档的监理文件资料应为原件，若为复印件，应加盖报送单位印章，并由经手人签字，注明日期和原件存放处。</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监理文件资料涉及的有关表格应采用本规范统一表式，签字盖章手续完备。</a:t>
            </a:r>
            <a:endParaRPr lang="zh-CN" altLang="en-US" sz="1000">
              <a:sym typeface="+mn-ea"/>
            </a:endParaRPr>
          </a:p>
          <a:p>
            <a:pPr algn="l">
              <a:lnSpc>
                <a:spcPct val="170000"/>
              </a:lnSpc>
              <a:spcBef>
                <a:spcPts val="0"/>
              </a:spcBef>
              <a:spcAft>
                <a:spcPts val="0"/>
              </a:spcAft>
              <a:buClrTx/>
              <a:buSzTx/>
              <a:buNone/>
            </a:pPr>
            <a:r>
              <a:rPr lang="zh-CN" altLang="en-US" sz="1000">
                <a:sym typeface="+mn-ea"/>
              </a:rPr>
              <a:t>8.2.2 总监理工程师应定期审阅监理日志，全面了解监理工作情况。</a:t>
            </a:r>
            <a:endParaRPr lang="zh-CN" altLang="en-US" sz="1000">
              <a:sym typeface="+mn-ea"/>
            </a:endParaRPr>
          </a:p>
          <a:p>
            <a:pPr algn="l">
              <a:lnSpc>
                <a:spcPct val="170000"/>
              </a:lnSpc>
              <a:spcBef>
                <a:spcPts val="0"/>
              </a:spcBef>
              <a:spcAft>
                <a:spcPts val="0"/>
              </a:spcAft>
              <a:buClrTx/>
              <a:buSzTx/>
              <a:buNone/>
            </a:pPr>
            <a:r>
              <a:rPr lang="zh-CN" altLang="en-US" sz="1000">
                <a:sym typeface="+mn-ea"/>
              </a:rPr>
              <a:t>8.2.3 监理月报是项目监理机构定期编制并向建设单位和工程监理单位提交的重要文件。</a:t>
            </a:r>
            <a:endParaRPr lang="zh-CN" altLang="en-US" sz="1000">
              <a:sym typeface="+mn-ea"/>
            </a:endParaRPr>
          </a:p>
          <a:p>
            <a:pPr algn="l">
              <a:lnSpc>
                <a:spcPct val="170000"/>
              </a:lnSpc>
              <a:spcBef>
                <a:spcPts val="0"/>
              </a:spcBef>
              <a:spcAft>
                <a:spcPts val="0"/>
              </a:spcAft>
              <a:buClrTx/>
              <a:buSzTx/>
              <a:buNone/>
            </a:pPr>
            <a:r>
              <a:rPr lang="zh-CN" altLang="en-US" sz="1000">
                <a:sym typeface="+mn-ea"/>
              </a:rPr>
              <a:t>监理月报的具体内容：</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1、本月工程实施概况，包括：</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（1）工程进展情况；实际进度与计划进度的比较；施工单位人、机、料进场及使用情况；本期在施部位的工程照片。</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（2）工程质量情况；分项分部工程验收情况；材料、构配件、设备进场检验情况；主要施工试验情况；本期工程质量分析。</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（3）施工单位安全生产管理工作评述。</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（4）已完工程量与已付工程款的统计及说明。</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2、本月监理工作情况，包括：</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（1）工程进度控制方面的工作情况；</a:t>
            </a: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08</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6888928" y="457953"/>
            <a:ext cx="30276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监理文件资料管理</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02835" y="952500"/>
            <a:ext cx="7169785" cy="5465445"/>
          </a:xfrm>
          <a:prstGeom prst="rect">
            <a:avLst/>
          </a:prstGeom>
          <a:noFill/>
        </p:spPr>
        <p:txBody>
          <a:bodyPr wrap="square" rtlCol="0" anchor="t">
            <a:noAutofit/>
          </a:bodyPr>
          <a:p>
            <a:pPr algn="l">
              <a:lnSpc>
                <a:spcPct val="170000"/>
              </a:lnSpc>
              <a:spcBef>
                <a:spcPts val="0"/>
              </a:spcBef>
              <a:spcAft>
                <a:spcPts val="0"/>
              </a:spcAft>
              <a:buClrTx/>
              <a:buSzTx/>
              <a:buNone/>
            </a:pPr>
            <a:r>
              <a:rPr lang="en-US" altLang="zh-CN" sz="1000">
                <a:sym typeface="+mn-ea"/>
              </a:rPr>
              <a:t>   </a:t>
            </a:r>
            <a:r>
              <a:rPr lang="zh-CN" altLang="en-US" sz="1000">
                <a:sym typeface="+mn-ea"/>
              </a:rPr>
              <a:t>（2）工程质量控制方面的工作情况；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（3）安全生产管理方面的工作情况；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（4）工程计量与工程款支付方面的工作情况；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（5）合同其他事项的管理工作情况；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（6）监理工作统计及工作照片。</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3、本月工程实施的主要问题分析及处理情况，包括：</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（1）工程进度控制方面的主要问题分析及处理情况；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（2）工程质量控制方面的主要问题分析及处理情况；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（3 ) 施工单位安全生产管理方面的主要问题分析及处理情况；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（4）工程计量与工程款支付方面的主要问题分析及处理情况；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（5）合同其他事项管理方面的主要问题分析及处理情况。</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4、下月监理工作重点，包括：</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（1）在工程管理方面的监理工作重点；</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（2）在项目监理机构内部管理方面的工作重点。</a:t>
            </a:r>
            <a:endParaRPr lang="zh-CN" altLang="en-US" sz="1000">
              <a:sym typeface="+mn-ea"/>
            </a:endParaRPr>
          </a:p>
          <a:p>
            <a:pPr algn="l">
              <a:lnSpc>
                <a:spcPct val="170000"/>
              </a:lnSpc>
              <a:spcBef>
                <a:spcPts val="0"/>
              </a:spcBef>
              <a:spcAft>
                <a:spcPts val="0"/>
              </a:spcAft>
              <a:buClrTx/>
              <a:buSzTx/>
              <a:buNone/>
            </a:pPr>
            <a:r>
              <a:rPr lang="zh-CN" altLang="en-US" sz="1000">
                <a:sym typeface="+mn-ea"/>
              </a:rPr>
              <a:t>8.2.4 监理工作总结经总监理工程师签字后报工程监理单位。</a:t>
            </a: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a:p>
            <a:pPr algn="ctr">
              <a:lnSpc>
                <a:spcPct val="170000"/>
              </a:lnSpc>
              <a:spcBef>
                <a:spcPts val="0"/>
              </a:spcBef>
              <a:spcAft>
                <a:spcPts val="0"/>
              </a:spcAft>
              <a:buClrTx/>
              <a:buSzTx/>
              <a:buNone/>
            </a:pPr>
            <a:r>
              <a:rPr lang="en-US" altLang="zh-CN" sz="1400" b="1">
                <a:sym typeface="+mn-ea"/>
              </a:rPr>
              <a:t> 8.3   </a:t>
            </a:r>
            <a:r>
              <a:rPr lang="zh-CN" altLang="en-US" sz="1400" b="1">
                <a:sym typeface="+mn-ea"/>
              </a:rPr>
              <a:t>监理文件资料</a:t>
            </a:r>
            <a:r>
              <a:rPr lang="zh-CN" sz="1400" b="1">
                <a:sym typeface="+mn-ea"/>
              </a:rPr>
              <a:t>归档</a:t>
            </a:r>
            <a:endParaRPr lang="en-US" altLang="zh-CN" sz="400" b="1">
              <a:sym typeface="+mn-ea"/>
            </a:endParaRPr>
          </a:p>
          <a:p>
            <a:pPr algn="l">
              <a:lnSpc>
                <a:spcPct val="170000"/>
              </a:lnSpc>
              <a:spcBef>
                <a:spcPts val="0"/>
              </a:spcBef>
              <a:spcAft>
                <a:spcPts val="0"/>
              </a:spcAft>
              <a:buClrTx/>
              <a:buSzTx/>
              <a:buNone/>
            </a:pPr>
            <a:r>
              <a:rPr lang="zh-CN" altLang="en-US" sz="1000">
                <a:sym typeface="+mn-ea"/>
              </a:rPr>
              <a:t>8.3.1 监理文件资料的组卷及归档应符合相关规定。</a:t>
            </a:r>
            <a:endParaRPr lang="zh-CN" altLang="en-US" sz="1000">
              <a:sym typeface="+mn-ea"/>
            </a:endParaRPr>
          </a:p>
          <a:p>
            <a:pPr algn="l">
              <a:lnSpc>
                <a:spcPct val="170000"/>
              </a:lnSpc>
              <a:spcBef>
                <a:spcPts val="0"/>
              </a:spcBef>
              <a:spcAft>
                <a:spcPts val="0"/>
              </a:spcAft>
              <a:buClrTx/>
              <a:buSzTx/>
              <a:buNone/>
            </a:pPr>
            <a:r>
              <a:rPr lang="zh-CN" altLang="en-US" sz="1000">
                <a:sym typeface="+mn-ea"/>
              </a:rPr>
              <a:t>8.3.2 工程监理单位应按合同约定向建设单位移交监理档案。工程监理单位自行保存的监理档案保存期可分为永久、长期、短期三种。</a:t>
            </a:r>
            <a:endParaRPr lang="zh-CN" altLang="en-US" sz="1000">
              <a:sym typeface="+mn-ea"/>
            </a:endParaRPr>
          </a:p>
          <a:p>
            <a:pPr algn="l">
              <a:lnSpc>
                <a:spcPct val="170000"/>
              </a:lnSpc>
              <a:spcBef>
                <a:spcPts val="0"/>
              </a:spcBef>
              <a:spcAft>
                <a:spcPts val="0"/>
              </a:spcAft>
              <a:buClrTx/>
              <a:buSzTx/>
              <a:buNone/>
            </a:pPr>
            <a:endParaRPr lang="zh-CN" altLang="en-US"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5342255"/>
            <a:ext cx="12192000" cy="1525905"/>
            <a:chOff x="0" y="4978047"/>
            <a:chExt cx="12192000" cy="2247900"/>
          </a:xfrm>
        </p:grpSpPr>
        <p:pic>
          <p:nvPicPr>
            <p:cNvPr id="90" name="图片 89"/>
            <p:cNvPicPr>
              <a:picLocks noChangeAspect="1"/>
            </p:cNvPicPr>
            <p:nvPr/>
          </p:nvPicPr>
          <p:blipFill rotWithShape="1">
            <a:blip r:embed="rId1">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91" name="矩形 90"/>
            <p:cNvSpPr/>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椭圆 2"/>
          <p:cNvSpPr/>
          <p:nvPr>
            <p:custDataLst>
              <p:tags r:id="rId2"/>
            </p:custDataLst>
          </p:nvPr>
        </p:nvSpPr>
        <p:spPr>
          <a:xfrm>
            <a:off x="3168650" y="78105"/>
            <a:ext cx="1508125" cy="1258570"/>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09</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3"/>
            </p:custDataLst>
          </p:nvPr>
        </p:nvSpPr>
        <p:spPr>
          <a:xfrm>
            <a:off x="4816288" y="570348"/>
            <a:ext cx="3383280" cy="521970"/>
          </a:xfrm>
          <a:prstGeom prst="rect">
            <a:avLst/>
          </a:prstGeom>
        </p:spPr>
        <p:txBody>
          <a:bodyPr wrap="none">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设备采购与设备监造</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 name="文本框 4"/>
          <p:cNvSpPr txBox="1"/>
          <p:nvPr>
            <p:custDataLst>
              <p:tags r:id="rId4"/>
            </p:custDataLst>
          </p:nvPr>
        </p:nvSpPr>
        <p:spPr>
          <a:xfrm>
            <a:off x="1807210" y="1334770"/>
            <a:ext cx="9556750" cy="3898900"/>
          </a:xfrm>
          <a:prstGeom prst="rect">
            <a:avLst/>
          </a:prstGeom>
          <a:noFill/>
        </p:spPr>
        <p:txBody>
          <a:bodyPr wrap="square" rtlCol="0" anchor="t">
            <a:noAutofit/>
          </a:bodyPr>
          <a:p>
            <a:pPr algn="ctr">
              <a:lnSpc>
                <a:spcPct val="170000"/>
              </a:lnSpc>
              <a:spcBef>
                <a:spcPts val="0"/>
              </a:spcBef>
              <a:spcAft>
                <a:spcPts val="0"/>
              </a:spcAft>
              <a:buClrTx/>
              <a:buSzTx/>
              <a:buNone/>
            </a:pPr>
            <a:r>
              <a:rPr lang="en-US" altLang="zh-CN" sz="1400" b="1">
                <a:sym typeface="+mn-ea"/>
              </a:rPr>
              <a:t>9.1   </a:t>
            </a:r>
            <a:r>
              <a:rPr lang="zh-CN" altLang="en-US" sz="1400" b="1">
                <a:sym typeface="+mn-ea"/>
              </a:rPr>
              <a:t>一般规定</a:t>
            </a:r>
            <a:r>
              <a:rPr lang="en-US" altLang="zh-CN" sz="1400" b="1">
                <a:sym typeface="+mn-ea"/>
              </a:rPr>
              <a:t> </a:t>
            </a:r>
            <a:endParaRPr lang="en-US" altLang="zh-CN" sz="1400" b="1">
              <a:sym typeface="+mn-ea"/>
            </a:endParaRPr>
          </a:p>
          <a:p>
            <a:pPr algn="l">
              <a:lnSpc>
                <a:spcPct val="170000"/>
              </a:lnSpc>
              <a:spcBef>
                <a:spcPts val="0"/>
              </a:spcBef>
              <a:spcAft>
                <a:spcPts val="0"/>
              </a:spcAft>
              <a:buClrTx/>
              <a:buSzTx/>
              <a:buNone/>
            </a:pPr>
            <a:endParaRPr lang="en-US" altLang="zh-CN" sz="100">
              <a:sym typeface="+mn-ea"/>
            </a:endParaRPr>
          </a:p>
          <a:p>
            <a:pPr algn="l">
              <a:lnSpc>
                <a:spcPct val="170000"/>
              </a:lnSpc>
              <a:spcBef>
                <a:spcPts val="0"/>
              </a:spcBef>
              <a:spcAft>
                <a:spcPts val="0"/>
              </a:spcAft>
              <a:buClrTx/>
              <a:buSzTx/>
              <a:buNone/>
            </a:pPr>
            <a:r>
              <a:rPr lang="zh-CN" altLang="en-US" sz="1000">
                <a:sym typeface="+mn-ea"/>
              </a:rPr>
              <a:t>9.1.1 项目监理机构应根据建设工程监理合同约定的设备采购与设备监造工作内容，配备监理人员，明确岗位职责。</a:t>
            </a:r>
            <a:endParaRPr lang="zh-CN" altLang="en-US" sz="1000">
              <a:sym typeface="+mn-ea"/>
            </a:endParaRPr>
          </a:p>
          <a:p>
            <a:pPr algn="l">
              <a:lnSpc>
                <a:spcPct val="170000"/>
              </a:lnSpc>
              <a:spcBef>
                <a:spcPts val="0"/>
              </a:spcBef>
              <a:spcAft>
                <a:spcPts val="0"/>
              </a:spcAft>
              <a:buClrTx/>
              <a:buSzTx/>
              <a:buNone/>
            </a:pPr>
            <a:r>
              <a:rPr lang="zh-CN" altLang="en-US" sz="1000">
                <a:sym typeface="+mn-ea"/>
              </a:rPr>
              <a:t>9.1.2 项目监理机构应编制设备采购与设备监造工作计划，协助建设单位编制设备采购与设备监造方案。</a:t>
            </a:r>
            <a:endParaRPr lang="zh-CN" altLang="en-US" sz="1000">
              <a:sym typeface="+mn-ea"/>
            </a:endParaRPr>
          </a:p>
          <a:p>
            <a:pPr algn="l">
              <a:lnSpc>
                <a:spcPct val="170000"/>
              </a:lnSpc>
              <a:spcBef>
                <a:spcPts val="0"/>
              </a:spcBef>
              <a:spcAft>
                <a:spcPts val="0"/>
              </a:spcAft>
              <a:buClrTx/>
              <a:buSzTx/>
              <a:buNone/>
            </a:pPr>
            <a:endParaRPr lang="zh-CN" altLang="en-US" sz="400">
              <a:sym typeface="+mn-ea"/>
            </a:endParaRPr>
          </a:p>
          <a:p>
            <a:pPr algn="ctr">
              <a:lnSpc>
                <a:spcPct val="170000"/>
              </a:lnSpc>
              <a:spcBef>
                <a:spcPts val="0"/>
              </a:spcBef>
              <a:spcAft>
                <a:spcPts val="0"/>
              </a:spcAft>
              <a:buClrTx/>
              <a:buSzTx/>
              <a:buNone/>
            </a:pPr>
            <a:r>
              <a:rPr lang="zh-CN" altLang="en-US" sz="1400" b="1">
                <a:sym typeface="+mn-ea"/>
              </a:rPr>
              <a:t>9.2 设备采购</a:t>
            </a:r>
            <a:endParaRPr lang="zh-CN" altLang="en-US" sz="1400" b="1">
              <a:sym typeface="+mn-ea"/>
            </a:endParaRPr>
          </a:p>
          <a:p>
            <a:pPr algn="l">
              <a:lnSpc>
                <a:spcPct val="170000"/>
              </a:lnSpc>
              <a:spcBef>
                <a:spcPts val="0"/>
              </a:spcBef>
              <a:spcAft>
                <a:spcPts val="0"/>
              </a:spcAft>
              <a:buClrTx/>
              <a:buSzTx/>
              <a:buNone/>
            </a:pPr>
            <a:r>
              <a:rPr lang="zh-CN" altLang="en-US" sz="1000">
                <a:sym typeface="+mn-ea"/>
              </a:rPr>
              <a:t>9.2.1 建设单位委托设备采购服务的，项目监理机构的主要工作内容是协助建设单位编制设备采购方案、择优选择设备供应单位和签订设备采购合同。</a:t>
            </a:r>
            <a:endParaRPr lang="zh-CN" altLang="en-US" sz="1000">
              <a:sym typeface="+mn-ea"/>
            </a:endParaRPr>
          </a:p>
          <a:p>
            <a:pPr algn="l">
              <a:lnSpc>
                <a:spcPct val="170000"/>
              </a:lnSpc>
              <a:spcBef>
                <a:spcPts val="0"/>
              </a:spcBef>
              <a:spcAft>
                <a:spcPts val="0"/>
              </a:spcAft>
              <a:buClrTx/>
              <a:buSzTx/>
              <a:buNone/>
            </a:pPr>
            <a:r>
              <a:rPr lang="en-US" altLang="zh-CN" sz="1000">
                <a:sym typeface="+mn-ea"/>
              </a:rPr>
              <a:t>      </a:t>
            </a:r>
            <a:r>
              <a:rPr lang="zh-CN" altLang="en-US" sz="1000">
                <a:sym typeface="+mn-ea"/>
              </a:rPr>
              <a:t>总监理工程师应组织设备专业监理人员，依据建设工程监理合同制订设备采购工作的程序、方法和措施。</a:t>
            </a:r>
            <a:endParaRPr lang="zh-CN" altLang="en-US" sz="1000">
              <a:sym typeface="+mn-ea"/>
            </a:endParaRPr>
          </a:p>
          <a:p>
            <a:pPr algn="l">
              <a:lnSpc>
                <a:spcPct val="170000"/>
              </a:lnSpc>
              <a:spcBef>
                <a:spcPts val="0"/>
              </a:spcBef>
              <a:spcAft>
                <a:spcPts val="0"/>
              </a:spcAft>
              <a:buClrTx/>
              <a:buSzTx/>
              <a:buNone/>
            </a:pPr>
            <a:r>
              <a:rPr lang="zh-CN" altLang="en-US" sz="1000">
                <a:sym typeface="+mn-ea"/>
              </a:rPr>
              <a:t>9.2.3 设备采购工作完成后，由总监理工程师按要求负责整理汇总设备采购资料，并提交建设单位和本单位归档。</a:t>
            </a:r>
            <a:endParaRPr lang="zh-CN" altLang="en-US" sz="1000">
              <a:sym typeface="+mn-ea"/>
            </a:endParaRPr>
          </a:p>
          <a:p>
            <a:pPr algn="l">
              <a:lnSpc>
                <a:spcPct val="170000"/>
              </a:lnSpc>
              <a:spcBef>
                <a:spcPts val="0"/>
              </a:spcBef>
              <a:spcAft>
                <a:spcPts val="0"/>
              </a:spcAft>
              <a:buClrTx/>
              <a:buSzTx/>
              <a:buNone/>
            </a:pPr>
            <a:endParaRPr lang="zh-CN" altLang="en-US" sz="400">
              <a:sym typeface="+mn-ea"/>
            </a:endParaRPr>
          </a:p>
          <a:p>
            <a:pPr algn="ctr">
              <a:lnSpc>
                <a:spcPct val="170000"/>
              </a:lnSpc>
              <a:spcBef>
                <a:spcPts val="0"/>
              </a:spcBef>
              <a:spcAft>
                <a:spcPts val="0"/>
              </a:spcAft>
              <a:buClrTx/>
              <a:buSzTx/>
              <a:buNone/>
            </a:pPr>
            <a:r>
              <a:rPr lang="zh-CN" altLang="en-US" sz="1400" b="1">
                <a:sym typeface="+mn-ea"/>
              </a:rPr>
              <a:t>9.</a:t>
            </a:r>
            <a:r>
              <a:rPr lang="en-US" altLang="zh-CN" sz="1400" b="1">
                <a:sym typeface="+mn-ea"/>
              </a:rPr>
              <a:t>3</a:t>
            </a:r>
            <a:r>
              <a:rPr lang="zh-CN" altLang="en-US" sz="1400" b="1">
                <a:sym typeface="+mn-ea"/>
              </a:rPr>
              <a:t> 设备监造</a:t>
            </a:r>
            <a:endParaRPr lang="zh-CN" altLang="en-US" sz="1400" b="1">
              <a:sym typeface="+mn-ea"/>
            </a:endParaRPr>
          </a:p>
          <a:p>
            <a:pPr algn="l">
              <a:lnSpc>
                <a:spcPct val="170000"/>
              </a:lnSpc>
              <a:spcBef>
                <a:spcPts val="0"/>
              </a:spcBef>
              <a:spcAft>
                <a:spcPts val="0"/>
              </a:spcAft>
              <a:buClrTx/>
              <a:buSzTx/>
              <a:buNone/>
            </a:pPr>
            <a:endParaRPr lang="zh-CN" altLang="en-US" sz="400">
              <a:sym typeface="+mn-ea"/>
            </a:endParaRPr>
          </a:p>
          <a:p>
            <a:pPr algn="l">
              <a:lnSpc>
                <a:spcPct val="170000"/>
              </a:lnSpc>
              <a:spcBef>
                <a:spcPts val="0"/>
              </a:spcBef>
              <a:spcAft>
                <a:spcPts val="0"/>
              </a:spcAft>
              <a:buClrTx/>
              <a:buSzTx/>
              <a:buNone/>
            </a:pPr>
            <a:r>
              <a:rPr lang="en-US" altLang="zh-CN" sz="1000">
                <a:sym typeface="+mn-ea"/>
              </a:rPr>
              <a:t>9.3.1 专业监理工程师应对设备制造单位的质量管理体系建立和运行情况进行检查，审查设备制造生产计划和工艺方案。审查合格并经总监理工程师批准后方可实施。</a:t>
            </a:r>
            <a:endParaRPr lang="en-US" altLang="zh-CN" sz="1000">
              <a:sym typeface="+mn-ea"/>
            </a:endParaRPr>
          </a:p>
          <a:p>
            <a:pPr algn="l">
              <a:lnSpc>
                <a:spcPct val="170000"/>
              </a:lnSpc>
              <a:spcBef>
                <a:spcPts val="0"/>
              </a:spcBef>
              <a:spcAft>
                <a:spcPts val="0"/>
              </a:spcAft>
              <a:buClrTx/>
              <a:buSzTx/>
              <a:buNone/>
            </a:pPr>
            <a:r>
              <a:rPr sz="1000">
                <a:sym typeface="+mn-ea"/>
              </a:rPr>
              <a:t>9.3.3 专业监理工程师在审查质量证明文件及检验报告时，应审查文件及报告的质量证明内容、日期和检验结果是否符合设计要求和合同约定，审查原材料进货、制造加工、组装、中间产品试验、强度试验、严密性试验、整机性能试验、包装直至完成出厂并具备装运条件的检验计划与检验要求，此外应对检验的时间、内容、方法、标准以及检测手段、检测设备和仪器等进行审查。</a:t>
            </a:r>
            <a:endParaRPr sz="1000">
              <a:sym typeface="+mn-ea"/>
            </a:endParaRPr>
          </a:p>
          <a:p>
            <a:pPr algn="l">
              <a:lnSpc>
                <a:spcPct val="170000"/>
              </a:lnSpc>
              <a:spcBef>
                <a:spcPts val="0"/>
              </a:spcBef>
              <a:spcAft>
                <a:spcPts val="0"/>
              </a:spcAft>
              <a:buClrTx/>
              <a:buSzTx/>
              <a:buNone/>
            </a:pPr>
            <a:endParaRPr lang="en-US" altLang="zh-CN" sz="1000">
              <a:sym typeface="+mn-ea"/>
            </a:endParaRPr>
          </a:p>
          <a:p>
            <a:pPr algn="ctr">
              <a:lnSpc>
                <a:spcPct val="170000"/>
              </a:lnSpc>
              <a:spcBef>
                <a:spcPts val="0"/>
              </a:spcBef>
              <a:spcAft>
                <a:spcPts val="0"/>
              </a:spcAft>
              <a:buClrTx/>
              <a:buSzTx/>
              <a:buNone/>
            </a:pPr>
            <a:endParaRPr lang="en-US" alt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800" decel="100000"/>
                                        <p:tgtEl>
                                          <p:spTgt spid="3"/>
                                        </p:tgtEl>
                                      </p:cBhvr>
                                    </p:animEffect>
                                    <p:anim calcmode="lin" valueType="num">
                                      <p:cBhvr>
                                        <p:cTn id="8" dur="800" decel="100000" fill="hold"/>
                                        <p:tgtEl>
                                          <p:spTgt spid="3"/>
                                        </p:tgtEl>
                                        <p:attrNameLst>
                                          <p:attrName>style.rotation</p:attrName>
                                        </p:attrNameLst>
                                      </p:cBhvr>
                                      <p:tavLst>
                                        <p:tav tm="0">
                                          <p:val>
                                            <p:fltVal val="-90"/>
                                          </p:val>
                                        </p:tav>
                                        <p:tav tm="100000">
                                          <p:val>
                                            <p:fltVal val="0"/>
                                          </p:val>
                                        </p:tav>
                                      </p:tavLst>
                                    </p:anim>
                                    <p:anim calcmode="lin" valueType="num">
                                      <p:cBhvr>
                                        <p:cTn id="9" dur="800" decel="100000" fill="hold"/>
                                        <p:tgtEl>
                                          <p:spTgt spid="3"/>
                                        </p:tgtEl>
                                        <p:attrNameLst>
                                          <p:attrName>ppt_x</p:attrName>
                                        </p:attrNameLst>
                                      </p:cBhvr>
                                      <p:tavLst>
                                        <p:tav tm="0">
                                          <p:val>
                                            <p:strVal val="#ppt_x+0.4"/>
                                          </p:val>
                                        </p:tav>
                                        <p:tav tm="100000">
                                          <p:val>
                                            <p:strVal val="#ppt_x-0.05"/>
                                          </p:val>
                                        </p:tav>
                                      </p:tavLst>
                                    </p:anim>
                                    <p:anim calcmode="lin" valueType="num">
                                      <p:cBhvr>
                                        <p:cTn id="10" dur="800" decel="100000" fill="hold"/>
                                        <p:tgtEl>
                                          <p:spTgt spid="3"/>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3"/>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3"/>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5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5342255"/>
            <a:ext cx="12192000" cy="1525905"/>
            <a:chOff x="0" y="4978047"/>
            <a:chExt cx="12192000" cy="2247900"/>
          </a:xfrm>
        </p:grpSpPr>
        <p:pic>
          <p:nvPicPr>
            <p:cNvPr id="90" name="图片 89"/>
            <p:cNvPicPr>
              <a:picLocks noChangeAspect="1"/>
            </p:cNvPicPr>
            <p:nvPr/>
          </p:nvPicPr>
          <p:blipFill rotWithShape="1">
            <a:blip r:embed="rId1">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91" name="矩形 90"/>
            <p:cNvSpPr/>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椭圆 2"/>
          <p:cNvSpPr/>
          <p:nvPr>
            <p:custDataLst>
              <p:tags r:id="rId2"/>
            </p:custDataLst>
          </p:nvPr>
        </p:nvSpPr>
        <p:spPr>
          <a:xfrm>
            <a:off x="3168650" y="78105"/>
            <a:ext cx="1508125" cy="1258570"/>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09</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3"/>
            </p:custDataLst>
          </p:nvPr>
        </p:nvSpPr>
        <p:spPr>
          <a:xfrm>
            <a:off x="4816288" y="570348"/>
            <a:ext cx="3383280" cy="521970"/>
          </a:xfrm>
          <a:prstGeom prst="rect">
            <a:avLst/>
          </a:prstGeom>
        </p:spPr>
        <p:txBody>
          <a:bodyPr wrap="none">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设备采购与设备监造</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 name="文本框 4"/>
          <p:cNvSpPr txBox="1"/>
          <p:nvPr>
            <p:custDataLst>
              <p:tags r:id="rId4"/>
            </p:custDataLst>
          </p:nvPr>
        </p:nvSpPr>
        <p:spPr>
          <a:xfrm>
            <a:off x="518160" y="1425575"/>
            <a:ext cx="11430635" cy="3898900"/>
          </a:xfrm>
          <a:prstGeom prst="rect">
            <a:avLst/>
          </a:prstGeom>
          <a:noFill/>
        </p:spPr>
        <p:txBody>
          <a:bodyPr wrap="square" rtlCol="0" anchor="t">
            <a:noAutofit/>
          </a:bodyPr>
          <a:p>
            <a:pPr algn="l">
              <a:lnSpc>
                <a:spcPct val="170000"/>
              </a:lnSpc>
              <a:spcBef>
                <a:spcPts val="0"/>
              </a:spcBef>
              <a:spcAft>
                <a:spcPts val="0"/>
              </a:spcAft>
              <a:buClrTx/>
              <a:buSzTx/>
              <a:buNone/>
            </a:pPr>
            <a:r>
              <a:rPr sz="1000">
                <a:sym typeface="+mn-ea"/>
              </a:rPr>
              <a:t>9.3.4 项目监理机构对设备制造过程监督检查主要内容包括：零件制造是否按工艺规程的规定进行，零件制造是否经检验合格后才转入下一道工序，主要及关键零件的材质和加工工序是否符合图纸、工艺的规定，零件制造的进度是否符合生产计划的要求。</a:t>
            </a:r>
            <a:endParaRPr sz="1000">
              <a:sym typeface="+mn-ea"/>
            </a:endParaRPr>
          </a:p>
          <a:p>
            <a:pPr algn="l">
              <a:lnSpc>
                <a:spcPct val="170000"/>
              </a:lnSpc>
              <a:spcBef>
                <a:spcPts val="0"/>
              </a:spcBef>
              <a:spcAft>
                <a:spcPts val="0"/>
              </a:spcAft>
              <a:buClrTx/>
              <a:buSzTx/>
              <a:buNone/>
            </a:pPr>
            <a:r>
              <a:rPr sz="1000">
                <a:sym typeface="+mn-ea"/>
              </a:rPr>
              <a:t>9.3.5 总监理工程师签发暂停制造指令时，应同时提出如下处理意见：</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1、要求设备制造单位进行原因分析；</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2、要求设备制造单位提出整改措施并进行整改；</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3、确定复工条件。</a:t>
            </a:r>
            <a:endParaRPr sz="1000">
              <a:sym typeface="+mn-ea"/>
            </a:endParaRPr>
          </a:p>
          <a:p>
            <a:pPr algn="l">
              <a:lnSpc>
                <a:spcPct val="170000"/>
              </a:lnSpc>
              <a:spcBef>
                <a:spcPts val="0"/>
              </a:spcBef>
              <a:spcAft>
                <a:spcPts val="0"/>
              </a:spcAft>
              <a:buClrTx/>
              <a:buSzTx/>
              <a:buNone/>
            </a:pPr>
            <a:r>
              <a:rPr sz="1000">
                <a:sym typeface="+mn-ea"/>
              </a:rPr>
              <a:t>9.3.6 在设备装配过程中，专业监理工程师应检查配合面的配合质量、零部件的定位质量及连接质量、运动件的运动精度等装配质量是否符合设计及标准要求</a:t>
            </a:r>
            <a:r>
              <a:rPr lang="zh-CN" sz="1000">
                <a:sym typeface="+mn-ea"/>
              </a:rPr>
              <a:t>。</a:t>
            </a:r>
            <a:endParaRPr lang="zh-CN" sz="1000">
              <a:sym typeface="+mn-ea"/>
            </a:endParaRPr>
          </a:p>
          <a:p>
            <a:pPr algn="l">
              <a:lnSpc>
                <a:spcPct val="170000"/>
              </a:lnSpc>
              <a:spcBef>
                <a:spcPts val="0"/>
              </a:spcBef>
              <a:spcAft>
                <a:spcPts val="0"/>
              </a:spcAft>
              <a:buClrTx/>
              <a:buSzTx/>
              <a:buNone/>
            </a:pPr>
            <a:r>
              <a:rPr lang="zh-CN" sz="1000">
                <a:sym typeface="+mn-ea"/>
              </a:rPr>
              <a:t>9.3.7 在对原设计进行变更时，专业监理工程应进行审核，并督促办理相应的设计变更手续和移交修改函件或技术文件等。对可能引起的费用增减和制造工期的变化按设备制造合同约定协商确定。</a:t>
            </a:r>
            <a:endParaRPr lang="zh-CN" sz="1000">
              <a:sym typeface="+mn-ea"/>
            </a:endParaRPr>
          </a:p>
          <a:p>
            <a:pPr algn="l">
              <a:lnSpc>
                <a:spcPct val="170000"/>
              </a:lnSpc>
              <a:spcBef>
                <a:spcPts val="0"/>
              </a:spcBef>
              <a:spcAft>
                <a:spcPts val="0"/>
              </a:spcAft>
              <a:buClrTx/>
              <a:buSzTx/>
              <a:buNone/>
            </a:pPr>
            <a:r>
              <a:rPr lang="zh-CN" sz="1000">
                <a:sym typeface="+mn-ea"/>
              </a:rPr>
              <a:t>9.3.8 项目监理机构签认时，应要求设备制造单位提供相应的设备整机性能检测报告、调试报告和出厂验收书面证明资料。</a:t>
            </a:r>
            <a:endParaRPr lang="zh-CN" sz="1000">
              <a:sym typeface="+mn-ea"/>
            </a:endParaRPr>
          </a:p>
          <a:p>
            <a:pPr algn="l">
              <a:lnSpc>
                <a:spcPct val="170000"/>
              </a:lnSpc>
              <a:spcBef>
                <a:spcPts val="0"/>
              </a:spcBef>
              <a:spcAft>
                <a:spcPts val="0"/>
              </a:spcAft>
              <a:buClrTx/>
              <a:buSzTx/>
              <a:buNone/>
            </a:pPr>
            <a:r>
              <a:rPr lang="zh-CN" sz="1000">
                <a:sym typeface="+mn-ea"/>
              </a:rPr>
              <a:t>9.3.9 检查防护和包装措施应考虑：运输、装卸、储存、安装的要求，主要包括：防潮湿、防雨淋、防日晒、防振动、防高温、防低温、防泄漏、防锈蚀、须屏蔽及放置形式等内容。</a:t>
            </a:r>
            <a:endParaRPr lang="zh-CN" sz="1000">
              <a:sym typeface="+mn-ea"/>
            </a:endParaRPr>
          </a:p>
          <a:p>
            <a:pPr algn="l">
              <a:lnSpc>
                <a:spcPct val="170000"/>
              </a:lnSpc>
              <a:spcBef>
                <a:spcPts val="0"/>
              </a:spcBef>
              <a:spcAft>
                <a:spcPts val="0"/>
              </a:spcAft>
              <a:buClrTx/>
              <a:buSzTx/>
              <a:buNone/>
            </a:pPr>
            <a:r>
              <a:rPr lang="zh-CN" sz="1000">
                <a:sym typeface="+mn-ea"/>
              </a:rPr>
              <a:t>9.3.10 设备交接工作一般包括开箱清点、设备和资料检查与验收、移交等内容。</a:t>
            </a:r>
            <a:endParaRPr lang="zh-CN" sz="1000">
              <a:sym typeface="+mn-ea"/>
            </a:endParaRPr>
          </a:p>
          <a:p>
            <a:pPr algn="l">
              <a:lnSpc>
                <a:spcPct val="170000"/>
              </a:lnSpc>
              <a:spcBef>
                <a:spcPts val="0"/>
              </a:spcBef>
              <a:spcAft>
                <a:spcPts val="0"/>
              </a:spcAft>
              <a:buClrTx/>
              <a:buSzTx/>
              <a:buNone/>
            </a:pPr>
            <a:r>
              <a:rPr lang="zh-CN" sz="1000">
                <a:sym typeface="+mn-ea"/>
              </a:rPr>
              <a:t>9.3.11 监理人员可在制造单位备料阶段、加工阶段、完工交付阶段控制费用支出，或按设备制造合同的约定审核进度付款，由总监理工程师审核后签发支付证书。</a:t>
            </a:r>
            <a:endParaRPr lang="zh-CN" sz="1000">
              <a:sym typeface="+mn-ea"/>
            </a:endParaRPr>
          </a:p>
          <a:p>
            <a:pPr algn="l">
              <a:lnSpc>
                <a:spcPct val="170000"/>
              </a:lnSpc>
              <a:spcBef>
                <a:spcPts val="0"/>
              </a:spcBef>
              <a:spcAft>
                <a:spcPts val="0"/>
              </a:spcAft>
              <a:buClrTx/>
              <a:buSzTx/>
              <a:buNone/>
            </a:pPr>
            <a:r>
              <a:rPr lang="zh-CN" sz="1000">
                <a:sym typeface="+mn-ea"/>
              </a:rPr>
              <a:t>9.3.13 结算工作应依据设备制造合同的约定进行。</a:t>
            </a:r>
            <a:endParaRPr lang="zh-CN" sz="1000">
              <a:sym typeface="+mn-ea"/>
            </a:endParaRPr>
          </a:p>
          <a:p>
            <a:pPr algn="l">
              <a:lnSpc>
                <a:spcPct val="170000"/>
              </a:lnSpc>
              <a:spcBef>
                <a:spcPts val="0"/>
              </a:spcBef>
              <a:spcAft>
                <a:spcPts val="0"/>
              </a:spcAft>
              <a:buClrTx/>
              <a:buSzTx/>
              <a:buNone/>
            </a:pPr>
            <a:r>
              <a:rPr lang="zh-CN" sz="1000">
                <a:sym typeface="+mn-ea"/>
              </a:rPr>
              <a:t>9.3.14 设备监造工作完成后，由总监理工程师按要求负责整理汇总设备监造资料，并提交建设单位和本单位归档。</a:t>
            </a:r>
            <a:endParaRPr 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800" decel="100000"/>
                                        <p:tgtEl>
                                          <p:spTgt spid="3"/>
                                        </p:tgtEl>
                                      </p:cBhvr>
                                    </p:animEffect>
                                    <p:anim calcmode="lin" valueType="num">
                                      <p:cBhvr>
                                        <p:cTn id="8" dur="800" decel="100000" fill="hold"/>
                                        <p:tgtEl>
                                          <p:spTgt spid="3"/>
                                        </p:tgtEl>
                                        <p:attrNameLst>
                                          <p:attrName>style.rotation</p:attrName>
                                        </p:attrNameLst>
                                      </p:cBhvr>
                                      <p:tavLst>
                                        <p:tav tm="0">
                                          <p:val>
                                            <p:fltVal val="-90"/>
                                          </p:val>
                                        </p:tav>
                                        <p:tav tm="100000">
                                          <p:val>
                                            <p:fltVal val="0"/>
                                          </p:val>
                                        </p:tav>
                                      </p:tavLst>
                                    </p:anim>
                                    <p:anim calcmode="lin" valueType="num">
                                      <p:cBhvr>
                                        <p:cTn id="9" dur="800" decel="100000" fill="hold"/>
                                        <p:tgtEl>
                                          <p:spTgt spid="3"/>
                                        </p:tgtEl>
                                        <p:attrNameLst>
                                          <p:attrName>ppt_x</p:attrName>
                                        </p:attrNameLst>
                                      </p:cBhvr>
                                      <p:tavLst>
                                        <p:tav tm="0">
                                          <p:val>
                                            <p:strVal val="#ppt_x+0.4"/>
                                          </p:val>
                                        </p:tav>
                                        <p:tav tm="100000">
                                          <p:val>
                                            <p:strVal val="#ppt_x-0.05"/>
                                          </p:val>
                                        </p:tav>
                                      </p:tavLst>
                                    </p:anim>
                                    <p:anim calcmode="lin" valueType="num">
                                      <p:cBhvr>
                                        <p:cTn id="10" dur="800" decel="100000" fill="hold"/>
                                        <p:tgtEl>
                                          <p:spTgt spid="3"/>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3"/>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3"/>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5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86435" y="904240"/>
            <a:ext cx="11170920" cy="5173345"/>
            <a:chOff x="1081" y="2549"/>
            <a:chExt cx="17592" cy="7904"/>
          </a:xfrm>
        </p:grpSpPr>
        <p:pic>
          <p:nvPicPr>
            <p:cNvPr id="7" name="Picture 4" descr="职员-积极挑战篇图片大全_第135张图片"/>
            <p:cNvPicPr>
              <a:picLocks noChangeAspect="1" noChangeArrowheads="1"/>
            </p:cNvPicPr>
            <p:nvPr/>
          </p:nvPicPr>
          <p:blipFill rotWithShape="1">
            <a:blip r:embed="rId1" cstate="print">
              <a:extLst>
                <a:ext uri="{28A0092B-C50C-407E-A947-70E740481C1C}">
                  <a14:useLocalDpi xmlns:a14="http://schemas.microsoft.com/office/drawing/2010/main" val="0"/>
                </a:ext>
              </a:extLst>
            </a:blip>
            <a:srcRect b="9864"/>
            <a:stretch>
              <a:fillRect/>
            </a:stretch>
          </p:blipFill>
          <p:spPr bwMode="auto">
            <a:xfrm>
              <a:off x="1081" y="3077"/>
              <a:ext cx="4681" cy="6898"/>
            </a:xfrm>
            <a:prstGeom prst="rect">
              <a:avLst/>
            </a:prstGeom>
            <a:noFill/>
            <a:extLst>
              <a:ext uri="{909E8E84-426E-40DD-AFC4-6F175D3DCCD1}">
                <a14:hiddenFill xmlns:a14="http://schemas.microsoft.com/office/drawing/2010/main">
                  <a:solidFill>
                    <a:srgbClr val="FFFFFF"/>
                  </a:solidFill>
                </a14:hiddenFill>
              </a:ext>
            </a:extLst>
          </p:spPr>
        </p:pic>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252" y="2926"/>
              <a:ext cx="12298" cy="7193"/>
            </a:xfrm>
            <a:prstGeom prst="rect">
              <a:avLst/>
            </a:prstGeom>
          </p:spPr>
          <p:txBody>
            <a:bodyPr wrap="square">
              <a:spAutoFit/>
            </a:bodyPr>
            <a:lstStyle/>
            <a:p>
              <a:pPr algn="l">
                <a:lnSpc>
                  <a:spcPct val="150000"/>
                </a:lnSpc>
                <a:spcBef>
                  <a:spcPts val="0"/>
                </a:spcBef>
                <a:spcAft>
                  <a:spcPts val="0"/>
                </a:spcAft>
              </a:pPr>
              <a:r>
                <a:rPr lang="zh-CN" altLang="en-US" sz="1000">
                  <a:solidFill>
                    <a:schemeClr val="bg1"/>
                  </a:solidFill>
                  <a:sym typeface="+mn-ea"/>
                </a:rPr>
                <a:t>2.0.13 工程计量 Engineeringmeasuring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sym typeface="+mn-ea"/>
                </a:rPr>
                <a:t>根据工程设计文件及施工合同约定，项目监理机构对施工单位申报的合格工程的工程量进行的核验。</a:t>
              </a:r>
              <a:endParaRPr lang="zh-CN" altLang="en-US" sz="1000">
                <a:solidFill>
                  <a:schemeClr val="bg1"/>
                </a:solidFill>
              </a:endParaRPr>
            </a:p>
            <a:p>
              <a:pPr algn="l">
                <a:lnSpc>
                  <a:spcPct val="150000"/>
                </a:lnSpc>
                <a:spcBef>
                  <a:spcPts val="0"/>
                </a:spcBef>
                <a:spcAft>
                  <a:spcPts val="0"/>
                </a:spcAft>
                <a:buClrTx/>
                <a:buSzTx/>
                <a:buNone/>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2.0.14 旁站 Keyworkssupervising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监理人员在施工现场对工程实体关键部位或关键工序的施工质量进行的监督检查活动。</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2.0.15 巡视 Patrolinspecting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监理人员在施工现场进行的定期或不定期的监督检查活动。</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2.0.16 平行检验 Paralleltesting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项目监理机构在施工单位对工程质量自检的基础上，按照有关规定或建设工程监理合同约定独立进行的检测试验活动。</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2.0.17 见证取样 Samplingwitness</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项目监理机构对施工单位进行的涉及结构安全的试块、试件及工程材料现场取样、封样、送检工作的监督活动。</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2.0.18 工程延期 Constructiondurationextension</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由于非施工单位原因造成合同工期延长的时间。</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2.0.19 工期延误 Delayofconstructionperiod</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由于施工单位自身原因造成施工期延长的时间。</a:t>
              </a: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2">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6378575" y="258445"/>
            <a:ext cx="2552700" cy="601345"/>
            <a:chOff x="8524" y="407"/>
            <a:chExt cx="4020" cy="947"/>
          </a:xfrm>
        </p:grpSpPr>
        <p:sp>
          <p:nvSpPr>
            <p:cNvPr id="2" name="文本框 1"/>
            <p:cNvSpPr txBox="1"/>
            <p:nvPr>
              <p:custDataLst>
                <p:tags r:id="rId3"/>
              </p:custDataLst>
            </p:nvPr>
          </p:nvSpPr>
          <p:spPr>
            <a:xfrm>
              <a:off x="8524" y="407"/>
              <a:ext cx="4020" cy="822"/>
            </a:xfrm>
            <a:prstGeom prst="rect">
              <a:avLst/>
            </a:prstGeom>
            <a:noFill/>
            <a:effectLst/>
          </p:spPr>
          <p:txBody>
            <a:bodyPr wrap="square" rtlCol="0">
              <a:spAutoFit/>
            </a:bodyPr>
            <a:lstStyle/>
            <a:p>
              <a:pPr algn="ct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术</a:t>
              </a:r>
              <a:r>
                <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    </a:t>
              </a: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语</a:t>
              </a:r>
              <a:endPar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endParaRPr>
            </a:p>
          </p:txBody>
        </p:sp>
        <p:sp>
          <p:nvSpPr>
            <p:cNvPr id="6" name="矩形 5"/>
            <p:cNvSpPr/>
            <p:nvPr>
              <p:custDataLst>
                <p:tags r:id="rId4"/>
              </p:custDataLst>
            </p:nvPr>
          </p:nvSpPr>
          <p:spPr>
            <a:xfrm>
              <a:off x="9967" y="1298"/>
              <a:ext cx="1134" cy="57"/>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56" name="椭圆 55"/>
          <p:cNvSpPr/>
          <p:nvPr>
            <p:custDataLst>
              <p:tags r:id="rId5"/>
            </p:custDataLst>
          </p:nvPr>
        </p:nvSpPr>
        <p:spPr>
          <a:xfrm>
            <a:off x="2018030" y="472440"/>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02</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0" y="3014345"/>
            <a:ext cx="5165090" cy="3837940"/>
            <a:chOff x="0" y="4767"/>
            <a:chExt cx="8190" cy="6024"/>
          </a:xfrm>
        </p:grpSpPr>
        <p:grpSp>
          <p:nvGrpSpPr>
            <p:cNvPr id="3" name="组合 2"/>
            <p:cNvGrpSpPr/>
            <p:nvPr/>
          </p:nvGrpSpPr>
          <p:grpSpPr>
            <a:xfrm>
              <a:off x="0" y="4767"/>
              <a:ext cx="8191" cy="6024"/>
              <a:chOff x="0" y="3808"/>
              <a:chExt cx="8528" cy="6983"/>
            </a:xfrm>
          </p:grpSpPr>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t="40670"/>
              <a:stretch>
                <a:fillRect/>
              </a:stretch>
            </p:blipFill>
            <p:spPr>
              <a:xfrm>
                <a:off x="0" y="3808"/>
                <a:ext cx="8528" cy="6983"/>
              </a:xfrm>
              <a:prstGeom prst="rect">
                <a:avLst/>
              </a:prstGeom>
            </p:spPr>
          </p:pic>
          <p:sp>
            <p:nvSpPr>
              <p:cNvPr id="91" name="矩形 90"/>
              <p:cNvSpPr/>
              <p:nvPr/>
            </p:nvSpPr>
            <p:spPr>
              <a:xfrm>
                <a:off x="0" y="4065"/>
                <a:ext cx="8529" cy="6726"/>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grpSp>
        <p:grpSp>
          <p:nvGrpSpPr>
            <p:cNvPr id="110" name="组合 109"/>
            <p:cNvGrpSpPr/>
            <p:nvPr/>
          </p:nvGrpSpPr>
          <p:grpSpPr>
            <a:xfrm>
              <a:off x="375" y="5747"/>
              <a:ext cx="7476" cy="4294"/>
              <a:chOff x="3189887" y="1839144"/>
              <a:chExt cx="5812226" cy="3403332"/>
            </a:xfrm>
          </p:grpSpPr>
          <p:pic>
            <p:nvPicPr>
              <p:cNvPr id="111" name="Picture 59" descr="New Macbook Silver.png"/>
              <p:cNvPicPr>
                <a:picLocks noChangeAspect="1"/>
              </p:cNvPicPr>
              <p:nvPr/>
            </p:nvPicPr>
            <p:blipFill>
              <a:blip r:embed="rId2" cstate="screen"/>
              <a:stretch>
                <a:fillRect/>
              </a:stretch>
            </p:blipFill>
            <p:spPr>
              <a:xfrm>
                <a:off x="3189887" y="1839144"/>
                <a:ext cx="5812226" cy="3403332"/>
              </a:xfrm>
              <a:prstGeom prst="rect">
                <a:avLst/>
              </a:prstGeom>
            </p:spPr>
          </p:pic>
          <p:pic>
            <p:nvPicPr>
              <p:cNvPr id="112" name="图片 111"/>
              <p:cNvPicPr>
                <a:picLocks noChangeAspect="1"/>
              </p:cNvPicPr>
              <p:nvPr/>
            </p:nvPicPr>
            <p:blipFill rotWithShape="1">
              <a:blip r:embed="rId3" cstate="screen"/>
              <a:srcRect/>
              <a:stretch>
                <a:fillRect/>
              </a:stretch>
            </p:blipFill>
            <p:spPr>
              <a:xfrm>
                <a:off x="3851248" y="2108757"/>
                <a:ext cx="4441851" cy="2793442"/>
              </a:xfrm>
              <a:prstGeom prst="rect">
                <a:avLst/>
              </a:prstGeom>
            </p:spPr>
          </p:pic>
        </p:grpSp>
      </p:grpSp>
      <p:sp>
        <p:nvSpPr>
          <p:cNvPr id="56" name="椭圆 55"/>
          <p:cNvSpPr/>
          <p:nvPr>
            <p:custDataLst>
              <p:tags r:id="rId4"/>
            </p:custDataLst>
          </p:nvPr>
        </p:nvSpPr>
        <p:spPr>
          <a:xfrm>
            <a:off x="634365" y="1105535"/>
            <a:ext cx="1687830" cy="1687830"/>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10</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5"/>
            </p:custDataLst>
          </p:nvPr>
        </p:nvSpPr>
        <p:spPr>
          <a:xfrm>
            <a:off x="2616835" y="1721485"/>
            <a:ext cx="1957070" cy="521970"/>
          </a:xfrm>
          <a:prstGeom prst="rect">
            <a:avLst/>
          </a:prstGeom>
        </p:spPr>
        <p:txBody>
          <a:bodyPr wrap="square">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相</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关</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服</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务</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0" y="0"/>
            <a:ext cx="12192000" cy="950595"/>
            <a:chOff x="0" y="4978047"/>
            <a:chExt cx="12192000" cy="2247900"/>
          </a:xfrm>
        </p:grpSpPr>
        <p:pic>
          <p:nvPicPr>
            <p:cNvPr id="90" name="图片 89"/>
            <p:cNvPicPr>
              <a:picLocks noChangeAspect="1"/>
            </p:cNvPicPr>
            <p:nvPr>
              <p:custDataLst>
                <p:tags r:id="rId6"/>
              </p:custDataLst>
            </p:nvPr>
          </p:nvPicPr>
          <p:blipFill rotWithShape="1">
            <a:blip r:embed="rId7">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5" name="矩形 4"/>
            <p:cNvSpPr/>
            <p:nvPr>
              <p:custDataLst>
                <p:tags r:id="rId8"/>
              </p:custDataLst>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6" name="文本框 5"/>
          <p:cNvSpPr txBox="1"/>
          <p:nvPr>
            <p:custDataLst>
              <p:tags r:id="rId9"/>
            </p:custDataLst>
          </p:nvPr>
        </p:nvSpPr>
        <p:spPr>
          <a:xfrm>
            <a:off x="5359400" y="1320800"/>
            <a:ext cx="6831965" cy="5251450"/>
          </a:xfrm>
          <a:prstGeom prst="rect">
            <a:avLst/>
          </a:prstGeom>
          <a:noFill/>
        </p:spPr>
        <p:txBody>
          <a:bodyPr wrap="square" rtlCol="0" anchor="t">
            <a:noAutofit/>
          </a:bodyPr>
          <a:p>
            <a:pPr algn="ctr">
              <a:lnSpc>
                <a:spcPct val="170000"/>
              </a:lnSpc>
              <a:spcBef>
                <a:spcPts val="0"/>
              </a:spcBef>
              <a:spcAft>
                <a:spcPts val="0"/>
              </a:spcAft>
              <a:buClrTx/>
              <a:buSzTx/>
              <a:buNone/>
            </a:pPr>
            <a:r>
              <a:rPr lang="en-US" altLang="zh-CN" sz="1400" b="1">
                <a:sym typeface="+mn-ea"/>
              </a:rPr>
              <a:t>10.1 </a:t>
            </a:r>
            <a:r>
              <a:rPr lang="zh-CN" altLang="en-US" sz="1400" b="1">
                <a:sym typeface="+mn-ea"/>
              </a:rPr>
              <a:t> 一般规定</a:t>
            </a:r>
            <a:endParaRPr lang="zh-CN" altLang="en-US" sz="1400" b="1">
              <a:sym typeface="+mn-ea"/>
            </a:endParaRPr>
          </a:p>
          <a:p>
            <a:pPr algn="ctr">
              <a:lnSpc>
                <a:spcPct val="170000"/>
              </a:lnSpc>
              <a:spcBef>
                <a:spcPts val="0"/>
              </a:spcBef>
              <a:spcAft>
                <a:spcPts val="0"/>
              </a:spcAft>
              <a:buClrTx/>
              <a:buSzTx/>
              <a:buNone/>
            </a:pPr>
            <a:endParaRPr lang="zh-CN" altLang="en-US" sz="400" b="1">
              <a:sym typeface="+mn-ea"/>
            </a:endParaRPr>
          </a:p>
          <a:p>
            <a:pPr algn="l">
              <a:lnSpc>
                <a:spcPct val="180000"/>
              </a:lnSpc>
              <a:spcBef>
                <a:spcPts val="0"/>
              </a:spcBef>
              <a:spcAft>
                <a:spcPts val="0"/>
              </a:spcAft>
              <a:buClrTx/>
              <a:buSzTx/>
              <a:buNone/>
            </a:pPr>
            <a:r>
              <a:rPr lang="zh-CN" altLang="en-US" sz="1000">
                <a:sym typeface="+mn-ea"/>
              </a:rPr>
              <a:t>10.1.1 相关服务范围包括工程勘察、设计和保修阶段的工程管理服务工作。建设单位可委托其中一项、多项或全部服务，并支付相应的服务费用。</a:t>
            </a:r>
            <a:endParaRPr lang="zh-CN" altLang="en-US" sz="1000">
              <a:sym typeface="+mn-ea"/>
            </a:endParaRPr>
          </a:p>
          <a:p>
            <a:pPr algn="l">
              <a:lnSpc>
                <a:spcPct val="180000"/>
              </a:lnSpc>
              <a:spcBef>
                <a:spcPts val="0"/>
              </a:spcBef>
              <a:spcAft>
                <a:spcPts val="0"/>
              </a:spcAft>
              <a:buClrTx/>
              <a:buSzTx/>
              <a:buNone/>
            </a:pPr>
            <a:r>
              <a:rPr lang="en-US" altLang="zh-CN" sz="1000">
                <a:sym typeface="+mn-ea"/>
              </a:rPr>
              <a:t>      </a:t>
            </a:r>
            <a:r>
              <a:rPr lang="zh-CN" altLang="en-US" sz="1000">
                <a:sym typeface="+mn-ea"/>
              </a:rPr>
              <a:t>相关服务工作计划应包括相关服务工作的内容、程序、措施、制度等。</a:t>
            </a:r>
            <a:endParaRPr lang="zh-CN" altLang="en-US" sz="1000">
              <a:sym typeface="+mn-ea"/>
            </a:endParaRPr>
          </a:p>
          <a:p>
            <a:pPr algn="l">
              <a:lnSpc>
                <a:spcPct val="180000"/>
              </a:lnSpc>
              <a:spcBef>
                <a:spcPts val="0"/>
              </a:spcBef>
              <a:spcAft>
                <a:spcPts val="0"/>
              </a:spcAft>
              <a:buClrTx/>
              <a:buSzTx/>
              <a:buNone/>
            </a:pPr>
            <a:endParaRPr lang="zh-CN" altLang="en-US" sz="1000">
              <a:sym typeface="+mn-ea"/>
            </a:endParaRPr>
          </a:p>
          <a:p>
            <a:pPr algn="l">
              <a:lnSpc>
                <a:spcPct val="180000"/>
              </a:lnSpc>
              <a:spcBef>
                <a:spcPts val="0"/>
              </a:spcBef>
              <a:spcAft>
                <a:spcPts val="0"/>
              </a:spcAft>
              <a:buClrTx/>
              <a:buSzTx/>
              <a:buNone/>
            </a:pPr>
            <a:endParaRPr lang="zh-CN" altLang="en-US" sz="400">
              <a:sym typeface="+mn-ea"/>
            </a:endParaRPr>
          </a:p>
          <a:p>
            <a:pPr algn="ctr">
              <a:lnSpc>
                <a:spcPct val="170000"/>
              </a:lnSpc>
              <a:spcBef>
                <a:spcPts val="0"/>
              </a:spcBef>
              <a:spcAft>
                <a:spcPts val="0"/>
              </a:spcAft>
              <a:buClrTx/>
              <a:buSzTx/>
              <a:buNone/>
            </a:pPr>
            <a:r>
              <a:rPr lang="en-US" altLang="zh-CN" sz="1400" b="1">
                <a:sym typeface="+mn-ea"/>
              </a:rPr>
              <a:t>10.2 工程勘察设计阶段服务</a:t>
            </a:r>
            <a:endParaRPr lang="en-US" altLang="zh-CN" sz="1400" b="1">
              <a:sym typeface="+mn-ea"/>
            </a:endParaRPr>
          </a:p>
          <a:p>
            <a:pPr algn="ctr">
              <a:lnSpc>
                <a:spcPct val="170000"/>
              </a:lnSpc>
              <a:spcBef>
                <a:spcPts val="0"/>
              </a:spcBef>
              <a:spcAft>
                <a:spcPts val="0"/>
              </a:spcAft>
              <a:buClrTx/>
              <a:buSzTx/>
              <a:buNone/>
            </a:pPr>
            <a:endParaRPr lang="en-US" altLang="zh-CN" sz="400" b="1">
              <a:sym typeface="+mn-ea"/>
            </a:endParaRPr>
          </a:p>
          <a:p>
            <a:pPr algn="l">
              <a:lnSpc>
                <a:spcPct val="180000"/>
              </a:lnSpc>
              <a:spcBef>
                <a:spcPts val="0"/>
              </a:spcBef>
              <a:spcAft>
                <a:spcPts val="0"/>
              </a:spcAft>
              <a:buClrTx/>
              <a:buSzTx/>
              <a:buNone/>
            </a:pPr>
            <a:r>
              <a:rPr lang="en-US" altLang="zh-CN" sz="1000">
                <a:sym typeface="+mn-ea"/>
              </a:rPr>
              <a:t>10.2.2 相关服务中对勘察、设计单位的质量、进度执行情况和签发费用支付证书，都应报建设单位；或由建设单位在建设工程监理合同中授权开展此项工作。</a:t>
            </a:r>
            <a:endParaRPr lang="en-US" altLang="zh-CN" sz="1000">
              <a:sym typeface="+mn-ea"/>
            </a:endParaRPr>
          </a:p>
          <a:p>
            <a:pPr algn="l">
              <a:lnSpc>
                <a:spcPct val="180000"/>
              </a:lnSpc>
              <a:spcBef>
                <a:spcPts val="0"/>
              </a:spcBef>
              <a:spcAft>
                <a:spcPts val="0"/>
              </a:spcAft>
              <a:buClrTx/>
              <a:buSzTx/>
              <a:buNone/>
            </a:pPr>
            <a:r>
              <a:rPr lang="en-US" altLang="zh-CN" sz="1000">
                <a:sym typeface="+mn-ea"/>
              </a:rPr>
              <a:t>10.2.6 现场及室内试验主要岗位操作人员是指钻探设备机长、记录人员和室内实验的数据签字和审核人员。</a:t>
            </a:r>
            <a:endParaRPr lang="en-US" altLang="zh-CN" sz="1000">
              <a:sym typeface="+mn-ea"/>
            </a:endParaRPr>
          </a:p>
          <a:p>
            <a:pPr algn="l">
              <a:lnSpc>
                <a:spcPct val="180000"/>
              </a:lnSpc>
              <a:spcBef>
                <a:spcPts val="0"/>
              </a:spcBef>
              <a:spcAft>
                <a:spcPts val="0"/>
              </a:spcAft>
              <a:buClrTx/>
              <a:buSzTx/>
              <a:buNone/>
            </a:pPr>
            <a:r>
              <a:rPr lang="en-US" altLang="zh-CN" sz="1000">
                <a:sym typeface="+mn-ea"/>
              </a:rPr>
              <a:t>10.2.7 重要点位是指勘察方案中工程勘察所需要的控制点、作为持力层的关键层和一些重要层的变化处。对重要点位的勘探与测试可实施旁站。</a:t>
            </a:r>
            <a:endParaRPr lang="en-US" altLang="zh-CN" sz="1000">
              <a:sym typeface="+mn-ea"/>
            </a:endParaRPr>
          </a:p>
          <a:p>
            <a:pPr algn="l">
              <a:lnSpc>
                <a:spcPct val="180000"/>
              </a:lnSpc>
              <a:spcBef>
                <a:spcPts val="0"/>
              </a:spcBef>
              <a:spcAft>
                <a:spcPts val="0"/>
              </a:spcAft>
              <a:buClrTx/>
              <a:buSzTx/>
              <a:buNone/>
            </a:pPr>
            <a:r>
              <a:rPr lang="en-US" altLang="zh-CN" sz="1000">
                <a:sym typeface="+mn-ea"/>
              </a:rPr>
              <a:t>10.2.10 审查设计成果主要审查方案设计是否符合规划设计要点，初步设计是否符合方案设计要求，施工图设计是否符合初步设计要求。</a:t>
            </a:r>
            <a:endParaRPr lang="en-US" altLang="zh-CN" sz="1000">
              <a:sym typeface="+mn-ea"/>
            </a:endParaRPr>
          </a:p>
          <a:p>
            <a:pPr algn="l">
              <a:lnSpc>
                <a:spcPct val="180000"/>
              </a:lnSpc>
              <a:spcBef>
                <a:spcPts val="0"/>
              </a:spcBef>
              <a:spcAft>
                <a:spcPts val="0"/>
              </a:spcAft>
              <a:buClrTx/>
              <a:buSzTx/>
              <a:buNone/>
            </a:pPr>
            <a:r>
              <a:rPr lang="en-US" altLang="zh-CN" sz="1000">
                <a:sym typeface="+mn-ea"/>
              </a:rPr>
              <a:t>      根据工程规模和复杂程度，在取得建设单位同意后，对设计工作成果的评估可不区分方案设计、初步设计和施工图设计，只出具一份报告即可。</a:t>
            </a:r>
            <a:endParaRPr lang="en-US" altLang="zh-CN" sz="1000">
              <a:sym typeface="+mn-ea"/>
            </a:endParaRPr>
          </a:p>
          <a:p>
            <a:pPr algn="l">
              <a:lnSpc>
                <a:spcPct val="180000"/>
              </a:lnSpc>
              <a:spcBef>
                <a:spcPts val="0"/>
              </a:spcBef>
              <a:spcAft>
                <a:spcPts val="0"/>
              </a:spcAft>
              <a:buClrTx/>
              <a:buSzTx/>
              <a:buNone/>
            </a:pPr>
            <a:r>
              <a:rPr lang="en-US" altLang="zh-CN" sz="1000">
                <a:sym typeface="+mn-ea"/>
              </a:rPr>
              <a:t>10.2.11 审查工作主要针对目前尚未经过国家、地方、行业组织评审、鉴定的新材料、新工艺、新技术、新设备。</a:t>
            </a:r>
            <a:endParaRPr lang="en-US" alt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0" y="2420620"/>
            <a:ext cx="5490845" cy="4431665"/>
            <a:chOff x="0" y="4767"/>
            <a:chExt cx="8190" cy="6024"/>
          </a:xfrm>
        </p:grpSpPr>
        <p:grpSp>
          <p:nvGrpSpPr>
            <p:cNvPr id="3" name="组合 2"/>
            <p:cNvGrpSpPr/>
            <p:nvPr/>
          </p:nvGrpSpPr>
          <p:grpSpPr>
            <a:xfrm>
              <a:off x="0" y="4767"/>
              <a:ext cx="8191" cy="6024"/>
              <a:chOff x="0" y="3808"/>
              <a:chExt cx="8528" cy="6983"/>
            </a:xfrm>
          </p:grpSpPr>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t="40670"/>
              <a:stretch>
                <a:fillRect/>
              </a:stretch>
            </p:blipFill>
            <p:spPr>
              <a:xfrm>
                <a:off x="0" y="3808"/>
                <a:ext cx="8528" cy="6983"/>
              </a:xfrm>
              <a:prstGeom prst="rect">
                <a:avLst/>
              </a:prstGeom>
            </p:spPr>
          </p:pic>
          <p:sp>
            <p:nvSpPr>
              <p:cNvPr id="91" name="矩形 90"/>
              <p:cNvSpPr/>
              <p:nvPr/>
            </p:nvSpPr>
            <p:spPr>
              <a:xfrm>
                <a:off x="0" y="4065"/>
                <a:ext cx="8529" cy="6726"/>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grpSp>
        <p:grpSp>
          <p:nvGrpSpPr>
            <p:cNvPr id="110" name="组合 109"/>
            <p:cNvGrpSpPr/>
            <p:nvPr/>
          </p:nvGrpSpPr>
          <p:grpSpPr>
            <a:xfrm>
              <a:off x="375" y="5747"/>
              <a:ext cx="7476" cy="4294"/>
              <a:chOff x="3189887" y="1839144"/>
              <a:chExt cx="5812226" cy="3403332"/>
            </a:xfrm>
          </p:grpSpPr>
          <p:pic>
            <p:nvPicPr>
              <p:cNvPr id="111" name="Picture 59" descr="New Macbook Silver.png"/>
              <p:cNvPicPr>
                <a:picLocks noChangeAspect="1"/>
              </p:cNvPicPr>
              <p:nvPr/>
            </p:nvPicPr>
            <p:blipFill>
              <a:blip r:embed="rId2" cstate="screen"/>
              <a:stretch>
                <a:fillRect/>
              </a:stretch>
            </p:blipFill>
            <p:spPr>
              <a:xfrm>
                <a:off x="3189887" y="1839144"/>
                <a:ext cx="5812226" cy="3403332"/>
              </a:xfrm>
              <a:prstGeom prst="rect">
                <a:avLst/>
              </a:prstGeom>
            </p:spPr>
          </p:pic>
          <p:pic>
            <p:nvPicPr>
              <p:cNvPr id="112" name="图片 111"/>
              <p:cNvPicPr>
                <a:picLocks noChangeAspect="1"/>
              </p:cNvPicPr>
              <p:nvPr/>
            </p:nvPicPr>
            <p:blipFill rotWithShape="1">
              <a:blip r:embed="rId3" cstate="screen"/>
              <a:srcRect/>
              <a:stretch>
                <a:fillRect/>
              </a:stretch>
            </p:blipFill>
            <p:spPr>
              <a:xfrm>
                <a:off x="3851248" y="2108757"/>
                <a:ext cx="4441851" cy="2793442"/>
              </a:xfrm>
              <a:prstGeom prst="rect">
                <a:avLst/>
              </a:prstGeom>
            </p:spPr>
          </p:pic>
        </p:grpSp>
      </p:grpSp>
      <p:sp>
        <p:nvSpPr>
          <p:cNvPr id="56" name="椭圆 55"/>
          <p:cNvSpPr/>
          <p:nvPr>
            <p:custDataLst>
              <p:tags r:id="rId4"/>
            </p:custDataLst>
          </p:nvPr>
        </p:nvSpPr>
        <p:spPr>
          <a:xfrm>
            <a:off x="6299835" y="1216025"/>
            <a:ext cx="1687830" cy="1687830"/>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dirty="0">
                <a:latin typeface="微软雅黑" panose="020B0503020204020204" pitchFamily="34" charset="-122"/>
                <a:ea typeface="微软雅黑" panose="020B0503020204020204" pitchFamily="34" charset="-122"/>
              </a:rPr>
              <a:t>PART 10</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custDataLst>
              <p:tags r:id="rId5"/>
            </p:custDataLst>
          </p:nvPr>
        </p:nvSpPr>
        <p:spPr>
          <a:xfrm>
            <a:off x="8383270" y="1881505"/>
            <a:ext cx="1957070" cy="521970"/>
          </a:xfrm>
          <a:prstGeom prst="rect">
            <a:avLst/>
          </a:prstGeom>
        </p:spPr>
        <p:txBody>
          <a:bodyPr wrap="square">
            <a:spAutoFit/>
          </a:bodyPr>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相</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关</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服</a:t>
            </a:r>
            <a:r>
              <a:rPr lang="en-US" altLang="zh-CN" sz="28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务</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0" y="0"/>
            <a:ext cx="12192000" cy="950595"/>
            <a:chOff x="0" y="4978047"/>
            <a:chExt cx="12192000" cy="2247900"/>
          </a:xfrm>
        </p:grpSpPr>
        <p:pic>
          <p:nvPicPr>
            <p:cNvPr id="90" name="图片 89"/>
            <p:cNvPicPr>
              <a:picLocks noChangeAspect="1"/>
            </p:cNvPicPr>
            <p:nvPr>
              <p:custDataLst>
                <p:tags r:id="rId6"/>
              </p:custDataLst>
            </p:nvPr>
          </p:nvPicPr>
          <p:blipFill rotWithShape="1">
            <a:blip r:embed="rId7">
              <a:extLst>
                <a:ext uri="{28A0092B-C50C-407E-A947-70E740481C1C}">
                  <a14:useLocalDpi xmlns:a14="http://schemas.microsoft.com/office/drawing/2010/main" val="0"/>
                </a:ext>
              </a:extLst>
            </a:blip>
            <a:srcRect t="397" b="66825"/>
            <a:stretch>
              <a:fillRect/>
            </a:stretch>
          </p:blipFill>
          <p:spPr>
            <a:xfrm>
              <a:off x="0" y="4978047"/>
              <a:ext cx="12192000" cy="2247900"/>
            </a:xfrm>
            <a:prstGeom prst="rect">
              <a:avLst/>
            </a:prstGeom>
          </p:spPr>
        </p:pic>
        <p:sp>
          <p:nvSpPr>
            <p:cNvPr id="5" name="矩形 4"/>
            <p:cNvSpPr/>
            <p:nvPr>
              <p:custDataLst>
                <p:tags r:id="rId8"/>
              </p:custDataLst>
            </p:nvPr>
          </p:nvSpPr>
          <p:spPr>
            <a:xfrm>
              <a:off x="0" y="4978047"/>
              <a:ext cx="12192000" cy="2247900"/>
            </a:xfrm>
            <a:prstGeom prst="rect">
              <a:avLst/>
            </a:prstGeom>
            <a:gradFill>
              <a:gsLst>
                <a:gs pos="0">
                  <a:srgbClr val="00B0F0">
                    <a:alpha val="55000"/>
                  </a:srgbClr>
                </a:gs>
                <a:gs pos="85000">
                  <a:srgbClr val="0E80C9">
                    <a:alpha val="79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6" name="文本框 5"/>
          <p:cNvSpPr txBox="1"/>
          <p:nvPr>
            <p:custDataLst>
              <p:tags r:id="rId9"/>
            </p:custDataLst>
          </p:nvPr>
        </p:nvSpPr>
        <p:spPr>
          <a:xfrm>
            <a:off x="5866765" y="3099435"/>
            <a:ext cx="5414010" cy="3291205"/>
          </a:xfrm>
          <a:prstGeom prst="rect">
            <a:avLst/>
          </a:prstGeom>
          <a:noFill/>
        </p:spPr>
        <p:txBody>
          <a:bodyPr wrap="square" rtlCol="0" anchor="t">
            <a:noAutofit/>
          </a:bodyPr>
          <a:p>
            <a:pPr algn="l">
              <a:lnSpc>
                <a:spcPct val="180000"/>
              </a:lnSpc>
              <a:spcBef>
                <a:spcPts val="0"/>
              </a:spcBef>
              <a:spcAft>
                <a:spcPts val="0"/>
              </a:spcAft>
              <a:buClrTx/>
              <a:buSzTx/>
              <a:buNone/>
            </a:pPr>
            <a:endParaRPr lang="zh-CN" altLang="en-US" sz="400">
              <a:sym typeface="+mn-ea"/>
            </a:endParaRPr>
          </a:p>
          <a:p>
            <a:pPr algn="ctr">
              <a:lnSpc>
                <a:spcPct val="170000"/>
              </a:lnSpc>
              <a:spcBef>
                <a:spcPts val="0"/>
              </a:spcBef>
              <a:spcAft>
                <a:spcPts val="0"/>
              </a:spcAft>
              <a:buClrTx/>
              <a:buSzTx/>
              <a:buNone/>
            </a:pPr>
            <a:r>
              <a:rPr lang="en-US" altLang="zh-CN" sz="1400" b="1">
                <a:sym typeface="+mn-ea"/>
              </a:rPr>
              <a:t>10.3 工程</a:t>
            </a:r>
            <a:r>
              <a:rPr lang="zh-CN" altLang="en-US" sz="1400" b="1">
                <a:sym typeface="+mn-ea"/>
              </a:rPr>
              <a:t>保修阶段</a:t>
            </a:r>
            <a:r>
              <a:rPr lang="en-US" altLang="zh-CN" sz="1400" b="1">
                <a:sym typeface="+mn-ea"/>
              </a:rPr>
              <a:t>服务</a:t>
            </a:r>
            <a:endParaRPr lang="en-US" altLang="zh-CN" sz="1400" b="1">
              <a:sym typeface="+mn-ea"/>
            </a:endParaRPr>
          </a:p>
          <a:p>
            <a:pPr algn="ctr">
              <a:lnSpc>
                <a:spcPct val="170000"/>
              </a:lnSpc>
              <a:spcBef>
                <a:spcPts val="0"/>
              </a:spcBef>
              <a:spcAft>
                <a:spcPts val="0"/>
              </a:spcAft>
              <a:buClrTx/>
              <a:buSzTx/>
              <a:buNone/>
            </a:pPr>
            <a:endParaRPr lang="en-US" altLang="zh-CN" sz="400" b="1">
              <a:sym typeface="+mn-ea"/>
            </a:endParaRPr>
          </a:p>
          <a:p>
            <a:pPr algn="l">
              <a:lnSpc>
                <a:spcPct val="200000"/>
              </a:lnSpc>
              <a:spcBef>
                <a:spcPts val="0"/>
              </a:spcBef>
              <a:spcAft>
                <a:spcPts val="0"/>
              </a:spcAft>
              <a:buClrTx/>
              <a:buSzTx/>
              <a:buNone/>
            </a:pPr>
            <a:r>
              <a:rPr lang="en-US" altLang="zh-CN" sz="1000">
                <a:sym typeface="+mn-ea"/>
              </a:rPr>
              <a:t>10.3.1 由于工作的可延续性，工程保修阶段服务工作一般委托工程监理单位承担。工程</a:t>
            </a:r>
            <a:endParaRPr lang="en-US" altLang="zh-CN" sz="1000">
              <a:sym typeface="+mn-ea"/>
            </a:endParaRPr>
          </a:p>
          <a:p>
            <a:pPr algn="l">
              <a:lnSpc>
                <a:spcPct val="200000"/>
              </a:lnSpc>
              <a:spcBef>
                <a:spcPts val="0"/>
              </a:spcBef>
              <a:spcAft>
                <a:spcPts val="0"/>
              </a:spcAft>
              <a:buClrTx/>
              <a:buSzTx/>
              <a:buNone/>
            </a:pPr>
            <a:r>
              <a:rPr lang="en-US" altLang="zh-CN" sz="1000">
                <a:sym typeface="+mn-ea"/>
              </a:rPr>
              <a:t>保修期限按国家有关法律法规确定。工程保修阶段服务工作期限，应在建设工程监理合</a:t>
            </a:r>
            <a:endParaRPr lang="en-US" altLang="zh-CN" sz="1000">
              <a:sym typeface="+mn-ea"/>
            </a:endParaRPr>
          </a:p>
          <a:p>
            <a:pPr algn="l">
              <a:lnSpc>
                <a:spcPct val="200000"/>
              </a:lnSpc>
              <a:spcBef>
                <a:spcPts val="0"/>
              </a:spcBef>
              <a:spcAft>
                <a:spcPts val="0"/>
              </a:spcAft>
              <a:buClrTx/>
              <a:buSzTx/>
              <a:buNone/>
            </a:pPr>
            <a:r>
              <a:rPr lang="en-US" altLang="zh-CN" sz="1000">
                <a:sym typeface="+mn-ea"/>
              </a:rPr>
              <a:t>同中明确。</a:t>
            </a:r>
            <a:endParaRPr lang="en-US" altLang="zh-CN" sz="1000">
              <a:sym typeface="+mn-ea"/>
            </a:endParaRPr>
          </a:p>
          <a:p>
            <a:pPr algn="l">
              <a:lnSpc>
                <a:spcPct val="200000"/>
              </a:lnSpc>
              <a:spcBef>
                <a:spcPts val="0"/>
              </a:spcBef>
              <a:spcAft>
                <a:spcPts val="0"/>
              </a:spcAft>
              <a:buClrTx/>
              <a:buSzTx/>
              <a:buNone/>
            </a:pPr>
            <a:r>
              <a:rPr lang="en-US" altLang="zh-CN" sz="1000">
                <a:sym typeface="+mn-ea"/>
              </a:rPr>
              <a:t>10.3.2 工程监理单位宜在施工阶段监理人员中保留必要的专业监理工程师，对施工单位</a:t>
            </a:r>
            <a:endParaRPr lang="en-US" altLang="zh-CN" sz="1000">
              <a:sym typeface="+mn-ea"/>
            </a:endParaRPr>
          </a:p>
          <a:p>
            <a:pPr algn="l">
              <a:lnSpc>
                <a:spcPct val="200000"/>
              </a:lnSpc>
              <a:spcBef>
                <a:spcPts val="0"/>
              </a:spcBef>
              <a:spcAft>
                <a:spcPts val="0"/>
              </a:spcAft>
              <a:buClrTx/>
              <a:buSzTx/>
              <a:buNone/>
            </a:pPr>
            <a:r>
              <a:rPr lang="en-US" altLang="zh-CN" sz="1000">
                <a:sym typeface="+mn-ea"/>
              </a:rPr>
              <a:t>修复的工程进行验收和签认。</a:t>
            </a:r>
            <a:endParaRPr lang="en-US" altLang="zh-CN" sz="1000">
              <a:sym typeface="+mn-ea"/>
            </a:endParaRPr>
          </a:p>
          <a:p>
            <a:pPr algn="l">
              <a:lnSpc>
                <a:spcPct val="200000"/>
              </a:lnSpc>
              <a:spcBef>
                <a:spcPts val="0"/>
              </a:spcBef>
              <a:spcAft>
                <a:spcPts val="0"/>
              </a:spcAft>
              <a:buClrTx/>
              <a:buSzTx/>
              <a:buNone/>
            </a:pPr>
            <a:r>
              <a:rPr lang="en-US" altLang="zh-CN" sz="1000">
                <a:sym typeface="+mn-ea"/>
              </a:rPr>
              <a:t>10.3.3 对非施工单位原因造成的工程质量缺陷，修复费用的核实及支付证明签发，宜由</a:t>
            </a:r>
            <a:endParaRPr lang="en-US" altLang="zh-CN" sz="1000">
              <a:sym typeface="+mn-ea"/>
            </a:endParaRPr>
          </a:p>
          <a:p>
            <a:pPr algn="l">
              <a:lnSpc>
                <a:spcPct val="200000"/>
              </a:lnSpc>
              <a:spcBef>
                <a:spcPts val="0"/>
              </a:spcBef>
              <a:spcAft>
                <a:spcPts val="0"/>
              </a:spcAft>
              <a:buClrTx/>
              <a:buSzTx/>
              <a:buNone/>
            </a:pPr>
            <a:r>
              <a:rPr lang="en-US" altLang="zh-CN" sz="1000">
                <a:sym typeface="+mn-ea"/>
              </a:rPr>
              <a:t>原总监理工程师或其授权人签认。</a:t>
            </a:r>
            <a:endParaRPr lang="en-US" altLang="zh-CN"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down)">
                                      <p:cBhvr>
                                        <p:cTn id="16"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custDataLst>
              <p:tags r:id="rId2"/>
            </p:custDataLst>
          </p:nvPr>
        </p:nvSpPr>
        <p:spPr>
          <a:xfrm>
            <a:off x="5542280" y="347980"/>
            <a:ext cx="5273675" cy="460375"/>
          </a:xfrm>
          <a:prstGeom prst="rect">
            <a:avLst/>
          </a:prstGeom>
        </p:spPr>
        <p:txBody>
          <a:bodyPr wrap="square">
            <a:spAutoFit/>
          </a:bodyPr>
          <a:p>
            <a:pPr algn="dist"/>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附录：建设工程监理基本表式</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 name="文本框 3"/>
          <p:cNvSpPr txBox="1"/>
          <p:nvPr>
            <p:custDataLst>
              <p:tags r:id="rId3"/>
            </p:custDataLst>
          </p:nvPr>
        </p:nvSpPr>
        <p:spPr>
          <a:xfrm>
            <a:off x="5300345" y="1031875"/>
            <a:ext cx="5954395" cy="5216525"/>
          </a:xfrm>
          <a:prstGeom prst="rect">
            <a:avLst/>
          </a:prstGeom>
          <a:noFill/>
        </p:spPr>
        <p:txBody>
          <a:bodyPr wrap="square" rtlCol="0" anchor="t">
            <a:noAutofit/>
          </a:bodyPr>
          <a:p>
            <a:pPr algn="ctr">
              <a:lnSpc>
                <a:spcPct val="170000"/>
              </a:lnSpc>
              <a:spcBef>
                <a:spcPts val="0"/>
              </a:spcBef>
              <a:spcAft>
                <a:spcPts val="0"/>
              </a:spcAft>
              <a:buClrTx/>
              <a:buSzTx/>
              <a:buNone/>
            </a:pPr>
            <a:r>
              <a:rPr lang="en-US" altLang="zh-CN" sz="1400" b="1">
                <a:sym typeface="+mn-ea"/>
              </a:rPr>
              <a:t>  </a:t>
            </a:r>
            <a:r>
              <a:rPr sz="1400" b="1">
                <a:sym typeface="+mn-ea"/>
              </a:rPr>
              <a:t>1. 建设工程监理基本表式总说明</a:t>
            </a:r>
            <a:endParaRPr sz="1400" b="1">
              <a:sym typeface="+mn-ea"/>
            </a:endParaRPr>
          </a:p>
          <a:p>
            <a:pPr algn="l">
              <a:lnSpc>
                <a:spcPct val="170000"/>
              </a:lnSpc>
              <a:spcBef>
                <a:spcPts val="0"/>
              </a:spcBef>
              <a:spcAft>
                <a:spcPts val="0"/>
              </a:spcAft>
              <a:buClrTx/>
              <a:buSzTx/>
              <a:buNone/>
            </a:pPr>
            <a:r>
              <a:rPr sz="1000">
                <a:sym typeface="+mn-ea"/>
              </a:rPr>
              <a:t>1.1 建设工程监理基本表式分为 A 类表（工程监理单位用表）、B 类表（施工单位报审/</a:t>
            </a:r>
            <a:endParaRPr sz="1000">
              <a:sym typeface="+mn-ea"/>
            </a:endParaRPr>
          </a:p>
          <a:p>
            <a:pPr algn="l">
              <a:lnSpc>
                <a:spcPct val="170000"/>
              </a:lnSpc>
              <a:spcBef>
                <a:spcPts val="0"/>
              </a:spcBef>
              <a:spcAft>
                <a:spcPts val="0"/>
              </a:spcAft>
              <a:buClrTx/>
              <a:buSzTx/>
              <a:buNone/>
            </a:pPr>
            <a:r>
              <a:rPr sz="1000">
                <a:sym typeface="+mn-ea"/>
              </a:rPr>
              <a:t>验表）和 C 类表（通用表）三类。其中，A 类表是工程监理单位对外签发的监理文件或</a:t>
            </a:r>
            <a:endParaRPr sz="1000">
              <a:sym typeface="+mn-ea"/>
            </a:endParaRPr>
          </a:p>
          <a:p>
            <a:pPr algn="l">
              <a:lnSpc>
                <a:spcPct val="170000"/>
              </a:lnSpc>
              <a:spcBef>
                <a:spcPts val="0"/>
              </a:spcBef>
              <a:spcAft>
                <a:spcPts val="0"/>
              </a:spcAft>
              <a:buClrTx/>
              <a:buSzTx/>
              <a:buNone/>
            </a:pPr>
            <a:r>
              <a:rPr sz="1000">
                <a:sym typeface="+mn-ea"/>
              </a:rPr>
              <a:t>监理工作控制记录表；B 类表由施工单位填写后报工程监理单位或建设单位审批或验收；</a:t>
            </a:r>
            <a:endParaRPr sz="1000">
              <a:sym typeface="+mn-ea"/>
            </a:endParaRPr>
          </a:p>
          <a:p>
            <a:pPr algn="l">
              <a:lnSpc>
                <a:spcPct val="170000"/>
              </a:lnSpc>
              <a:spcBef>
                <a:spcPts val="0"/>
              </a:spcBef>
              <a:spcAft>
                <a:spcPts val="0"/>
              </a:spcAft>
              <a:buClrTx/>
              <a:buSzTx/>
              <a:buNone/>
            </a:pPr>
            <a:r>
              <a:rPr sz="1000">
                <a:sym typeface="+mn-ea"/>
              </a:rPr>
              <a:t>C 类表是工程参建各方的通用表式。</a:t>
            </a:r>
            <a:endParaRPr sz="1000">
              <a:sym typeface="+mn-ea"/>
            </a:endParaRPr>
          </a:p>
          <a:p>
            <a:pPr algn="l">
              <a:lnSpc>
                <a:spcPct val="170000"/>
              </a:lnSpc>
              <a:spcBef>
                <a:spcPts val="0"/>
              </a:spcBef>
              <a:spcAft>
                <a:spcPts val="0"/>
              </a:spcAft>
              <a:buClrTx/>
              <a:buSzTx/>
              <a:buNone/>
            </a:pPr>
            <a:r>
              <a:rPr sz="1000">
                <a:sym typeface="+mn-ea"/>
              </a:rPr>
              <a:t>1.2 对下列表式的审核，总监理工程师除签字外，还需加盖执业印章：</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1、A.0.2 工程开工令</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2、A.0.5 工程暂停令</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3、A.0.7 工程复工令</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4、A.0.8 工程款支付证书</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5、B.0.1 施工组织设计/（专项）施工方案报审表</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6、B.0.2 开工报审表</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7、B.0.10 单位工程竣工验收报审表</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8、B.0.11 工程款支付报审表</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9、B.0.13 费用索赔报审表</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10、B.0.14 工程临时/最终延期报审表</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其中 B.0.1 施工组织设计/（专项）施工方案报审表中对超过一定规模的危险性较大的分部分项工程专项施工方案、B.0.2 开工报审表、B.0.3 复工报审表、B.0.11 工程款支付报审表、B.0.13 费用索赔报审表、B.0.14工程临时/最终延期报审表均须由建设单位代表签字并加盖单位章。</a:t>
            </a:r>
            <a:endParaRPr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custDataLst>
              <p:tags r:id="rId2"/>
            </p:custDataLst>
          </p:nvPr>
        </p:nvSpPr>
        <p:spPr>
          <a:xfrm>
            <a:off x="5542280" y="347980"/>
            <a:ext cx="5273675" cy="460375"/>
          </a:xfrm>
          <a:prstGeom prst="rect">
            <a:avLst/>
          </a:prstGeom>
        </p:spPr>
        <p:txBody>
          <a:bodyPr wrap="square">
            <a:spAutoFit/>
          </a:bodyPr>
          <a:p>
            <a:pPr algn="dist"/>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附录：建设工程监理基本表式</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 name="文本框 3"/>
          <p:cNvSpPr txBox="1"/>
          <p:nvPr>
            <p:custDataLst>
              <p:tags r:id="rId3"/>
            </p:custDataLst>
          </p:nvPr>
        </p:nvSpPr>
        <p:spPr>
          <a:xfrm>
            <a:off x="5300345" y="1031875"/>
            <a:ext cx="5954395" cy="5518150"/>
          </a:xfrm>
          <a:prstGeom prst="rect">
            <a:avLst/>
          </a:prstGeom>
          <a:noFill/>
        </p:spPr>
        <p:txBody>
          <a:bodyPr wrap="square" rtlCol="0" anchor="t">
            <a:noAutofit/>
          </a:bodyPr>
          <a:p>
            <a:pPr algn="l">
              <a:lnSpc>
                <a:spcPct val="170000"/>
              </a:lnSpc>
              <a:spcBef>
                <a:spcPts val="0"/>
              </a:spcBef>
              <a:spcAft>
                <a:spcPts val="0"/>
              </a:spcAft>
              <a:buClrTx/>
              <a:buSzTx/>
              <a:buNone/>
            </a:pPr>
            <a:r>
              <a:rPr lang="en-US" sz="1000">
                <a:sym typeface="+mn-ea"/>
              </a:rPr>
              <a:t>      </a:t>
            </a:r>
            <a:r>
              <a:rPr sz="1000">
                <a:sym typeface="+mn-ea"/>
              </a:rPr>
              <a:t>B类表中B.0.2、B.0.13应致建设单位及项目监理机构，其余均至项目监理机构。表B.0.8分部工程报验表、表 B.0.5 施工控制测量成果报验表由项目技术负责人签字；表 B.0.7报审/验收表由项目经理或项目技术负责人签字；其余均为项目经理签字。表 B.0.2 开工报审表、表 B.0.10 单位工程竣工验收报审表应盖施工单位公章，其余为项目经理部公章。</a:t>
            </a:r>
            <a:endParaRPr sz="1000">
              <a:sym typeface="+mn-ea"/>
            </a:endParaRPr>
          </a:p>
          <a:p>
            <a:pPr algn="l">
              <a:lnSpc>
                <a:spcPct val="170000"/>
              </a:lnSpc>
              <a:spcBef>
                <a:spcPts val="0"/>
              </a:spcBef>
              <a:spcAft>
                <a:spcPts val="0"/>
              </a:spcAft>
              <a:buClrTx/>
              <a:buSzTx/>
              <a:buNone/>
            </a:pPr>
            <a:endParaRPr sz="400">
              <a:sym typeface="+mn-ea"/>
            </a:endParaRPr>
          </a:p>
          <a:p>
            <a:pPr algn="ctr">
              <a:lnSpc>
                <a:spcPct val="170000"/>
              </a:lnSpc>
              <a:spcBef>
                <a:spcPts val="0"/>
              </a:spcBef>
              <a:spcAft>
                <a:spcPts val="0"/>
              </a:spcAft>
              <a:buClrTx/>
              <a:buSzTx/>
              <a:buNone/>
            </a:pPr>
            <a:r>
              <a:rPr sz="1400" b="1">
                <a:sym typeface="+mn-ea"/>
              </a:rPr>
              <a:t>2. 建设工程监理基本表式填写说明</a:t>
            </a:r>
            <a:endParaRPr sz="1400">
              <a:sym typeface="+mn-ea"/>
            </a:endParaRPr>
          </a:p>
          <a:p>
            <a:pPr algn="l">
              <a:lnSpc>
                <a:spcPct val="170000"/>
              </a:lnSpc>
              <a:spcBef>
                <a:spcPts val="0"/>
              </a:spcBef>
              <a:spcAft>
                <a:spcPts val="0"/>
              </a:spcAft>
              <a:buClrTx/>
              <a:buSzTx/>
              <a:buNone/>
            </a:pPr>
            <a:r>
              <a:rPr sz="1000" b="1">
                <a:sym typeface="+mn-ea"/>
              </a:rPr>
              <a:t>表 A.0.1 总监理工程师任命书</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（1）根据监理合同约定，由工程监理单位法定代表人任命有类似工程管理经验的注册监理工程师担任项目总监理工程师。负责项目监理机构的日常管理工作。</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（2）工程监理单位法定代表人应根据相关法律法规、监理合同及工程项目和总监理工程师的具体情况明确总监理工程师的授权范围。</a:t>
            </a:r>
            <a:endParaRPr sz="1000">
              <a:sym typeface="+mn-ea"/>
            </a:endParaRPr>
          </a:p>
          <a:p>
            <a:pPr algn="l">
              <a:lnSpc>
                <a:spcPct val="170000"/>
              </a:lnSpc>
              <a:spcBef>
                <a:spcPts val="0"/>
              </a:spcBef>
              <a:spcAft>
                <a:spcPts val="0"/>
              </a:spcAft>
              <a:buClrTx/>
              <a:buSzTx/>
              <a:buNone/>
            </a:pPr>
            <a:r>
              <a:rPr sz="1000" b="1">
                <a:sym typeface="+mn-ea"/>
              </a:rPr>
              <a:t>表 A.0.2 工程开工令</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（1）建设单位对《开工报审表》签署同意意见后，总监理工程师才可签发《开工令》。</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（2）《开工令》中的开工日期作为施工单位计算工期的起始日期。</a:t>
            </a:r>
            <a:endParaRPr sz="1000">
              <a:sym typeface="+mn-ea"/>
            </a:endParaRPr>
          </a:p>
          <a:p>
            <a:pPr algn="l">
              <a:lnSpc>
                <a:spcPct val="170000"/>
              </a:lnSpc>
              <a:spcBef>
                <a:spcPts val="0"/>
              </a:spcBef>
              <a:spcAft>
                <a:spcPts val="0"/>
              </a:spcAft>
              <a:buClrTx/>
              <a:buSzTx/>
              <a:buNone/>
            </a:pPr>
            <a:r>
              <a:rPr sz="1000" b="1">
                <a:sym typeface="+mn-ea"/>
              </a:rPr>
              <a:t>表 A.0.3 监理通知</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（1）本表用于项目监理机构按照监理合同授权，对施工单位提出要求。监理工程师现场发出的口头指令及要求，也应采用此表予以确认。</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内容包括：针对施工单位在施工过程中出现的不符合设计要求、不符合施工技术标准、不符合合同约定的情况、使用不合格的材料、构配件和设备等行为，提出纠正施工单位在工程质量、进度、造价等方面的违规、违章行为的指令和要求。</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（3）施工单位收到《监理通知》后，须使用《监理通知回复单》回复，并附相关资料。</a:t>
            </a:r>
            <a:endParaRPr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custDataLst>
              <p:tags r:id="rId2"/>
            </p:custDataLst>
          </p:nvPr>
        </p:nvSpPr>
        <p:spPr>
          <a:xfrm>
            <a:off x="5542280" y="521335"/>
            <a:ext cx="5273675" cy="460375"/>
          </a:xfrm>
          <a:prstGeom prst="rect">
            <a:avLst/>
          </a:prstGeom>
        </p:spPr>
        <p:txBody>
          <a:bodyPr wrap="square">
            <a:spAutoFit/>
          </a:bodyPr>
          <a:p>
            <a:pPr algn="dist"/>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附录：建设工程监理基本表式</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 name="文本框 3"/>
          <p:cNvSpPr txBox="1"/>
          <p:nvPr>
            <p:custDataLst>
              <p:tags r:id="rId3"/>
            </p:custDataLst>
          </p:nvPr>
        </p:nvSpPr>
        <p:spPr>
          <a:xfrm>
            <a:off x="5068570" y="1246505"/>
            <a:ext cx="6504305" cy="5217160"/>
          </a:xfrm>
          <a:prstGeom prst="rect">
            <a:avLst/>
          </a:prstGeom>
          <a:noFill/>
        </p:spPr>
        <p:txBody>
          <a:bodyPr wrap="square" rtlCol="0" anchor="t">
            <a:noAutofit/>
          </a:bodyPr>
          <a:p>
            <a:pPr algn="l">
              <a:lnSpc>
                <a:spcPct val="170000"/>
              </a:lnSpc>
              <a:spcBef>
                <a:spcPts val="0"/>
              </a:spcBef>
              <a:spcAft>
                <a:spcPts val="0"/>
              </a:spcAft>
              <a:buClrTx/>
              <a:buSzTx/>
              <a:buNone/>
            </a:pPr>
            <a:r>
              <a:rPr sz="1000" b="1">
                <a:sym typeface="+mn-ea"/>
              </a:rPr>
              <a:t>表 A.0.4 监理报告</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（1）项目监理机构在实施监理过程中，发现工程存在安全事故隐患，发出《监理通知》或《工程暂停令》后，施工单位拒不整改或者不停工时，应当采用本表及时向政府主管部门报告；</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（2）情况紧急下，项目监理机构可先通过电话、传真或电子邮件方式向政府主管部门报告，事后应以书面形式监理报告送达政府主管部门，同时抄报建设单位和工程监理单位。</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（3）“可能产生的后果”是指：①基坑坍塌；②模板、脚手支撑倒塌；③大型机械设备倾倒；④严重影响和危及周边（房屋、道路等）环境；⑤易燃易爆恶性事故；⑥人员伤亡等。</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（4）本表应附相应《监理通知》或《工程暂停令》等证明监理人员所履行安全生产管理职责的相关文件资料。</a:t>
            </a:r>
            <a:endParaRPr sz="1000">
              <a:sym typeface="+mn-ea"/>
            </a:endParaRPr>
          </a:p>
          <a:p>
            <a:pPr algn="l">
              <a:lnSpc>
                <a:spcPct val="170000"/>
              </a:lnSpc>
              <a:spcBef>
                <a:spcPts val="0"/>
              </a:spcBef>
              <a:spcAft>
                <a:spcPts val="0"/>
              </a:spcAft>
              <a:buClrTx/>
              <a:buSzTx/>
              <a:buNone/>
            </a:pPr>
            <a:r>
              <a:rPr sz="1000" b="1">
                <a:sym typeface="+mn-ea"/>
              </a:rPr>
              <a:t>表 A.0.5 工程暂停令</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（1）本表适用于总监理工程师签发指令要求停工处理的事件。</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（2）总监理工程师应根据暂停工程的影响范围和程度，按照施工合同和监理合同的约定签发暂停令。</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（3）签发工程暂停令时，必须注明停工的部位。</a:t>
            </a:r>
            <a:endParaRPr sz="1000">
              <a:sym typeface="+mn-ea"/>
            </a:endParaRPr>
          </a:p>
          <a:p>
            <a:pPr algn="l">
              <a:lnSpc>
                <a:spcPct val="170000"/>
              </a:lnSpc>
              <a:spcBef>
                <a:spcPts val="0"/>
              </a:spcBef>
              <a:spcAft>
                <a:spcPts val="0"/>
              </a:spcAft>
              <a:buClrTx/>
              <a:buSzTx/>
              <a:buNone/>
            </a:pPr>
            <a:r>
              <a:rPr sz="1000" b="1">
                <a:sym typeface="+mn-ea"/>
              </a:rPr>
              <a:t>表 A.0.6 旁站记录</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（1）本表是监理人员对关键部位、关键工序的施工质量，实施全过程现场跟踪监督活动的实时记录。</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（2）本表中的施工单位是指负责旁站部位的具体作业班组。</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（3）表中施工情况是指旁站部位的施工作业内容，主要施工机械、材料、人员和完成的工程数量等记录。</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4）表中监理情况是指监理人员检查旁站部位施工质量的情况，包括施工单位质检人员到岗情况、特殊工种人员持证情况以及施工机械、材料准备及关键部位、关键工序的施工是否按（专项）施工方案及工程建设强制性标准执行等情况。</a:t>
            </a:r>
            <a:endParaRPr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custDataLst>
              <p:tags r:id="rId2"/>
            </p:custDataLst>
          </p:nvPr>
        </p:nvSpPr>
        <p:spPr>
          <a:xfrm>
            <a:off x="5542280" y="521335"/>
            <a:ext cx="5273675" cy="460375"/>
          </a:xfrm>
          <a:prstGeom prst="rect">
            <a:avLst/>
          </a:prstGeom>
        </p:spPr>
        <p:txBody>
          <a:bodyPr wrap="square">
            <a:spAutoFit/>
          </a:bodyPr>
          <a:p>
            <a:pPr algn="dist"/>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附录：建设工程监理基本表式</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 name="文本框 3"/>
          <p:cNvSpPr txBox="1"/>
          <p:nvPr>
            <p:custDataLst>
              <p:tags r:id="rId3"/>
            </p:custDataLst>
          </p:nvPr>
        </p:nvSpPr>
        <p:spPr>
          <a:xfrm>
            <a:off x="4936490" y="1271270"/>
            <a:ext cx="6504305" cy="5217160"/>
          </a:xfrm>
          <a:prstGeom prst="rect">
            <a:avLst/>
          </a:prstGeom>
          <a:noFill/>
        </p:spPr>
        <p:txBody>
          <a:bodyPr wrap="square" rtlCol="0" anchor="t">
            <a:noAutofit/>
          </a:bodyPr>
          <a:p>
            <a:pPr algn="l">
              <a:lnSpc>
                <a:spcPct val="170000"/>
              </a:lnSpc>
              <a:spcBef>
                <a:spcPts val="0"/>
              </a:spcBef>
              <a:spcAft>
                <a:spcPts val="0"/>
              </a:spcAft>
              <a:buClrTx/>
              <a:buSzTx/>
              <a:buNone/>
            </a:pPr>
            <a:r>
              <a:rPr sz="1000" b="1">
                <a:sym typeface="+mn-ea"/>
              </a:rPr>
              <a:t>表 A.0.7 工程复工令</a:t>
            </a:r>
            <a:endParaRPr sz="1000" b="1">
              <a:sym typeface="+mn-ea"/>
            </a:endParaRPr>
          </a:p>
          <a:p>
            <a:pPr algn="l">
              <a:lnSpc>
                <a:spcPct val="170000"/>
              </a:lnSpc>
              <a:spcBef>
                <a:spcPts val="0"/>
              </a:spcBef>
              <a:spcAft>
                <a:spcPts val="0"/>
              </a:spcAft>
              <a:buClrTx/>
              <a:buSzTx/>
              <a:buNone/>
            </a:pPr>
            <a:r>
              <a:rPr sz="1000" b="1">
                <a:sym typeface="+mn-ea"/>
              </a:rPr>
              <a:t>表 A.0.8 工程款支付证书</a:t>
            </a:r>
            <a:endParaRPr sz="1000" b="1">
              <a:sym typeface="+mn-ea"/>
            </a:endParaRPr>
          </a:p>
          <a:p>
            <a:pPr algn="l">
              <a:lnSpc>
                <a:spcPct val="170000"/>
              </a:lnSpc>
              <a:spcBef>
                <a:spcPts val="0"/>
              </a:spcBef>
              <a:spcAft>
                <a:spcPts val="0"/>
              </a:spcAft>
              <a:buClrTx/>
              <a:buSzTx/>
              <a:buNone/>
            </a:pPr>
            <a:r>
              <a:rPr sz="1000">
                <a:sym typeface="+mn-ea"/>
              </a:rPr>
              <a:t>本表是项目监理机构收到施工单位《工程款支付申请表》后，根据施工合同约定对相关资料审查复核后签发的工程款支付证明文件。</a:t>
            </a:r>
            <a:endParaRPr sz="1000">
              <a:sym typeface="+mn-ea"/>
            </a:endParaRPr>
          </a:p>
          <a:p>
            <a:pPr algn="l">
              <a:lnSpc>
                <a:spcPct val="170000"/>
              </a:lnSpc>
              <a:spcBef>
                <a:spcPts val="0"/>
              </a:spcBef>
              <a:spcAft>
                <a:spcPts val="0"/>
              </a:spcAft>
              <a:buClrTx/>
              <a:buSzTx/>
              <a:buNone/>
            </a:pPr>
            <a:r>
              <a:rPr sz="1000" b="1">
                <a:sym typeface="+mn-ea"/>
              </a:rPr>
              <a:t>表 B.0.1 施工组织设计/（专项）施工方案报审表</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（1）工程施工组织设计/（专项）施工方案，应填写相应的单位工程、分部工程、分项工程或与安全施工有关的工程名称。</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（2）对分包单位编制的施工组织设计/（专项）施工方案均应由施工总承包单位按规定完成相关审批手续后，报送项目监理机构审核。</a:t>
            </a:r>
            <a:endParaRPr sz="1000">
              <a:sym typeface="+mn-ea"/>
            </a:endParaRPr>
          </a:p>
          <a:p>
            <a:pPr algn="l">
              <a:lnSpc>
                <a:spcPct val="170000"/>
              </a:lnSpc>
              <a:spcBef>
                <a:spcPts val="0"/>
              </a:spcBef>
              <a:spcAft>
                <a:spcPts val="0"/>
              </a:spcAft>
              <a:buClrTx/>
              <a:buSzTx/>
              <a:buNone/>
            </a:pPr>
            <a:r>
              <a:rPr sz="1000" b="1">
                <a:sym typeface="+mn-ea"/>
              </a:rPr>
              <a:t>表 B.0.2 开工报审表</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（1）表中证明文件资料是指能够证明已具备开工条件的相关文件资料。</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（2）一个工程项目只填报一次，如工程项目中含有多个单位工程且开工时间不一致时，则每个单位工程都应填报一次。</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（3）总监理工程师应根据本规范 3.0.7 条款中所列条件审核后签署意见。</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（4）本表经总监理工程师签署意见，报建设单位同意后由总监理工程师签发开工令。</a:t>
            </a:r>
            <a:endParaRPr sz="1000">
              <a:sym typeface="+mn-ea"/>
            </a:endParaRPr>
          </a:p>
          <a:p>
            <a:pPr algn="l">
              <a:lnSpc>
                <a:spcPct val="170000"/>
              </a:lnSpc>
              <a:spcBef>
                <a:spcPts val="0"/>
              </a:spcBef>
              <a:spcAft>
                <a:spcPts val="0"/>
              </a:spcAft>
              <a:buClrTx/>
              <a:buSzTx/>
              <a:buNone/>
            </a:pPr>
            <a:r>
              <a:rPr sz="1000" b="1">
                <a:sym typeface="+mn-ea"/>
              </a:rPr>
              <a:t>表 B.0.3 复工报审表</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（1）本表用于工程因各种原因暂停后，具备复工条件的情形。工程复工报审时，应附有能够证明已具备复工条件的相关文件资料。</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（2）表中证明文件可以为相关检查记录、有针对性的整改措施及其落实情况、会议纪要、影像资料等。</a:t>
            </a:r>
            <a:endParaRPr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custDataLst>
              <p:tags r:id="rId2"/>
            </p:custDataLst>
          </p:nvPr>
        </p:nvSpPr>
        <p:spPr>
          <a:xfrm>
            <a:off x="5542280" y="521335"/>
            <a:ext cx="5273675" cy="460375"/>
          </a:xfrm>
          <a:prstGeom prst="rect">
            <a:avLst/>
          </a:prstGeom>
        </p:spPr>
        <p:txBody>
          <a:bodyPr wrap="square">
            <a:spAutoFit/>
          </a:bodyPr>
          <a:p>
            <a:pPr algn="dist"/>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附录：建设工程监理基本表式</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 name="文本框 3"/>
          <p:cNvSpPr txBox="1"/>
          <p:nvPr>
            <p:custDataLst>
              <p:tags r:id="rId3"/>
            </p:custDataLst>
          </p:nvPr>
        </p:nvSpPr>
        <p:spPr>
          <a:xfrm>
            <a:off x="4936490" y="1279525"/>
            <a:ext cx="6504305" cy="5217160"/>
          </a:xfrm>
          <a:prstGeom prst="rect">
            <a:avLst/>
          </a:prstGeom>
          <a:noFill/>
        </p:spPr>
        <p:txBody>
          <a:bodyPr wrap="square" rtlCol="0" anchor="t">
            <a:noAutofit/>
          </a:bodyPr>
          <a:p>
            <a:pPr algn="l">
              <a:lnSpc>
                <a:spcPct val="170000"/>
              </a:lnSpc>
              <a:spcBef>
                <a:spcPts val="0"/>
              </a:spcBef>
              <a:spcAft>
                <a:spcPts val="0"/>
              </a:spcAft>
              <a:buClrTx/>
              <a:buSzTx/>
              <a:buNone/>
            </a:pPr>
            <a:r>
              <a:rPr sz="1000" b="1">
                <a:sym typeface="+mn-ea"/>
              </a:rPr>
              <a:t>表 B.0.4 分包单位资格报审表</a:t>
            </a:r>
            <a:endParaRPr sz="1000" b="1">
              <a:sym typeface="+mn-ea"/>
            </a:endParaRPr>
          </a:p>
          <a:p>
            <a:pPr algn="l">
              <a:lnSpc>
                <a:spcPct val="170000"/>
              </a:lnSpc>
              <a:spcBef>
                <a:spcPts val="0"/>
              </a:spcBef>
              <a:spcAft>
                <a:spcPts val="0"/>
              </a:spcAft>
              <a:buClrTx/>
              <a:buSzTx/>
              <a:buNone/>
            </a:pPr>
            <a:r>
              <a:rPr lang="en-US" sz="1000" b="1">
                <a:sym typeface="+mn-ea"/>
              </a:rPr>
              <a:t>      </a:t>
            </a:r>
            <a:r>
              <a:rPr sz="1000" b="1">
                <a:sym typeface="+mn-ea"/>
              </a:rPr>
              <a:t>（</a:t>
            </a:r>
            <a:r>
              <a:rPr sz="1000">
                <a:sym typeface="+mn-ea"/>
              </a:rPr>
              <a:t>1）分包单位的名称应按《企业法人营业执照》全称填写。</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（2）分包单位资质材料包括：营业执照、企业资质等级证书、安全生产许可文件、专职管理人员和特种作业人员的资格证书等。</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（3）分包单位业绩材料是指分包单位近三年完成的与分包工程内容类似的工程及质量情况。</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（4）施工单位的试验室报审可参用此表。</a:t>
            </a:r>
            <a:endParaRPr sz="1000">
              <a:sym typeface="+mn-ea"/>
            </a:endParaRPr>
          </a:p>
          <a:p>
            <a:pPr algn="l">
              <a:lnSpc>
                <a:spcPct val="170000"/>
              </a:lnSpc>
              <a:spcBef>
                <a:spcPts val="0"/>
              </a:spcBef>
              <a:spcAft>
                <a:spcPts val="0"/>
              </a:spcAft>
              <a:buClrTx/>
              <a:buSzTx/>
              <a:buNone/>
            </a:pPr>
            <a:r>
              <a:rPr sz="1000" b="1">
                <a:sym typeface="+mn-ea"/>
              </a:rPr>
              <a:t>表 B.0.5 施工控制测量成果报验表</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（1）本表用于施工单位施工测量放线完成并自检合格后，报送项目监理机构复核确认。</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（2）测量放线的专业测量人员资格（测量人员的资格证书）及测量设备资料（施工测量放线使用测量仪器的名称、型号、编号、校验资料等）应经项目监理机构确认。</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（3）测量依据资料及测量成果：</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1）平面、高程控制测量：需报送控制测量依据资料、控制测量成果表（包含平差计算表）及附图；</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2）定位放样：报送放样依据、放样成果表及附图。</a:t>
            </a:r>
            <a:endParaRPr sz="1000">
              <a:sym typeface="+mn-ea"/>
            </a:endParaRPr>
          </a:p>
          <a:p>
            <a:pPr algn="l">
              <a:lnSpc>
                <a:spcPct val="170000"/>
              </a:lnSpc>
              <a:spcBef>
                <a:spcPts val="0"/>
              </a:spcBef>
              <a:spcAft>
                <a:spcPts val="0"/>
              </a:spcAft>
              <a:buClrTx/>
              <a:buSzTx/>
              <a:buNone/>
            </a:pPr>
            <a:r>
              <a:rPr sz="1000" b="1">
                <a:sym typeface="+mn-ea"/>
              </a:rPr>
              <a:t>表 B.0.6 工程材料/设备/构配件报审表</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（1）本表用于项目监理机构对工程材料、设备、构配件在施工单位自检合格后进行的检查。</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（2）填写此表时应写明工程材料、设备、构配件的名称、进场时间、拟使用的工程部位等。</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质量证明文件指：生产单位提供的合格证、质量证明书、性能检测报告等证明资料。进口材料、构配件、设备应有商检的证明文件；新产品、新材料、新设备应有相应资质机构的鉴定文件。如无证明文件原件，需提供复印件，但须在复印件上注明原件存放单位，并加盖证明文件提供单位公章。</a:t>
            </a:r>
            <a:endParaRPr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custDataLst>
              <p:tags r:id="rId2"/>
            </p:custDataLst>
          </p:nvPr>
        </p:nvSpPr>
        <p:spPr>
          <a:xfrm>
            <a:off x="5542280" y="521335"/>
            <a:ext cx="5273675" cy="460375"/>
          </a:xfrm>
          <a:prstGeom prst="rect">
            <a:avLst/>
          </a:prstGeom>
        </p:spPr>
        <p:txBody>
          <a:bodyPr wrap="square">
            <a:spAutoFit/>
          </a:bodyPr>
          <a:p>
            <a:pPr algn="dist"/>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附录：建设工程监理基本表式</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 name="文本框 3"/>
          <p:cNvSpPr txBox="1"/>
          <p:nvPr>
            <p:custDataLst>
              <p:tags r:id="rId3"/>
            </p:custDataLst>
          </p:nvPr>
        </p:nvSpPr>
        <p:spPr>
          <a:xfrm>
            <a:off x="4936490" y="1279525"/>
            <a:ext cx="6504305" cy="4867910"/>
          </a:xfrm>
          <a:prstGeom prst="rect">
            <a:avLst/>
          </a:prstGeom>
          <a:noFill/>
        </p:spPr>
        <p:txBody>
          <a:bodyPr wrap="square" rtlCol="0" anchor="t">
            <a:noAutofit/>
          </a:bodyPr>
          <a:p>
            <a:pPr algn="l">
              <a:lnSpc>
                <a:spcPct val="170000"/>
              </a:lnSpc>
              <a:spcBef>
                <a:spcPts val="0"/>
              </a:spcBef>
              <a:spcAft>
                <a:spcPts val="0"/>
              </a:spcAft>
              <a:buClrTx/>
              <a:buSzTx/>
              <a:buNone/>
            </a:pPr>
            <a:r>
              <a:rPr lang="en-US" sz="1000">
                <a:sym typeface="+mn-ea"/>
              </a:rPr>
              <a:t>       </a:t>
            </a:r>
            <a:r>
              <a:rPr sz="1000">
                <a:sym typeface="+mn-ea"/>
              </a:rPr>
              <a:t>（4）自检结果指：施工单位对所购材料、构配件、设备清单、质量证明资料核对后，对工程材料、构配件、设备实物及外部观感质量进行验收核实的自检结果。</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（5）由建设单位采购的主要设备则由建设单位、施工单位、项目监理机构进行开箱检查，并由三方在开箱检查记录上签字。</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（6）进口材料、构配件和设备应按照合同约定，由建设单位、施工单位、供货单位、项目监理机构及其他有关单位进行联合检查，检查情况及结果应形成记录，并由各方代表签字认可。</a:t>
            </a:r>
            <a:endParaRPr sz="1000">
              <a:sym typeface="+mn-ea"/>
            </a:endParaRPr>
          </a:p>
          <a:p>
            <a:pPr algn="l">
              <a:lnSpc>
                <a:spcPct val="170000"/>
              </a:lnSpc>
              <a:spcBef>
                <a:spcPts val="0"/>
              </a:spcBef>
              <a:spcAft>
                <a:spcPts val="0"/>
              </a:spcAft>
              <a:buClrTx/>
              <a:buSzTx/>
              <a:buNone/>
            </a:pPr>
            <a:r>
              <a:rPr sz="1000" b="1">
                <a:sym typeface="+mn-ea"/>
              </a:rPr>
              <a:t>表 B.0.7 报审/验表</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（1）本表为报审/验的通用表式，主要用于检验批、隐蔽工程、分项工程的报验。此外，也用于关键部位或关键工序施工前的施工工艺质量控制措施和施工单位试验室等其他内容的报审。</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（2）分包单位的报验资料必须经施工单位审核后方可向项目监理机构报验。</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（3）检验批、隐蔽工程、分项工程需经施工单位自检合格后并附有相应工序和部位的工程质量检查记录，报送项目监理机构验收。</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（4）填写本表时，应注明所报审施工工艺及新工艺等的使用部位。</a:t>
            </a:r>
            <a:endParaRPr sz="1000">
              <a:sym typeface="+mn-ea"/>
            </a:endParaRPr>
          </a:p>
          <a:p>
            <a:pPr algn="l">
              <a:lnSpc>
                <a:spcPct val="170000"/>
              </a:lnSpc>
              <a:spcBef>
                <a:spcPts val="0"/>
              </a:spcBef>
              <a:spcAft>
                <a:spcPts val="0"/>
              </a:spcAft>
              <a:buClrTx/>
              <a:buSzTx/>
              <a:buNone/>
            </a:pPr>
            <a:r>
              <a:rPr sz="1000" b="1">
                <a:sym typeface="+mn-ea"/>
              </a:rPr>
              <a:t>表 B.0.8 分部工程报验表</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（1）本表用于项目监理机构对分部工程的验收。分部工程所包含的分项工程全部自检合格后，施工单位报送项目监理机构。</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（2）附件包含：《分部（子分部）工程质量验收记录表》及工程质量验收规范要求的质量控制资料、安全及功能检验（检测）报告等。</a:t>
            </a:r>
            <a:endParaRPr sz="1000">
              <a:sym typeface="+mn-ea"/>
            </a:endParaRPr>
          </a:p>
          <a:p>
            <a:pPr algn="l">
              <a:lnSpc>
                <a:spcPct val="170000"/>
              </a:lnSpc>
              <a:spcBef>
                <a:spcPts val="0"/>
              </a:spcBef>
              <a:spcAft>
                <a:spcPts val="0"/>
              </a:spcAft>
              <a:buClrTx/>
              <a:buSzTx/>
              <a:buNone/>
            </a:pPr>
            <a:endParaRPr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custDataLst>
              <p:tags r:id="rId2"/>
            </p:custDataLst>
          </p:nvPr>
        </p:nvSpPr>
        <p:spPr>
          <a:xfrm>
            <a:off x="5542280" y="802005"/>
            <a:ext cx="5273675" cy="460375"/>
          </a:xfrm>
          <a:prstGeom prst="rect">
            <a:avLst/>
          </a:prstGeom>
        </p:spPr>
        <p:txBody>
          <a:bodyPr wrap="square">
            <a:spAutoFit/>
          </a:bodyPr>
          <a:p>
            <a:pPr algn="dist"/>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附录：建设工程监理基本表式</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 name="文本框 3"/>
          <p:cNvSpPr txBox="1"/>
          <p:nvPr>
            <p:custDataLst>
              <p:tags r:id="rId3"/>
            </p:custDataLst>
          </p:nvPr>
        </p:nvSpPr>
        <p:spPr>
          <a:xfrm>
            <a:off x="5339715" y="1700530"/>
            <a:ext cx="5405120" cy="4031615"/>
          </a:xfrm>
          <a:prstGeom prst="rect">
            <a:avLst/>
          </a:prstGeom>
          <a:noFill/>
        </p:spPr>
        <p:txBody>
          <a:bodyPr wrap="square" rtlCol="0" anchor="t">
            <a:noAutofit/>
          </a:bodyPr>
          <a:p>
            <a:pPr algn="l">
              <a:lnSpc>
                <a:spcPct val="170000"/>
              </a:lnSpc>
              <a:spcBef>
                <a:spcPts val="0"/>
              </a:spcBef>
              <a:spcAft>
                <a:spcPts val="0"/>
              </a:spcAft>
              <a:buClrTx/>
              <a:buSzTx/>
              <a:buNone/>
            </a:pPr>
            <a:r>
              <a:rPr sz="1000" b="1">
                <a:sym typeface="+mn-ea"/>
              </a:rPr>
              <a:t>表 B.0.9 监理通知回复单</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（1）本表用于施工单位在收到《监理通知》后，根据通知要求进行整改、自查合格后，向项目监理机构报送回复意见。</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（2）回复意见应根据《监理通知》的要求，简要说明落实整改的过程、结果及自检情况，必要时应附整改相关证明资料，包括检查记录、对应部位的影像资料等。</a:t>
            </a:r>
            <a:endParaRPr sz="1000">
              <a:sym typeface="+mn-ea"/>
            </a:endParaRPr>
          </a:p>
          <a:p>
            <a:pPr algn="l">
              <a:lnSpc>
                <a:spcPct val="170000"/>
              </a:lnSpc>
              <a:spcBef>
                <a:spcPts val="0"/>
              </a:spcBef>
              <a:spcAft>
                <a:spcPts val="0"/>
              </a:spcAft>
              <a:buClrTx/>
              <a:buSzTx/>
              <a:buNone/>
            </a:pPr>
            <a:r>
              <a:rPr sz="1000" b="1">
                <a:sym typeface="+mn-ea"/>
              </a:rPr>
              <a:t>表 B.0.10 单位工程竣工验收报审表</a:t>
            </a:r>
            <a:endParaRPr sz="1000" b="1">
              <a:sym typeface="+mn-ea"/>
            </a:endParaRPr>
          </a:p>
          <a:p>
            <a:pPr algn="l">
              <a:lnSpc>
                <a:spcPct val="170000"/>
              </a:lnSpc>
              <a:spcBef>
                <a:spcPts val="0"/>
              </a:spcBef>
              <a:spcAft>
                <a:spcPts val="0"/>
              </a:spcAft>
              <a:buClrTx/>
              <a:buSzTx/>
              <a:buNone/>
            </a:pPr>
            <a:r>
              <a:rPr lang="en-US" sz="1000">
                <a:sym typeface="+mn-ea"/>
              </a:rPr>
              <a:t>      </a:t>
            </a:r>
            <a:r>
              <a:rPr sz="1000">
                <a:sym typeface="+mn-ea"/>
              </a:rPr>
              <a:t>（1）本表用于单位（子单位）工程完成后，施工单位自检符合竣工验收条件后，向建设单位及项目监理机构申请竣工验收。</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（2）一个工程项目中含有多个单位工程时，则每个单位工程都应填报一次。</a:t>
            </a:r>
            <a:endParaRPr sz="1000">
              <a:sym typeface="+mn-ea"/>
            </a:endParaRPr>
          </a:p>
          <a:p>
            <a:pPr algn="l">
              <a:lnSpc>
                <a:spcPct val="170000"/>
              </a:lnSpc>
              <a:spcBef>
                <a:spcPts val="0"/>
              </a:spcBef>
              <a:spcAft>
                <a:spcPts val="0"/>
              </a:spcAft>
              <a:buClrTx/>
              <a:buSzTx/>
              <a:buNone/>
            </a:pPr>
            <a:r>
              <a:rPr lang="en-US" sz="1000">
                <a:sym typeface="+mn-ea"/>
              </a:rPr>
              <a:t>      </a:t>
            </a:r>
            <a:r>
              <a:rPr sz="1000">
                <a:sym typeface="+mn-ea"/>
              </a:rPr>
              <a:t>（3）表中质量验收资料指：能够证明工程按合同约定完成并符合竣工验收要求的全部资料，包括单位工程质量控制资料，有关安全和使用功能的检测资料，主要使用功能项目的抽查结果等。对需要进行功能试验的工（包括单机试车、无负荷试车和联动调试），应包括试验报告。</a:t>
            </a:r>
            <a:endParaRPr sz="1000">
              <a:sym typeface="+mn-ea"/>
            </a:endParaRPr>
          </a:p>
          <a:p>
            <a:pPr algn="l">
              <a:lnSpc>
                <a:spcPct val="170000"/>
              </a:lnSpc>
              <a:spcBef>
                <a:spcPts val="0"/>
              </a:spcBef>
              <a:spcAft>
                <a:spcPts val="0"/>
              </a:spcAft>
              <a:buClrTx/>
              <a:buSzTx/>
              <a:buNone/>
            </a:pPr>
            <a:r>
              <a:rPr sz="1000" b="1">
                <a:sym typeface="+mn-ea"/>
              </a:rPr>
              <a:t>表 B.0.11 工程款支付申请表</a:t>
            </a:r>
            <a:endParaRPr sz="1000" b="1">
              <a:sym typeface="+mn-ea"/>
            </a:endParaRPr>
          </a:p>
          <a:p>
            <a:pPr algn="l">
              <a:lnSpc>
                <a:spcPct val="170000"/>
              </a:lnSpc>
              <a:spcBef>
                <a:spcPts val="0"/>
              </a:spcBef>
              <a:spcAft>
                <a:spcPts val="0"/>
              </a:spcAft>
              <a:buClrTx/>
              <a:buSzTx/>
              <a:buNone/>
            </a:pPr>
            <a:r>
              <a:rPr sz="1000">
                <a:sym typeface="+mn-ea"/>
              </a:rPr>
              <a:t>本表中附件是指和付款申请有关的资料，如已完成合格工程的工程量清单、价款计算及其他和付款有关的证明文件和资料。</a:t>
            </a:r>
            <a:endParaRPr sz="1000">
              <a:sym typeface="+mn-ea"/>
            </a:endParaRPr>
          </a:p>
          <a:p>
            <a:pPr algn="l">
              <a:lnSpc>
                <a:spcPct val="170000"/>
              </a:lnSpc>
              <a:spcBef>
                <a:spcPts val="0"/>
              </a:spcBef>
              <a:spcAft>
                <a:spcPts val="0"/>
              </a:spcAft>
              <a:buClrTx/>
              <a:buSzTx/>
              <a:buNone/>
            </a:pPr>
            <a:endParaRPr sz="100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custDataLst>
              <p:tags r:id="rId2"/>
            </p:custDataLst>
          </p:nvPr>
        </p:nvSpPr>
        <p:spPr>
          <a:xfrm>
            <a:off x="5542280" y="521335"/>
            <a:ext cx="5273675" cy="460375"/>
          </a:xfrm>
          <a:prstGeom prst="rect">
            <a:avLst/>
          </a:prstGeom>
        </p:spPr>
        <p:txBody>
          <a:bodyPr wrap="square">
            <a:spAutoFit/>
          </a:bodyPr>
          <a:p>
            <a:pPr algn="dist"/>
            <a:r>
              <a:rPr lang="zh-CN" sz="2400" b="1" dirty="0">
                <a:solidFill>
                  <a:schemeClr val="tx1">
                    <a:lumMod val="65000"/>
                    <a:lumOff val="35000"/>
                  </a:schemeClr>
                </a:solidFill>
                <a:latin typeface="微软雅黑" panose="020B0503020204020204" pitchFamily="34" charset="-122"/>
                <a:ea typeface="微软雅黑" panose="020B0503020204020204" pitchFamily="34" charset="-122"/>
              </a:rPr>
              <a:t>附录：建设工程监理基本表式</a:t>
            </a:r>
            <a:endParaRPr lang="zh-CN" sz="24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 name="文本框 3"/>
          <p:cNvSpPr txBox="1"/>
          <p:nvPr>
            <p:custDataLst>
              <p:tags r:id="rId3"/>
            </p:custDataLst>
          </p:nvPr>
        </p:nvSpPr>
        <p:spPr>
          <a:xfrm>
            <a:off x="4936490" y="1279525"/>
            <a:ext cx="5386705" cy="4847590"/>
          </a:xfrm>
          <a:prstGeom prst="rect">
            <a:avLst/>
          </a:prstGeom>
          <a:noFill/>
        </p:spPr>
        <p:txBody>
          <a:bodyPr wrap="square" rtlCol="0" anchor="t">
            <a:noAutofit/>
          </a:bodyPr>
          <a:p>
            <a:pPr algn="l">
              <a:lnSpc>
                <a:spcPct val="170000"/>
              </a:lnSpc>
              <a:spcBef>
                <a:spcPts val="0"/>
              </a:spcBef>
              <a:spcAft>
                <a:spcPts val="0"/>
              </a:spcAft>
              <a:buClrTx/>
              <a:buSzTx/>
              <a:buNone/>
            </a:pPr>
            <a:r>
              <a:rPr sz="1000" b="1">
                <a:sym typeface="+mn-ea"/>
              </a:rPr>
              <a:t>表 B.0.12 施工进度计划报审表</a:t>
            </a:r>
            <a:endParaRPr sz="1000" b="1">
              <a:sym typeface="+mn-ea"/>
            </a:endParaRPr>
          </a:p>
          <a:p>
            <a:pPr algn="l">
              <a:lnSpc>
                <a:spcPct val="170000"/>
              </a:lnSpc>
              <a:spcBef>
                <a:spcPts val="0"/>
              </a:spcBef>
              <a:spcAft>
                <a:spcPts val="0"/>
              </a:spcAft>
              <a:buClrTx/>
              <a:buSzTx/>
              <a:buNone/>
            </a:pPr>
            <a:r>
              <a:rPr sz="1000">
                <a:sym typeface="+mn-ea"/>
              </a:rPr>
              <a:t>本表中施工总进度计划是指工程实施过程中进度计划发生变化，与施工组织设计中的总进度计划不一致，经调整后的施工总进度计划。</a:t>
            </a:r>
            <a:endParaRPr sz="1000">
              <a:sym typeface="+mn-ea"/>
            </a:endParaRPr>
          </a:p>
          <a:p>
            <a:pPr algn="l">
              <a:lnSpc>
                <a:spcPct val="170000"/>
              </a:lnSpc>
              <a:spcBef>
                <a:spcPts val="0"/>
              </a:spcBef>
              <a:spcAft>
                <a:spcPts val="0"/>
              </a:spcAft>
              <a:buClrTx/>
              <a:buSzTx/>
              <a:buNone/>
            </a:pPr>
            <a:r>
              <a:rPr sz="1000" b="1">
                <a:sym typeface="+mn-ea"/>
              </a:rPr>
              <a:t>表 B.0.13 费用索赔报审表</a:t>
            </a:r>
            <a:endParaRPr sz="1000" b="1">
              <a:sym typeface="+mn-ea"/>
            </a:endParaRPr>
          </a:p>
          <a:p>
            <a:pPr algn="l">
              <a:lnSpc>
                <a:spcPct val="170000"/>
              </a:lnSpc>
              <a:spcBef>
                <a:spcPts val="0"/>
              </a:spcBef>
              <a:spcAft>
                <a:spcPts val="0"/>
              </a:spcAft>
              <a:buClrTx/>
              <a:buSzTx/>
              <a:buNone/>
            </a:pPr>
            <a:r>
              <a:rPr sz="1000">
                <a:sym typeface="+mn-ea"/>
              </a:rPr>
              <a:t>本表中证明材料应包括：索赔意向书、索赔事项的相关证明材料。</a:t>
            </a:r>
            <a:endParaRPr sz="1000">
              <a:sym typeface="+mn-ea"/>
            </a:endParaRPr>
          </a:p>
          <a:p>
            <a:pPr algn="l">
              <a:lnSpc>
                <a:spcPct val="170000"/>
              </a:lnSpc>
              <a:spcBef>
                <a:spcPts val="0"/>
              </a:spcBef>
              <a:spcAft>
                <a:spcPts val="0"/>
              </a:spcAft>
              <a:buClrTx/>
              <a:buSzTx/>
              <a:buNone/>
            </a:pPr>
            <a:r>
              <a:rPr sz="1000" b="1">
                <a:sym typeface="+mn-ea"/>
              </a:rPr>
              <a:t>表 B.0.14 工程临时/最终延期报审表</a:t>
            </a:r>
            <a:endParaRPr sz="1000" b="1">
              <a:sym typeface="+mn-ea"/>
            </a:endParaRPr>
          </a:p>
          <a:p>
            <a:pPr algn="l">
              <a:lnSpc>
                <a:spcPct val="170000"/>
              </a:lnSpc>
              <a:spcBef>
                <a:spcPts val="0"/>
              </a:spcBef>
              <a:spcAft>
                <a:spcPts val="0"/>
              </a:spcAft>
              <a:buClrTx/>
              <a:buSzTx/>
              <a:buNone/>
            </a:pPr>
            <a:r>
              <a:rPr sz="1000">
                <a:sym typeface="+mn-ea"/>
              </a:rPr>
              <a:t>应在本表中写明总监理工程师同意或不同意工程临时延期的理由和依据。</a:t>
            </a:r>
            <a:endParaRPr sz="1000">
              <a:sym typeface="+mn-ea"/>
            </a:endParaRPr>
          </a:p>
          <a:p>
            <a:pPr algn="l">
              <a:lnSpc>
                <a:spcPct val="170000"/>
              </a:lnSpc>
              <a:spcBef>
                <a:spcPts val="0"/>
              </a:spcBef>
              <a:spcAft>
                <a:spcPts val="0"/>
              </a:spcAft>
              <a:buClrTx/>
              <a:buSzTx/>
              <a:buNone/>
            </a:pPr>
            <a:r>
              <a:rPr sz="1000" b="1">
                <a:sym typeface="+mn-ea"/>
              </a:rPr>
              <a:t>表 C.0.1 工作联系单</a:t>
            </a:r>
            <a:endParaRPr sz="1000" b="1">
              <a:sym typeface="+mn-ea"/>
            </a:endParaRPr>
          </a:p>
          <a:p>
            <a:pPr algn="l">
              <a:lnSpc>
                <a:spcPct val="170000"/>
              </a:lnSpc>
              <a:spcBef>
                <a:spcPts val="0"/>
              </a:spcBef>
              <a:spcAft>
                <a:spcPts val="0"/>
              </a:spcAft>
              <a:buClrTx/>
              <a:buSzTx/>
              <a:buNone/>
            </a:pPr>
            <a:r>
              <a:rPr sz="1000">
                <a:sym typeface="+mn-ea"/>
              </a:rPr>
              <a:t>本表用于工程监理单位与工程建设有关方相互之间的日常书面工作联系，有特殊规</a:t>
            </a:r>
            <a:endParaRPr sz="1000">
              <a:sym typeface="+mn-ea"/>
            </a:endParaRPr>
          </a:p>
          <a:p>
            <a:pPr algn="l">
              <a:lnSpc>
                <a:spcPct val="170000"/>
              </a:lnSpc>
              <a:spcBef>
                <a:spcPts val="0"/>
              </a:spcBef>
              <a:spcAft>
                <a:spcPts val="0"/>
              </a:spcAft>
              <a:buClrTx/>
              <a:buSzTx/>
              <a:buNone/>
            </a:pPr>
            <a:r>
              <a:rPr sz="1000">
                <a:sym typeface="+mn-ea"/>
              </a:rPr>
              <a:t>定的除外。工作联系的内容包括：告知、督促、建议等事项。本表不需要书面回复。</a:t>
            </a:r>
            <a:endParaRPr sz="1000">
              <a:sym typeface="+mn-ea"/>
            </a:endParaRPr>
          </a:p>
          <a:p>
            <a:pPr algn="l">
              <a:lnSpc>
                <a:spcPct val="170000"/>
              </a:lnSpc>
              <a:spcBef>
                <a:spcPts val="0"/>
              </a:spcBef>
              <a:spcAft>
                <a:spcPts val="0"/>
              </a:spcAft>
              <a:buClrTx/>
              <a:buSzTx/>
              <a:buNone/>
            </a:pPr>
            <a:r>
              <a:rPr sz="1000" b="1">
                <a:sym typeface="+mn-ea"/>
              </a:rPr>
              <a:t>表 C.0.2 工程变更单</a:t>
            </a:r>
            <a:endParaRPr sz="1000" b="1">
              <a:sym typeface="+mn-ea"/>
            </a:endParaRPr>
          </a:p>
          <a:p>
            <a:pPr algn="l">
              <a:lnSpc>
                <a:spcPct val="170000"/>
              </a:lnSpc>
              <a:spcBef>
                <a:spcPts val="0"/>
              </a:spcBef>
              <a:spcAft>
                <a:spcPts val="0"/>
              </a:spcAft>
              <a:buClrTx/>
              <a:buSzTx/>
              <a:buNone/>
            </a:pPr>
            <a:r>
              <a:rPr sz="1000">
                <a:sym typeface="+mn-ea"/>
              </a:rPr>
              <a:t>（1）本表仅适用于施工单位提出的工程变更。</a:t>
            </a:r>
            <a:endParaRPr sz="1000">
              <a:sym typeface="+mn-ea"/>
            </a:endParaRPr>
          </a:p>
          <a:p>
            <a:pPr algn="l">
              <a:lnSpc>
                <a:spcPct val="170000"/>
              </a:lnSpc>
              <a:spcBef>
                <a:spcPts val="0"/>
              </a:spcBef>
              <a:spcAft>
                <a:spcPts val="0"/>
              </a:spcAft>
              <a:buClrTx/>
              <a:buSzTx/>
              <a:buNone/>
            </a:pPr>
            <a:r>
              <a:rPr sz="1000">
                <a:sym typeface="+mn-ea"/>
              </a:rPr>
              <a:t>（2）附件应包括工程变更的详细内容，变更的依据，对工程造价及工期的影响程</a:t>
            </a:r>
            <a:endParaRPr sz="1000">
              <a:sym typeface="+mn-ea"/>
            </a:endParaRPr>
          </a:p>
          <a:p>
            <a:pPr algn="l">
              <a:lnSpc>
                <a:spcPct val="170000"/>
              </a:lnSpc>
              <a:spcBef>
                <a:spcPts val="0"/>
              </a:spcBef>
              <a:spcAft>
                <a:spcPts val="0"/>
              </a:spcAft>
              <a:buClrTx/>
              <a:buSzTx/>
              <a:buNone/>
            </a:pPr>
            <a:r>
              <a:rPr sz="1000">
                <a:sym typeface="+mn-ea"/>
              </a:rPr>
              <a:t>度，对工程项目功能、安全的影响分析及必要的图示。</a:t>
            </a:r>
            <a:endParaRPr sz="1000">
              <a:sym typeface="+mn-ea"/>
            </a:endParaRPr>
          </a:p>
          <a:p>
            <a:pPr algn="l">
              <a:lnSpc>
                <a:spcPct val="170000"/>
              </a:lnSpc>
              <a:spcBef>
                <a:spcPts val="0"/>
              </a:spcBef>
              <a:spcAft>
                <a:spcPts val="0"/>
              </a:spcAft>
              <a:buClrTx/>
              <a:buSzTx/>
              <a:buNone/>
            </a:pPr>
            <a:r>
              <a:rPr sz="1000" b="1">
                <a:sym typeface="+mn-ea"/>
              </a:rPr>
              <a:t>表 C.0.3 索赔意向通知书</a:t>
            </a:r>
            <a:endParaRPr sz="1000" b="1">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86435" y="1003935"/>
            <a:ext cx="11170920" cy="4996180"/>
            <a:chOff x="1081" y="2549"/>
            <a:chExt cx="17592" cy="7904"/>
          </a:xfrm>
        </p:grpSpPr>
        <p:pic>
          <p:nvPicPr>
            <p:cNvPr id="7" name="Picture 4" descr="职员-积极挑战篇图片大全_第135张图片"/>
            <p:cNvPicPr>
              <a:picLocks noChangeAspect="1" noChangeArrowheads="1"/>
            </p:cNvPicPr>
            <p:nvPr/>
          </p:nvPicPr>
          <p:blipFill rotWithShape="1">
            <a:blip r:embed="rId1" cstate="print">
              <a:extLst>
                <a:ext uri="{28A0092B-C50C-407E-A947-70E740481C1C}">
                  <a14:useLocalDpi xmlns:a14="http://schemas.microsoft.com/office/drawing/2010/main" val="0"/>
                </a:ext>
              </a:extLst>
            </a:blip>
            <a:srcRect b="9864"/>
            <a:stretch>
              <a:fillRect/>
            </a:stretch>
          </p:blipFill>
          <p:spPr bwMode="auto">
            <a:xfrm>
              <a:off x="1081" y="3077"/>
              <a:ext cx="4681" cy="6898"/>
            </a:xfrm>
            <a:prstGeom prst="rect">
              <a:avLst/>
            </a:prstGeom>
            <a:noFill/>
            <a:extLst>
              <a:ext uri="{909E8E84-426E-40DD-AFC4-6F175D3DCCD1}">
                <a14:hiddenFill xmlns:a14="http://schemas.microsoft.com/office/drawing/2010/main">
                  <a:solidFill>
                    <a:srgbClr val="FFFFFF"/>
                  </a:solidFill>
                </a14:hiddenFill>
              </a:ext>
            </a:extLst>
          </p:spPr>
        </p:pic>
        <p:sp>
          <p:nvSpPr>
            <p:cNvPr id="8" name="矩形 7"/>
            <p:cNvSpPr/>
            <p:nvPr/>
          </p:nvSpPr>
          <p:spPr>
            <a:xfrm>
              <a:off x="6060" y="2549"/>
              <a:ext cx="12613" cy="7904"/>
            </a:xfrm>
            <a:prstGeom prst="rect">
              <a:avLst/>
            </a:prstGeom>
            <a:solidFill>
              <a:srgbClr val="4454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19" name="矩形 18"/>
            <p:cNvSpPr/>
            <p:nvPr/>
          </p:nvSpPr>
          <p:spPr>
            <a:xfrm>
              <a:off x="6291" y="3278"/>
              <a:ext cx="10957" cy="6487"/>
            </a:xfrm>
            <a:prstGeom prst="rect">
              <a:avLst/>
            </a:prstGeom>
          </p:spPr>
          <p:txBody>
            <a:bodyPr wrap="square">
              <a:noAutofit/>
            </a:bodyPr>
            <a:lstStyle/>
            <a:p>
              <a:pPr algn="l">
                <a:lnSpc>
                  <a:spcPct val="150000"/>
                </a:lnSpc>
                <a:spcBef>
                  <a:spcPts val="0"/>
                </a:spcBef>
                <a:spcAft>
                  <a:spcPts val="0"/>
                </a:spcAft>
              </a:pPr>
              <a:r>
                <a:rPr lang="zh-CN" altLang="en-US" sz="1000">
                  <a:solidFill>
                    <a:schemeClr val="bg1"/>
                  </a:solidFill>
                </a:rPr>
                <a:t>2.0.20 工程临时延期批准 Approvalofconstructiondurationtemporaryextension</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当发生非施工单位原因造成的持续性影响工期事件，总监理工程师所作出的临时延长合同工期的批准。</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2.0.21 工程最终延期批准 Approvalofconstructiondurationfinalextension</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当发生非施工单位原因造成的持续性影响工期事件，总监理工程师所作出的最终延长合同工期的批准。</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2.0.22 监理日志 Dailyrecordofprojectmanagement</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项目监理机构每日对建设工程监理工作及建设工程实施情况所做的记录。</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2.0.23 监理月报 Monthlyreportofprojectmanagement</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项目监理机构每月向建设单位提交的建设工程监理工作及建设工程实施情况分析总结报告。</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2.0.24 设备监造 Supervisionofequipmentmanufacturing</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项目监理机构按照建设工程监理合同和设备采购合同约定，对设备制造过程进行的监督检查。</a:t>
              </a:r>
              <a:endParaRPr lang="zh-CN" altLang="en-US" sz="1000">
                <a:solidFill>
                  <a:schemeClr val="bg1"/>
                </a:solidFill>
              </a:endParaRPr>
            </a:p>
            <a:p>
              <a:pPr algn="l">
                <a:lnSpc>
                  <a:spcPct val="150000"/>
                </a:lnSpc>
                <a:spcBef>
                  <a:spcPts val="0"/>
                </a:spcBef>
                <a:spcAft>
                  <a:spcPts val="0"/>
                </a:spcAft>
              </a:pP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2.0.25 监理文件资料 Documentationofprojectmanagement</a:t>
              </a:r>
              <a:endParaRPr lang="zh-CN" altLang="en-US" sz="1000">
                <a:solidFill>
                  <a:schemeClr val="bg1"/>
                </a:solidFill>
              </a:endParaRPr>
            </a:p>
            <a:p>
              <a:pPr algn="l">
                <a:lnSpc>
                  <a:spcPct val="150000"/>
                </a:lnSpc>
                <a:spcBef>
                  <a:spcPts val="0"/>
                </a:spcBef>
                <a:spcAft>
                  <a:spcPts val="0"/>
                </a:spcAft>
              </a:pPr>
              <a:r>
                <a:rPr lang="zh-CN" altLang="en-US" sz="1000">
                  <a:solidFill>
                    <a:schemeClr val="bg1"/>
                  </a:solidFill>
                </a:rPr>
                <a:t>工程监理单位在履行建设工程监理合同过程中形成或获取的，以一定形式记录、保存的文件资料。</a:t>
              </a:r>
              <a:endParaRPr lang="zh-CN" altLang="en-US" sz="1000">
                <a:solidFill>
                  <a:schemeClr val="bg1"/>
                </a:solidFill>
              </a:endParaRPr>
            </a:p>
          </p:txBody>
        </p:sp>
      </p:grpSp>
      <p:grpSp>
        <p:nvGrpSpPr>
          <p:cNvPr id="23" name="组合 22"/>
          <p:cNvGrpSpPr/>
          <p:nvPr/>
        </p:nvGrpSpPr>
        <p:grpSpPr>
          <a:xfrm>
            <a:off x="0" y="6134100"/>
            <a:ext cx="12192000" cy="723899"/>
            <a:chOff x="0" y="6134100"/>
            <a:chExt cx="12192000" cy="723899"/>
          </a:xfrm>
        </p:grpSpPr>
        <p:pic>
          <p:nvPicPr>
            <p:cNvPr id="24" name="图片 23"/>
            <p:cNvPicPr>
              <a:picLocks noChangeAspect="1"/>
            </p:cNvPicPr>
            <p:nvPr/>
          </p:nvPicPr>
          <p:blipFill rotWithShape="1">
            <a:blip r:embed="rId2">
              <a:extLst>
                <a:ext uri="{28A0092B-C50C-407E-A947-70E740481C1C}">
                  <a14:useLocalDpi xmlns:a14="http://schemas.microsoft.com/office/drawing/2010/main" val="0"/>
                </a:ext>
              </a:extLst>
            </a:blip>
            <a:srcRect t="89447" b="-2"/>
            <a:stretch>
              <a:fillRect/>
            </a:stretch>
          </p:blipFill>
          <p:spPr>
            <a:xfrm>
              <a:off x="0" y="6134100"/>
              <a:ext cx="12192000" cy="723899"/>
            </a:xfrm>
            <a:prstGeom prst="rect">
              <a:avLst/>
            </a:prstGeom>
          </p:spPr>
        </p:pic>
        <p:sp>
          <p:nvSpPr>
            <p:cNvPr id="25" name="矩形 24"/>
            <p:cNvSpPr/>
            <p:nvPr/>
          </p:nvSpPr>
          <p:spPr>
            <a:xfrm>
              <a:off x="0" y="6134100"/>
              <a:ext cx="12192000" cy="723899"/>
            </a:xfrm>
            <a:prstGeom prst="rect">
              <a:avLst/>
            </a:prstGeom>
            <a:gradFill flip="none" rotWithShape="1">
              <a:gsLst>
                <a:gs pos="100000">
                  <a:srgbClr val="0E80C9">
                    <a:alpha val="45000"/>
                  </a:srgbClr>
                </a:gs>
                <a:gs pos="0">
                  <a:srgbClr val="00B0F0">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6378575" y="258445"/>
            <a:ext cx="2552700" cy="601345"/>
            <a:chOff x="8524" y="407"/>
            <a:chExt cx="4020" cy="947"/>
          </a:xfrm>
        </p:grpSpPr>
        <p:sp>
          <p:nvSpPr>
            <p:cNvPr id="2" name="文本框 1"/>
            <p:cNvSpPr txBox="1"/>
            <p:nvPr>
              <p:custDataLst>
                <p:tags r:id="rId3"/>
              </p:custDataLst>
            </p:nvPr>
          </p:nvSpPr>
          <p:spPr>
            <a:xfrm>
              <a:off x="8524" y="407"/>
              <a:ext cx="4020" cy="822"/>
            </a:xfrm>
            <a:prstGeom prst="rect">
              <a:avLst/>
            </a:prstGeom>
            <a:noFill/>
            <a:effectLst/>
          </p:spPr>
          <p:txBody>
            <a:bodyPr wrap="square" rtlCol="0">
              <a:spAutoFit/>
            </a:bodyPr>
            <a:lstStyle/>
            <a:p>
              <a:pPr algn="ct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术</a:t>
              </a:r>
              <a:r>
                <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    </a:t>
              </a:r>
              <a:r>
                <a:rPr lang="zh-CN" altLang="en-US"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rPr>
                <a:t>语</a:t>
              </a:r>
              <a:endParaRPr lang="en-US" altLang="zh-CN" sz="2800" b="1" dirty="0">
                <a:solidFill>
                  <a:srgbClr val="404040"/>
                </a:solidFill>
                <a:latin typeface="微软雅黑" panose="020B0503020204020204" pitchFamily="34" charset="-122"/>
                <a:ea typeface="微软雅黑" panose="020B0503020204020204" pitchFamily="34" charset="-122"/>
                <a:cs typeface="Calibri" panose="020F0502020204030204" pitchFamily="34" charset="0"/>
              </a:endParaRPr>
            </a:p>
          </p:txBody>
        </p:sp>
        <p:sp>
          <p:nvSpPr>
            <p:cNvPr id="6" name="矩形 5"/>
            <p:cNvSpPr/>
            <p:nvPr>
              <p:custDataLst>
                <p:tags r:id="rId4"/>
              </p:custDataLst>
            </p:nvPr>
          </p:nvSpPr>
          <p:spPr>
            <a:xfrm>
              <a:off x="9967" y="1298"/>
              <a:ext cx="1134" cy="57"/>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56" name="椭圆 55"/>
          <p:cNvSpPr/>
          <p:nvPr>
            <p:custDataLst>
              <p:tags r:id="rId5"/>
            </p:custDataLst>
          </p:nvPr>
        </p:nvSpPr>
        <p:spPr>
          <a:xfrm>
            <a:off x="2018030" y="472440"/>
            <a:ext cx="1507490" cy="1515745"/>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02</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 3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2351586" y="164637"/>
            <a:ext cx="9840415" cy="6884208"/>
          </a:xfrm>
          <a:prstGeom prst="rect">
            <a:avLst/>
          </a:prstGeom>
        </p:spPr>
      </p:pic>
      <p:pic>
        <p:nvPicPr>
          <p:cNvPr id="7" name="图片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21563"/>
            <a:ext cx="6202680" cy="6858000"/>
          </a:xfrm>
          <a:prstGeom prst="rect">
            <a:avLst/>
          </a:prstGeom>
        </p:spPr>
      </p:pic>
      <p:sp>
        <p:nvSpPr>
          <p:cNvPr id="33" name="等腰三角形 4"/>
          <p:cNvSpPr/>
          <p:nvPr/>
        </p:nvSpPr>
        <p:spPr>
          <a:xfrm rot="10800000" flipH="1">
            <a:off x="2324480" y="-70511"/>
            <a:ext cx="5030435" cy="2426616"/>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53069"/>
              <a:gd name="connsiteY0-34" fmla="*/ 2143136 h 2143136"/>
              <a:gd name="connsiteX1-35" fmla="*/ 3412317 w 5753069"/>
              <a:gd name="connsiteY1-36" fmla="*/ 0 h 2143136"/>
              <a:gd name="connsiteX2-37" fmla="*/ 5753069 w 5753069"/>
              <a:gd name="connsiteY2-38" fmla="*/ 2131260 h 2143136"/>
              <a:gd name="connsiteX3-39" fmla="*/ 0 w 5753069"/>
              <a:gd name="connsiteY3-40" fmla="*/ 2143136 h 2143136"/>
              <a:gd name="connsiteX0-41" fmla="*/ 0 w 5753069"/>
              <a:gd name="connsiteY0-42" fmla="*/ 2132130 h 2132130"/>
              <a:gd name="connsiteX1-43" fmla="*/ 3370405 w 5753069"/>
              <a:gd name="connsiteY1-44" fmla="*/ 0 h 2132130"/>
              <a:gd name="connsiteX2-45" fmla="*/ 5753069 w 5753069"/>
              <a:gd name="connsiteY2-46" fmla="*/ 2120254 h 2132130"/>
              <a:gd name="connsiteX3-47" fmla="*/ 0 w 5753069"/>
              <a:gd name="connsiteY3-48" fmla="*/ 2132130 h 2132130"/>
              <a:gd name="connsiteX0-49" fmla="*/ 0 w 5753069"/>
              <a:gd name="connsiteY0-50" fmla="*/ 2110118 h 2110118"/>
              <a:gd name="connsiteX1-51" fmla="*/ 3328492 w 5753069"/>
              <a:gd name="connsiteY1-52" fmla="*/ 0 h 2110118"/>
              <a:gd name="connsiteX2-53" fmla="*/ 5753069 w 5753069"/>
              <a:gd name="connsiteY2-54" fmla="*/ 2098242 h 2110118"/>
              <a:gd name="connsiteX3-55" fmla="*/ 0 w 5753069"/>
              <a:gd name="connsiteY3-56" fmla="*/ 2110118 h 2110118"/>
              <a:gd name="connsiteX0-57" fmla="*/ 0 w 5753069"/>
              <a:gd name="connsiteY0-58" fmla="*/ 2110118 h 2110118"/>
              <a:gd name="connsiteX1-59" fmla="*/ 3314522 w 5753069"/>
              <a:gd name="connsiteY1-60" fmla="*/ 0 h 2110118"/>
              <a:gd name="connsiteX2-61" fmla="*/ 5753069 w 5753069"/>
              <a:gd name="connsiteY2-62" fmla="*/ 2098242 h 2110118"/>
              <a:gd name="connsiteX3-63" fmla="*/ 0 w 5753069"/>
              <a:gd name="connsiteY3-64" fmla="*/ 2110118 h 2110118"/>
              <a:gd name="connsiteX0-65" fmla="*/ 0 w 5864835"/>
              <a:gd name="connsiteY0-66" fmla="*/ 2110118 h 2110118"/>
              <a:gd name="connsiteX1-67" fmla="*/ 3314522 w 5864835"/>
              <a:gd name="connsiteY1-68" fmla="*/ 0 h 2110118"/>
              <a:gd name="connsiteX2-69" fmla="*/ 5864835 w 5864835"/>
              <a:gd name="connsiteY2-70" fmla="*/ 2109249 h 2110118"/>
              <a:gd name="connsiteX3-71" fmla="*/ 0 w 5864835"/>
              <a:gd name="connsiteY3-72" fmla="*/ 2110118 h 2110118"/>
              <a:gd name="connsiteX0-73" fmla="*/ 0 w 5864835"/>
              <a:gd name="connsiteY0-74" fmla="*/ 2021101 h 2021101"/>
              <a:gd name="connsiteX1-75" fmla="*/ 3244301 w 5864835"/>
              <a:gd name="connsiteY1-76" fmla="*/ 0 h 2021101"/>
              <a:gd name="connsiteX2-77" fmla="*/ 5864835 w 5864835"/>
              <a:gd name="connsiteY2-78" fmla="*/ 2020232 h 2021101"/>
              <a:gd name="connsiteX3-79" fmla="*/ 0 w 5864835"/>
              <a:gd name="connsiteY3-80" fmla="*/ 2021101 h 2021101"/>
              <a:gd name="connsiteX0-81" fmla="*/ 0 w 5949099"/>
              <a:gd name="connsiteY0-82" fmla="*/ 2021101 h 2021101"/>
              <a:gd name="connsiteX1-83" fmla="*/ 3244301 w 5949099"/>
              <a:gd name="connsiteY1-84" fmla="*/ 0 h 2021101"/>
              <a:gd name="connsiteX2-85" fmla="*/ 5949099 w 5949099"/>
              <a:gd name="connsiteY2-86" fmla="*/ 2010342 h 2021101"/>
              <a:gd name="connsiteX3-87" fmla="*/ 0 w 5949099"/>
              <a:gd name="connsiteY3-88" fmla="*/ 2021101 h 2021101"/>
            </a:gdLst>
            <a:ahLst/>
            <a:cxnLst>
              <a:cxn ang="0">
                <a:pos x="connsiteX0-1" y="connsiteY0-2"/>
              </a:cxn>
              <a:cxn ang="0">
                <a:pos x="connsiteX1-3" y="connsiteY1-4"/>
              </a:cxn>
              <a:cxn ang="0">
                <a:pos x="connsiteX2-5" y="connsiteY2-6"/>
              </a:cxn>
              <a:cxn ang="0">
                <a:pos x="connsiteX3-7" y="connsiteY3-8"/>
              </a:cxn>
            </a:cxnLst>
            <a:rect l="l" t="t" r="r" b="b"/>
            <a:pathLst>
              <a:path w="5949099" h="2021101">
                <a:moveTo>
                  <a:pt x="0" y="2021101"/>
                </a:moveTo>
                <a:lnTo>
                  <a:pt x="3244301" y="0"/>
                </a:lnTo>
                <a:lnTo>
                  <a:pt x="5949099" y="2010342"/>
                </a:lnTo>
                <a:lnTo>
                  <a:pt x="0" y="202110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p>
        </p:txBody>
      </p:sp>
      <p:sp>
        <p:nvSpPr>
          <p:cNvPr id="34" name="等腰三角形 4"/>
          <p:cNvSpPr/>
          <p:nvPr/>
        </p:nvSpPr>
        <p:spPr>
          <a:xfrm rot="10800000" flipH="1">
            <a:off x="2176780" y="-35528"/>
            <a:ext cx="4985160" cy="2276775"/>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53069"/>
              <a:gd name="connsiteY0-34" fmla="*/ 2143136 h 2143136"/>
              <a:gd name="connsiteX1-35" fmla="*/ 3412317 w 5753069"/>
              <a:gd name="connsiteY1-36" fmla="*/ 0 h 2143136"/>
              <a:gd name="connsiteX2-37" fmla="*/ 5753069 w 5753069"/>
              <a:gd name="connsiteY2-38" fmla="*/ 2131260 h 2143136"/>
              <a:gd name="connsiteX3-39" fmla="*/ 0 w 5753069"/>
              <a:gd name="connsiteY3-40" fmla="*/ 2143136 h 2143136"/>
              <a:gd name="connsiteX0-41" fmla="*/ 0 w 5753069"/>
              <a:gd name="connsiteY0-42" fmla="*/ 2132130 h 2132130"/>
              <a:gd name="connsiteX1-43" fmla="*/ 3370405 w 5753069"/>
              <a:gd name="connsiteY1-44" fmla="*/ 0 h 2132130"/>
              <a:gd name="connsiteX2-45" fmla="*/ 5753069 w 5753069"/>
              <a:gd name="connsiteY2-46" fmla="*/ 2120254 h 2132130"/>
              <a:gd name="connsiteX3-47" fmla="*/ 0 w 5753069"/>
              <a:gd name="connsiteY3-48" fmla="*/ 2132130 h 2132130"/>
              <a:gd name="connsiteX0-49" fmla="*/ 0 w 5753069"/>
              <a:gd name="connsiteY0-50" fmla="*/ 2110118 h 2110118"/>
              <a:gd name="connsiteX1-51" fmla="*/ 3328492 w 5753069"/>
              <a:gd name="connsiteY1-52" fmla="*/ 0 h 2110118"/>
              <a:gd name="connsiteX2-53" fmla="*/ 5753069 w 5753069"/>
              <a:gd name="connsiteY2-54" fmla="*/ 2098242 h 2110118"/>
              <a:gd name="connsiteX3-55" fmla="*/ 0 w 5753069"/>
              <a:gd name="connsiteY3-56" fmla="*/ 2110118 h 2110118"/>
              <a:gd name="connsiteX0-57" fmla="*/ 0 w 5753069"/>
              <a:gd name="connsiteY0-58" fmla="*/ 2110118 h 2110118"/>
              <a:gd name="connsiteX1-59" fmla="*/ 3314522 w 5753069"/>
              <a:gd name="connsiteY1-60" fmla="*/ 0 h 2110118"/>
              <a:gd name="connsiteX2-61" fmla="*/ 5753069 w 5753069"/>
              <a:gd name="connsiteY2-62" fmla="*/ 2098242 h 2110118"/>
              <a:gd name="connsiteX3-63" fmla="*/ 0 w 5753069"/>
              <a:gd name="connsiteY3-64" fmla="*/ 2110118 h 2110118"/>
              <a:gd name="connsiteX0-65" fmla="*/ 0 w 5864835"/>
              <a:gd name="connsiteY0-66" fmla="*/ 2110118 h 2110118"/>
              <a:gd name="connsiteX1-67" fmla="*/ 3314522 w 5864835"/>
              <a:gd name="connsiteY1-68" fmla="*/ 0 h 2110118"/>
              <a:gd name="connsiteX2-69" fmla="*/ 5864835 w 5864835"/>
              <a:gd name="connsiteY2-70" fmla="*/ 2109249 h 2110118"/>
              <a:gd name="connsiteX3-71" fmla="*/ 0 w 5864835"/>
              <a:gd name="connsiteY3-72" fmla="*/ 2110118 h 2110118"/>
            </a:gdLst>
            <a:ahLst/>
            <a:cxnLst>
              <a:cxn ang="0">
                <a:pos x="connsiteX0-1" y="connsiteY0-2"/>
              </a:cxn>
              <a:cxn ang="0">
                <a:pos x="connsiteX1-3" y="connsiteY1-4"/>
              </a:cxn>
              <a:cxn ang="0">
                <a:pos x="connsiteX2-5" y="connsiteY2-6"/>
              </a:cxn>
              <a:cxn ang="0">
                <a:pos x="connsiteX3-7" y="connsiteY3-8"/>
              </a:cxn>
            </a:cxnLst>
            <a:rect l="l" t="t" r="r" b="b"/>
            <a:pathLst>
              <a:path w="5864835" h="2110118">
                <a:moveTo>
                  <a:pt x="0" y="2110118"/>
                </a:moveTo>
                <a:lnTo>
                  <a:pt x="3314522" y="0"/>
                </a:lnTo>
                <a:lnTo>
                  <a:pt x="5864835" y="2109249"/>
                </a:lnTo>
                <a:lnTo>
                  <a:pt x="0" y="2110118"/>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p>
        </p:txBody>
      </p:sp>
      <p:sp>
        <p:nvSpPr>
          <p:cNvPr id="35" name="等腰三角形 4"/>
          <p:cNvSpPr/>
          <p:nvPr/>
        </p:nvSpPr>
        <p:spPr>
          <a:xfrm rot="10800000" flipH="1">
            <a:off x="2114752" y="-35528"/>
            <a:ext cx="4925784" cy="2188029"/>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94982"/>
              <a:gd name="connsiteY0-34" fmla="*/ 2176154 h 2188029"/>
              <a:gd name="connsiteX1-35" fmla="*/ 3314522 w 5794982"/>
              <a:gd name="connsiteY1-36" fmla="*/ 0 h 2188029"/>
              <a:gd name="connsiteX2-37" fmla="*/ 5794982 w 5794982"/>
              <a:gd name="connsiteY2-38" fmla="*/ 2188029 h 2188029"/>
              <a:gd name="connsiteX3-39" fmla="*/ 0 w 5794982"/>
              <a:gd name="connsiteY3-40" fmla="*/ 2176154 h 2188029"/>
              <a:gd name="connsiteX0-41" fmla="*/ 0 w 5794982"/>
              <a:gd name="connsiteY0-42" fmla="*/ 2176154 h 2188029"/>
              <a:gd name="connsiteX1-43" fmla="*/ 3297447 w 5794982"/>
              <a:gd name="connsiteY1-44" fmla="*/ 0 h 2188029"/>
              <a:gd name="connsiteX2-45" fmla="*/ 5794982 w 5794982"/>
              <a:gd name="connsiteY2-46" fmla="*/ 2188029 h 2188029"/>
              <a:gd name="connsiteX3-47" fmla="*/ 0 w 5794982"/>
              <a:gd name="connsiteY3-48" fmla="*/ 2176154 h 2188029"/>
            </a:gdLst>
            <a:ahLst/>
            <a:cxnLst>
              <a:cxn ang="0">
                <a:pos x="connsiteX0-1" y="connsiteY0-2"/>
              </a:cxn>
              <a:cxn ang="0">
                <a:pos x="connsiteX1-3" y="connsiteY1-4"/>
              </a:cxn>
              <a:cxn ang="0">
                <a:pos x="connsiteX2-5" y="connsiteY2-6"/>
              </a:cxn>
              <a:cxn ang="0">
                <a:pos x="connsiteX3-7" y="connsiteY3-8"/>
              </a:cxn>
            </a:cxnLst>
            <a:rect l="l" t="t" r="r" b="b"/>
            <a:pathLst>
              <a:path w="5794982" h="2188029">
                <a:moveTo>
                  <a:pt x="0" y="2176154"/>
                </a:moveTo>
                <a:lnTo>
                  <a:pt x="3297447" y="0"/>
                </a:lnTo>
                <a:lnTo>
                  <a:pt x="5794982" y="2188029"/>
                </a:lnTo>
                <a:lnTo>
                  <a:pt x="0" y="2176154"/>
                </a:lnTo>
                <a:close/>
              </a:path>
            </a:pathLst>
          </a:custGeom>
          <a:solidFill>
            <a:srgbClr val="0E80C9"/>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p>
        </p:txBody>
      </p:sp>
      <p:sp>
        <p:nvSpPr>
          <p:cNvPr id="36" name="等腰三角形 4"/>
          <p:cNvSpPr/>
          <p:nvPr/>
        </p:nvSpPr>
        <p:spPr>
          <a:xfrm rot="10800000" flipH="1" flipV="1">
            <a:off x="1929661" y="4458768"/>
            <a:ext cx="5030435" cy="2426616"/>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53069"/>
              <a:gd name="connsiteY0-34" fmla="*/ 2143136 h 2143136"/>
              <a:gd name="connsiteX1-35" fmla="*/ 3412317 w 5753069"/>
              <a:gd name="connsiteY1-36" fmla="*/ 0 h 2143136"/>
              <a:gd name="connsiteX2-37" fmla="*/ 5753069 w 5753069"/>
              <a:gd name="connsiteY2-38" fmla="*/ 2131260 h 2143136"/>
              <a:gd name="connsiteX3-39" fmla="*/ 0 w 5753069"/>
              <a:gd name="connsiteY3-40" fmla="*/ 2143136 h 2143136"/>
              <a:gd name="connsiteX0-41" fmla="*/ 0 w 5753069"/>
              <a:gd name="connsiteY0-42" fmla="*/ 2132130 h 2132130"/>
              <a:gd name="connsiteX1-43" fmla="*/ 3370405 w 5753069"/>
              <a:gd name="connsiteY1-44" fmla="*/ 0 h 2132130"/>
              <a:gd name="connsiteX2-45" fmla="*/ 5753069 w 5753069"/>
              <a:gd name="connsiteY2-46" fmla="*/ 2120254 h 2132130"/>
              <a:gd name="connsiteX3-47" fmla="*/ 0 w 5753069"/>
              <a:gd name="connsiteY3-48" fmla="*/ 2132130 h 2132130"/>
              <a:gd name="connsiteX0-49" fmla="*/ 0 w 5753069"/>
              <a:gd name="connsiteY0-50" fmla="*/ 2110118 h 2110118"/>
              <a:gd name="connsiteX1-51" fmla="*/ 3328492 w 5753069"/>
              <a:gd name="connsiteY1-52" fmla="*/ 0 h 2110118"/>
              <a:gd name="connsiteX2-53" fmla="*/ 5753069 w 5753069"/>
              <a:gd name="connsiteY2-54" fmla="*/ 2098242 h 2110118"/>
              <a:gd name="connsiteX3-55" fmla="*/ 0 w 5753069"/>
              <a:gd name="connsiteY3-56" fmla="*/ 2110118 h 2110118"/>
              <a:gd name="connsiteX0-57" fmla="*/ 0 w 5753069"/>
              <a:gd name="connsiteY0-58" fmla="*/ 2110118 h 2110118"/>
              <a:gd name="connsiteX1-59" fmla="*/ 3314522 w 5753069"/>
              <a:gd name="connsiteY1-60" fmla="*/ 0 h 2110118"/>
              <a:gd name="connsiteX2-61" fmla="*/ 5753069 w 5753069"/>
              <a:gd name="connsiteY2-62" fmla="*/ 2098242 h 2110118"/>
              <a:gd name="connsiteX3-63" fmla="*/ 0 w 5753069"/>
              <a:gd name="connsiteY3-64" fmla="*/ 2110118 h 2110118"/>
              <a:gd name="connsiteX0-65" fmla="*/ 0 w 5864835"/>
              <a:gd name="connsiteY0-66" fmla="*/ 2110118 h 2110118"/>
              <a:gd name="connsiteX1-67" fmla="*/ 3314522 w 5864835"/>
              <a:gd name="connsiteY1-68" fmla="*/ 0 h 2110118"/>
              <a:gd name="connsiteX2-69" fmla="*/ 5864835 w 5864835"/>
              <a:gd name="connsiteY2-70" fmla="*/ 2109249 h 2110118"/>
              <a:gd name="connsiteX3-71" fmla="*/ 0 w 5864835"/>
              <a:gd name="connsiteY3-72" fmla="*/ 2110118 h 2110118"/>
              <a:gd name="connsiteX0-73" fmla="*/ 0 w 5864835"/>
              <a:gd name="connsiteY0-74" fmla="*/ 2021101 h 2021101"/>
              <a:gd name="connsiteX1-75" fmla="*/ 3244301 w 5864835"/>
              <a:gd name="connsiteY1-76" fmla="*/ 0 h 2021101"/>
              <a:gd name="connsiteX2-77" fmla="*/ 5864835 w 5864835"/>
              <a:gd name="connsiteY2-78" fmla="*/ 2020232 h 2021101"/>
              <a:gd name="connsiteX3-79" fmla="*/ 0 w 5864835"/>
              <a:gd name="connsiteY3-80" fmla="*/ 2021101 h 2021101"/>
              <a:gd name="connsiteX0-81" fmla="*/ 0 w 5949099"/>
              <a:gd name="connsiteY0-82" fmla="*/ 2021101 h 2021101"/>
              <a:gd name="connsiteX1-83" fmla="*/ 3244301 w 5949099"/>
              <a:gd name="connsiteY1-84" fmla="*/ 0 h 2021101"/>
              <a:gd name="connsiteX2-85" fmla="*/ 5949099 w 5949099"/>
              <a:gd name="connsiteY2-86" fmla="*/ 2010342 h 2021101"/>
              <a:gd name="connsiteX3-87" fmla="*/ 0 w 5949099"/>
              <a:gd name="connsiteY3-88" fmla="*/ 2021101 h 2021101"/>
            </a:gdLst>
            <a:ahLst/>
            <a:cxnLst>
              <a:cxn ang="0">
                <a:pos x="connsiteX0-1" y="connsiteY0-2"/>
              </a:cxn>
              <a:cxn ang="0">
                <a:pos x="connsiteX1-3" y="connsiteY1-4"/>
              </a:cxn>
              <a:cxn ang="0">
                <a:pos x="connsiteX2-5" y="connsiteY2-6"/>
              </a:cxn>
              <a:cxn ang="0">
                <a:pos x="connsiteX3-7" y="connsiteY3-8"/>
              </a:cxn>
            </a:cxnLst>
            <a:rect l="l" t="t" r="r" b="b"/>
            <a:pathLst>
              <a:path w="5949099" h="2021101">
                <a:moveTo>
                  <a:pt x="0" y="2021101"/>
                </a:moveTo>
                <a:lnTo>
                  <a:pt x="3244301" y="0"/>
                </a:lnTo>
                <a:lnTo>
                  <a:pt x="5949099" y="2010342"/>
                </a:lnTo>
                <a:lnTo>
                  <a:pt x="0" y="202110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7" name="等腰三角形 4"/>
          <p:cNvSpPr/>
          <p:nvPr/>
        </p:nvSpPr>
        <p:spPr>
          <a:xfrm rot="10800000" flipH="1" flipV="1">
            <a:off x="1808999" y="4573627"/>
            <a:ext cx="4985160" cy="2276775"/>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53069"/>
              <a:gd name="connsiteY0-34" fmla="*/ 2143136 h 2143136"/>
              <a:gd name="connsiteX1-35" fmla="*/ 3412317 w 5753069"/>
              <a:gd name="connsiteY1-36" fmla="*/ 0 h 2143136"/>
              <a:gd name="connsiteX2-37" fmla="*/ 5753069 w 5753069"/>
              <a:gd name="connsiteY2-38" fmla="*/ 2131260 h 2143136"/>
              <a:gd name="connsiteX3-39" fmla="*/ 0 w 5753069"/>
              <a:gd name="connsiteY3-40" fmla="*/ 2143136 h 2143136"/>
              <a:gd name="connsiteX0-41" fmla="*/ 0 w 5753069"/>
              <a:gd name="connsiteY0-42" fmla="*/ 2132130 h 2132130"/>
              <a:gd name="connsiteX1-43" fmla="*/ 3370405 w 5753069"/>
              <a:gd name="connsiteY1-44" fmla="*/ 0 h 2132130"/>
              <a:gd name="connsiteX2-45" fmla="*/ 5753069 w 5753069"/>
              <a:gd name="connsiteY2-46" fmla="*/ 2120254 h 2132130"/>
              <a:gd name="connsiteX3-47" fmla="*/ 0 w 5753069"/>
              <a:gd name="connsiteY3-48" fmla="*/ 2132130 h 2132130"/>
              <a:gd name="connsiteX0-49" fmla="*/ 0 w 5753069"/>
              <a:gd name="connsiteY0-50" fmla="*/ 2110118 h 2110118"/>
              <a:gd name="connsiteX1-51" fmla="*/ 3328492 w 5753069"/>
              <a:gd name="connsiteY1-52" fmla="*/ 0 h 2110118"/>
              <a:gd name="connsiteX2-53" fmla="*/ 5753069 w 5753069"/>
              <a:gd name="connsiteY2-54" fmla="*/ 2098242 h 2110118"/>
              <a:gd name="connsiteX3-55" fmla="*/ 0 w 5753069"/>
              <a:gd name="connsiteY3-56" fmla="*/ 2110118 h 2110118"/>
              <a:gd name="connsiteX0-57" fmla="*/ 0 w 5753069"/>
              <a:gd name="connsiteY0-58" fmla="*/ 2110118 h 2110118"/>
              <a:gd name="connsiteX1-59" fmla="*/ 3314522 w 5753069"/>
              <a:gd name="connsiteY1-60" fmla="*/ 0 h 2110118"/>
              <a:gd name="connsiteX2-61" fmla="*/ 5753069 w 5753069"/>
              <a:gd name="connsiteY2-62" fmla="*/ 2098242 h 2110118"/>
              <a:gd name="connsiteX3-63" fmla="*/ 0 w 5753069"/>
              <a:gd name="connsiteY3-64" fmla="*/ 2110118 h 2110118"/>
              <a:gd name="connsiteX0-65" fmla="*/ 0 w 5864835"/>
              <a:gd name="connsiteY0-66" fmla="*/ 2110118 h 2110118"/>
              <a:gd name="connsiteX1-67" fmla="*/ 3314522 w 5864835"/>
              <a:gd name="connsiteY1-68" fmla="*/ 0 h 2110118"/>
              <a:gd name="connsiteX2-69" fmla="*/ 5864835 w 5864835"/>
              <a:gd name="connsiteY2-70" fmla="*/ 2109249 h 2110118"/>
              <a:gd name="connsiteX3-71" fmla="*/ 0 w 5864835"/>
              <a:gd name="connsiteY3-72" fmla="*/ 2110118 h 2110118"/>
            </a:gdLst>
            <a:ahLst/>
            <a:cxnLst>
              <a:cxn ang="0">
                <a:pos x="connsiteX0-1" y="connsiteY0-2"/>
              </a:cxn>
              <a:cxn ang="0">
                <a:pos x="connsiteX1-3" y="connsiteY1-4"/>
              </a:cxn>
              <a:cxn ang="0">
                <a:pos x="connsiteX2-5" y="connsiteY2-6"/>
              </a:cxn>
              <a:cxn ang="0">
                <a:pos x="connsiteX3-7" y="connsiteY3-8"/>
              </a:cxn>
            </a:cxnLst>
            <a:rect l="l" t="t" r="r" b="b"/>
            <a:pathLst>
              <a:path w="5864835" h="2110118">
                <a:moveTo>
                  <a:pt x="0" y="2110118"/>
                </a:moveTo>
                <a:lnTo>
                  <a:pt x="3314522" y="0"/>
                </a:lnTo>
                <a:lnTo>
                  <a:pt x="5864835" y="2109249"/>
                </a:lnTo>
                <a:lnTo>
                  <a:pt x="0" y="2110118"/>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8" name="等腰三角形 4"/>
          <p:cNvSpPr/>
          <p:nvPr/>
        </p:nvSpPr>
        <p:spPr>
          <a:xfrm rot="10800000" flipH="1" flipV="1">
            <a:off x="1679511" y="4662372"/>
            <a:ext cx="4925784" cy="2188029"/>
          </a:xfrm>
          <a:custGeom>
            <a:avLst/>
            <a:gdLst>
              <a:gd name="connsiteX0" fmla="*/ 0 w 5032167"/>
              <a:gd name="connsiteY0" fmla="*/ 2318657 h 2318657"/>
              <a:gd name="connsiteX1" fmla="*/ 2516084 w 5032167"/>
              <a:gd name="connsiteY1" fmla="*/ 0 h 2318657"/>
              <a:gd name="connsiteX2" fmla="*/ 5032167 w 5032167"/>
              <a:gd name="connsiteY2" fmla="*/ 2318657 h 2318657"/>
              <a:gd name="connsiteX3" fmla="*/ 0 w 5032167"/>
              <a:gd name="connsiteY3" fmla="*/ 2318657 h 2318657"/>
              <a:gd name="connsiteX0-1" fmla="*/ 0 w 5495305"/>
              <a:gd name="connsiteY0-2" fmla="*/ 2318657 h 2318657"/>
              <a:gd name="connsiteX1-3" fmla="*/ 2979222 w 5495305"/>
              <a:gd name="connsiteY1-4" fmla="*/ 0 h 2318657"/>
              <a:gd name="connsiteX2-5" fmla="*/ 5495305 w 5495305"/>
              <a:gd name="connsiteY2-6" fmla="*/ 2318657 h 2318657"/>
              <a:gd name="connsiteX3-7" fmla="*/ 0 w 5495305"/>
              <a:gd name="connsiteY3-8" fmla="*/ 2318657 h 2318657"/>
              <a:gd name="connsiteX0-9" fmla="*/ 0 w 5697185"/>
              <a:gd name="connsiteY0-10" fmla="*/ 2318657 h 2318657"/>
              <a:gd name="connsiteX1-11" fmla="*/ 2979222 w 5697185"/>
              <a:gd name="connsiteY1-12" fmla="*/ 0 h 2318657"/>
              <a:gd name="connsiteX2-13" fmla="*/ 5697185 w 5697185"/>
              <a:gd name="connsiteY2-14" fmla="*/ 2318657 h 2318657"/>
              <a:gd name="connsiteX3-15" fmla="*/ 0 w 5697185"/>
              <a:gd name="connsiteY3-16" fmla="*/ 2318657 h 2318657"/>
              <a:gd name="connsiteX0-17" fmla="*/ 0 w 5697185"/>
              <a:gd name="connsiteY0-18" fmla="*/ 2164278 h 2164278"/>
              <a:gd name="connsiteX1-19" fmla="*/ 3258638 w 5697185"/>
              <a:gd name="connsiteY1-20" fmla="*/ 0 h 2164278"/>
              <a:gd name="connsiteX2-21" fmla="*/ 5697185 w 5697185"/>
              <a:gd name="connsiteY2-22" fmla="*/ 2164278 h 2164278"/>
              <a:gd name="connsiteX3-23" fmla="*/ 0 w 5697185"/>
              <a:gd name="connsiteY3-24" fmla="*/ 2164278 h 2164278"/>
              <a:gd name="connsiteX0-25" fmla="*/ 0 w 5753069"/>
              <a:gd name="connsiteY0-26" fmla="*/ 2176154 h 2176154"/>
              <a:gd name="connsiteX1-27" fmla="*/ 3314522 w 5753069"/>
              <a:gd name="connsiteY1-28" fmla="*/ 0 h 2176154"/>
              <a:gd name="connsiteX2-29" fmla="*/ 5753069 w 5753069"/>
              <a:gd name="connsiteY2-30" fmla="*/ 2164278 h 2176154"/>
              <a:gd name="connsiteX3-31" fmla="*/ 0 w 5753069"/>
              <a:gd name="connsiteY3-32" fmla="*/ 2176154 h 2176154"/>
              <a:gd name="connsiteX0-33" fmla="*/ 0 w 5794982"/>
              <a:gd name="connsiteY0-34" fmla="*/ 2176154 h 2188029"/>
              <a:gd name="connsiteX1-35" fmla="*/ 3314522 w 5794982"/>
              <a:gd name="connsiteY1-36" fmla="*/ 0 h 2188029"/>
              <a:gd name="connsiteX2-37" fmla="*/ 5794982 w 5794982"/>
              <a:gd name="connsiteY2-38" fmla="*/ 2188029 h 2188029"/>
              <a:gd name="connsiteX3-39" fmla="*/ 0 w 5794982"/>
              <a:gd name="connsiteY3-40" fmla="*/ 2176154 h 2188029"/>
            </a:gdLst>
            <a:ahLst/>
            <a:cxnLst>
              <a:cxn ang="0">
                <a:pos x="connsiteX0-1" y="connsiteY0-2"/>
              </a:cxn>
              <a:cxn ang="0">
                <a:pos x="connsiteX1-3" y="connsiteY1-4"/>
              </a:cxn>
              <a:cxn ang="0">
                <a:pos x="connsiteX2-5" y="connsiteY2-6"/>
              </a:cxn>
              <a:cxn ang="0">
                <a:pos x="connsiteX3-7" y="connsiteY3-8"/>
              </a:cxn>
            </a:cxnLst>
            <a:rect l="l" t="t" r="r" b="b"/>
            <a:pathLst>
              <a:path w="5794982" h="2188029">
                <a:moveTo>
                  <a:pt x="0" y="2176154"/>
                </a:moveTo>
                <a:lnTo>
                  <a:pt x="3314522" y="0"/>
                </a:lnTo>
                <a:lnTo>
                  <a:pt x="5794982" y="2188029"/>
                </a:lnTo>
                <a:lnTo>
                  <a:pt x="0" y="2176154"/>
                </a:lnTo>
                <a:close/>
              </a:path>
            </a:pathLst>
          </a:custGeom>
          <a:solidFill>
            <a:srgbClr val="00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2" name="组合 1"/>
          <p:cNvGrpSpPr/>
          <p:nvPr/>
        </p:nvGrpSpPr>
        <p:grpSpPr>
          <a:xfrm>
            <a:off x="833755" y="2116455"/>
            <a:ext cx="4128770" cy="2269490"/>
            <a:chOff x="377" y="3138"/>
            <a:chExt cx="6502" cy="3574"/>
          </a:xfrm>
        </p:grpSpPr>
        <p:sp>
          <p:nvSpPr>
            <p:cNvPr id="40" name="矩形 39"/>
            <p:cNvSpPr/>
            <p:nvPr/>
          </p:nvSpPr>
          <p:spPr>
            <a:xfrm>
              <a:off x="377" y="3138"/>
              <a:ext cx="6502" cy="1438"/>
            </a:xfrm>
            <a:prstGeom prst="rect">
              <a:avLst/>
            </a:prstGeom>
          </p:spPr>
          <p:txBody>
            <a:bodyPr wrap="square" lIns="91440" tIns="45720" rIns="91440" bIns="45720">
              <a:spAutoFit/>
            </a:bodyPr>
            <a:lstStyle/>
            <a:p>
              <a:r>
                <a:rPr lang="en-US" altLang="zh-CN" sz="5335" b="1" dirty="0">
                  <a:solidFill>
                    <a:schemeClr val="tx2">
                      <a:lumMod val="60000"/>
                      <a:lumOff val="40000"/>
                    </a:schemeClr>
                  </a:solidFill>
                  <a:latin typeface="+mj-lt"/>
                </a:rPr>
                <a:t>THANK YOU</a:t>
              </a:r>
              <a:endParaRPr lang="zh-CN" altLang="en-US" sz="5335" b="1" dirty="0">
                <a:solidFill>
                  <a:schemeClr val="tx2">
                    <a:lumMod val="60000"/>
                    <a:lumOff val="40000"/>
                  </a:schemeClr>
                </a:solidFill>
                <a:latin typeface="+mj-lt"/>
              </a:endParaRPr>
            </a:p>
          </p:txBody>
        </p:sp>
        <p:sp>
          <p:nvSpPr>
            <p:cNvPr id="50" name="TextBox 81"/>
            <p:cNvSpPr txBox="1"/>
            <p:nvPr/>
          </p:nvSpPr>
          <p:spPr>
            <a:xfrm>
              <a:off x="711" y="4838"/>
              <a:ext cx="5505" cy="1874"/>
            </a:xfrm>
            <a:prstGeom prst="rect">
              <a:avLst/>
            </a:prstGeom>
            <a:noFill/>
          </p:spPr>
          <p:txBody>
            <a:bodyPr wrap="square" lIns="121963" tIns="60981" rIns="121963" bIns="60981" rtlCol="0">
              <a:spAutoFit/>
            </a:bodyPr>
            <a:lstStyle/>
            <a:p>
              <a:pPr>
                <a:lnSpc>
                  <a:spcPct val="130000"/>
                </a:lnSpc>
              </a:pPr>
              <a:r>
                <a:rPr lang="en-US" altLang="zh-CN" sz="5335" b="1" dirty="0">
                  <a:solidFill>
                    <a:schemeClr val="tx2">
                      <a:lumMod val="60000"/>
                      <a:lumOff val="40000"/>
                    </a:schemeClr>
                  </a:solidFill>
                  <a:latin typeface="+mj-lt"/>
                </a:rPr>
                <a:t>谢谢观看</a:t>
              </a:r>
              <a:endParaRPr lang="zh-CN" sz="1600" dirty="0">
                <a:solidFill>
                  <a:srgbClr val="404040"/>
                </a:solidFill>
                <a:latin typeface="微软雅黑" panose="020B0503020204020204" pitchFamily="34" charset="-122"/>
                <a:ea typeface="微软雅黑" panose="020B0503020204020204" pitchFamily="34"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1600" advTm="0">
        <p:blinds dir="vert"/>
      </p:transition>
    </mc:Choice>
    <mc:Fallback>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500" fill="hold"/>
                                        <p:tgtEl>
                                          <p:spTgt spid="7"/>
                                        </p:tgtEl>
                                        <p:attrNameLst>
                                          <p:attrName>ppt_x</p:attrName>
                                        </p:attrNameLst>
                                      </p:cBhvr>
                                      <p:tavLst>
                                        <p:tav tm="0">
                                          <p:val>
                                            <p:strVal val="0-#ppt_w/2"/>
                                          </p:val>
                                        </p:tav>
                                        <p:tav tm="100000">
                                          <p:val>
                                            <p:strVal val="#ppt_x"/>
                                          </p:val>
                                        </p:tav>
                                      </p:tavLst>
                                    </p:anim>
                                    <p:anim calcmode="lin" valueType="num">
                                      <p:cBhvr additive="base">
                                        <p:cTn id="8" dur="1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14" presetClass="entr" presetSubtype="10" fill="hold"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randombar(horizontal)">
                                      <p:cBhvr>
                                        <p:cTn id="12" dur="1000"/>
                                        <p:tgtEl>
                                          <p:spTgt spid="32"/>
                                        </p:tgtEl>
                                      </p:cBhvr>
                                    </p:animEffect>
                                  </p:childTnLst>
                                </p:cTn>
                              </p:par>
                              <p:par>
                                <p:cTn id="13" presetID="2" presetClass="entr" presetSubtype="2" accel="50000" decel="50000" fill="hold" grpId="0" nodeType="withEffect">
                                  <p:stCondLst>
                                    <p:cond delay="25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1500" fill="hold"/>
                                        <p:tgtEl>
                                          <p:spTgt spid="35"/>
                                        </p:tgtEl>
                                        <p:attrNameLst>
                                          <p:attrName>ppt_x</p:attrName>
                                        </p:attrNameLst>
                                      </p:cBhvr>
                                      <p:tavLst>
                                        <p:tav tm="0">
                                          <p:val>
                                            <p:strVal val="1+#ppt_w/2"/>
                                          </p:val>
                                        </p:tav>
                                        <p:tav tm="100000">
                                          <p:val>
                                            <p:strVal val="#ppt_x"/>
                                          </p:val>
                                        </p:tav>
                                      </p:tavLst>
                                    </p:anim>
                                    <p:anim calcmode="lin" valueType="num">
                                      <p:cBhvr additive="base">
                                        <p:cTn id="16" dur="1500" fill="hold"/>
                                        <p:tgtEl>
                                          <p:spTgt spid="35"/>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0" nodeType="withEffect">
                                  <p:stCondLst>
                                    <p:cond delay="25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1500" fill="hold"/>
                                        <p:tgtEl>
                                          <p:spTgt spid="38"/>
                                        </p:tgtEl>
                                        <p:attrNameLst>
                                          <p:attrName>ppt_x</p:attrName>
                                        </p:attrNameLst>
                                      </p:cBhvr>
                                      <p:tavLst>
                                        <p:tav tm="0">
                                          <p:val>
                                            <p:strVal val="1+#ppt_w/2"/>
                                          </p:val>
                                        </p:tav>
                                        <p:tav tm="100000">
                                          <p:val>
                                            <p:strVal val="#ppt_x"/>
                                          </p:val>
                                        </p:tav>
                                      </p:tavLst>
                                    </p:anim>
                                    <p:anim calcmode="lin" valueType="num">
                                      <p:cBhvr additive="base">
                                        <p:cTn id="20" dur="1500" fill="hold"/>
                                        <p:tgtEl>
                                          <p:spTgt spid="38"/>
                                        </p:tgtEl>
                                        <p:attrNameLst>
                                          <p:attrName>ppt_y</p:attrName>
                                        </p:attrNameLst>
                                      </p:cBhvr>
                                      <p:tavLst>
                                        <p:tav tm="0">
                                          <p:val>
                                            <p:strVal val="#ppt_y"/>
                                          </p:val>
                                        </p:tav>
                                        <p:tav tm="100000">
                                          <p:val>
                                            <p:strVal val="#ppt_y"/>
                                          </p:val>
                                        </p:tav>
                                      </p:tavLst>
                                    </p:anim>
                                  </p:childTnLst>
                                </p:cTn>
                              </p:par>
                              <p:par>
                                <p:cTn id="21" presetID="2" presetClass="entr" presetSubtype="2" accel="50000" decel="50000" fill="hold" grpId="0" nodeType="withEffect">
                                  <p:stCondLst>
                                    <p:cond delay="50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1500" fill="hold"/>
                                        <p:tgtEl>
                                          <p:spTgt spid="34"/>
                                        </p:tgtEl>
                                        <p:attrNameLst>
                                          <p:attrName>ppt_x</p:attrName>
                                        </p:attrNameLst>
                                      </p:cBhvr>
                                      <p:tavLst>
                                        <p:tav tm="0">
                                          <p:val>
                                            <p:strVal val="1+#ppt_w/2"/>
                                          </p:val>
                                        </p:tav>
                                        <p:tav tm="100000">
                                          <p:val>
                                            <p:strVal val="#ppt_x"/>
                                          </p:val>
                                        </p:tav>
                                      </p:tavLst>
                                    </p:anim>
                                    <p:anim calcmode="lin" valueType="num">
                                      <p:cBhvr additive="base">
                                        <p:cTn id="24" dur="1500" fill="hold"/>
                                        <p:tgtEl>
                                          <p:spTgt spid="34"/>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0" nodeType="withEffect">
                                  <p:stCondLst>
                                    <p:cond delay="50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1500" fill="hold"/>
                                        <p:tgtEl>
                                          <p:spTgt spid="37"/>
                                        </p:tgtEl>
                                        <p:attrNameLst>
                                          <p:attrName>ppt_x</p:attrName>
                                        </p:attrNameLst>
                                      </p:cBhvr>
                                      <p:tavLst>
                                        <p:tav tm="0">
                                          <p:val>
                                            <p:strVal val="1+#ppt_w/2"/>
                                          </p:val>
                                        </p:tav>
                                        <p:tav tm="100000">
                                          <p:val>
                                            <p:strVal val="#ppt_x"/>
                                          </p:val>
                                        </p:tav>
                                      </p:tavLst>
                                    </p:anim>
                                    <p:anim calcmode="lin" valueType="num">
                                      <p:cBhvr additive="base">
                                        <p:cTn id="28" dur="1500" fill="hold"/>
                                        <p:tgtEl>
                                          <p:spTgt spid="37"/>
                                        </p:tgtEl>
                                        <p:attrNameLst>
                                          <p:attrName>ppt_y</p:attrName>
                                        </p:attrNameLst>
                                      </p:cBhvr>
                                      <p:tavLst>
                                        <p:tav tm="0">
                                          <p:val>
                                            <p:strVal val="#ppt_y"/>
                                          </p:val>
                                        </p:tav>
                                        <p:tav tm="100000">
                                          <p:val>
                                            <p:strVal val="#ppt_y"/>
                                          </p:val>
                                        </p:tav>
                                      </p:tavLst>
                                    </p:anim>
                                  </p:childTnLst>
                                </p:cTn>
                              </p:par>
                              <p:par>
                                <p:cTn id="29" presetID="2" presetClass="entr" presetSubtype="2" accel="50000" decel="50000" fill="hold" grpId="0" nodeType="withEffect">
                                  <p:stCondLst>
                                    <p:cond delay="75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1500" fill="hold"/>
                                        <p:tgtEl>
                                          <p:spTgt spid="33"/>
                                        </p:tgtEl>
                                        <p:attrNameLst>
                                          <p:attrName>ppt_x</p:attrName>
                                        </p:attrNameLst>
                                      </p:cBhvr>
                                      <p:tavLst>
                                        <p:tav tm="0">
                                          <p:val>
                                            <p:strVal val="1+#ppt_w/2"/>
                                          </p:val>
                                        </p:tav>
                                        <p:tav tm="100000">
                                          <p:val>
                                            <p:strVal val="#ppt_x"/>
                                          </p:val>
                                        </p:tav>
                                      </p:tavLst>
                                    </p:anim>
                                    <p:anim calcmode="lin" valueType="num">
                                      <p:cBhvr additive="base">
                                        <p:cTn id="32" dur="1500" fill="hold"/>
                                        <p:tgtEl>
                                          <p:spTgt spid="33"/>
                                        </p:tgtEl>
                                        <p:attrNameLst>
                                          <p:attrName>ppt_y</p:attrName>
                                        </p:attrNameLst>
                                      </p:cBhvr>
                                      <p:tavLst>
                                        <p:tav tm="0">
                                          <p:val>
                                            <p:strVal val="#ppt_y"/>
                                          </p:val>
                                        </p:tav>
                                        <p:tav tm="100000">
                                          <p:val>
                                            <p:strVal val="#ppt_y"/>
                                          </p:val>
                                        </p:tav>
                                      </p:tavLst>
                                    </p:anim>
                                  </p:childTnLst>
                                </p:cTn>
                              </p:par>
                              <p:par>
                                <p:cTn id="33" presetID="2" presetClass="entr" presetSubtype="2" accel="50000" decel="50000" fill="hold" grpId="0" nodeType="withEffect">
                                  <p:stCondLst>
                                    <p:cond delay="750"/>
                                  </p:stCondLst>
                                  <p:childTnLst>
                                    <p:set>
                                      <p:cBhvr>
                                        <p:cTn id="34" dur="1" fill="hold">
                                          <p:stCondLst>
                                            <p:cond delay="0"/>
                                          </p:stCondLst>
                                        </p:cTn>
                                        <p:tgtEl>
                                          <p:spTgt spid="36"/>
                                        </p:tgtEl>
                                        <p:attrNameLst>
                                          <p:attrName>style.visibility</p:attrName>
                                        </p:attrNameLst>
                                      </p:cBhvr>
                                      <p:to>
                                        <p:strVal val="visible"/>
                                      </p:to>
                                    </p:set>
                                    <p:anim calcmode="lin" valueType="num">
                                      <p:cBhvr additive="base">
                                        <p:cTn id="35" dur="1500" fill="hold"/>
                                        <p:tgtEl>
                                          <p:spTgt spid="36"/>
                                        </p:tgtEl>
                                        <p:attrNameLst>
                                          <p:attrName>ppt_x</p:attrName>
                                        </p:attrNameLst>
                                      </p:cBhvr>
                                      <p:tavLst>
                                        <p:tav tm="0">
                                          <p:val>
                                            <p:strVal val="1+#ppt_w/2"/>
                                          </p:val>
                                        </p:tav>
                                        <p:tav tm="100000">
                                          <p:val>
                                            <p:strVal val="#ppt_x"/>
                                          </p:val>
                                        </p:tav>
                                      </p:tavLst>
                                    </p:anim>
                                    <p:anim calcmode="lin" valueType="num">
                                      <p:cBhvr additive="base">
                                        <p:cTn id="36" dur="1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3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0" y="0"/>
            <a:ext cx="4623816" cy="6858000"/>
            <a:chOff x="0" y="0"/>
            <a:chExt cx="4623816" cy="6858000"/>
          </a:xfrm>
        </p:grpSpPr>
        <p:pic>
          <p:nvPicPr>
            <p:cNvPr id="6" name="图片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0" y="0"/>
              <a:ext cx="4623816" cy="6858000"/>
            </a:xfrm>
            <a:prstGeom prst="rect">
              <a:avLst/>
            </a:prstGeom>
          </p:spPr>
        </p:pic>
        <p:sp>
          <p:nvSpPr>
            <p:cNvPr id="54" name="矩形 53"/>
            <p:cNvSpPr/>
            <p:nvPr/>
          </p:nvSpPr>
          <p:spPr>
            <a:xfrm>
              <a:off x="0" y="0"/>
              <a:ext cx="4623816" cy="6858000"/>
            </a:xfrm>
            <a:custGeom>
              <a:avLst/>
              <a:gdLst>
                <a:gd name="connsiteX0" fmla="*/ 0 w 4623816"/>
                <a:gd name="connsiteY0" fmla="*/ 0 h 6858000"/>
                <a:gd name="connsiteX1" fmla="*/ 4623816 w 4623816"/>
                <a:gd name="connsiteY1" fmla="*/ 0 h 6858000"/>
                <a:gd name="connsiteX2" fmla="*/ 4623816 w 4623816"/>
                <a:gd name="connsiteY2" fmla="*/ 6858000 h 6858000"/>
                <a:gd name="connsiteX3" fmla="*/ 0 w 4623816"/>
                <a:gd name="connsiteY3" fmla="*/ 6858000 h 6858000"/>
                <a:gd name="connsiteX4" fmla="*/ 0 w 4623816"/>
                <a:gd name="connsiteY4" fmla="*/ 0 h 6858000"/>
                <a:gd name="connsiteX0-1" fmla="*/ 0 w 4623816"/>
                <a:gd name="connsiteY0-2" fmla="*/ 0 h 6858000"/>
                <a:gd name="connsiteX1-3" fmla="*/ 4623816 w 4623816"/>
                <a:gd name="connsiteY1-4" fmla="*/ 0 h 6858000"/>
                <a:gd name="connsiteX2-5" fmla="*/ 2013966 w 4623816"/>
                <a:gd name="connsiteY2-6" fmla="*/ 6858000 h 6858000"/>
                <a:gd name="connsiteX3-7" fmla="*/ 0 w 4623816"/>
                <a:gd name="connsiteY3-8" fmla="*/ 6858000 h 6858000"/>
                <a:gd name="connsiteX4-9" fmla="*/ 0 w 4623816"/>
                <a:gd name="connsiteY4-10" fmla="*/ 0 h 6858000"/>
                <a:gd name="connsiteX0-11" fmla="*/ 0 w 4623816"/>
                <a:gd name="connsiteY0-12" fmla="*/ 0 h 6858000"/>
                <a:gd name="connsiteX1-13" fmla="*/ 4623816 w 4623816"/>
                <a:gd name="connsiteY1-14" fmla="*/ 0 h 6858000"/>
                <a:gd name="connsiteX2-15" fmla="*/ 2090166 w 4623816"/>
                <a:gd name="connsiteY2-16" fmla="*/ 6858000 h 6858000"/>
                <a:gd name="connsiteX3-17" fmla="*/ 0 w 4623816"/>
                <a:gd name="connsiteY3-18" fmla="*/ 6858000 h 6858000"/>
                <a:gd name="connsiteX4-19" fmla="*/ 0 w 4623816"/>
                <a:gd name="connsiteY4-2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623816" h="6858000">
                  <a:moveTo>
                    <a:pt x="0" y="0"/>
                  </a:moveTo>
                  <a:lnTo>
                    <a:pt x="4623816" y="0"/>
                  </a:lnTo>
                  <a:lnTo>
                    <a:pt x="2090166" y="6858000"/>
                  </a:lnTo>
                  <a:lnTo>
                    <a:pt x="0" y="6858000"/>
                  </a:lnTo>
                  <a:lnTo>
                    <a:pt x="0" y="0"/>
                  </a:lnTo>
                  <a:close/>
                </a:path>
              </a:pathLst>
            </a:custGeom>
            <a:gradFill>
              <a:gsLst>
                <a:gs pos="0">
                  <a:srgbClr val="00B0F0">
                    <a:alpha val="55000"/>
                  </a:srgbClr>
                </a:gs>
                <a:gs pos="85000">
                  <a:srgbClr val="0E80C9">
                    <a:alpha val="45000"/>
                  </a:srgbClr>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椭圆 55"/>
          <p:cNvSpPr/>
          <p:nvPr/>
        </p:nvSpPr>
        <p:spPr>
          <a:xfrm>
            <a:off x="2593963" y="2492158"/>
            <a:ext cx="1807643" cy="1807643"/>
          </a:xfrm>
          <a:prstGeom prst="ellipse">
            <a:avLst/>
          </a:prstGeom>
          <a:solidFill>
            <a:srgbClr val="445469"/>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latin typeface="微软雅黑" panose="020B0503020204020204" pitchFamily="34" charset="-122"/>
                <a:ea typeface="微软雅黑" panose="020B0503020204020204" pitchFamily="34" charset="-122"/>
              </a:rPr>
              <a:t>PART 03</a:t>
            </a:r>
            <a:endParaRPr lang="zh-CN" altLang="en-US" sz="2400" b="1" dirty="0">
              <a:latin typeface="微软雅黑" panose="020B0503020204020204" pitchFamily="34" charset="-122"/>
              <a:ea typeface="微软雅黑" panose="020B0503020204020204" pitchFamily="34" charset="-122"/>
            </a:endParaRPr>
          </a:p>
        </p:txBody>
      </p:sp>
      <p:sp>
        <p:nvSpPr>
          <p:cNvPr id="58" name="矩形 57"/>
          <p:cNvSpPr/>
          <p:nvPr/>
        </p:nvSpPr>
        <p:spPr>
          <a:xfrm>
            <a:off x="7442013" y="210303"/>
            <a:ext cx="1605280" cy="521970"/>
          </a:xfrm>
          <a:prstGeom prst="rect">
            <a:avLst/>
          </a:prstGeom>
        </p:spPr>
        <p:txBody>
          <a:bodyPr wrap="none">
            <a:spAutoFit/>
          </a:bodyPr>
          <a:lstStyle/>
          <a:p>
            <a:r>
              <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rPr>
              <a:t>基本规定</a:t>
            </a:r>
            <a:endParaRPr lang="zh-CN" altLang="en-US" sz="28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flipH="1" flipV="1">
            <a:off x="4672875" y="16511"/>
            <a:ext cx="8255" cy="6849745"/>
          </a:xfrm>
          <a:prstGeom prst="line">
            <a:avLst/>
          </a:prstGeom>
          <a:ln w="25400">
            <a:solidFill>
              <a:srgbClr val="404040"/>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927600" y="864235"/>
            <a:ext cx="6983095" cy="5615305"/>
          </a:xfrm>
          <a:prstGeom prst="rect">
            <a:avLst/>
          </a:prstGeom>
          <a:noFill/>
        </p:spPr>
        <p:txBody>
          <a:bodyPr wrap="square" rtlCol="0" anchor="t">
            <a:noAutofit/>
          </a:bodyPr>
          <a:p>
            <a:pPr algn="l">
              <a:lnSpc>
                <a:spcPct val="170000"/>
              </a:lnSpc>
              <a:spcBef>
                <a:spcPts val="0"/>
              </a:spcBef>
              <a:spcAft>
                <a:spcPts val="0"/>
              </a:spcAft>
              <a:buClrTx/>
              <a:buSzTx/>
              <a:buNone/>
            </a:pPr>
            <a:r>
              <a:rPr lang="zh-CN" altLang="en-US" sz="1000"/>
              <a:t>3.0.1 项目监理机构应结合工程特点，遵循事前控制和主动控制原则实施工程监理，并及时准确记录监理工作实施情况。</a:t>
            </a:r>
            <a:endParaRPr lang="zh-CN" altLang="en-US" sz="1000"/>
          </a:p>
          <a:p>
            <a:pPr algn="l">
              <a:lnSpc>
                <a:spcPct val="170000"/>
              </a:lnSpc>
              <a:spcBef>
                <a:spcPts val="0"/>
              </a:spcBef>
              <a:spcAft>
                <a:spcPts val="0"/>
              </a:spcAft>
              <a:buClrTx/>
              <a:buSzTx/>
              <a:buNone/>
            </a:pPr>
            <a:r>
              <a:rPr lang="zh-CN" altLang="en-US" sz="1000"/>
              <a:t>3.0.2 工程开工前，总监理工程师及有关监理人员应参加由建设单位主持召开的第一次工地会议，会议纪要由项目监理机构负责整理，与会各方代表会签。</a:t>
            </a:r>
            <a:endParaRPr lang="zh-CN" altLang="en-US" sz="1000"/>
          </a:p>
          <a:p>
            <a:pPr algn="l">
              <a:lnSpc>
                <a:spcPct val="170000"/>
              </a:lnSpc>
              <a:spcBef>
                <a:spcPts val="0"/>
              </a:spcBef>
              <a:spcAft>
                <a:spcPts val="0"/>
              </a:spcAft>
              <a:buClrTx/>
              <a:buSzTx/>
              <a:buNone/>
            </a:pPr>
            <a:r>
              <a:rPr lang="zh-CN" altLang="en-US" sz="1000"/>
              <a:t>3.0.3 项目监理机构应定期召开监理例会，组织有关单位研究解决工程监理相关问题。项目监理机构可根据工程需要,主持或参加专题会议，解决监理工作范围内工程专项问题。监理例会、专题会议的会议纪要由项目监理机构负责整理，与会各方代表会签。</a:t>
            </a:r>
            <a:endParaRPr lang="zh-CN" altLang="en-US" sz="1000"/>
          </a:p>
          <a:p>
            <a:pPr algn="l">
              <a:lnSpc>
                <a:spcPct val="170000"/>
              </a:lnSpc>
              <a:spcBef>
                <a:spcPts val="0"/>
              </a:spcBef>
              <a:spcAft>
                <a:spcPts val="0"/>
              </a:spcAft>
              <a:buClrTx/>
              <a:buSzTx/>
              <a:buNone/>
            </a:pPr>
            <a:r>
              <a:rPr lang="zh-CN" altLang="en-US" sz="1000"/>
              <a:t>3.0.4 项目监理机构应建立健全协调管理制度，采用有效方式协调工程建设相关方的关系。项目监理机构与工程建设相关方之间的工作联系，除另有规定外宜采用工作联系单形式进行。工作联系单应符合附录 C1 表的格式。</a:t>
            </a:r>
            <a:endParaRPr lang="zh-CN" altLang="en-US" sz="1000"/>
          </a:p>
          <a:p>
            <a:pPr algn="l">
              <a:lnSpc>
                <a:spcPct val="170000"/>
              </a:lnSpc>
              <a:spcBef>
                <a:spcPts val="0"/>
              </a:spcBef>
              <a:spcAft>
                <a:spcPts val="0"/>
              </a:spcAft>
              <a:buClrTx/>
              <a:buSzTx/>
              <a:buNone/>
            </a:pPr>
            <a:r>
              <a:rPr lang="zh-CN" altLang="en-US" sz="1000"/>
              <a:t>3.0.5 项目监理机构应审查施工单位报审的施工组织设计、专项施工方案，符合要求的，由总监理工程师签认后报建设单位。</a:t>
            </a:r>
            <a:endParaRPr lang="zh-CN" altLang="en-US" sz="1000"/>
          </a:p>
          <a:p>
            <a:pPr algn="l">
              <a:lnSpc>
                <a:spcPct val="170000"/>
              </a:lnSpc>
              <a:spcBef>
                <a:spcPts val="0"/>
              </a:spcBef>
              <a:spcAft>
                <a:spcPts val="0"/>
              </a:spcAft>
              <a:buClrTx/>
              <a:buSzTx/>
              <a:buNone/>
            </a:pPr>
            <a:r>
              <a:rPr lang="en-US" altLang="zh-CN" sz="1000"/>
              <a:t>      </a:t>
            </a:r>
            <a:r>
              <a:rPr lang="zh-CN" altLang="en-US" sz="1000"/>
              <a:t>施工组织设计审查的基本内容：</a:t>
            </a:r>
            <a:endParaRPr lang="zh-CN" altLang="en-US" sz="1000"/>
          </a:p>
          <a:p>
            <a:pPr algn="l">
              <a:lnSpc>
                <a:spcPct val="170000"/>
              </a:lnSpc>
              <a:spcBef>
                <a:spcPts val="0"/>
              </a:spcBef>
              <a:spcAft>
                <a:spcPts val="0"/>
              </a:spcAft>
              <a:buClrTx/>
              <a:buSzTx/>
              <a:buNone/>
            </a:pPr>
            <a:r>
              <a:rPr lang="en-US" altLang="zh-CN" sz="1000"/>
              <a:t>      </a:t>
            </a:r>
            <a:r>
              <a:rPr lang="zh-CN" altLang="en-US" sz="1000"/>
              <a:t>1、编审程序应符合相关规定；</a:t>
            </a:r>
            <a:endParaRPr lang="zh-CN" altLang="en-US" sz="1000"/>
          </a:p>
          <a:p>
            <a:pPr algn="l">
              <a:lnSpc>
                <a:spcPct val="170000"/>
              </a:lnSpc>
              <a:spcBef>
                <a:spcPts val="0"/>
              </a:spcBef>
              <a:spcAft>
                <a:spcPts val="0"/>
              </a:spcAft>
              <a:buClrTx/>
              <a:buSzTx/>
              <a:buNone/>
            </a:pPr>
            <a:r>
              <a:rPr lang="en-US" altLang="zh-CN" sz="1000"/>
              <a:t>      </a:t>
            </a:r>
            <a:r>
              <a:rPr lang="zh-CN" altLang="en-US" sz="1000"/>
              <a:t>2、施工进度、施工方案及工程质量保证措施应符合施工合同要求；</a:t>
            </a:r>
            <a:endParaRPr lang="zh-CN" altLang="en-US" sz="1000"/>
          </a:p>
          <a:p>
            <a:pPr algn="l">
              <a:lnSpc>
                <a:spcPct val="170000"/>
              </a:lnSpc>
              <a:spcBef>
                <a:spcPts val="0"/>
              </a:spcBef>
              <a:spcAft>
                <a:spcPts val="0"/>
              </a:spcAft>
              <a:buClrTx/>
              <a:buSzTx/>
              <a:buNone/>
            </a:pPr>
            <a:r>
              <a:rPr lang="en-US" altLang="zh-CN" sz="1000"/>
              <a:t>      </a:t>
            </a:r>
            <a:r>
              <a:rPr lang="zh-CN" altLang="en-US" sz="1000"/>
              <a:t>3、资源（资金、劳动力、材料、设备）供应计划应满足工程施工需要；</a:t>
            </a:r>
            <a:endParaRPr lang="zh-CN" altLang="en-US" sz="1000"/>
          </a:p>
          <a:p>
            <a:pPr algn="l">
              <a:lnSpc>
                <a:spcPct val="170000"/>
              </a:lnSpc>
              <a:spcBef>
                <a:spcPts val="0"/>
              </a:spcBef>
              <a:spcAft>
                <a:spcPts val="0"/>
              </a:spcAft>
              <a:buClrTx/>
              <a:buSzTx/>
              <a:buNone/>
            </a:pPr>
            <a:r>
              <a:rPr lang="en-US" altLang="zh-CN" sz="1000"/>
              <a:t>      </a:t>
            </a:r>
            <a:r>
              <a:rPr lang="zh-CN" altLang="en-US" sz="1000"/>
              <a:t>4、安全技术措施应符合工程建设强制性标准；</a:t>
            </a:r>
            <a:endParaRPr lang="zh-CN" altLang="en-US" sz="1000"/>
          </a:p>
          <a:p>
            <a:pPr algn="l">
              <a:lnSpc>
                <a:spcPct val="170000"/>
              </a:lnSpc>
              <a:spcBef>
                <a:spcPts val="0"/>
              </a:spcBef>
              <a:spcAft>
                <a:spcPts val="0"/>
              </a:spcAft>
              <a:buClrTx/>
              <a:buSzTx/>
              <a:buNone/>
            </a:pPr>
            <a:r>
              <a:rPr lang="en-US" altLang="zh-CN" sz="1000"/>
              <a:t>      </a:t>
            </a:r>
            <a:r>
              <a:rPr lang="zh-CN" altLang="en-US" sz="1000"/>
              <a:t>5、施工总平面布置应科学合理。</a:t>
            </a:r>
            <a:endParaRPr lang="zh-CN" altLang="en-US" sz="1000"/>
          </a:p>
          <a:p>
            <a:pPr algn="l">
              <a:lnSpc>
                <a:spcPct val="170000"/>
              </a:lnSpc>
              <a:spcBef>
                <a:spcPts val="0"/>
              </a:spcBef>
              <a:spcAft>
                <a:spcPts val="0"/>
              </a:spcAft>
              <a:buClrTx/>
              <a:buSzTx/>
              <a:buNone/>
            </a:pPr>
            <a:r>
              <a:rPr lang="en-US" altLang="zh-CN" sz="1000"/>
              <a:t>      </a:t>
            </a:r>
            <a:r>
              <a:rPr lang="zh-CN" altLang="en-US" sz="1000"/>
              <a:t>专项施工方案审查的基本内容：</a:t>
            </a:r>
            <a:endParaRPr lang="zh-CN" altLang="en-US" sz="1200" b="1"/>
          </a:p>
          <a:p>
            <a:pPr algn="l">
              <a:lnSpc>
                <a:spcPct val="170000"/>
              </a:lnSpc>
              <a:spcBef>
                <a:spcPts val="0"/>
              </a:spcBef>
              <a:spcAft>
                <a:spcPts val="0"/>
              </a:spcAft>
              <a:buClrTx/>
              <a:buSzTx/>
              <a:buNone/>
            </a:pPr>
            <a:r>
              <a:rPr lang="en-US" altLang="zh-CN" sz="1000"/>
              <a:t>      </a:t>
            </a:r>
            <a:r>
              <a:rPr lang="zh-CN" altLang="en-US" sz="1000"/>
              <a:t>1、编审程序应符合相关规定；</a:t>
            </a:r>
            <a:endParaRPr lang="zh-CN" altLang="en-US" sz="1000"/>
          </a:p>
          <a:p>
            <a:pPr algn="l">
              <a:lnSpc>
                <a:spcPct val="170000"/>
              </a:lnSpc>
              <a:spcBef>
                <a:spcPts val="0"/>
              </a:spcBef>
              <a:spcAft>
                <a:spcPts val="0"/>
              </a:spcAft>
              <a:buClrTx/>
              <a:buSzTx/>
              <a:buNone/>
            </a:pPr>
            <a:r>
              <a:rPr lang="en-US" altLang="zh-CN" sz="1000"/>
              <a:t>      </a:t>
            </a:r>
            <a:r>
              <a:rPr lang="zh-CN" altLang="en-US" sz="1000"/>
              <a:t>2、安全技术措施应符合工程建设强制性标准。</a:t>
            </a:r>
            <a:endParaRPr lang="zh-CN" altLang="en-US" sz="1000"/>
          </a:p>
          <a:p>
            <a:pPr algn="l">
              <a:lnSpc>
                <a:spcPct val="170000"/>
              </a:lnSpc>
              <a:spcBef>
                <a:spcPts val="0"/>
              </a:spcBef>
              <a:spcAft>
                <a:spcPts val="0"/>
              </a:spcAft>
              <a:buClrTx/>
              <a:buSzTx/>
              <a:buNone/>
            </a:pPr>
            <a:r>
              <a:rPr lang="zh-CN" altLang="en-US" sz="1000"/>
              <a:t>施工组织设计、专项施工方案报审表应符合附录 A1 表的格式。</a:t>
            </a:r>
            <a:endParaRPr lang="zh-CN" altLang="en-US" sz="1000"/>
          </a:p>
          <a:p>
            <a:pPr algn="l">
              <a:lnSpc>
                <a:spcPct val="170000"/>
              </a:lnSpc>
              <a:spcBef>
                <a:spcPts val="0"/>
              </a:spcBef>
              <a:spcAft>
                <a:spcPts val="0"/>
              </a:spcAft>
              <a:buClrTx/>
              <a:buSzTx/>
              <a:buNone/>
            </a:pPr>
            <a:r>
              <a:rPr lang="zh-CN" altLang="en-US" sz="1000"/>
              <a:t>项目监理机构应要求施工单位按照已批准的施工组织设计、专项施工方案组织施工。施工组织设计、专项施工方案需要调整的，项目监理机构应按程序重新审查。</a:t>
            </a:r>
            <a:endParaRPr lang="zh-CN" altLang="en-US" sz="1000"/>
          </a:p>
        </p:txBody>
      </p:sp>
    </p:spTree>
  </p:cSld>
  <p:clrMapOvr>
    <a:masterClrMapping/>
  </p:clrMapOvr>
  <mc:AlternateContent xmlns:mc="http://schemas.openxmlformats.org/markup-compatibility/2006">
    <mc:Choice xmlns:p14="http://schemas.microsoft.com/office/powerpoint/2010/main" Requires="p14">
      <p:transition spd="slow" p14:dur="1200" advTm="0">
        <p14:prism dir="u"/>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800" decel="100000"/>
                                        <p:tgtEl>
                                          <p:spTgt spid="56"/>
                                        </p:tgtEl>
                                      </p:cBhvr>
                                    </p:animEffect>
                                    <p:anim calcmode="lin" valueType="num">
                                      <p:cBhvr>
                                        <p:cTn id="8" dur="800" decel="100000" fill="hold"/>
                                        <p:tgtEl>
                                          <p:spTgt spid="56"/>
                                        </p:tgtEl>
                                        <p:attrNameLst>
                                          <p:attrName>style.rotation</p:attrName>
                                        </p:attrNameLst>
                                      </p:cBhvr>
                                      <p:tavLst>
                                        <p:tav tm="0">
                                          <p:val>
                                            <p:fltVal val="-90"/>
                                          </p:val>
                                        </p:tav>
                                        <p:tav tm="100000">
                                          <p:val>
                                            <p:fltVal val="0"/>
                                          </p:val>
                                        </p:tav>
                                      </p:tavLst>
                                    </p:anim>
                                    <p:anim calcmode="lin" valueType="num">
                                      <p:cBhvr>
                                        <p:cTn id="9" dur="800" decel="100000" fill="hold"/>
                                        <p:tgtEl>
                                          <p:spTgt spid="56"/>
                                        </p:tgtEl>
                                        <p:attrNameLst>
                                          <p:attrName>ppt_x</p:attrName>
                                        </p:attrNameLst>
                                      </p:cBhvr>
                                      <p:tavLst>
                                        <p:tav tm="0">
                                          <p:val>
                                            <p:strVal val="#ppt_x+0.4"/>
                                          </p:val>
                                        </p:tav>
                                        <p:tav tm="100000">
                                          <p:val>
                                            <p:strVal val="#ppt_x-0.05"/>
                                          </p:val>
                                        </p:tav>
                                      </p:tavLst>
                                    </p:anim>
                                    <p:anim calcmode="lin" valueType="num">
                                      <p:cBhvr>
                                        <p:cTn id="10" dur="800" decel="100000" fill="hold"/>
                                        <p:tgtEl>
                                          <p:spTgt spid="5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wipe(down)">
                                      <p:cBhvr>
                                        <p:cTn id="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bldLvl="0" animBg="1"/>
      <p:bldP spid="58" grpId="0"/>
    </p:bldLst>
  </p:timing>
</p:sld>
</file>

<file path=ppt/tags/tag1.xml><?xml version="1.0" encoding="utf-8"?>
<p:tagLst xmlns:p="http://schemas.openxmlformats.org/presentationml/2006/main">
  <p:tag name="KSO_WM_BEAUTIFY_FLAG" val=""/>
</p:tagLst>
</file>

<file path=ppt/tags/tag10.xml><?xml version="1.0" encoding="utf-8"?>
<p:tagLst xmlns:p="http://schemas.openxmlformats.org/presentationml/2006/main">
  <p:tag name="KSO_WM_BEAUTIFY_FLAG" val=""/>
</p:tagLst>
</file>

<file path=ppt/tags/tag100.xml><?xml version="1.0" encoding="utf-8"?>
<p:tagLst xmlns:p="http://schemas.openxmlformats.org/presentationml/2006/main">
  <p:tag name="KSO_WM_BEAUTIFY_FLAG" val=""/>
</p:tagLst>
</file>

<file path=ppt/tags/tag101.xml><?xml version="1.0" encoding="utf-8"?>
<p:tagLst xmlns:p="http://schemas.openxmlformats.org/presentationml/2006/main">
  <p:tag name="KSO_WM_BEAUTIFY_FLAG" val=""/>
</p:tagLst>
</file>

<file path=ppt/tags/tag102.xml><?xml version="1.0" encoding="utf-8"?>
<p:tagLst xmlns:p="http://schemas.openxmlformats.org/presentationml/2006/main">
  <p:tag name="KSO_WM_BEAUTIFY_FLAG" val=""/>
</p:tagLst>
</file>

<file path=ppt/tags/tag103.xml><?xml version="1.0" encoding="utf-8"?>
<p:tagLst xmlns:p="http://schemas.openxmlformats.org/presentationml/2006/main">
  <p:tag name="KSO_WM_BEAUTIFY_FLAG" val=""/>
</p:tagLst>
</file>

<file path=ppt/tags/tag104.xml><?xml version="1.0" encoding="utf-8"?>
<p:tagLst xmlns:p="http://schemas.openxmlformats.org/presentationml/2006/main">
  <p:tag name="KSO_WM_BEAUTIFY_FLAG" val=""/>
</p:tagLst>
</file>

<file path=ppt/tags/tag105.xml><?xml version="1.0" encoding="utf-8"?>
<p:tagLst xmlns:p="http://schemas.openxmlformats.org/presentationml/2006/main">
  <p:tag name="KSO_WM_BEAUTIFY_FLAG" val=""/>
</p:tagLst>
</file>

<file path=ppt/tags/tag106.xml><?xml version="1.0" encoding="utf-8"?>
<p:tagLst xmlns:p="http://schemas.openxmlformats.org/presentationml/2006/main">
  <p:tag name="KSO_WM_BEAUTIFY_FLAG" val=""/>
</p:tagLst>
</file>

<file path=ppt/tags/tag107.xml><?xml version="1.0" encoding="utf-8"?>
<p:tagLst xmlns:p="http://schemas.openxmlformats.org/presentationml/2006/main">
  <p:tag name="KSO_WM_BEAUTIFY_FLAG" val=""/>
</p:tagLst>
</file>

<file path=ppt/tags/tag108.xml><?xml version="1.0" encoding="utf-8"?>
<p:tagLst xmlns:p="http://schemas.openxmlformats.org/presentationml/2006/main">
  <p:tag name="KSO_WM_BEAUTIFY_FLAG" val=""/>
</p:tagLst>
</file>

<file path=ppt/tags/tag109.xml><?xml version="1.0" encoding="utf-8"?>
<p:tagLst xmlns:p="http://schemas.openxmlformats.org/presentationml/2006/main">
  <p:tag name="KSO_WM_BEAUTIFY_FLAG" val=""/>
</p:tagLst>
</file>

<file path=ppt/tags/tag11.xml><?xml version="1.0" encoding="utf-8"?>
<p:tagLst xmlns:p="http://schemas.openxmlformats.org/presentationml/2006/main">
  <p:tag name="KSO_WM_BEAUTIFY_FLAG" val=""/>
</p:tagLst>
</file>

<file path=ppt/tags/tag110.xml><?xml version="1.0" encoding="utf-8"?>
<p:tagLst xmlns:p="http://schemas.openxmlformats.org/presentationml/2006/main">
  <p:tag name="KSO_WM_BEAUTIFY_FLAG" val=""/>
</p:tagLst>
</file>

<file path=ppt/tags/tag111.xml><?xml version="1.0" encoding="utf-8"?>
<p:tagLst xmlns:p="http://schemas.openxmlformats.org/presentationml/2006/main">
  <p:tag name="KSO_WM_BEAUTIFY_FLAG" val=""/>
</p:tagLst>
</file>

<file path=ppt/tags/tag112.xml><?xml version="1.0" encoding="utf-8"?>
<p:tagLst xmlns:p="http://schemas.openxmlformats.org/presentationml/2006/main">
  <p:tag name="KSO_WM_BEAUTIFY_FLAG" val=""/>
</p:tagLst>
</file>

<file path=ppt/tags/tag113.xml><?xml version="1.0" encoding="utf-8"?>
<p:tagLst xmlns:p="http://schemas.openxmlformats.org/presentationml/2006/main">
  <p:tag name="KSO_WM_BEAUTIFY_FLAG" val=""/>
</p:tagLst>
</file>

<file path=ppt/tags/tag114.xml><?xml version="1.0" encoding="utf-8"?>
<p:tagLst xmlns:p="http://schemas.openxmlformats.org/presentationml/2006/main">
  <p:tag name="KSO_WM_BEAUTIFY_FLAG" val=""/>
</p:tagLst>
</file>

<file path=ppt/tags/tag115.xml><?xml version="1.0" encoding="utf-8"?>
<p:tagLst xmlns:p="http://schemas.openxmlformats.org/presentationml/2006/main">
  <p:tag name="KSO_WM_BEAUTIFY_FLAG" val=""/>
</p:tagLst>
</file>

<file path=ppt/tags/tag116.xml><?xml version="1.0" encoding="utf-8"?>
<p:tagLst xmlns:p="http://schemas.openxmlformats.org/presentationml/2006/main">
  <p:tag name="KSO_WM_BEAUTIFY_FLAG" val=""/>
</p:tagLst>
</file>

<file path=ppt/tags/tag117.xml><?xml version="1.0" encoding="utf-8"?>
<p:tagLst xmlns:p="http://schemas.openxmlformats.org/presentationml/2006/main">
  <p:tag name="KSO_WM_BEAUTIFY_FLAG" val=""/>
</p:tagLst>
</file>

<file path=ppt/tags/tag118.xml><?xml version="1.0" encoding="utf-8"?>
<p:tagLst xmlns:p="http://schemas.openxmlformats.org/presentationml/2006/main">
  <p:tag name="KSO_WM_BEAUTIFY_FLAG" val=""/>
</p:tagLst>
</file>

<file path=ppt/tags/tag119.xml><?xml version="1.0" encoding="utf-8"?>
<p:tagLst xmlns:p="http://schemas.openxmlformats.org/presentationml/2006/main">
  <p:tag name="KSO_WM_BEAUTIFY_FLAG" val=""/>
</p:tagLst>
</file>

<file path=ppt/tags/tag12.xml><?xml version="1.0" encoding="utf-8"?>
<p:tagLst xmlns:p="http://schemas.openxmlformats.org/presentationml/2006/main">
  <p:tag name="KSO_WM_BEAUTIFY_FLAG" val=""/>
</p:tagLst>
</file>

<file path=ppt/tags/tag120.xml><?xml version="1.0" encoding="utf-8"?>
<p:tagLst xmlns:p="http://schemas.openxmlformats.org/presentationml/2006/main">
  <p:tag name="KSO_WM_BEAUTIFY_FLAG" val=""/>
</p:tagLst>
</file>

<file path=ppt/tags/tag121.xml><?xml version="1.0" encoding="utf-8"?>
<p:tagLst xmlns:p="http://schemas.openxmlformats.org/presentationml/2006/main">
  <p:tag name="KSO_WM_BEAUTIFY_FLAG" val=""/>
</p:tagLst>
</file>

<file path=ppt/tags/tag122.xml><?xml version="1.0" encoding="utf-8"?>
<p:tagLst xmlns:p="http://schemas.openxmlformats.org/presentationml/2006/main">
  <p:tag name="KSO_WM_BEAUTIFY_FLAG" val=""/>
</p:tagLst>
</file>

<file path=ppt/tags/tag123.xml><?xml version="1.0" encoding="utf-8"?>
<p:tagLst xmlns:p="http://schemas.openxmlformats.org/presentationml/2006/main">
  <p:tag name="KSO_WM_BEAUTIFY_FLAG" val=""/>
</p:tagLst>
</file>

<file path=ppt/tags/tag124.xml><?xml version="1.0" encoding="utf-8"?>
<p:tagLst xmlns:p="http://schemas.openxmlformats.org/presentationml/2006/main">
  <p:tag name="KSO_WM_BEAUTIFY_FLAG" val=""/>
</p:tagLst>
</file>

<file path=ppt/tags/tag125.xml><?xml version="1.0" encoding="utf-8"?>
<p:tagLst xmlns:p="http://schemas.openxmlformats.org/presentationml/2006/main">
  <p:tag name="KSO_WM_BEAUTIFY_FLAG" val=""/>
</p:tagLst>
</file>

<file path=ppt/tags/tag126.xml><?xml version="1.0" encoding="utf-8"?>
<p:tagLst xmlns:p="http://schemas.openxmlformats.org/presentationml/2006/main">
  <p:tag name="KSO_WM_BEAUTIFY_FLAG" val=""/>
</p:tagLst>
</file>

<file path=ppt/tags/tag127.xml><?xml version="1.0" encoding="utf-8"?>
<p:tagLst xmlns:p="http://schemas.openxmlformats.org/presentationml/2006/main">
  <p:tag name="KSO_WM_BEAUTIFY_FLAG" val=""/>
</p:tagLst>
</file>

<file path=ppt/tags/tag128.xml><?xml version="1.0" encoding="utf-8"?>
<p:tagLst xmlns:p="http://schemas.openxmlformats.org/presentationml/2006/main">
  <p:tag name="KSO_WM_BEAUTIFY_FLAG" val=""/>
</p:tagLst>
</file>

<file path=ppt/tags/tag129.xml><?xml version="1.0" encoding="utf-8"?>
<p:tagLst xmlns:p="http://schemas.openxmlformats.org/presentationml/2006/main">
  <p:tag name="KSO_WM_BEAUTIFY_FLAG" val=""/>
</p:tagLst>
</file>

<file path=ppt/tags/tag13.xml><?xml version="1.0" encoding="utf-8"?>
<p:tagLst xmlns:p="http://schemas.openxmlformats.org/presentationml/2006/main">
  <p:tag name="KSO_WM_BEAUTIFY_FLAG" val=""/>
</p:tagLst>
</file>

<file path=ppt/tags/tag130.xml><?xml version="1.0" encoding="utf-8"?>
<p:tagLst xmlns:p="http://schemas.openxmlformats.org/presentationml/2006/main">
  <p:tag name="KSO_WM_BEAUTIFY_FLAG" val=""/>
</p:tagLst>
</file>

<file path=ppt/tags/tag131.xml><?xml version="1.0" encoding="utf-8"?>
<p:tagLst xmlns:p="http://schemas.openxmlformats.org/presentationml/2006/main">
  <p:tag name="KSO_WM_BEAUTIFY_FLAG" val=""/>
</p:tagLst>
</file>

<file path=ppt/tags/tag132.xml><?xml version="1.0" encoding="utf-8"?>
<p:tagLst xmlns:p="http://schemas.openxmlformats.org/presentationml/2006/main">
  <p:tag name="KSO_WM_BEAUTIFY_FLAG" val=""/>
</p:tagLst>
</file>

<file path=ppt/tags/tag133.xml><?xml version="1.0" encoding="utf-8"?>
<p:tagLst xmlns:p="http://schemas.openxmlformats.org/presentationml/2006/main">
  <p:tag name="KSO_WM_BEAUTIFY_FLAG" val=""/>
</p:tagLst>
</file>

<file path=ppt/tags/tag134.xml><?xml version="1.0" encoding="utf-8"?>
<p:tagLst xmlns:p="http://schemas.openxmlformats.org/presentationml/2006/main">
  <p:tag name="KSO_WM_BEAUTIFY_FLAG" val=""/>
</p:tagLst>
</file>

<file path=ppt/tags/tag135.xml><?xml version="1.0" encoding="utf-8"?>
<p:tagLst xmlns:p="http://schemas.openxmlformats.org/presentationml/2006/main">
  <p:tag name="KSO_WM_BEAUTIFY_FLAG" val=""/>
</p:tagLst>
</file>

<file path=ppt/tags/tag136.xml><?xml version="1.0" encoding="utf-8"?>
<p:tagLst xmlns:p="http://schemas.openxmlformats.org/presentationml/2006/main">
  <p:tag name="KSO_WM_BEAUTIFY_FLAG" val=""/>
</p:tagLst>
</file>

<file path=ppt/tags/tag137.xml><?xml version="1.0" encoding="utf-8"?>
<p:tagLst xmlns:p="http://schemas.openxmlformats.org/presentationml/2006/main">
  <p:tag name="KSO_WM_BEAUTIFY_FLAG" val=""/>
</p:tagLst>
</file>

<file path=ppt/tags/tag138.xml><?xml version="1.0" encoding="utf-8"?>
<p:tagLst xmlns:p="http://schemas.openxmlformats.org/presentationml/2006/main">
  <p:tag name="KSO_WM_BEAUTIFY_FLAG" val=""/>
</p:tagLst>
</file>

<file path=ppt/tags/tag139.xml><?xml version="1.0" encoding="utf-8"?>
<p:tagLst xmlns:p="http://schemas.openxmlformats.org/presentationml/2006/main">
  <p:tag name="KSO_WM_BEAUTIFY_FLAG" val=""/>
</p:tagLst>
</file>

<file path=ppt/tags/tag14.xml><?xml version="1.0" encoding="utf-8"?>
<p:tagLst xmlns:p="http://schemas.openxmlformats.org/presentationml/2006/main">
  <p:tag name="KSO_WM_BEAUTIFY_FLAG" val=""/>
</p:tagLst>
</file>

<file path=ppt/tags/tag140.xml><?xml version="1.0" encoding="utf-8"?>
<p:tagLst xmlns:p="http://schemas.openxmlformats.org/presentationml/2006/main">
  <p:tag name="KSO_WM_BEAUTIFY_FLAG" val=""/>
</p:tagLst>
</file>

<file path=ppt/tags/tag141.xml><?xml version="1.0" encoding="utf-8"?>
<p:tagLst xmlns:p="http://schemas.openxmlformats.org/presentationml/2006/main">
  <p:tag name="KSO_WM_BEAUTIFY_FLAG" val=""/>
</p:tagLst>
</file>

<file path=ppt/tags/tag142.xml><?xml version="1.0" encoding="utf-8"?>
<p:tagLst xmlns:p="http://schemas.openxmlformats.org/presentationml/2006/main">
  <p:tag name="KSO_WM_BEAUTIFY_FLAG" val=""/>
</p:tagLst>
</file>

<file path=ppt/tags/tag143.xml><?xml version="1.0" encoding="utf-8"?>
<p:tagLst xmlns:p="http://schemas.openxmlformats.org/presentationml/2006/main">
  <p:tag name="KSO_WM_BEAUTIFY_FLAG" val=""/>
</p:tagLst>
</file>

<file path=ppt/tags/tag144.xml><?xml version="1.0" encoding="utf-8"?>
<p:tagLst xmlns:p="http://schemas.openxmlformats.org/presentationml/2006/main">
  <p:tag name="KSO_WM_BEAUTIFY_FLAG" val=""/>
</p:tagLst>
</file>

<file path=ppt/tags/tag145.xml><?xml version="1.0" encoding="utf-8"?>
<p:tagLst xmlns:p="http://schemas.openxmlformats.org/presentationml/2006/main">
  <p:tag name="KSO_WM_BEAUTIFY_FLAG" val=""/>
</p:tagLst>
</file>

<file path=ppt/tags/tag146.xml><?xml version="1.0" encoding="utf-8"?>
<p:tagLst xmlns:p="http://schemas.openxmlformats.org/presentationml/2006/main">
  <p:tag name="KSO_WM_BEAUTIFY_FLAG" val=""/>
</p:tagLst>
</file>

<file path=ppt/tags/tag147.xml><?xml version="1.0" encoding="utf-8"?>
<p:tagLst xmlns:p="http://schemas.openxmlformats.org/presentationml/2006/main">
  <p:tag name="KSO_WM_BEAUTIFY_FLAG" val=""/>
</p:tagLst>
</file>

<file path=ppt/tags/tag148.xml><?xml version="1.0" encoding="utf-8"?>
<p:tagLst xmlns:p="http://schemas.openxmlformats.org/presentationml/2006/main">
  <p:tag name="KSO_WM_BEAUTIFY_FLAG" val=""/>
</p:tagLst>
</file>

<file path=ppt/tags/tag149.xml><?xml version="1.0" encoding="utf-8"?>
<p:tagLst xmlns:p="http://schemas.openxmlformats.org/presentationml/2006/main">
  <p:tag name="ISPRING_ULTRA_SCORM_COURSE_ID" val="1DBD75B6-D5F9-4C91-B9C2-E5D23671D5C6"/>
  <p:tag name="ISPRING_SCORM_ENDPOINT" val="&lt;endpoint&gt;&lt;enable&gt;0&lt;/enable&gt;&lt;lrs&gt;http://&lt;/lrs&gt;&lt;auth&gt;0&lt;/auth&gt;&lt;login&gt;&lt;/login&gt;&lt;password&gt;&lt;/password&gt;&lt;key&gt;&lt;/key&gt;&lt;name&gt;&lt;/name&gt;&lt;email&gt;&lt;/email&gt;&lt;/endpoint&gt;&#10;"/>
  <p:tag name="ISPRING_SCORM_RATE_SLIDES" val="1"/>
  <p:tag name="ISPRINGONLINEFOLDERID" val="0"/>
  <p:tag name="ISPRINGONLINEFOLDERPATH" val="Content List"/>
  <p:tag name="ISPRINGCLOUDFOLDERID" val="0"/>
  <p:tag name="ISPRINGCLOUDFOLDERPATH" val="Repository"/>
  <p:tag name="ISPRING_PLAYERS_CUSTOMIZATION" val="UEsDBBQAAgAIAESUV0cjtE77+wIAALAIAAAUAAAAdW5pdmVyc2FsL3BsYXllci54bWytVd9P2zAQfi7S/ofI79gtHQOqBMSQ0B7GhNSx7a0yiZt4TeLMdgjlr9/Zzu+lbEh7aJWc7/vufPfdxb96zlLviUnFRR6gBZ4jj+WhiHgeB+jh6+3xObq6fHfkFyndM+nxKEBlzg2ApsiLmAolLzSA76lOAtQzYGBGXiG5kFzvgfsUuNtIJ0v07mgGLrkKUKJ1sSKkqirMFSDyWIm0NCQKhyIjhWSK5ZpJ4tJAXoNd6b+j4ZeJnOh9wVQPWei3B65JWo5nxQck1RILGZOT+XxBftx9XocJy+gxz5WmeciQB5Wc2VI+0nB3J6IyZcrYZr5Lcs20NklY28zXK744zz0lwwA5h03GlKIxUzjNY0QclkyA/W1KVVLzqAGt4VU7XvNav4153zRutnOkcy7Kx5SrBI76kM46CfTJMKqf2etaBT00Cro1TMiT7FfJJYvs67dWjPMFcgFbxdk8sapCOICnWxpqIfc3AAMV1R3EbdOwaxq2oJYDt9HXHQVqbrtlVJeSNaWa+U88YuILlZIaWVxqWTKfjIw1lgzBPnFXrpvUNcRPdJae/kNvjN+oNT/Va52xgP/RmE9A1NaE5xF7vuXgo1kGNdUMim1sWBcpNjG7nFT5mPV0PTC5HOumwEU8TWXMYAwjqinp7OQQlEmqwCUs5QjbOzgITnicpPDTkwzj04M0GZW7SYbewUFwKsLdBLQ1t2Uk4zqOxNQqyCcT68QPS6VFxl+sPAd7Rq+sDl8buebouuDtwdn8j1EcxGgGc4smVpd56u2r5vDezKlWnc+mcJaBWmEemC4L59XMQlmMfCK2pWWqb/o5NfuwBx3lPDUd01zfQe+iWvMX5lU8Ml+6xdLUJGFGMwH6cL7sMUA/YbsMwlvToYhbkTd1wJjYN/dvK9ps+bp1ruuHOuxDDZ84qxzGzdRHUEcsRZlHox7iovuIqBR22rVk1EvZFm60OAGRiiJA7+GhvvPF6UV35bPFRYO1ed27wC6XN6z0OuFOQaTWdXsRv94N8PgbUEsDBBQAAgAIAECA9kr3BL1ycS8AAHdNAAAXAAAAdW5pdmVyc2FsL3VuaXZlcnNhbC5wbmftfHlc0ukWN1m22NxpGm2ZGdMWwzG3yW4uaWBlmSuTZYZrk5qZoQWjhgrkTN3y1riRkLnQolmuKQohCk7TpERJ6SgJCpYgGSEJCgICL1gz1dy57+dd7rt++sPPD5/z+53nPGf5nnOe35LzbbDv38y+NAMAAH/z2+0TAgDMMwUATHIWzjeM/BKRLzEc5iBCfLcD6rstxwz/zEvYFrQNAGjMWzzzneFMwKLju6EIAODTX4x/czpTbsYBAEGf+Pls23cyWjKU0lAbFgU6Hm3u3LHCu8f28sHYrEPqh5d+WQfb4GMRcMpn6+6j+WvnfB5iYcMp9F7Yd3l18/35k6ev9C0/dOrbxuZDAVdb7mDoSYj90HbNkPLyVg0kYUhOKYQoXmn4g5syWVuI9cUDoiDbKLS6l1DeNiNj2jq3T/bcstZPdxpk67jHsQTLtQ81mrZws7j4lk2GsdurivXkUpxJQ5vMn7LGOLB1bE5wQLZeQ9fbuxn+B5DsUR0lWceMP3Mh6lNuWoEt2C7MxPAvtwg0HNRn1NVBzUWTBV/rQ+/h6TNC+CquSLQEAIhcUdkxx8XOKxmtM8ydSrkYMkzTjGf+5Jz1bDFw84rjq7B3G7KE9g1yrRRDH0xb3I3QWGFmJnoldNWjFJy4gZM6MyN31z5MAO2tZ8qI/T8J7uBRdGGkeqKSLEW6etz/agoxH3Bqx3G7yo4S/swolkzXShpAezBcLi8Nzo5KL6smJQylBprpBRCdoLmNIXCLAasYkHInaqp4P0X71bMRg2Iqg57CuWke/ek0eVkvjBxtJtj4FfOaDT9BRcsbepU5IOLhTVKQzIhgVh0K8yRkeEP3CgDgMDyxskOWkwpckYISR0BsS7Xw+/U1FgeCM/YujFvLc85cJ9lSwP+1vvOBq93u6lS2sNU/2wuEx77M4gN5WllU1JQNdZlJXyvqa4PPuKeF7TfzAa6SLMp6kB0zfSbGfcjVZeIINz6KliJW5zzoBCkaw/C+vILH/UKNLoNbc5ZSyvglk6/h9cLg7dB+oBcMyk3nI6gbUvbZ5UuJXniu50LQzLMlBKcABjaeMhiH4rqJOSTV5bBBbutgghYtGVo4YLveJxO/nV7PryoTcU7gRJeF7Tp3yswAC63oGxGojfbXpJKduYcJaYN3cnsExhWQcFi94s4YXrSxD62XuyfmNZbGkpgjbaucY7gUkahIwmXZcUkjPpkOoZ0MmT8pic1nUrHVsZ31sbsxF0oDpjLnAQARiPXW1ue8fu4+fSXonkvjuG0B6rv8VIlfVqYGXn4zgR+ZbFg5uDiFK4Q3i7uFgVYckkdwvSefjOiaamHoQaJ+UrsZO9RMQJRTUi4HXuTCYOaCwBdNTuSt2JHAciIohkirYwqzHrVitGzMVi0IT8ToH2T2t4w0i7uaapmquCguaRUYn+4R7MkmBTWA9zuJSKNZRAxQTRmvZbpqT7uIm2DUIShenCRuuJtaZELJ1W283KBCsWRe6CYHvPzkEY0Q1E2DRTlV+RwRcXNLNHaalliylHuCM7IR/ONL94Rb/tmWVMwx0UrJU4rOMvPv/xCshHmdi99oiJqI1FuV3uW7RYvSBX0UV79j5jleqmQOCUqwHUGa8MpvuiHXEiTqeBXozA4nciwpdYC2VcWa4KQVaHGdD2iacm5oa33IQTvsuMIMA6Rp523FjtaybGoYPtVBlwxriJck8OJQOKVGeEeSpxKuhHHTShUopwRNVG4vIakSvB/jYYUUFITZqqG8bju8Zu3a8C+eOFOPsaFmghPc6GIWe2Y8QQXfPgiUFqCItVHdsTdheCnioRdazT/jtZzYtmodx33PKpGDR0O8XX583WdHQrwFT6m5a+oOdCmY/O8AgKdN9qpp7/IZZYMZyVaLlNEuThVnteT4lOwT5CDBjBQZipuCbNcqBm7w01UoopTimIcoNgTPC9v7AcxFmSUnE6DO5i9rIcX5OZm5XKAYWg6THdXA6YEAPHvpAJ0+2L2RWyZyD9A24shbNb5OCUjP/RgKo0lnaTAWzqQ4kNx5lDaqeyhTaAj8qcAr3FibvKuR3a2Kp4mdF7III5PS2zmvuGakaNKtXATuFTHLMmFApjvK3axtzSJMUUrFMM1oJHwcikNELf+bAQ93hincTGWC1vbt+JxdpDHbXsqgIjGG26QwOxT3OU+RY0l0jIhOAc85EGzl0gilHbo0hXxOZ1FaYA131+BMJGUmWlcKJGS+YJkurdaByfLsZAktTOvcjzRB+suqLNylJ3DqWMcUDbTSO5c+85UJsqoDPhBP7Q65EtU9str8WRZBCOsZpFdbUehEFLc+KplzYl1eURo4LI8+Ux6HSi0lOlizC2KdMbovME3H2BttRE+6N4uKYHCdFj0r/X4zwaI0HDmM6/LsBaFUiT3tpRq3/UQSej/tguI0GNJPhFHrLa8HfcZpJRq8dp2YGKWhBf2g8CArtKHu90JWY39+1TtOt5iD9PUGMoq9EqI0XACMewwrIUaRGK1Zj5TUiyaSVQs0lgm36O1aoXuNxTkLgCTdXVRwqAKWGVpPteiSZqJZEQNFwjqLrlZdYwFzwE2ZSWIKSU64TlgnA8UB62Sb+SJdvcEe1RYHrKgoAuLhBOKVYhOMze1uLEtJzvQkpF1wBRnSCC7K3y7f9qVkEdIZ0rxpY5ewNiXl0U/oa2Wphujpn8LmB3bJ4trrkiDjXDQsSsGaapnyQNNhcS5PcrESroc0MzlMuAV4hpLCmUct5LZnxdNQ5SDsS9fvUsRwSt35NP4u4BMYEjggyagRv8AchjXxH/xDPrs0Jrdcy1UdRmJqswhrr0RJX2Q4/WLIUJrOY1axKlrQOWLb1vlwilYnauy36vWg1yZhdTfAyUChila0ISmPLjzRHbK1fqQ2tpOzsoeQkjtEYii0Gw2ps8ap0mIYHtVZkf+L8C/S5h4zy9XYuyOjf0kyJvWCkP/mQ0Yvm66bMjf8Hp42Zh7A8G67/9jh4OcQkErAILJAmbK7i51Lz52Lc+i6lN949ctNaVctAIBTi7JGvuK7I8cq8ckQUx8fdPmFv32xrrox1sfOwMN8+tkSzEnNGP1clxi78dqXnrsuGsDymzlLC/b8ccpnS7+o/Ej4v5RQvI4F1s8wflwCOglnbVWWtsq7PSHjd0ZyfyxEHBXhEY88mK4hP61a5z8HALh0yhLtQqGdGNnlsRQc55Hwa8cHpGReGzS4NSEfgVftfW/404nrJtQHFCn2rDV6WrHe4/S+2M5zhgodAFx9lnC0aStWDjzTAdIw+t4J5THjYDtA9ICErznO0wqOvs9NvSjNGfNM318XQSZnjMh+2wspKw9IzW1MUm8f9jIwqXqPyaS5kHe1ckvn0/XM7QfZWkHG+9LisMLRxyFlsRdClplQX9my8UdfrTRGZsc8weu9QZdGjLRaYe321YLj719WvQhhGV6NuEBs2r/wtGXwH0rN/wWy+bvcHQZR9sTv+zeUxodOZ7y7nlW8J+I+81H35n2ilag0x3nbP7Xte7rx2mzMdT2ruvxNp1H4Ix6QNZ/B3W/dz11aaWAX6P0puO+0x6eOfR674Lx/Jx3KLDv/F7/NaReMcHHQBD59C/jwxJFb3RNr//L8toUepR9Y5a7lWdxLS+e/luj8fw/rCyVuKTim71/T4giHvP/NolM2rj6L/QuTTHpA/g3FgZj0byj7BipX/qXMG7sf3Pw3lP6m/Z/8tamul4b+Gwq1YsP8DxdqdLKfF1i3tf/6FcHg/ne8Op9uZv55zYSvWS+8xs7P+dAG6B+2XpffWDb3Q9O7JQ+eHPLJXO6hRBX+iY8oe4HV17aDm7oozJn3L5mN76j0odDg1iXQbg+Rk7zqvegvjuRnStuFAs1nwshlJtx3qli79vo7cda6+P9/QcDjqwhotcCAHg2IT5A6lQiSkkTbnyjGRpGx77sBEjmcvSDYCINsirieGlye8fIWN2LVfng3viBwVNom78YusM56rShkA9kII2xGd6Pg/ffATGL0p/bvbCKsLDJBuUC749zNR3c8jA/uSOG1IeEj93/i8ttd7XZZoaef9TKTpBbfmlkefocXzIBQM5s8kPrFmKwtYrX1xi6BO7MJlfmrV4wchZWEu2R3g2BD8O1DDUz7Ka06rZYEYnMLpYhoWEmcxAu+lfI32JALFD8ypbHxOBzzT4c8rjVxKMyR4kgJgqHsl4erucsluovMoPdWy6ho3mDqUvBIFnhgXcNlX962fL/jJYF8jF5b1XlEzBWAGmhGL6kSc6ifcloDL8lR/fH6yG6So0ey4OQAUByx8XG3W8wmilWZr6HjEyVhVqHg9QNkiIFRLEmwhSPYKupRJLKLpxwp5SRQJ6NVsfRMaZhnZ20KGUze4eT2nsbWm/e6Msbjr3F4+wmM46SxGDuWDbUuJdF8yIZLzkEWCj2CccKn2tOenY8UsJ6h7qr13FF1eBMt/nsrKCFHFR5yKo6AS8vVSiSsBme7wsBprkeLpjqGMJJAsExHRhSWiuHFkV4fTNgTeGiTnSQeWfIbOSeZQIKQklw8WE02MZuWdteMFls45xUxTtBTSI/YNmLuPC+GLG2wAoyP6r6+Slnb/PmV9nCCXNLgnCj6zexCPKcpMsxJKcJyOYqG7qpWjPD5u0h0coZ9TsUd7bkslZtlgVU/Bd6M4Ai2cEeLpi2rViVRYuKiCqck8MJUrU07GP8E+SrEzEbbadoEwXgWpgVLZvCJTHiUpMwswM7iosn72UpWuOjlke3hQeGbJqKCS+U4VZcg3WPiUZy79MsjDc3KlEcQ2fIZhT+qXxpuVlvm25Rkly9Oli7vYsdzPIRRpkx5CtmOQZm03rm7CdK9JmavlwO4+1vJuhWQ9xxkgGzRhdZGjMtbCO4JUZnCrYwINVfgZT6VRZAUBv6TiNLQVlWt1zgGZF9cCGtC9SNtqDgTP83TbRieo3bjplt5kZg4ei1EhuquIkxXfZIoIsTGoTz3m53R0QqYAe974uk2wvEwhg+VAzQfCPzHOvMh3TLNK2wYnatG95TkIIAPYFGkJKzaht2HIYwozKcC7xCDMt06OMg4uk7TIjjpMS6L+sQPE8yUx/DODtQvMy1IHahaz8bKH7YOKqpP55+v+lj0fST81wknn51ZkQyWrFiKRLns+iN5vBZgIeVtsgf2ZILu/LkZry++eo84cc8cUto2/fw8uWrO2rW2VbHb7//j6MOnZ0Jm918v/scPQNmjFLRcQBGVeyIN0gYzkuQypjM9gy9Aq/P003kytFdep1XmK0EvQTfJQCmH0mW+mElf23Q+SnlYqNhMeUSR9KHups3G3efFggcquXFXVcCwJThIewvy0JPXhQLVgbaRVVL39iXVmn/Avp1FG5q8TDpY/vwBaKBqZZfn3Ooc2cYH1PnVmnOq2V7SpPi3B78W5i03toxfS/mVS1AvdggF05dQ4wiCvdR+9MZb0LWx/vnmOJ/3yxJwZPA/86JA/t8OxTwMepv+mOYQrz28zkf9+kvDO72mh38Uou63vbESpU0g3bRPeULQIAnDfocGWtfcHHcbrfwdyvVR36VadzbqU+ZSp1+G0cN56Q/93jJ9BLVec5JN5YUGn1Z5WK95unwWlA/yvbSTvbbk5KEtRUxUOUan6hVCtk79JlkPZsKRNFLsviYUtVyYOpnIJTvQUzySqA84U3XC4oRy5BCqTWq9Mkuv4WPUJLVxG9rTMU9JUxqy5FpuWUt94ZTH4Zb6sQYEsi2LH8NHClOcHKSeb2UtdUNuVnZ7Sr0oI7me0SM6jZTe/isLyIWmGYqJwWgZ0QFvyKIXKo/pO+YuMRQXbGIPKSWRn+DCE9VKNiSxybgZ5WmmxlBWHP3cq+cBttMa0xbJs3bDE1CKgV4hCq6FrdX/6oyeUPRsgRJGaiujEsxOSdFKKhmv8yKof6uK3lqFEqQ4O0jBoxVvJLK1m+fyXbBdvh+i1/8H10X8FosuhWRl+lAqe6zVUMPTWh0a+kVJOJEYylAfSeSL2mTJP+KIpCQ2m0kZL7ElZMk2K0/omO1HTbx66L3XnAG4Sm/e0seySmfU2Pdwa1gPz//MMX5/S6wgKQI3VVBx8AgzUzIEqDt1hIlYxTjvTDt5Nf0Tg0iTylXykFlfSwsCvoDJ9C+u5/Gi1USBxoF1DzTQYvGil7f5dumFhB/KhaqM/U2gcI7yCf3HZ7USJ0+t78KQin1YftRkpTdwmimssziC1VuYwEq6BF7YyTiPPSwfEIONRtqbwldpZdExlpNMRCaRL4tdLCqgtz8e93zroK8uK5yyXSdibrT3EPyeXb1oIinl8Be4J1EjRT07ezCnjTdE7G3pVAN3RXVWZhI6xmxS+vnN6KspDcPgycc7GqCgDaYhfxfAG4IU8hOn97s2p1vEaXfy1jxmeu5W8/e81fmry64eDcBJP/CtvKNcIs42bI9Zc/o3zWJPg5vtxOZ9JqA/rQG2U49i9RfnFJ/2BQpQdp859m3svjyT55+9gcIjRZn9UDNdYlKAuIkOKz4/iwu3kw47mBYaijXlJNx+YbWE46F0upx1enit9apzaBkhTI3N8hne4p/dkm7mQGZRl6p/WM3EccvCzIpeKouQb9Iw9UZQNR7T5sxQSqR/a9anfYNfctXiCGbxVdTFYaOawdoxCER/vv3oXWqNgaeUe4+KKl3NlHdn44668HInJvIwM5uZvpXe+vpTlcewWlxn4HcFDnryaVTFt7fQMcVnZyU9Xt6ck6o7ewqkAjE1DHTJcbJfYg+pBjgdZih/JSuvGyZi+smRhprC9buURCaX/7fdiY91mp+7IlRYReOPJC+nEDNBWstkJ0x6uEsaSteCQm46YH7Xw/HyuGtPeUuPG4rt3pws2qjGQbr4lCsjL3Kc3sArB28w3TBgm8g3BDWEg9zPDeU0Oheepx2iOZhea/+S0CwsvqSUrjWUPKxr6lL9TQt3e5imRUw98kWPl+JprFDqgHgDh90lWV5XCMPkRZOydaYM+HZCDjJ0oY2qYS6iFA0vFjg/SUBWatN/lGhwQqVfvdIQu1pM/J0UmRlq88BQqEYzR5ug2gto9puWbdKhvsuPuxutXXVq9578WIfFPx7j58YkckVeHE+L8BCLyP1rPrPWvvBl8qGjV97gXd+oiy2jczRKmhGm8mRavkVITuR96yHPw8iq3VOZzGd739SIL4kz6zCvnDAjV9TtwtdvoBo+pTpPnz4Pv8t86smbyJUpcb9UvWVsi7nScPl1UwnLgNtCqdPZt8gsZmTy5OWGCy7lffY7sIr9dNSOo3eZyTR1XwOOTrd0elPt1tuyQJpjHgPxbktA0wdVGuazN0EtUMuqMOoq4Wl8o2ac2jCjFR5/Kw4KOTPRyVzkTJ1Y+gPl996N2fb67uIqayRSxrBlnohd8aaxPtcFNe5HBtMmfkq5+K7ra8JZ616fFf5e2587d+FdL36u6+u+/3FCrVCIjwEhxymi4HIDwmL1Myz9PFdgnsTrvvxAzLsCNknVoFc3YI2Gmr2FK1m/tqlS0FjWedJKnPRHK3DQEbl+jw+J8CS2/ff6I7vla1Of3NmZ3UOS9pids/Q1jh+v6L9m8ZlHrpH78O66nXar4ZazZX9B+PkQb4H7rHTrWpZXnjL0/7ZgFYNRF0EOBmkGWLSXi2Om7zIMqfRE5vkTb3nBoZUd6XTNUFh7AWMqwWR9U5FhHTMshvFWJdaQg+iTeIwKTyZH5hk1mvtbuCHE4mTaooYs4feHCv0CgLaqy2F/55+Lk11EMMIKHG3yGr3qZZna6ZE8+o3XD6RInmN+ap6XrEtSmeBr9A/fo44r7ExdVKyKCgjQqbiibal05XQ/mZYa7n/u2HrJxPf9FXTnv+3K8zDqxfJWS2SFRZfosjw4O76pTV+LANoXD96TbXqMbCHWnUcfwqYO0CT8/vi1F7cfMmRVghg9WpzwYCTnIW6B1cnh5hcv+WtuB6I705HkU7/Lrw7ODtwlm6r1C/D/MfAYx2YrN6GHVxjmsU7MMXavwC3FFvFNhMLV5leyCELJSeRZ70IYvDYNpQL5HA5C09NVq3jxnu+E262m2912WOACZbXqNukGaCjB6gaZMxidvwiVmQo212fxFaxGxNa6ebvhFxTJZ2qT8FiFWXVX7eyW/woS7ryhK8r0xABfIytp7eZXMH00xr1KQlvcc14DS3CjyGSArj/p7ZQALbJYMEDGrNiem96vWLvJhk5XtUdrpr3t+erttf98uzaFo6nLs3H+nMc9PA4h7loPb5Qv5i/K94Pg4g/1gnLz4z5vLv0kXkMEggbApj6Ei0uu5xR2rbHN+0nhXl3Y6Wv/6Z94LWLYoIsDv+XMO6zarw886MLwK/426Dmxvv386l+3KaQG5d9Y38loShsU3rMTPY2hd11IxOoUVF7h56vzrtaeP8ZuiNn11uYanEnxqYSecvJkgom1pEinCD41037KdU8O7Zsu0gC9vbW4YYAcpNb8cGV9g5q89uoyE8lJ5t0rqxoINsLImliFJl5zbFNGX6igtZDP8MJxBJhH4RuvvPF1HCogO9ArfONjyG6c9JMXtpu0Ak+GDhYFFNmZcahLmmB65bxCQ8bQCJ7CTC4y6y7shlvVfXOEsRHPhLfpShEX4k+shi9kSBPRbiUzTqKNPeD5I7WHvN9Jvha+kkENVx+6glkQbP3W9IbgHIXYz+/eMO/zdyP/U+F6wuftjAaYfMUw1ttcfk7XcuyfkcKZPiNjKOl6bW/Y0mzYg1ivvKmW/5e2364bmyJbjNwNg5AlYBQJtpjXCzDHZbnpbXMvRVoxkYEiAzpOv4+0huLag2LIDZDkwTtzju2zGkHWNlS+w8ms5+aEr22XdpAEjTTcH7sg/c+jTI5byj7A4lvAJR2ude9dus98wcGS/j8QviO8OmfHzHNn3dqvwrSDA6R3er2NO/r8s+K/64YXgA9et8p4cVUm6iZ9yOnst2bHSkKG3T+Ofhz9OPqfHuXu9M+GGCK9qjo1QK9I0Su2GKuKGjGOm5c1PNf6azxhPXvK0GtLJ2VQdno5t3cQpRxqsCLz9ekYZTrEEW/9zz9Fs382jEu2mH6YAEKoM+UUFqo+kn4xbi0/CTsmD3697haOsH6nN7WcWO9Mjmdzeyc1kzu9MSiNpbL6L6QDVXaA9XIwIUvD5YO0reK4dEl6LWGfaNnUEsz0L1XmLxUbskr2iTTH8LDCl63EoP6EqNxenLPtGAxZv4mpESeKmxzEHEqzMEjx6AS3MZPlJX/IiM3bmtb6SHZHm6adqO8N/2M36kDA5hMLKztIkr1mzWHTeOzQZj/wF7muT4Jlm5kuxbmBzZuu6p7kob/PWIXUYAy1Qz2YodCm+gCf19XuPvEE43MVRhAk1dODeOsSybbS011T8fq02jRqySu+QmKrp5RKEBeO9eISCKUR9URHprD6+J2j7yegvntrLppw0wrodo8hab6FiuqMXuCAH+1wT3mzHxzYV+xDjt23824IUCa5U+fdJay26KIoCVMsAW2oPLAfL76G4k8qt2EodBrJS4QVJHExyK3seMd3eF952f10yEFuPdHiJs43Au/3PbAXhsxcDzLXOkhtWTBCZVbc6oYecjqgedHJULNJ5jX61lA1okYx5qzsTGbKUUUkVmr4B6j/6VWLp6QdTqYZUDwDbT+fA0rw+yI//csKyy5lqF1+zxU9da5Wksi9YLAxnrXBtLsVxYb9q0BORIsunzY9jazw7O93tH1U3Fy18AhfdH1e8QsRvAc4FJSZiS55Ibo+F4nf5hRW6a05uT3TbZvZ6TSdRPp5c569wIvDt30RX6LIPR2ZrBGpq+l2+fJEET7VLyYwEv+v3kndbZcfJtEYSqbP0f32z5Ia8smpA3TCyYSeUsbJAFISdjKQo5GWlEICgMOSGfigTrq4WUJsg5UwUFxQ56PU5n1nvOO2E0YqAS+keRcB0PIprax0BzVIq4oi/+VsHW1/SoVfm5KC7I6Xfhz9OPpx9H/DaIXFQSpahcdQZihE2PuQm85HpXsgAaT179f6t3HGhCicZ/IU59XPfo9TOXL0C+nyUz8xP+wNvnlgfK4au8SQL4VxJpcirLjIC3n/qf2Q9wkdIBWVrvF0Da54d8dQY4O9bz0zvODYbzuWbP1eY+soI75bCMSQT25Y5Mf/keGe2hoQaa9Zl8sf/F+ZGxKenWlc8R8FviLHgMkXTZoC383hY3cb5j8HeuOP9Iy6ZvHUtfKUw953ou0xVhjeuHfKJczaYjXzozj/j4gDI4QMj1URQMjpZ2chVieHs/fO3qDZnCB64mu9laLkZULGKaLyvUo+Ri/ZnBIJ54k88tCarK3iNJHiUemHMinsTMdbxfW9IcP9dRFVlR1O2OGv3JJLgyuIEAHc/wc3F488eeCwRrJ3oZd+Rl6FxxvvzyTHXN704WLLyBZd96ZHH5WQ6RroLuxwG3E1V5BEQG8vX5Rm/wmuoSOBTuxvEWob9+5rRnGEOF3G89qQ1exe3qInQL1WYbdTPUIaiefqdC9Y7Xxd/ocq4O7U3/AGdlLbOOXpZnHUrAsHiwMr5OM/1rJs2jArtkXg164Vj7fJu8NsFZRBXEKJ8UGU7wmBDxAoaPlIXFRA/TqNYEsTJnW8uC0hyhMfmYzVkFC0UY0Nt0XMTG0JWf3rdicy4iFIYrnE48NlRVVYdFW4YYeFNcpQl4IUrCjwIjGmZF/VgRe248WnEkqyHoGg/MKQNWx8Thq9rWien+LRVEuzXwaJgXZMWPZl8R2lNawLXXfupn/2y0FsJFumVsOWbP5wDkmEWfOicacz3kVtJgQGAthfPC2ShZScJjPSCUeRijE6qVmK2PqkJ5ceaHYqcJTruShc9TiFX0/fsotKc2AJK3dAPnQqzUWTYhsy+Tdp4bEY7Z6fFTiNMK4dUpJFFsBz8UKt71KXAinf7nEVipAOqLhw5BZwkhlXUppQT+TTysIMWpX21qcgx4kVHzgmSY4zkUgmig8m3OU2p/YJaEFPufbjfsDJugMH0J9cjWHzHhCYfkAOJVcoa2viA2cSikwkGRzQAH2DKbwWfY0g4UiicCZ+3S3LLCg/oRY9IcR2p0BXWx76MIw8U+zyc5KB9wL8gEMSmUvxyoTtpYsQcU2DmMkry+ZAyTMHtgPHYHRdkQ6NzGXrcjtklmrppkTWBLdRPdIicNdSDusdmB4tEnlLWSyNFOt0/h8WK5kjlhkfTkPtsv7yIuw/gQRpT0KuaE118d3hTmcJ/xJaano9pl8404Iq/lO8GFqX0s3PpHh709GgD60ncjSV6eVkPQKciNUTcbZLQNPDY7Iu/Yj0uunZsg9nMG7mPhFWlWe8nITbm8i0Zek8ZAb00z/NFZVq99p403QwlR1VFVNCs8n/JeDDOdl7zASxc1F2n0HA2smxDI+2P62xr7LjlyXgLLh89FEvkyFngRss3F9/eA4pxe5b7bafjyL9TxnxQ5f988U5UD5+Hvzkv4DXaozDNxjz1eY6Xcrc0hYvht47P2S11DL/l+B/8eMmycc08FGc/z3iYC+aHGODdSNgns7v/IxD3/+Cm2YfCR8JHwkfCf9nCMYHB8gExflzbaD3Xlc6KWPYQqKRwiIuRL/zT+8yYU8+z7ENjs6a+JXbC1hagO3duCZ2x+bDr7YbiQBf///k4WUQWDeRBzH8PDVy3cJ4WFf5P3hoCbN7PYhglWXp5ASwangB+KSsXNkmEoxTpSB3j4bSmO5NooihTw2nOr4UHevLSlzuoZ+uoatrEI/ETTBFoiass3xnt36DqEXkZGrcUy9rk5dJHSCKb4VZCF6fxKDZp4XG96UXaJ5LdsZF47n7h0ajScWw7tbzM4HpFK0odTxkGEuYiUP+cNZJFDVUfl5t3GavDidPKsh0rcD4krcYh1ExY0AUKU0TjHoVa505lFHfXRdBjm6X0l+fcW47HKVHMNK0rdHowzCqFKPXNEDZOKkasVWcLnCpj20eMr433cdF7kFFoL7Q75ZokleL5gCOQaM/ab8gWn725XVr7REkNXPgBid9sYzY/mpFGyvK7CHnjqCthotYWhzZrnqUAio7EirGG/s/tmPA1Xxh8an7ETwZrreBKbnzJUW6d74AZHwHXXF0Y35OugZ6L4Kv7t+0uOwVvmHAjduSqmrv8vEUc4Rovv+UJ/wLdiMpKjkpl8AX1kqVVIcw7afXLTPxPz9BAgARuBXzjS9DgcBPC1+SlNUokg14hJm19MVgpXdqCPFmMovmkvNA4BCziVFNGovfDg16KntwHLyU2ZjmYbUCr2knHBSFyizmUNpK3asAD1gb8HsFzQSo/TJOmgp1RGrJsKFiQvUr0M9WPDh01UOcHscXd8GO4NkkJiyZzgoLNYvs9LyQhnTLlwMAJAfpytryFceCUrmZfaAILCE1lau8avF0b2bJVD12OnCDJmcI2rZ3WC1IaJoZiJeVNjCbgHhuzXTxHbIfEsiGlRyhLyk+7hwzxVImgblEtK+iPTeyWzp2hLr/00mmEzeUtoEn2FItHvdYAjhYI4PKX3r8vDyUTA+TEDcj69OhmBhvu+PbYD/srxMLi57qijj+wGuSviP10VPEpMoO+A+lTGZOarOkJO3hUc2TCk0tv+B8dGc996du6drqzpHQm/XUMAlimYF/qCbyzMvWOackjAgGeSZ9Hq5ac8UwyU7Vym2pGlbA75M42sa3B84jRq853l5NGPoKaravc0llx/gfDAxaSBDuJaj3UbRO1eL5AFICE3OgIWRoQftRQt0DDPXA0ALRVYs7V1y31fRvRgZMQ7kVn3UlUGpYhYgW2dJTtHNjhvYcR85b6KN3M80YoLVrQRyRlli7qgaqKTFJoq9b0Z4bRc68HpCdh5kZsY3Rq9kQ4+sj7bZ3+1INvlC/PXXIMNWGFXbzrrUmAw5GWKEmn8iQHbhQ5Y4GTgKTpmhpKFL+Us+7HXKwOIod5ZOa6XQUH2JoIIi6GnLg37nWJ5Nw2M31u8ZFgblcFhB83nWCVeEJxl90rbuTuH4bjcRA0CG5vRDSpqVSJTT4YeZ1fgGqfh0dL/LAu1VbnDQ+sSobkqKViuvaBNXzFfQDyZ4hUemGuQW1CL9q4Z7Z38Uo6Y/RqUOAjrTIKf2R729Wa64ZlB2vWnWnS+9VadBP4G1OnNiBSU52k8TODbg+cgIJjxFJVE/8T5GczCdITg3dZKHW+stjZ7Zx6/UDLYuycCIx57QnWHkU+Spzlcdh+y/TPPAth55fq+6MjQNkKgYSUsA9kGDnMKnFyRdXzwaz41UccNasyroLxQyKTZ+aiPOd1V28EaN771Zw0sL6UucCuCcK9OhvnL0dhGUlMFT5VwqxLOvVDmv1Y3E5YZI7KWurW3U9QxmbW5Sqao10CxlaYWBRUBqQHEuvLYtN9qWxJF3KolqWFs/Uald6JONEqng6qwek3IkooDtfsQDUR06dvOA6Fuzy2X6uD2j/Y9FEp7Wz7UODaDguYf1cOFDoqG1VoDTht4y+2lvI7S9EHLDftmvWu9YQ1jfotPw+aKL5iJf1FntksuuW4HJRPCozuCUruJdnxwEOivYMWRtlwqEPlYuqtE06itgFShBV+ektnUy39YzntdRuteb9SjOGEiCS8nLi0o2W9ebPjpaM1jos6Da4tJYUkARNZmPq9rGHahR+4ed5fDfVAgT/0BWjh6H1Mmd9iI6LsfIrubnrwSk01N5ULYoo7iCnI0mMrB7rhFvtw0/oZgQU1os1Rh4KTSVMVqN2hcM1nCaifzaJ1qNgSLoRd/b/04GZl6avH0rXdEl3pRKMTzWF1Wd4kcL0m17XB2VEUDmF2Zt/hPVtCGMPRSTzIwIiYlBvRILS6pyCEMlJrzQbfzDGsCrqvt4138G2QtKniaz3z57uwdO+b20LuohtyYFlTrU5A8LnNGbpiDUvQWOhmguTiWSkoZPmaJ+SYnhnT4RWeqPdqjVxP4UA7sD7RhrX62/vE5foJJOM8OuRRu+tgr6b+pbA+glqcfbN+q8Al2KmpDrkemR0ESOxmYGOzu9So3su+8EcyImdt3ogp7nUxRz5ZddEWnX6jv2aCzaUOg/yIK0NkLrf7vZD+CH+P/MrMKJt0mr/7Jvj2M3+2cv0OqkeDddrlQTd9skmB3E16hS7xirPMRTBYaoVvhHh1ZJrrePRLRAijkRTv/EPYs2FbX0yf2NozVRjlCxxbTO4kA2sg20nxDWVpmcqWL4cWWByppYKCC/ON6SeL1BZ3we9MUlhaTp1iFKWUGSilVwQno/Uds5vosWwvzbV0ePTotKX9kluxd0lxPQb9yTapCipp2rE0OKxTyqpfJRMTNeJq7hfLzhYazCZw4InxGZMYOFR1KySEvt7+sNi7GejLa0A4yVf8lA2NDehveSNA0mRrMwHGA1r3Rjf7jGQFlTSTFpxnDMPqRp0/CLoGNdehLTqBW25PbNYa3BlW6MrVwzlKoL7sgjNmhsovjRsDAwsmcRAriYqpfF4E9XQG/2dMd4isKWrSujILRMs55dQkKwgrzQZCyNCUh2GEwzA8NU+VkZAX0hmCZS2X3z9rSqFaVq2/ywQFCiW+PasmKu6LMVzfWc1avxIhoyvk+/uB1YwDR4jbxTqQbeZ90iYzp/rWfrukD/E0xXpBF6V3pofnwyQnHfgnJ9Hhtrl8396CYJetzjQ5TkHrSFjqA4mGwZcNfs6TdA3MrwUmO/o+s4bhZ3hAX3NrrO62lC3KGWM3SLlvhUoalIJ1Z1gKCXWtUc1RkeHTRsKsgM6Db0mDrY9vMhEUqf3K/naFgkqjHVs0V5r37F6YKrsWsKt8bzoFtbuHgJCP4OAmk2SGxkVYCVk/HyX8FVvslJ2pq7ma1OZpwEn1vlnG+umYPDyxxB1+oSxjrM1fjAFJYPoJyGBo8b3PcY6fdwj5t95OQG36hvZqL4/XXtodV6j68Qjdgt4915jgIgcvrjJndovZoVbvbF534q5qGpYjRGxnlFE5VzNkqmdwOtJWLnXgoeuyPEnziwbNyYXQY4EBdBjgAwYsuQbaU0rOKMPtM6jQagtyFsah8wsAou5sAMPXCkQOFK1dr9ncDmbFC/RtR/Z1iNIX0M379MaavMXgiULR1MWTprrupYopYYIgghlcK3xB2GGJ9VGe4wJXoeafxddk9FW6msA3k/+AXteVrHtUWxtIqHzKGOkbkvw7BISguazP+nva614u4TudcpHLn1pswmhQI+lZXx6O7UP9aRGMdDagJIkCVGN591qLU6u20euUn5Fn/iqquFThbmu2YvpF4eb4gpgX9Jl9nRZq+TSjs2LRluqO5nIfXmdwKATmiwO1O/EYx6p5YbR/1hvKhJiTXxBTwgsIsoNcNuRoJ8RMUVzIvYPLTH4gKNGYAuG8pZQQ8y+ny02AxXXL/vch1Nj1JUxG8gjr0OxB39f3SvhMtVFmLZzUWEWgbxPol5OnC1Qwq7OTuXUvWFe4Rs/klCQ8sOqyIM1b4qeUBV/vkL71Pu6xYuvTXP3vidxzbez9t0wG9YUs1l1yNsNWLAdE3PQtQ/12KCQamM1L0Qdt/LPDp6ayM5KS/fIediE/sra+lLE76wiO8EhlFyDNN1zAU+rs260ZQTf3tknkYZqjj25ngcK5+nkhvXJYhbvxxx5naJXpMSUeY/K4Cjd44O6pLvoawyvar9vGkK3RnevIyCqrbD4RDwrxFgiMutHPO6vuZmcaTBhkpOcwqMEZItPnhFveCWrHjA+A7NlTniw2hctYaMlAuPTycxFtmcl1rpn1tFuc0Zb0GIyuiarrbQzlF7p2NmdalgnwgrQ0S+Metgn/7GuK+FFDXeI6dpHiyggnEilKg29ycF+RSIbKExHi9KDedrxdDxW7096BOprPEVgisrqn1vfspR7ESrhVsbPlEydX5LSHDWaGoHuvBfaNo0wXH4/pkk+eIKv6k4P1pM6qLyp+qZ5R96HKkNrJcatWEg68MmrLQ3coxsLud8vc9aVUi3O1WQYFyavhgJVKo0Jkvs9zWlxNnjmF7AXKiK1326e4codm3pLYStEZexVGgk4r90/O3aia11eqU7/QtVglgnFpfaBDG3eN4uNm30AS7sPDrfeftUL8PtXvZzpM3DK54b/ntZPzklRj0Ew4fXzfv8YWLAO0xYx+wqZb8YpQbPFbp0SoycPfmY8PfehPiLa0bQwzNAbCyrx0RvSjV8KGy1SoUe1YBaDoZ/7xf2flp1J+u2MkYHfzmCf+u0Hf/gvUEsDBBQAAgAIAECA9kqyzXAhTQAAAGoAAAAbAAAAdW5pdmVyc2FsL3VuaXZlcnNhbC5wbmcueG1ss7GvyM1RKEstKs7Mz7NVMtQzULK34+WyKShKLctMLVeoAIoBBSFASaHSVsnECMEtz0wpybBVMjcyR4hlpGamZ5TYKpmamMIF9YFGAgBQSwECAAAUAAIACABElFdHI7RO+/sCAACwCAAAFAAAAAAAAAABAAAAAAAAAAAAdW5pdmVyc2FsL3BsYXllci54bWxQSwECAAAUAAIACABAgPZK9wS9cnEvAAB3TQAAFwAAAAAAAAAAAAAAAAAtAwAAdW5pdmVyc2FsL3VuaXZlcnNhbC5wbmdQSwECAAAUAAIACABAgPZKss1wIU0AAABqAAAAGwAAAAAAAAABAAAAAADTMgAAdW5pdmVyc2FsL3VuaXZlcnNhbC5wbmcueG1sUEsFBgAAAAADAAMA0AAAAFkzAAAAAA=="/>
  <p:tag name="ISPRING_PRESENTATION_TITLE" val="蓝色清新渐变大气时尚公司简介企业宣传PPT2-定稿"/>
  <p:tag name="KSO_WPP_MARK_KEY" val="c12222b8-5636-4666-9272-c984e8643d47"/>
  <p:tag name="COMMONDATA" val="eyJoZGlkIjoiNDJmZGViMTIxY2ZjYmFjYWFiYThjZGI2YzYzN2RmMjEifQ=="/>
</p:tagLst>
</file>

<file path=ppt/tags/tag15.xml><?xml version="1.0" encoding="utf-8"?>
<p:tagLst xmlns:p="http://schemas.openxmlformats.org/presentationml/2006/main">
  <p:tag name="KSO_WM_BEAUTIFY_FLAG" val=""/>
</p:tagLst>
</file>

<file path=ppt/tags/tag16.xml><?xml version="1.0" encoding="utf-8"?>
<p:tagLst xmlns:p="http://schemas.openxmlformats.org/presentationml/2006/main">
  <p:tag name="KSO_WM_BEAUTIFY_FLAG" val=""/>
</p:tagLst>
</file>

<file path=ppt/tags/tag17.xml><?xml version="1.0" encoding="utf-8"?>
<p:tagLst xmlns:p="http://schemas.openxmlformats.org/presentationml/2006/main">
  <p:tag name="KSO_WM_BEAUTIFY_FLAG" val=""/>
</p:tagLst>
</file>

<file path=ppt/tags/tag18.xml><?xml version="1.0" encoding="utf-8"?>
<p:tagLst xmlns:p="http://schemas.openxmlformats.org/presentationml/2006/main">
  <p:tag name="KSO_WM_BEAUTIFY_FLAG" val=""/>
</p:tagLst>
</file>

<file path=ppt/tags/tag19.xml><?xml version="1.0" encoding="utf-8"?>
<p:tagLst xmlns:p="http://schemas.openxmlformats.org/presentationml/2006/main">
  <p:tag name="KSO_WM_BEAUTIFY_FLAG" val=""/>
</p:tagLst>
</file>

<file path=ppt/tags/tag2.xml><?xml version="1.0" encoding="utf-8"?>
<p:tagLst xmlns:p="http://schemas.openxmlformats.org/presentationml/2006/main">
  <p:tag name="KSO_WM_BEAUTIFY_FLAG" val=""/>
</p:tagLst>
</file>

<file path=ppt/tags/tag20.xml><?xml version="1.0" encoding="utf-8"?>
<p:tagLst xmlns:p="http://schemas.openxmlformats.org/presentationml/2006/main">
  <p:tag name="KSO_WM_BEAUTIFY_FLAG" val=""/>
</p:tagLst>
</file>

<file path=ppt/tags/tag21.xml><?xml version="1.0" encoding="utf-8"?>
<p:tagLst xmlns:p="http://schemas.openxmlformats.org/presentationml/2006/main">
  <p:tag name="KSO_WM_BEAUTIFY_FLAG" val=""/>
</p:tagLst>
</file>

<file path=ppt/tags/tag22.xml><?xml version="1.0" encoding="utf-8"?>
<p:tagLst xmlns:p="http://schemas.openxmlformats.org/presentationml/2006/main">
  <p:tag name="KSO_WM_BEAUTIFY_FLAG" val=""/>
</p:tagLst>
</file>

<file path=ppt/tags/tag23.xml><?xml version="1.0" encoding="utf-8"?>
<p:tagLst xmlns:p="http://schemas.openxmlformats.org/presentationml/2006/main">
  <p:tag name="KSO_WM_BEAUTIFY_FLAG" val=""/>
</p:tagLst>
</file>

<file path=ppt/tags/tag24.xml><?xml version="1.0" encoding="utf-8"?>
<p:tagLst xmlns:p="http://schemas.openxmlformats.org/presentationml/2006/main">
  <p:tag name="KSO_WM_BEAUTIFY_FLAG" val=""/>
</p:tagLst>
</file>

<file path=ppt/tags/tag25.xml><?xml version="1.0" encoding="utf-8"?>
<p:tagLst xmlns:p="http://schemas.openxmlformats.org/presentationml/2006/main">
  <p:tag name="KSO_WM_BEAUTIFY_FLAG" val=""/>
</p:tagLst>
</file>

<file path=ppt/tags/tag26.xml><?xml version="1.0" encoding="utf-8"?>
<p:tagLst xmlns:p="http://schemas.openxmlformats.org/presentationml/2006/main">
  <p:tag name="KSO_WM_BEAUTIFY_FLAG" val=""/>
</p:tagLst>
</file>

<file path=ppt/tags/tag27.xml><?xml version="1.0" encoding="utf-8"?>
<p:tagLst xmlns:p="http://schemas.openxmlformats.org/presentationml/2006/main">
  <p:tag name="KSO_WM_BEAUTIFY_FLAG" val=""/>
</p:tagLst>
</file>

<file path=ppt/tags/tag28.xml><?xml version="1.0" encoding="utf-8"?>
<p:tagLst xmlns:p="http://schemas.openxmlformats.org/presentationml/2006/main">
  <p:tag name="KSO_WM_BEAUTIFY_FLAG" val=""/>
</p:tagLst>
</file>

<file path=ppt/tags/tag29.xml><?xml version="1.0" encoding="utf-8"?>
<p:tagLst xmlns:p="http://schemas.openxmlformats.org/presentationml/2006/main">
  <p:tag name="KSO_WM_BEAUTIFY_FLAG" val=""/>
</p:tagLst>
</file>

<file path=ppt/tags/tag3.xml><?xml version="1.0" encoding="utf-8"?>
<p:tagLst xmlns:p="http://schemas.openxmlformats.org/presentationml/2006/main">
  <p:tag name="KSO_WM_BEAUTIFY_FLAG" val=""/>
</p:tagLst>
</file>

<file path=ppt/tags/tag30.xml><?xml version="1.0" encoding="utf-8"?>
<p:tagLst xmlns:p="http://schemas.openxmlformats.org/presentationml/2006/main">
  <p:tag name="KSO_WM_BEAUTIFY_FLAG" val=""/>
</p:tagLst>
</file>

<file path=ppt/tags/tag31.xml><?xml version="1.0" encoding="utf-8"?>
<p:tagLst xmlns:p="http://schemas.openxmlformats.org/presentationml/2006/main">
  <p:tag name="KSO_WM_BEAUTIFY_FLAG" val=""/>
</p:tagLst>
</file>

<file path=ppt/tags/tag32.xml><?xml version="1.0" encoding="utf-8"?>
<p:tagLst xmlns:p="http://schemas.openxmlformats.org/presentationml/2006/main">
  <p:tag name="KSO_WM_BEAUTIFY_FLAG" val=""/>
</p:tagLst>
</file>

<file path=ppt/tags/tag33.xml><?xml version="1.0" encoding="utf-8"?>
<p:tagLst xmlns:p="http://schemas.openxmlformats.org/presentationml/2006/main">
  <p:tag name="KSO_WM_BEAUTIFY_FLAG" val=""/>
</p:tagLst>
</file>

<file path=ppt/tags/tag34.xml><?xml version="1.0" encoding="utf-8"?>
<p:tagLst xmlns:p="http://schemas.openxmlformats.org/presentationml/2006/main">
  <p:tag name="KSO_WM_BEAUTIFY_FLAG" val=""/>
</p:tagLst>
</file>

<file path=ppt/tags/tag35.xml><?xml version="1.0" encoding="utf-8"?>
<p:tagLst xmlns:p="http://schemas.openxmlformats.org/presentationml/2006/main">
  <p:tag name="KSO_WM_BEAUTIFY_FLAG" val=""/>
</p:tagLst>
</file>

<file path=ppt/tags/tag36.xml><?xml version="1.0" encoding="utf-8"?>
<p:tagLst xmlns:p="http://schemas.openxmlformats.org/presentationml/2006/main">
  <p:tag name="KSO_WM_BEAUTIFY_FLAG" val=""/>
</p:tagLst>
</file>

<file path=ppt/tags/tag37.xml><?xml version="1.0" encoding="utf-8"?>
<p:tagLst xmlns:p="http://schemas.openxmlformats.org/presentationml/2006/main">
  <p:tag name="KSO_WM_BEAUTIFY_FLAG" val=""/>
</p:tagLst>
</file>

<file path=ppt/tags/tag38.xml><?xml version="1.0" encoding="utf-8"?>
<p:tagLst xmlns:p="http://schemas.openxmlformats.org/presentationml/2006/main">
  <p:tag name="KSO_WM_BEAUTIFY_FLAG" val=""/>
</p:tagLst>
</file>

<file path=ppt/tags/tag39.xml><?xml version="1.0" encoding="utf-8"?>
<p:tagLst xmlns:p="http://schemas.openxmlformats.org/presentationml/2006/main">
  <p:tag name="KSO_WM_BEAUTIFY_FLAG" val=""/>
</p:tagLst>
</file>

<file path=ppt/tags/tag4.xml><?xml version="1.0" encoding="utf-8"?>
<p:tagLst xmlns:p="http://schemas.openxmlformats.org/presentationml/2006/main">
  <p:tag name="KSO_WM_BEAUTIFY_FLAG" val=""/>
</p:tagLst>
</file>

<file path=ppt/tags/tag40.xml><?xml version="1.0" encoding="utf-8"?>
<p:tagLst xmlns:p="http://schemas.openxmlformats.org/presentationml/2006/main">
  <p:tag name="KSO_WM_BEAUTIFY_FLAG" val=""/>
</p:tagLst>
</file>

<file path=ppt/tags/tag41.xml><?xml version="1.0" encoding="utf-8"?>
<p:tagLst xmlns:p="http://schemas.openxmlformats.org/presentationml/2006/main">
  <p:tag name="KSO_WM_BEAUTIFY_FLAG" val=""/>
</p:tagLst>
</file>

<file path=ppt/tags/tag42.xml><?xml version="1.0" encoding="utf-8"?>
<p:tagLst xmlns:p="http://schemas.openxmlformats.org/presentationml/2006/main">
  <p:tag name="KSO_WM_BEAUTIFY_FLAG" val=""/>
</p:tagLst>
</file>

<file path=ppt/tags/tag43.xml><?xml version="1.0" encoding="utf-8"?>
<p:tagLst xmlns:p="http://schemas.openxmlformats.org/presentationml/2006/main">
  <p:tag name="KSO_WM_BEAUTIFY_FLAG" val=""/>
</p:tagLst>
</file>

<file path=ppt/tags/tag44.xml><?xml version="1.0" encoding="utf-8"?>
<p:tagLst xmlns:p="http://schemas.openxmlformats.org/presentationml/2006/main">
  <p:tag name="KSO_WM_BEAUTIFY_FLAG" val=""/>
</p:tagLst>
</file>

<file path=ppt/tags/tag45.xml><?xml version="1.0" encoding="utf-8"?>
<p:tagLst xmlns:p="http://schemas.openxmlformats.org/presentationml/2006/main">
  <p:tag name="KSO_WM_BEAUTIFY_FLAG" val=""/>
</p:tagLst>
</file>

<file path=ppt/tags/tag46.xml><?xml version="1.0" encoding="utf-8"?>
<p:tagLst xmlns:p="http://schemas.openxmlformats.org/presentationml/2006/main">
  <p:tag name="KSO_WM_BEAUTIFY_FLAG" val=""/>
</p:tagLst>
</file>

<file path=ppt/tags/tag47.xml><?xml version="1.0" encoding="utf-8"?>
<p:tagLst xmlns:p="http://schemas.openxmlformats.org/presentationml/2006/main">
  <p:tag name="KSO_WM_BEAUTIFY_FLAG" val=""/>
</p:tagLst>
</file>

<file path=ppt/tags/tag48.xml><?xml version="1.0" encoding="utf-8"?>
<p:tagLst xmlns:p="http://schemas.openxmlformats.org/presentationml/2006/main">
  <p:tag name="KSO_WM_BEAUTIFY_FLAG" val=""/>
</p:tagLst>
</file>

<file path=ppt/tags/tag49.xml><?xml version="1.0" encoding="utf-8"?>
<p:tagLst xmlns:p="http://schemas.openxmlformats.org/presentationml/2006/main">
  <p:tag name="KSO_WM_BEAUTIFY_FLAG" val=""/>
</p:tagLst>
</file>

<file path=ppt/tags/tag5.xml><?xml version="1.0" encoding="utf-8"?>
<p:tagLst xmlns:p="http://schemas.openxmlformats.org/presentationml/2006/main">
  <p:tag name="KSO_WM_BEAUTIFY_FLAG" val=""/>
</p:tagLst>
</file>

<file path=ppt/tags/tag50.xml><?xml version="1.0" encoding="utf-8"?>
<p:tagLst xmlns:p="http://schemas.openxmlformats.org/presentationml/2006/main">
  <p:tag name="KSO_WM_BEAUTIFY_FLAG" val=""/>
</p:tagLst>
</file>

<file path=ppt/tags/tag51.xml><?xml version="1.0" encoding="utf-8"?>
<p:tagLst xmlns:p="http://schemas.openxmlformats.org/presentationml/2006/main">
  <p:tag name="KSO_WM_BEAUTIFY_FLAG" val=""/>
</p:tagLst>
</file>

<file path=ppt/tags/tag52.xml><?xml version="1.0" encoding="utf-8"?>
<p:tagLst xmlns:p="http://schemas.openxmlformats.org/presentationml/2006/main">
  <p:tag name="KSO_WM_BEAUTIFY_FLAG" val=""/>
</p:tagLst>
</file>

<file path=ppt/tags/tag53.xml><?xml version="1.0" encoding="utf-8"?>
<p:tagLst xmlns:p="http://schemas.openxmlformats.org/presentationml/2006/main">
  <p:tag name="KSO_WM_BEAUTIFY_FLAG" val=""/>
</p:tagLst>
</file>

<file path=ppt/tags/tag54.xml><?xml version="1.0" encoding="utf-8"?>
<p:tagLst xmlns:p="http://schemas.openxmlformats.org/presentationml/2006/main">
  <p:tag name="KSO_WM_BEAUTIFY_FLAG" val=""/>
</p:tagLst>
</file>

<file path=ppt/tags/tag55.xml><?xml version="1.0" encoding="utf-8"?>
<p:tagLst xmlns:p="http://schemas.openxmlformats.org/presentationml/2006/main">
  <p:tag name="KSO_WM_BEAUTIFY_FLAG" val=""/>
</p:tagLst>
</file>

<file path=ppt/tags/tag56.xml><?xml version="1.0" encoding="utf-8"?>
<p:tagLst xmlns:p="http://schemas.openxmlformats.org/presentationml/2006/main">
  <p:tag name="KSO_WM_BEAUTIFY_FLAG" val=""/>
</p:tagLst>
</file>

<file path=ppt/tags/tag57.xml><?xml version="1.0" encoding="utf-8"?>
<p:tagLst xmlns:p="http://schemas.openxmlformats.org/presentationml/2006/main">
  <p:tag name="KSO_WM_BEAUTIFY_FLAG" val=""/>
</p:tagLst>
</file>

<file path=ppt/tags/tag58.xml><?xml version="1.0" encoding="utf-8"?>
<p:tagLst xmlns:p="http://schemas.openxmlformats.org/presentationml/2006/main">
  <p:tag name="KSO_WM_BEAUTIFY_FLAG" val=""/>
</p:tagLst>
</file>

<file path=ppt/tags/tag59.xml><?xml version="1.0" encoding="utf-8"?>
<p:tagLst xmlns:p="http://schemas.openxmlformats.org/presentationml/2006/main">
  <p:tag name="KSO_WM_BEAUTIFY_FLAG" val=""/>
</p:tagLst>
</file>

<file path=ppt/tags/tag6.xml><?xml version="1.0" encoding="utf-8"?>
<p:tagLst xmlns:p="http://schemas.openxmlformats.org/presentationml/2006/main">
  <p:tag name="KSO_WM_BEAUTIFY_FLAG" val=""/>
</p:tagLst>
</file>

<file path=ppt/tags/tag60.xml><?xml version="1.0" encoding="utf-8"?>
<p:tagLst xmlns:p="http://schemas.openxmlformats.org/presentationml/2006/main">
  <p:tag name="KSO_WM_BEAUTIFY_FLAG" val=""/>
</p:tagLst>
</file>

<file path=ppt/tags/tag61.xml><?xml version="1.0" encoding="utf-8"?>
<p:tagLst xmlns:p="http://schemas.openxmlformats.org/presentationml/2006/main">
  <p:tag name="KSO_WM_BEAUTIFY_FLAG" val=""/>
</p:tagLst>
</file>

<file path=ppt/tags/tag62.xml><?xml version="1.0" encoding="utf-8"?>
<p:tagLst xmlns:p="http://schemas.openxmlformats.org/presentationml/2006/main">
  <p:tag name="KSO_WM_BEAUTIFY_FLAG" val=""/>
</p:tagLst>
</file>

<file path=ppt/tags/tag63.xml><?xml version="1.0" encoding="utf-8"?>
<p:tagLst xmlns:p="http://schemas.openxmlformats.org/presentationml/2006/main">
  <p:tag name="KSO_WM_BEAUTIFY_FLAG" val=""/>
</p:tagLst>
</file>

<file path=ppt/tags/tag64.xml><?xml version="1.0" encoding="utf-8"?>
<p:tagLst xmlns:p="http://schemas.openxmlformats.org/presentationml/2006/main">
  <p:tag name="KSO_WM_BEAUTIFY_FLAG" val=""/>
</p:tagLst>
</file>

<file path=ppt/tags/tag65.xml><?xml version="1.0" encoding="utf-8"?>
<p:tagLst xmlns:p="http://schemas.openxmlformats.org/presentationml/2006/main">
  <p:tag name="KSO_WM_BEAUTIFY_FLAG" val=""/>
</p:tagLst>
</file>

<file path=ppt/tags/tag66.xml><?xml version="1.0" encoding="utf-8"?>
<p:tagLst xmlns:p="http://schemas.openxmlformats.org/presentationml/2006/main">
  <p:tag name="KSO_WM_BEAUTIFY_FLAG" val=""/>
</p:tagLst>
</file>

<file path=ppt/tags/tag67.xml><?xml version="1.0" encoding="utf-8"?>
<p:tagLst xmlns:p="http://schemas.openxmlformats.org/presentationml/2006/main">
  <p:tag name="KSO_WM_BEAUTIFY_FLAG" val=""/>
</p:tagLst>
</file>

<file path=ppt/tags/tag68.xml><?xml version="1.0" encoding="utf-8"?>
<p:tagLst xmlns:p="http://schemas.openxmlformats.org/presentationml/2006/main">
  <p:tag name="KSO_WM_BEAUTIFY_FLAG" val=""/>
</p:tagLst>
</file>

<file path=ppt/tags/tag69.xml><?xml version="1.0" encoding="utf-8"?>
<p:tagLst xmlns:p="http://schemas.openxmlformats.org/presentationml/2006/main">
  <p:tag name="KSO_WM_BEAUTIFY_FLAG" val=""/>
</p:tagLst>
</file>

<file path=ppt/tags/tag7.xml><?xml version="1.0" encoding="utf-8"?>
<p:tagLst xmlns:p="http://schemas.openxmlformats.org/presentationml/2006/main">
  <p:tag name="KSO_WM_BEAUTIFY_FLAG" val=""/>
</p:tagLst>
</file>

<file path=ppt/tags/tag70.xml><?xml version="1.0" encoding="utf-8"?>
<p:tagLst xmlns:p="http://schemas.openxmlformats.org/presentationml/2006/main">
  <p:tag name="KSO_WM_BEAUTIFY_FLAG" val=""/>
</p:tagLst>
</file>

<file path=ppt/tags/tag71.xml><?xml version="1.0" encoding="utf-8"?>
<p:tagLst xmlns:p="http://schemas.openxmlformats.org/presentationml/2006/main">
  <p:tag name="KSO_WM_BEAUTIFY_FLAG" val=""/>
</p:tagLst>
</file>

<file path=ppt/tags/tag72.xml><?xml version="1.0" encoding="utf-8"?>
<p:tagLst xmlns:p="http://schemas.openxmlformats.org/presentationml/2006/main">
  <p:tag name="KSO_WM_BEAUTIFY_FLAG" val=""/>
</p:tagLst>
</file>

<file path=ppt/tags/tag73.xml><?xml version="1.0" encoding="utf-8"?>
<p:tagLst xmlns:p="http://schemas.openxmlformats.org/presentationml/2006/main">
  <p:tag name="KSO_WM_BEAUTIFY_FLAG" val=""/>
</p:tagLst>
</file>

<file path=ppt/tags/tag74.xml><?xml version="1.0" encoding="utf-8"?>
<p:tagLst xmlns:p="http://schemas.openxmlformats.org/presentationml/2006/main">
  <p:tag name="KSO_WM_BEAUTIFY_FLAG" val=""/>
</p:tagLst>
</file>

<file path=ppt/tags/tag75.xml><?xml version="1.0" encoding="utf-8"?>
<p:tagLst xmlns:p="http://schemas.openxmlformats.org/presentationml/2006/main">
  <p:tag name="KSO_WM_BEAUTIFY_FLAG" val=""/>
</p:tagLst>
</file>

<file path=ppt/tags/tag76.xml><?xml version="1.0" encoding="utf-8"?>
<p:tagLst xmlns:p="http://schemas.openxmlformats.org/presentationml/2006/main">
  <p:tag name="KSO_WM_BEAUTIFY_FLAG" val=""/>
</p:tagLst>
</file>

<file path=ppt/tags/tag77.xml><?xml version="1.0" encoding="utf-8"?>
<p:tagLst xmlns:p="http://schemas.openxmlformats.org/presentationml/2006/main">
  <p:tag name="KSO_WM_BEAUTIFY_FLAG" val=""/>
</p:tagLst>
</file>

<file path=ppt/tags/tag78.xml><?xml version="1.0" encoding="utf-8"?>
<p:tagLst xmlns:p="http://schemas.openxmlformats.org/presentationml/2006/main">
  <p:tag name="KSO_WM_BEAUTIFY_FLAG" val=""/>
</p:tagLst>
</file>

<file path=ppt/tags/tag79.xml><?xml version="1.0" encoding="utf-8"?>
<p:tagLst xmlns:p="http://schemas.openxmlformats.org/presentationml/2006/main">
  <p:tag name="KSO_WM_BEAUTIFY_FLAG" val=""/>
</p:tagLst>
</file>

<file path=ppt/tags/tag8.xml><?xml version="1.0" encoding="utf-8"?>
<p:tagLst xmlns:p="http://schemas.openxmlformats.org/presentationml/2006/main">
  <p:tag name="KSO_WM_BEAUTIFY_FLAG" val=""/>
</p:tagLst>
</file>

<file path=ppt/tags/tag80.xml><?xml version="1.0" encoding="utf-8"?>
<p:tagLst xmlns:p="http://schemas.openxmlformats.org/presentationml/2006/main">
  <p:tag name="KSO_WM_BEAUTIFY_FLAG" val=""/>
</p:tagLst>
</file>

<file path=ppt/tags/tag81.xml><?xml version="1.0" encoding="utf-8"?>
<p:tagLst xmlns:p="http://schemas.openxmlformats.org/presentationml/2006/main">
  <p:tag name="KSO_WM_BEAUTIFY_FLAG" val=""/>
</p:tagLst>
</file>

<file path=ppt/tags/tag82.xml><?xml version="1.0" encoding="utf-8"?>
<p:tagLst xmlns:p="http://schemas.openxmlformats.org/presentationml/2006/main">
  <p:tag name="KSO_WM_BEAUTIFY_FLAG" val=""/>
</p:tagLst>
</file>

<file path=ppt/tags/tag83.xml><?xml version="1.0" encoding="utf-8"?>
<p:tagLst xmlns:p="http://schemas.openxmlformats.org/presentationml/2006/main">
  <p:tag name="KSO_WM_BEAUTIFY_FLAG" val=""/>
</p:tagLst>
</file>

<file path=ppt/tags/tag84.xml><?xml version="1.0" encoding="utf-8"?>
<p:tagLst xmlns:p="http://schemas.openxmlformats.org/presentationml/2006/main">
  <p:tag name="KSO_WM_BEAUTIFY_FLAG" val=""/>
</p:tagLst>
</file>

<file path=ppt/tags/tag85.xml><?xml version="1.0" encoding="utf-8"?>
<p:tagLst xmlns:p="http://schemas.openxmlformats.org/presentationml/2006/main">
  <p:tag name="KSO_WM_BEAUTIFY_FLAG" val=""/>
</p:tagLst>
</file>

<file path=ppt/tags/tag86.xml><?xml version="1.0" encoding="utf-8"?>
<p:tagLst xmlns:p="http://schemas.openxmlformats.org/presentationml/2006/main">
  <p:tag name="KSO_WM_BEAUTIFY_FLAG" val=""/>
</p:tagLst>
</file>

<file path=ppt/tags/tag87.xml><?xml version="1.0" encoding="utf-8"?>
<p:tagLst xmlns:p="http://schemas.openxmlformats.org/presentationml/2006/main">
  <p:tag name="KSO_WM_BEAUTIFY_FLAG" val=""/>
</p:tagLst>
</file>

<file path=ppt/tags/tag88.xml><?xml version="1.0" encoding="utf-8"?>
<p:tagLst xmlns:p="http://schemas.openxmlformats.org/presentationml/2006/main">
  <p:tag name="KSO_WM_BEAUTIFY_FLAG" val=""/>
</p:tagLst>
</file>

<file path=ppt/tags/tag89.xml><?xml version="1.0" encoding="utf-8"?>
<p:tagLst xmlns:p="http://schemas.openxmlformats.org/presentationml/2006/main">
  <p:tag name="KSO_WM_BEAUTIFY_FLAG" val=""/>
</p:tagLst>
</file>

<file path=ppt/tags/tag9.xml><?xml version="1.0" encoding="utf-8"?>
<p:tagLst xmlns:p="http://schemas.openxmlformats.org/presentationml/2006/main">
  <p:tag name="KSO_WM_BEAUTIFY_FLAG" val=""/>
</p:tagLst>
</file>

<file path=ppt/tags/tag90.xml><?xml version="1.0" encoding="utf-8"?>
<p:tagLst xmlns:p="http://schemas.openxmlformats.org/presentationml/2006/main">
  <p:tag name="KSO_WM_BEAUTIFY_FLAG" val=""/>
</p:tagLst>
</file>

<file path=ppt/tags/tag91.xml><?xml version="1.0" encoding="utf-8"?>
<p:tagLst xmlns:p="http://schemas.openxmlformats.org/presentationml/2006/main">
  <p:tag name="KSO_WM_BEAUTIFY_FLAG" val=""/>
</p:tagLst>
</file>

<file path=ppt/tags/tag92.xml><?xml version="1.0" encoding="utf-8"?>
<p:tagLst xmlns:p="http://schemas.openxmlformats.org/presentationml/2006/main">
  <p:tag name="KSO_WM_BEAUTIFY_FLAG" val=""/>
</p:tagLst>
</file>

<file path=ppt/tags/tag93.xml><?xml version="1.0" encoding="utf-8"?>
<p:tagLst xmlns:p="http://schemas.openxmlformats.org/presentationml/2006/main">
  <p:tag name="KSO_WM_BEAUTIFY_FLAG" val=""/>
</p:tagLst>
</file>

<file path=ppt/tags/tag94.xml><?xml version="1.0" encoding="utf-8"?>
<p:tagLst xmlns:p="http://schemas.openxmlformats.org/presentationml/2006/main">
  <p:tag name="KSO_WM_BEAUTIFY_FLAG" val=""/>
</p:tagLst>
</file>

<file path=ppt/tags/tag95.xml><?xml version="1.0" encoding="utf-8"?>
<p:tagLst xmlns:p="http://schemas.openxmlformats.org/presentationml/2006/main">
  <p:tag name="KSO_WM_BEAUTIFY_FLAG" val=""/>
</p:tagLst>
</file>

<file path=ppt/tags/tag96.xml><?xml version="1.0" encoding="utf-8"?>
<p:tagLst xmlns:p="http://schemas.openxmlformats.org/presentationml/2006/main">
  <p:tag name="KSO_WM_BEAUTIFY_FLAG" val=""/>
</p:tagLst>
</file>

<file path=ppt/tags/tag97.xml><?xml version="1.0" encoding="utf-8"?>
<p:tagLst xmlns:p="http://schemas.openxmlformats.org/presentationml/2006/main">
  <p:tag name="KSO_WM_BEAUTIFY_FLAG" val=""/>
</p:tagLst>
</file>

<file path=ppt/tags/tag98.xml><?xml version="1.0" encoding="utf-8"?>
<p:tagLst xmlns:p="http://schemas.openxmlformats.org/presentationml/2006/main">
  <p:tag name="KSO_WM_BEAUTIFY_FLAG" val=""/>
</p:tagLst>
</file>

<file path=ppt/tags/tag99.xml><?xml version="1.0" encoding="utf-8"?>
<p:tagLst xmlns:p="http://schemas.openxmlformats.org/presentationml/2006/main">
  <p:tag name="KSO_WM_BEAUTIFY_FLAG" val=""/>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45530</Words>
  <Application>WPS 演示</Application>
  <PresentationFormat>宽屏</PresentationFormat>
  <Paragraphs>1351</Paragraphs>
  <Slides>80</Slides>
  <Notes>27</Notes>
  <HiddenSlides>0</HiddenSlides>
  <MMClips>0</MMClips>
  <ScaleCrop>false</ScaleCrop>
  <HeadingPairs>
    <vt:vector size="6" baseType="variant">
      <vt:variant>
        <vt:lpstr>已用的字体</vt:lpstr>
      </vt:variant>
      <vt:variant>
        <vt:i4>11</vt:i4>
      </vt:variant>
      <vt:variant>
        <vt:lpstr>主题</vt:lpstr>
      </vt:variant>
      <vt:variant>
        <vt:i4>1</vt:i4>
      </vt:variant>
      <vt:variant>
        <vt:lpstr>幻灯片标题</vt:lpstr>
      </vt:variant>
      <vt:variant>
        <vt:i4>80</vt:i4>
      </vt:variant>
    </vt:vector>
  </HeadingPairs>
  <TitlesOfParts>
    <vt:vector size="92" baseType="lpstr">
      <vt:lpstr>Arial</vt:lpstr>
      <vt:lpstr>宋体</vt:lpstr>
      <vt:lpstr>Wingdings</vt:lpstr>
      <vt:lpstr>微软雅黑</vt:lpstr>
      <vt:lpstr>Aharoni</vt:lpstr>
      <vt:lpstr>Calibri</vt:lpstr>
      <vt:lpstr>Arial Unicode MS</vt:lpstr>
      <vt:lpstr>等线</vt:lpstr>
      <vt:lpstr>Open Sans</vt:lpstr>
      <vt:lpstr>Segoe Print</vt:lpstr>
      <vt:lpstr>Open Sans</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锐旗设计；https://9ppt.taobao.com</dc:title>
  <dc:creator>锐旗设计；https://9ppt.taobao.com</dc:creator>
  <dc:description>锐旗设计；https://9ppt.taobao.com</dc:description>
  <cp:lastModifiedBy>WPS_663321252</cp:lastModifiedBy>
  <cp:revision>339</cp:revision>
  <dcterms:created xsi:type="dcterms:W3CDTF">2017-07-18T22:34:00Z</dcterms:created>
  <dcterms:modified xsi:type="dcterms:W3CDTF">2023-04-10T04:22:53Z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3E4CACDCD26D4925A846A328838F98D2</vt:lpwstr>
  </property>
  <property fmtid="{D5CDD505-2E9C-101B-9397-08002B2CF9AE}" pid="3" name="KSOProductBuildVer">
    <vt:lpwstr>2052-11.1.0.13703</vt:lpwstr>
  </property>
</Properties>
</file>